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P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P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0" y="6400800"/>
            <a:ext cx="12189240" cy="45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0" y="6334200"/>
            <a:ext cx="1218924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6000" cy="45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6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PT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89240" cy="45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8924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PT" sz="1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6400800"/>
            <a:ext cx="12189240" cy="45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0" y="6334200"/>
            <a:ext cx="1218924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552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PT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97280" y="758880"/>
            <a:ext cx="10055520" cy="356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pt-PT" sz="8000" b="1" strike="noStrike" spc="-1">
                <a:solidFill>
                  <a:srgbClr val="000000"/>
                </a:solidFill>
                <a:latin typeface="Corbel"/>
                <a:ea typeface="DejaVu Sans"/>
              </a:rPr>
              <a:t>PROJECT</a:t>
            </a:r>
            <a:br>
              <a:rPr sz="8000"/>
            </a:br>
            <a:endParaRPr lang="pt-PT" sz="80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100160" y="4455720"/>
            <a:ext cx="10055520" cy="114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8" name="Imagem 4"/>
          <p:cNvPicPr/>
          <p:nvPr/>
        </p:nvPicPr>
        <p:blipFill>
          <a:blip r:embed="rId2"/>
          <a:stretch/>
        </p:blipFill>
        <p:spPr>
          <a:xfrm>
            <a:off x="4533480" y="448920"/>
            <a:ext cx="3425760" cy="1221480"/>
          </a:xfrm>
          <a:prstGeom prst="rect">
            <a:avLst/>
          </a:prstGeom>
          <a:ln w="0">
            <a:noFill/>
          </a:ln>
        </p:spPr>
      </p:pic>
      <p:pic>
        <p:nvPicPr>
          <p:cNvPr id="129" name="Imagem 5"/>
          <p:cNvPicPr/>
          <p:nvPr/>
        </p:nvPicPr>
        <p:blipFill>
          <a:blip r:embed="rId3"/>
          <a:stretch/>
        </p:blipFill>
        <p:spPr>
          <a:xfrm>
            <a:off x="654120" y="220680"/>
            <a:ext cx="2914560" cy="1531800"/>
          </a:xfrm>
          <a:prstGeom prst="rect">
            <a:avLst/>
          </a:prstGeom>
          <a:ln w="0">
            <a:noFill/>
          </a:ln>
        </p:spPr>
      </p:pic>
      <p:pic>
        <p:nvPicPr>
          <p:cNvPr id="130" name="Imagem 11"/>
          <p:cNvPicPr/>
          <p:nvPr/>
        </p:nvPicPr>
        <p:blipFill>
          <a:blip r:embed="rId4"/>
          <a:stretch/>
        </p:blipFill>
        <p:spPr>
          <a:xfrm>
            <a:off x="8960400" y="555840"/>
            <a:ext cx="2574000" cy="1012320"/>
          </a:xfrm>
          <a:prstGeom prst="rect">
            <a:avLst/>
          </a:prstGeom>
          <a:ln w="0"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4320000" y="3323880"/>
            <a:ext cx="312336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2400" b="0" i="1" strike="noStrike" spc="-1">
                <a:solidFill>
                  <a:srgbClr val="808080"/>
                </a:solidFill>
                <a:latin typeface="Corbel"/>
                <a:ea typeface="DejaVu Sans"/>
              </a:rPr>
              <a:t>Final Presentation</a:t>
            </a:r>
            <a:endParaRPr lang="pt-PT" sz="2400" b="0" strike="noStrike" spc="-1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4922455" y="3780000"/>
            <a:ext cx="3390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800" b="1" strike="noStrike" spc="-1" dirty="0">
                <a:solidFill>
                  <a:srgbClr val="000000"/>
                </a:solidFill>
                <a:latin typeface="Corbel"/>
                <a:ea typeface="DejaVu Sans"/>
              </a:rPr>
              <a:t>Turma B - Grupo 5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8316000" y="4392000"/>
            <a:ext cx="2892600" cy="209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pt-PT" sz="1200" b="0" strike="noStrike" spc="-1">
                <a:solidFill>
                  <a:srgbClr val="000000"/>
                </a:solidFill>
                <a:latin typeface="Corbel"/>
                <a:ea typeface="DejaVu Sans"/>
              </a:rPr>
              <a:t>1170053 – Pedro Diniz</a:t>
            </a:r>
            <a:endParaRPr lang="pt-PT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pt-PT" sz="1200" b="0" strike="noStrike" spc="-1">
                <a:solidFill>
                  <a:srgbClr val="000000"/>
                </a:solidFill>
                <a:latin typeface="Corbel"/>
                <a:ea typeface="DejaVu Sans"/>
              </a:rPr>
              <a:t>1211757 – Daniel Torres</a:t>
            </a:r>
            <a:endParaRPr lang="pt-PT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pt-PT" sz="1200" b="0" strike="noStrike" spc="-1">
                <a:solidFill>
                  <a:srgbClr val="000000"/>
                </a:solidFill>
                <a:latin typeface="Corbel"/>
                <a:ea typeface="DejaVu Sans"/>
              </a:rPr>
              <a:t>1211759 – Diogo Veloso</a:t>
            </a:r>
            <a:endParaRPr lang="pt-PT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pt-PT" sz="1200" b="0" strike="noStrike" spc="-1">
                <a:solidFill>
                  <a:srgbClr val="000000"/>
                </a:solidFill>
                <a:latin typeface="Corbel"/>
                <a:ea typeface="DejaVu Sans"/>
              </a:rPr>
              <a:t>1211765 – Gisela Araújo</a:t>
            </a:r>
            <a:endParaRPr lang="pt-PT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pt-PT" sz="1200" b="0" strike="noStrike" spc="-1">
                <a:solidFill>
                  <a:srgbClr val="000000"/>
                </a:solidFill>
                <a:latin typeface="Corbel"/>
                <a:ea typeface="DejaVu Sans"/>
              </a:rPr>
              <a:t>1211779 – Márcio Carvalheiro</a:t>
            </a:r>
            <a:endParaRPr lang="pt-PT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pt-PT" sz="1200" b="0" strike="noStrike" spc="-1">
                <a:solidFill>
                  <a:srgbClr val="000000"/>
                </a:solidFill>
                <a:latin typeface="Corbel"/>
                <a:ea typeface="DejaVu Sans"/>
              </a:rPr>
              <a:t>1211785 – Maurício Barros</a:t>
            </a:r>
            <a:endParaRPr lang="pt-PT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pt-PT" sz="1200" b="0" strike="noStrike" spc="-1">
                <a:solidFill>
                  <a:srgbClr val="000000"/>
                </a:solidFill>
                <a:latin typeface="Corbel"/>
                <a:ea typeface="DejaVu Sans"/>
              </a:rPr>
              <a:t>1211788 – Patrick Rodrigues</a:t>
            </a:r>
            <a:endParaRPr lang="pt-PT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pt-PT" sz="1200" b="0" strike="noStrike" spc="-1">
                <a:solidFill>
                  <a:srgbClr val="000000"/>
                </a:solidFill>
                <a:latin typeface="Corbel"/>
                <a:ea typeface="DejaVu Sans"/>
              </a:rPr>
              <a:t>1211797 – Tânia Mota</a:t>
            </a:r>
            <a:endParaRPr lang="pt-PT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pt-PT" sz="1200" b="0" strike="noStrike" spc="-1">
                <a:solidFill>
                  <a:srgbClr val="000000"/>
                </a:solidFill>
                <a:latin typeface="Corbel"/>
                <a:ea typeface="DejaVu Sans"/>
              </a:rPr>
              <a:t>1211799 – Tiago Machado</a:t>
            </a:r>
            <a:endParaRPr lang="pt-PT" sz="12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pt-PT" sz="1200" b="0" strike="noStrike" spc="-1">
                <a:solidFill>
                  <a:srgbClr val="000000"/>
                </a:solidFill>
                <a:latin typeface="Corbel"/>
                <a:ea typeface="DejaVu Sans"/>
              </a:rPr>
              <a:t>1211801 – Valter Sousa</a:t>
            </a:r>
            <a:endParaRPr lang="pt-PT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PT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1068120" y="639000"/>
            <a:ext cx="10055520" cy="126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PT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we’ll present today….</a:t>
            </a:r>
            <a:endParaRPr lang="pt-PT" sz="4000" b="0" strike="noStrike" spc="-1">
              <a:latin typeface="Arial"/>
            </a:endParaRPr>
          </a:p>
        </p:txBody>
      </p:sp>
      <p:sp>
        <p:nvSpPr>
          <p:cNvPr id="135" name="Subtítulo 1"/>
          <p:cNvSpPr/>
          <p:nvPr/>
        </p:nvSpPr>
        <p:spPr>
          <a:xfrm>
            <a:off x="4692960" y="3287160"/>
            <a:ext cx="5384520" cy="196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200000"/>
              </a:lnSpc>
              <a:spcBef>
                <a:spcPts val="1001"/>
              </a:spcBef>
              <a:buNone/>
            </a:pPr>
            <a:endParaRPr lang="pt-PT" sz="2000" b="0" strike="noStrike" spc="-1" dirty="0">
              <a:latin typeface="Arial"/>
            </a:endParaRPr>
          </a:p>
          <a:p>
            <a:pPr marL="228600" indent="-22860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Project Management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Overview</a:t>
            </a:r>
            <a:endParaRPr lang="pt-PT" sz="2000" b="0" strike="noStrike" spc="-1" dirty="0">
              <a:latin typeface="Arial"/>
            </a:endParaRPr>
          </a:p>
          <a:p>
            <a:pPr marL="228600" indent="-22860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P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Tech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+ Software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lang="pt-PT" sz="2000" b="0" strike="noStrike" spc="-1" dirty="0">
              <a:latin typeface="Arial"/>
            </a:endParaRPr>
          </a:p>
          <a:p>
            <a:pPr marL="228600" indent="-22860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P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Workflow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Demonstration</a:t>
            </a:r>
            <a:endParaRPr lang="pt-PT" sz="2000" b="0" strike="noStrike" spc="-1" dirty="0">
              <a:latin typeface="Arial"/>
            </a:endParaRPr>
          </a:p>
          <a:p>
            <a:pPr marL="228600" indent="-22860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P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Quality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Gate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Metrics</a:t>
            </a:r>
            <a:endParaRPr lang="pt-PT" sz="2000" b="0" strike="noStrike" spc="-1" dirty="0">
              <a:latin typeface="Arial"/>
            </a:endParaRPr>
          </a:p>
          <a:p>
            <a:pPr marL="228600" indent="-228600">
              <a:lnSpc>
                <a:spcPct val="2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P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Main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Reflections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lang="pt-PT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pt-PT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pt-PT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pt-PT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pt-PT" sz="2000" b="0" strike="noStrike" spc="-1" dirty="0">
              <a:latin typeface="Arial"/>
            </a:endParaRPr>
          </a:p>
        </p:txBody>
      </p:sp>
      <p:sp>
        <p:nvSpPr>
          <p:cNvPr id="136" name="Subtítulo 1"/>
          <p:cNvSpPr/>
          <p:nvPr/>
        </p:nvSpPr>
        <p:spPr>
          <a:xfrm>
            <a:off x="540000" y="3076200"/>
            <a:ext cx="4068720" cy="12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Structure</a:t>
            </a:r>
            <a:endParaRPr lang="pt-PT" sz="2400" b="0" strike="noStrike" spc="-1" dirty="0">
              <a:latin typeface="Arial"/>
            </a:endParaRPr>
          </a:p>
        </p:txBody>
      </p:sp>
      <p:sp>
        <p:nvSpPr>
          <p:cNvPr id="137" name="Conexão reta 7"/>
          <p:cNvSpPr/>
          <p:nvPr/>
        </p:nvSpPr>
        <p:spPr>
          <a:xfrm flipH="1">
            <a:off x="3960000" y="2160000"/>
            <a:ext cx="2160" cy="3538800"/>
          </a:xfrm>
          <a:prstGeom prst="line">
            <a:avLst/>
          </a:prstGeom>
          <a:ln>
            <a:solidFill>
              <a:srgbClr val="D3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1068120" y="639000"/>
            <a:ext cx="10055520" cy="126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PT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Project Management System: Overview</a:t>
            </a:r>
            <a:endParaRPr lang="pt-PT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1068120" y="639000"/>
            <a:ext cx="10055520" cy="126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PT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Tech Stack + Software Architecture</a:t>
            </a:r>
            <a:endParaRPr lang="pt-PT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1068120" y="639000"/>
            <a:ext cx="10055520" cy="126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PT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Workflow Demonstration</a:t>
            </a:r>
            <a:endParaRPr lang="pt-PT" sz="4000" b="0" strike="noStrike" spc="-1">
              <a:latin typeface="Arial"/>
            </a:endParaRPr>
          </a:p>
        </p:txBody>
      </p:sp>
      <p:sp>
        <p:nvSpPr>
          <p:cNvPr id="141" name="Título 1"/>
          <p:cNvSpPr txBox="1"/>
          <p:nvPr/>
        </p:nvSpPr>
        <p:spPr>
          <a:xfrm>
            <a:off x="2550507" y="1790060"/>
            <a:ext cx="2637442" cy="56025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PT" spc="-1" dirty="0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lang="pt-P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roject</a:t>
            </a:r>
            <a:endParaRPr lang="pt-PT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Conexão reta 7">
            <a:extLst>
              <a:ext uri="{FF2B5EF4-FFF2-40B4-BE49-F238E27FC236}">
                <a16:creationId xmlns:a16="http://schemas.microsoft.com/office/drawing/2014/main" id="{D46800BC-DE0B-16DD-2145-C7DE98F06AC8}"/>
              </a:ext>
            </a:extLst>
          </p:cNvPr>
          <p:cNvSpPr/>
          <p:nvPr/>
        </p:nvSpPr>
        <p:spPr>
          <a:xfrm flipH="1">
            <a:off x="6622503" y="2094452"/>
            <a:ext cx="2160" cy="3538800"/>
          </a:xfrm>
          <a:prstGeom prst="line">
            <a:avLst/>
          </a:prstGeom>
          <a:ln>
            <a:solidFill>
              <a:srgbClr val="D344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1A74F36-006B-35AB-E01C-A0D30055AB08}"/>
              </a:ext>
            </a:extLst>
          </p:cNvPr>
          <p:cNvSpPr txBox="1"/>
          <p:nvPr/>
        </p:nvSpPr>
        <p:spPr>
          <a:xfrm>
            <a:off x="1068120" y="2338420"/>
            <a:ext cx="4443938" cy="11899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Create</a:t>
            </a:r>
            <a:r>
              <a:rPr lang="pt-P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new</a:t>
            </a:r>
            <a:r>
              <a:rPr lang="pt-PT" sz="14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PT" sz="1400" spc="-1" dirty="0" err="1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r>
              <a:rPr lang="pt-PT" sz="14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PT" sz="1400" spc="-1" dirty="0" err="1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lang="pt-PT" sz="14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PT" sz="1400" spc="-1" dirty="0" err="1">
                <a:solidFill>
                  <a:srgbClr val="000000"/>
                </a:solidFill>
                <a:latin typeface="Arial"/>
                <a:ea typeface="DejaVu Sans"/>
              </a:rPr>
              <a:t>Typology</a:t>
            </a:r>
            <a:endParaRPr lang="pt-PT" sz="1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PT" sz="1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1400" b="0" strike="noStrike" spc="-1" dirty="0" err="1">
                <a:solidFill>
                  <a:srgbClr val="000000"/>
                </a:solidFill>
                <a:latin typeface="Arial"/>
              </a:rPr>
              <a:t>Create</a:t>
            </a:r>
            <a:r>
              <a:rPr lang="pt-P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Arial"/>
              </a:rPr>
              <a:t>new</a:t>
            </a:r>
            <a:r>
              <a:rPr lang="pt-PT" sz="1400" b="0" strike="noStrike" spc="-1" dirty="0">
                <a:solidFill>
                  <a:srgbClr val="000000"/>
                </a:solidFill>
                <a:latin typeface="Arial"/>
              </a:rPr>
              <a:t> Project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38307AD-F3AC-14DE-DA83-6F92B080857E}"/>
              </a:ext>
            </a:extLst>
          </p:cNvPr>
          <p:cNvSpPr txBox="1"/>
          <p:nvPr/>
        </p:nvSpPr>
        <p:spPr>
          <a:xfrm>
            <a:off x="2896649" y="3567531"/>
            <a:ext cx="1567344" cy="4674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P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Create</a:t>
            </a:r>
            <a:r>
              <a:rPr lang="pt-P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Sprint</a:t>
            </a:r>
            <a:endParaRPr lang="pt-PT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631EF444-2D2D-0686-92CE-7354ADD51626}"/>
              </a:ext>
            </a:extLst>
          </p:cNvPr>
          <p:cNvCxnSpPr>
            <a:cxnSpLocks/>
          </p:cNvCxnSpPr>
          <p:nvPr/>
        </p:nvCxnSpPr>
        <p:spPr>
          <a:xfrm>
            <a:off x="1698365" y="3824943"/>
            <a:ext cx="965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ítulo 1">
            <a:extLst>
              <a:ext uri="{FF2B5EF4-FFF2-40B4-BE49-F238E27FC236}">
                <a16:creationId xmlns:a16="http://schemas.microsoft.com/office/drawing/2014/main" id="{F5BDE88A-82DD-2668-EF9E-C9F90E7C246B}"/>
              </a:ext>
            </a:extLst>
          </p:cNvPr>
          <p:cNvSpPr txBox="1"/>
          <p:nvPr/>
        </p:nvSpPr>
        <p:spPr>
          <a:xfrm>
            <a:off x="2896649" y="4060610"/>
            <a:ext cx="3003359" cy="4674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P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Create</a:t>
            </a:r>
            <a:r>
              <a:rPr lang="pt-P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 </a:t>
            </a:r>
            <a:r>
              <a:rPr lang="pt-P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lang="pt-P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move </a:t>
            </a:r>
            <a:r>
              <a:rPr lang="pt-P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it</a:t>
            </a:r>
            <a:r>
              <a:rPr lang="pt-P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to Sprint</a:t>
            </a:r>
            <a:endParaRPr lang="pt-PT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D4C83DF2-0646-D1A9-3FC5-85AB2B5BBC65}"/>
              </a:ext>
            </a:extLst>
          </p:cNvPr>
          <p:cNvSpPr txBox="1"/>
          <p:nvPr/>
        </p:nvSpPr>
        <p:spPr>
          <a:xfrm>
            <a:off x="2896648" y="4528062"/>
            <a:ext cx="1790722" cy="4674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P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Check</a:t>
            </a:r>
            <a:r>
              <a:rPr lang="pt-P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P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Product</a:t>
            </a:r>
            <a:r>
              <a:rPr lang="pt-P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P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Backlog</a:t>
            </a:r>
            <a:endParaRPr lang="pt-PT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93DEEE96-5D36-AA4E-BDA7-2483D2E9CB8B}"/>
              </a:ext>
            </a:extLst>
          </p:cNvPr>
          <p:cNvCxnSpPr>
            <a:cxnSpLocks/>
          </p:cNvCxnSpPr>
          <p:nvPr/>
        </p:nvCxnSpPr>
        <p:spPr>
          <a:xfrm flipH="1">
            <a:off x="1673572" y="3429000"/>
            <a:ext cx="17173" cy="2294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2F76BC12-20C6-9F7E-786E-44371505CFCE}"/>
              </a:ext>
            </a:extLst>
          </p:cNvPr>
          <p:cNvCxnSpPr>
            <a:cxnSpLocks/>
          </p:cNvCxnSpPr>
          <p:nvPr/>
        </p:nvCxnSpPr>
        <p:spPr>
          <a:xfrm>
            <a:off x="1698365" y="4294336"/>
            <a:ext cx="965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133AD83A-76B4-EA9B-57A8-079B7504AA25}"/>
              </a:ext>
            </a:extLst>
          </p:cNvPr>
          <p:cNvCxnSpPr>
            <a:cxnSpLocks/>
          </p:cNvCxnSpPr>
          <p:nvPr/>
        </p:nvCxnSpPr>
        <p:spPr>
          <a:xfrm flipV="1">
            <a:off x="1698364" y="4740396"/>
            <a:ext cx="965723" cy="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7E15B229-37F4-C7DF-1238-18D7148E18E0}"/>
              </a:ext>
            </a:extLst>
          </p:cNvPr>
          <p:cNvCxnSpPr>
            <a:cxnSpLocks/>
          </p:cNvCxnSpPr>
          <p:nvPr/>
        </p:nvCxnSpPr>
        <p:spPr>
          <a:xfrm>
            <a:off x="1679297" y="5229609"/>
            <a:ext cx="984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ítulo 1">
            <a:extLst>
              <a:ext uri="{FF2B5EF4-FFF2-40B4-BE49-F238E27FC236}">
                <a16:creationId xmlns:a16="http://schemas.microsoft.com/office/drawing/2014/main" id="{73C8AF5D-CA78-A557-8A90-96BA36021A07}"/>
              </a:ext>
            </a:extLst>
          </p:cNvPr>
          <p:cNvSpPr txBox="1"/>
          <p:nvPr/>
        </p:nvSpPr>
        <p:spPr>
          <a:xfrm>
            <a:off x="2896647" y="4987280"/>
            <a:ext cx="1790722" cy="4674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P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Check</a:t>
            </a:r>
            <a:r>
              <a:rPr lang="pt-P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P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Activities</a:t>
            </a:r>
            <a:endParaRPr lang="pt-PT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65F80379-FEF4-0D48-F766-AE0479EFBA6C}"/>
              </a:ext>
            </a:extLst>
          </p:cNvPr>
          <p:cNvCxnSpPr>
            <a:cxnSpLocks/>
          </p:cNvCxnSpPr>
          <p:nvPr/>
        </p:nvCxnSpPr>
        <p:spPr>
          <a:xfrm>
            <a:off x="1679297" y="5712695"/>
            <a:ext cx="9847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47C0FD4E-74BC-8DC2-2188-278D3185DDB6}"/>
              </a:ext>
            </a:extLst>
          </p:cNvPr>
          <p:cNvSpPr txBox="1"/>
          <p:nvPr/>
        </p:nvSpPr>
        <p:spPr>
          <a:xfrm>
            <a:off x="2873770" y="5443631"/>
            <a:ext cx="1790722" cy="4674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P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Associate</a:t>
            </a:r>
            <a:r>
              <a:rPr lang="pt-P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P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Resource</a:t>
            </a:r>
            <a:endParaRPr lang="pt-PT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42D07A09-34C0-3B80-4404-4E8CAB27DB99}"/>
              </a:ext>
            </a:extLst>
          </p:cNvPr>
          <p:cNvSpPr txBox="1"/>
          <p:nvPr/>
        </p:nvSpPr>
        <p:spPr>
          <a:xfrm>
            <a:off x="8928746" y="1873977"/>
            <a:ext cx="2637442" cy="56025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PT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lang="pt-PT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6A0EE8A0-DF39-020C-2E18-5E415F739517}"/>
              </a:ext>
            </a:extLst>
          </p:cNvPr>
          <p:cNvSpPr txBox="1"/>
          <p:nvPr/>
        </p:nvSpPr>
        <p:spPr>
          <a:xfrm>
            <a:off x="7879475" y="2091598"/>
            <a:ext cx="3642141" cy="178505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P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Create</a:t>
            </a:r>
            <a:r>
              <a:rPr lang="pt-P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new</a:t>
            </a:r>
            <a:r>
              <a:rPr lang="pt-PT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Profile</a:t>
            </a:r>
            <a:endParaRPr lang="pt-PT" sz="1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pt-PT" sz="1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400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pt-PT" sz="1400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pt-PT" sz="1400" spc="-1" dirty="0" err="1">
                <a:solidFill>
                  <a:srgbClr val="000000"/>
                </a:solidFill>
                <a:latin typeface="Arial"/>
              </a:rPr>
              <a:t>Users</a:t>
            </a:r>
            <a:r>
              <a:rPr lang="pt-PT" sz="1400" spc="-1" dirty="0">
                <a:solidFill>
                  <a:srgbClr val="000000"/>
                </a:solidFill>
                <a:latin typeface="Arial"/>
              </a:rPr>
              <a:t> (email </a:t>
            </a:r>
            <a:r>
              <a:rPr lang="pt-PT" sz="1400" spc="-1" dirty="0" err="1">
                <a:solidFill>
                  <a:srgbClr val="000000"/>
                </a:solidFill>
                <a:latin typeface="Arial"/>
              </a:rPr>
              <a:t>or</a:t>
            </a:r>
            <a:r>
              <a:rPr lang="pt-P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PT" sz="1400" spc="-1" dirty="0" err="1">
                <a:solidFill>
                  <a:srgbClr val="000000"/>
                </a:solidFill>
                <a:latin typeface="Arial"/>
              </a:rPr>
              <a:t>profile</a:t>
            </a:r>
            <a:r>
              <a:rPr lang="pt-PT" sz="1400" spc="-1" dirty="0">
                <a:solidFill>
                  <a:srgbClr val="000000"/>
                </a:solidFill>
                <a:latin typeface="Arial"/>
              </a:rPr>
              <a:t>):</a:t>
            </a:r>
          </a:p>
        </p:txBody>
      </p: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6E62B2F4-9391-0BF0-B04A-46274A29D619}"/>
              </a:ext>
            </a:extLst>
          </p:cNvPr>
          <p:cNvCxnSpPr>
            <a:cxnSpLocks/>
          </p:cNvCxnSpPr>
          <p:nvPr/>
        </p:nvCxnSpPr>
        <p:spPr>
          <a:xfrm flipH="1">
            <a:off x="8461558" y="3662759"/>
            <a:ext cx="2" cy="1874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735DF0D-8219-A989-C8D3-FCD3CC67FEBD}"/>
              </a:ext>
            </a:extLst>
          </p:cNvPr>
          <p:cNvCxnSpPr>
            <a:cxnSpLocks/>
          </p:cNvCxnSpPr>
          <p:nvPr/>
        </p:nvCxnSpPr>
        <p:spPr>
          <a:xfrm flipV="1">
            <a:off x="8461560" y="4016368"/>
            <a:ext cx="965723" cy="1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ítulo 1">
            <a:extLst>
              <a:ext uri="{FF2B5EF4-FFF2-40B4-BE49-F238E27FC236}">
                <a16:creationId xmlns:a16="http://schemas.microsoft.com/office/drawing/2014/main" id="{0B83AD5B-DB4D-E889-7787-6120CB4941C2}"/>
              </a:ext>
            </a:extLst>
          </p:cNvPr>
          <p:cNvSpPr txBox="1"/>
          <p:nvPr/>
        </p:nvSpPr>
        <p:spPr>
          <a:xfrm>
            <a:off x="9642026" y="3782642"/>
            <a:ext cx="2032841" cy="4674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P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Update</a:t>
            </a:r>
            <a:r>
              <a:rPr lang="pt-P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P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lang="pt-PT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37E9367F-A4B1-B692-0733-4B55EE1CF530}"/>
              </a:ext>
            </a:extLst>
          </p:cNvPr>
          <p:cNvCxnSpPr>
            <a:cxnSpLocks/>
          </p:cNvCxnSpPr>
          <p:nvPr/>
        </p:nvCxnSpPr>
        <p:spPr>
          <a:xfrm flipV="1">
            <a:off x="8461558" y="4520968"/>
            <a:ext cx="965723" cy="1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ítulo 1">
            <a:extLst>
              <a:ext uri="{FF2B5EF4-FFF2-40B4-BE49-F238E27FC236}">
                <a16:creationId xmlns:a16="http://schemas.microsoft.com/office/drawing/2014/main" id="{C9121494-788A-9E03-85BD-58E05B8B46CD}"/>
              </a:ext>
            </a:extLst>
          </p:cNvPr>
          <p:cNvSpPr txBox="1"/>
          <p:nvPr/>
        </p:nvSpPr>
        <p:spPr>
          <a:xfrm>
            <a:off x="9619127" y="4272944"/>
            <a:ext cx="2032841" cy="4674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P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Change</a:t>
            </a:r>
            <a:r>
              <a:rPr lang="pt-P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Password</a:t>
            </a:r>
            <a:endParaRPr lang="pt-PT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6" name="Conexão reta unidirecional 55">
            <a:extLst>
              <a:ext uri="{FF2B5EF4-FFF2-40B4-BE49-F238E27FC236}">
                <a16:creationId xmlns:a16="http://schemas.microsoft.com/office/drawing/2014/main" id="{4D21833F-7D3D-C059-D478-E1090A6253E4}"/>
              </a:ext>
            </a:extLst>
          </p:cNvPr>
          <p:cNvCxnSpPr>
            <a:cxnSpLocks/>
          </p:cNvCxnSpPr>
          <p:nvPr/>
        </p:nvCxnSpPr>
        <p:spPr>
          <a:xfrm flipV="1">
            <a:off x="8461558" y="5007051"/>
            <a:ext cx="965723" cy="1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ítulo 1">
            <a:extLst>
              <a:ext uri="{FF2B5EF4-FFF2-40B4-BE49-F238E27FC236}">
                <a16:creationId xmlns:a16="http://schemas.microsoft.com/office/drawing/2014/main" id="{4E6FF2F3-74CA-D637-B6EA-C09942710805}"/>
              </a:ext>
            </a:extLst>
          </p:cNvPr>
          <p:cNvSpPr txBox="1"/>
          <p:nvPr/>
        </p:nvSpPr>
        <p:spPr>
          <a:xfrm>
            <a:off x="9619127" y="4780018"/>
            <a:ext cx="1184563" cy="4674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P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Add</a:t>
            </a:r>
            <a:r>
              <a:rPr lang="pt-P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P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profile</a:t>
            </a:r>
            <a:endParaRPr lang="pt-PT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8" name="Conexão reta unidirecional 57">
            <a:extLst>
              <a:ext uri="{FF2B5EF4-FFF2-40B4-BE49-F238E27FC236}">
                <a16:creationId xmlns:a16="http://schemas.microsoft.com/office/drawing/2014/main" id="{AA5C81C7-A7E7-22F1-1094-EA7C517351A8}"/>
              </a:ext>
            </a:extLst>
          </p:cNvPr>
          <p:cNvCxnSpPr>
            <a:cxnSpLocks/>
          </p:cNvCxnSpPr>
          <p:nvPr/>
        </p:nvCxnSpPr>
        <p:spPr>
          <a:xfrm flipV="1">
            <a:off x="8453938" y="5529605"/>
            <a:ext cx="965723" cy="1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ítulo 1">
            <a:extLst>
              <a:ext uri="{FF2B5EF4-FFF2-40B4-BE49-F238E27FC236}">
                <a16:creationId xmlns:a16="http://schemas.microsoft.com/office/drawing/2014/main" id="{2E206E96-62DE-B046-FF53-D72A8B679A0A}"/>
              </a:ext>
            </a:extLst>
          </p:cNvPr>
          <p:cNvSpPr txBox="1"/>
          <p:nvPr/>
        </p:nvSpPr>
        <p:spPr>
          <a:xfrm>
            <a:off x="9619128" y="5254216"/>
            <a:ext cx="1184563" cy="4674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PT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Remove </a:t>
            </a:r>
            <a:r>
              <a:rPr lang="pt-PT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profile</a:t>
            </a:r>
            <a:endParaRPr lang="pt-PT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9" grpId="0"/>
      <p:bldP spid="22" grpId="0"/>
      <p:bldP spid="32" grpId="0"/>
      <p:bldP spid="36" grpId="0"/>
      <p:bldP spid="38" grpId="0"/>
      <p:bldP spid="52" grpId="0"/>
      <p:bldP spid="54" grpId="0"/>
      <p:bldP spid="57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1068120" y="639000"/>
            <a:ext cx="10055520" cy="126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PT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Workflow Demonstration</a:t>
            </a:r>
            <a:endParaRPr lang="pt-PT" sz="4000" b="0" strike="noStrike" spc="-1">
              <a:latin typeface="Arial"/>
            </a:endParaRPr>
          </a:p>
        </p:txBody>
      </p:sp>
      <p:sp>
        <p:nvSpPr>
          <p:cNvPr id="143" name="Título 2"/>
          <p:cNvSpPr txBox="1"/>
          <p:nvPr/>
        </p:nvSpPr>
        <p:spPr>
          <a:xfrm>
            <a:off x="2259000" y="2880000"/>
            <a:ext cx="8361000" cy="144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P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Let’s see some front-end….</a:t>
            </a:r>
            <a:endParaRPr lang="pt-P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1068120" y="639000"/>
            <a:ext cx="10055520" cy="126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PT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Quality Gate Metrics</a:t>
            </a:r>
            <a:endParaRPr lang="pt-PT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1068120" y="639000"/>
            <a:ext cx="10055520" cy="126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PT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Main Reflections</a:t>
            </a:r>
            <a:endParaRPr lang="pt-PT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143</Words>
  <Application>Microsoft Office PowerPoint</Application>
  <PresentationFormat>Ecrã Panorâmico</PresentationFormat>
  <Paragraphs>47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Arial</vt:lpstr>
      <vt:lpstr>Corbel</vt:lpstr>
      <vt:lpstr>Symbol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subject/>
  <dc:creator>Tânia Sofia</dc:creator>
  <dc:description/>
  <cp:lastModifiedBy>Pedro Diniz (1170053)</cp:lastModifiedBy>
  <cp:revision>53</cp:revision>
  <dcterms:created xsi:type="dcterms:W3CDTF">2022-01-21T11:52:30Z</dcterms:created>
  <dcterms:modified xsi:type="dcterms:W3CDTF">2022-06-30T14:19:53Z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Ecrã Panorâmico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11</vt:i4>
  </property>
</Properties>
</file>