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7"/>
  </p:notesMasterIdLst>
  <p:sldIdLst>
    <p:sldId id="256" r:id="rId5"/>
    <p:sldId id="314" r:id="rId6"/>
    <p:sldId id="788" r:id="rId7"/>
    <p:sldId id="799" r:id="rId8"/>
    <p:sldId id="800" r:id="rId9"/>
    <p:sldId id="801" r:id="rId10"/>
    <p:sldId id="810" r:id="rId11"/>
    <p:sldId id="817" r:id="rId12"/>
    <p:sldId id="959" r:id="rId13"/>
    <p:sldId id="960" r:id="rId14"/>
    <p:sldId id="961" r:id="rId15"/>
    <p:sldId id="962" r:id="rId16"/>
    <p:sldId id="963" r:id="rId17"/>
    <p:sldId id="972" r:id="rId18"/>
    <p:sldId id="964" r:id="rId19"/>
    <p:sldId id="966" r:id="rId20"/>
    <p:sldId id="967" r:id="rId21"/>
    <p:sldId id="968" r:id="rId22"/>
    <p:sldId id="969" r:id="rId23"/>
    <p:sldId id="970" r:id="rId24"/>
    <p:sldId id="971" r:id="rId25"/>
    <p:sldId id="826" r:id="rId26"/>
    <p:sldId id="827" r:id="rId27"/>
    <p:sldId id="828" r:id="rId28"/>
    <p:sldId id="791" r:id="rId29"/>
    <p:sldId id="895" r:id="rId30"/>
    <p:sldId id="789" r:id="rId31"/>
    <p:sldId id="846" r:id="rId32"/>
    <p:sldId id="847" r:id="rId33"/>
    <p:sldId id="859" r:id="rId34"/>
    <p:sldId id="850" r:id="rId35"/>
    <p:sldId id="840" r:id="rId36"/>
    <p:sldId id="841" r:id="rId37"/>
    <p:sldId id="839" r:id="rId38"/>
    <p:sldId id="830" r:id="rId39"/>
    <p:sldId id="831" r:id="rId40"/>
    <p:sldId id="896" r:id="rId41"/>
    <p:sldId id="897" r:id="rId42"/>
    <p:sldId id="898" r:id="rId43"/>
    <p:sldId id="899" r:id="rId44"/>
    <p:sldId id="926" r:id="rId45"/>
    <p:sldId id="901" r:id="rId46"/>
    <p:sldId id="902" r:id="rId47"/>
    <p:sldId id="903" r:id="rId48"/>
    <p:sldId id="904" r:id="rId49"/>
    <p:sldId id="905" r:id="rId50"/>
    <p:sldId id="906" r:id="rId51"/>
    <p:sldId id="910" r:id="rId52"/>
    <p:sldId id="911" r:id="rId53"/>
    <p:sldId id="912" r:id="rId54"/>
    <p:sldId id="913" r:id="rId55"/>
    <p:sldId id="914" r:id="rId56"/>
    <p:sldId id="915" r:id="rId57"/>
    <p:sldId id="916" r:id="rId58"/>
    <p:sldId id="917" r:id="rId59"/>
    <p:sldId id="918" r:id="rId60"/>
    <p:sldId id="919" r:id="rId61"/>
    <p:sldId id="920" r:id="rId62"/>
    <p:sldId id="921" r:id="rId63"/>
    <p:sldId id="922" r:id="rId64"/>
    <p:sldId id="923" r:id="rId65"/>
    <p:sldId id="927" r:id="rId66"/>
    <p:sldId id="954" r:id="rId67"/>
    <p:sldId id="953" r:id="rId68"/>
    <p:sldId id="955" r:id="rId69"/>
    <p:sldId id="956" r:id="rId70"/>
    <p:sldId id="957" r:id="rId71"/>
    <p:sldId id="958" r:id="rId72"/>
    <p:sldId id="952" r:id="rId73"/>
    <p:sldId id="939" r:id="rId74"/>
    <p:sldId id="928" r:id="rId75"/>
    <p:sldId id="938" r:id="rId76"/>
    <p:sldId id="930" r:id="rId77"/>
    <p:sldId id="940" r:id="rId78"/>
    <p:sldId id="931" r:id="rId79"/>
    <p:sldId id="260" r:id="rId80"/>
    <p:sldId id="261" r:id="rId81"/>
    <p:sldId id="262" r:id="rId82"/>
    <p:sldId id="933" r:id="rId83"/>
    <p:sldId id="264" r:id="rId84"/>
    <p:sldId id="265" r:id="rId85"/>
    <p:sldId id="932" r:id="rId86"/>
    <p:sldId id="936" r:id="rId87"/>
    <p:sldId id="941" r:id="rId88"/>
    <p:sldId id="951" r:id="rId89"/>
    <p:sldId id="946" r:id="rId90"/>
    <p:sldId id="947" r:id="rId91"/>
    <p:sldId id="949" r:id="rId92"/>
    <p:sldId id="950" r:id="rId93"/>
    <p:sldId id="943" r:id="rId94"/>
    <p:sldId id="945" r:id="rId95"/>
    <p:sldId id="604" r:id="rId9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63"/>
    <p:restoredTop sz="94722"/>
  </p:normalViewPr>
  <p:slideViewPr>
    <p:cSldViewPr snapToGrid="0" snapToObjects="1">
      <p:cViewPr varScale="1">
        <p:scale>
          <a:sx n="107" d="100"/>
          <a:sy n="107" d="100"/>
        </p:scale>
        <p:origin x="200" y="60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 2018, </a:t>
            </a:r>
            <a:r>
              <a:rPr spc="-5" dirty="0"/>
              <a:t>Amazon Web Services, Inc. </a:t>
            </a:r>
            <a:r>
              <a:rPr dirty="0"/>
              <a:t>or </a:t>
            </a:r>
            <a:r>
              <a:rPr spc="-5" dirty="0"/>
              <a:t>its affiliates. 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9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4.svg"/><Relationship Id="rId5" Type="http://schemas.openxmlformats.org/officeDocument/2006/relationships/image" Target="../media/image22.jpg"/><Relationship Id="rId10" Type="http://schemas.openxmlformats.org/officeDocument/2006/relationships/image" Target="../media/image3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image" Target="../media/image28.svg"/><Relationship Id="rId21" Type="http://schemas.openxmlformats.org/officeDocument/2006/relationships/image" Target="../media/image4.sv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5" Type="http://schemas.openxmlformats.org/officeDocument/2006/relationships/image" Target="../media/image45.svg"/><Relationship Id="rId2" Type="http://schemas.openxmlformats.org/officeDocument/2006/relationships/image" Target="../media/image27.png"/><Relationship Id="rId16" Type="http://schemas.openxmlformats.org/officeDocument/2006/relationships/image" Target="../media/image40.svg"/><Relationship Id="rId20" Type="http://schemas.openxmlformats.org/officeDocument/2006/relationships/image" Target="../media/image3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24" Type="http://schemas.openxmlformats.org/officeDocument/2006/relationships/image" Target="../media/image4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14.svg"/><Relationship Id="rId28" Type="http://schemas.openxmlformats.org/officeDocument/2006/relationships/image" Target="../media/image9.png"/><Relationship Id="rId10" Type="http://schemas.openxmlformats.org/officeDocument/2006/relationships/image" Target="../media/image34.svg"/><Relationship Id="rId19" Type="http://schemas.openxmlformats.org/officeDocument/2006/relationships/image" Target="../media/image43.svg"/><Relationship Id="rId4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8.svg"/><Relationship Id="rId22" Type="http://schemas.openxmlformats.org/officeDocument/2006/relationships/image" Target="../media/image13.png"/><Relationship Id="rId27" Type="http://schemas.openxmlformats.org/officeDocument/2006/relationships/image" Target="../media/image4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svg"/><Relationship Id="rId18" Type="http://schemas.openxmlformats.org/officeDocument/2006/relationships/image" Target="../media/image8.png"/><Relationship Id="rId3" Type="http://schemas.openxmlformats.org/officeDocument/2006/relationships/image" Target="../media/image49.svg"/><Relationship Id="rId21" Type="http://schemas.openxmlformats.org/officeDocument/2006/relationships/image" Target="../media/image56.tiff"/><Relationship Id="rId7" Type="http://schemas.openxmlformats.org/officeDocument/2006/relationships/image" Target="../media/image14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48.png"/><Relationship Id="rId16" Type="http://schemas.openxmlformats.org/officeDocument/2006/relationships/image" Target="../media/image54.pn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47.svg"/><Relationship Id="rId5" Type="http://schemas.openxmlformats.org/officeDocument/2006/relationships/image" Target="../media/image4.svg"/><Relationship Id="rId15" Type="http://schemas.openxmlformats.org/officeDocument/2006/relationships/image" Target="../media/image53.svg"/><Relationship Id="rId10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5.sv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svg"/><Relationship Id="rId18" Type="http://schemas.openxmlformats.org/officeDocument/2006/relationships/image" Target="../media/image8.png"/><Relationship Id="rId3" Type="http://schemas.openxmlformats.org/officeDocument/2006/relationships/image" Target="../media/image49.svg"/><Relationship Id="rId21" Type="http://schemas.openxmlformats.org/officeDocument/2006/relationships/image" Target="../media/image56.tiff"/><Relationship Id="rId7" Type="http://schemas.openxmlformats.org/officeDocument/2006/relationships/image" Target="../media/image14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5" Type="http://schemas.openxmlformats.org/officeDocument/2006/relationships/image" Target="../media/image60.svg"/><Relationship Id="rId2" Type="http://schemas.openxmlformats.org/officeDocument/2006/relationships/image" Target="../media/image48.png"/><Relationship Id="rId16" Type="http://schemas.openxmlformats.org/officeDocument/2006/relationships/image" Target="../media/image54.pn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47.svg"/><Relationship Id="rId24" Type="http://schemas.openxmlformats.org/officeDocument/2006/relationships/image" Target="../media/image59.png"/><Relationship Id="rId5" Type="http://schemas.openxmlformats.org/officeDocument/2006/relationships/image" Target="../media/image4.svg"/><Relationship Id="rId15" Type="http://schemas.openxmlformats.org/officeDocument/2006/relationships/image" Target="../media/image53.svg"/><Relationship Id="rId23" Type="http://schemas.openxmlformats.org/officeDocument/2006/relationships/image" Target="../media/image58.svg"/><Relationship Id="rId10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5.sv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svg"/><Relationship Id="rId3" Type="http://schemas.openxmlformats.org/officeDocument/2006/relationships/image" Target="../media/image42.png"/><Relationship Id="rId7" Type="http://schemas.openxmlformats.org/officeDocument/2006/relationships/image" Target="../media/image4.svg"/><Relationship Id="rId12" Type="http://schemas.openxmlformats.org/officeDocument/2006/relationships/image" Target="../media/image50.png"/><Relationship Id="rId17" Type="http://schemas.openxmlformats.org/officeDocument/2006/relationships/image" Target="../media/image62.svg"/><Relationship Id="rId2" Type="http://schemas.openxmlformats.org/officeDocument/2006/relationships/image" Target="../media/image8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openxmlformats.org/officeDocument/2006/relationships/image" Target="../media/image49.svg"/><Relationship Id="rId5" Type="http://schemas.openxmlformats.org/officeDocument/2006/relationships/image" Target="../media/image56.tiff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43.svg"/><Relationship Id="rId9" Type="http://schemas.openxmlformats.org/officeDocument/2006/relationships/image" Target="../media/image55.sv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62.svg"/><Relationship Id="rId4" Type="http://schemas.openxmlformats.org/officeDocument/2006/relationships/image" Target="../media/image4.sv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14.svg"/><Relationship Id="rId3" Type="http://schemas.openxmlformats.org/officeDocument/2006/relationships/image" Target="../media/image49.svg"/><Relationship Id="rId7" Type="http://schemas.openxmlformats.org/officeDocument/2006/relationships/image" Target="../media/image66.svg"/><Relationship Id="rId12" Type="http://schemas.openxmlformats.org/officeDocument/2006/relationships/image" Target="../media/image13.png"/><Relationship Id="rId17" Type="http://schemas.openxmlformats.org/officeDocument/2006/relationships/image" Target="../media/image47.sv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5.png"/><Relationship Id="rId11" Type="http://schemas.openxmlformats.org/officeDocument/2006/relationships/image" Target="../media/image55.svg"/><Relationship Id="rId5" Type="http://schemas.openxmlformats.org/officeDocument/2006/relationships/image" Target="../media/image64.svg"/><Relationship Id="rId15" Type="http://schemas.openxmlformats.org/officeDocument/2006/relationships/image" Target="../media/image45.svg"/><Relationship Id="rId10" Type="http://schemas.openxmlformats.org/officeDocument/2006/relationships/image" Target="../media/image54.png"/><Relationship Id="rId4" Type="http://schemas.openxmlformats.org/officeDocument/2006/relationships/image" Target="../media/image63.png"/><Relationship Id="rId9" Type="http://schemas.openxmlformats.org/officeDocument/2006/relationships/image" Target="../media/image68.svg"/><Relationship Id="rId1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svg"/><Relationship Id="rId18" Type="http://schemas.openxmlformats.org/officeDocument/2006/relationships/image" Target="../media/image70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37.png"/><Relationship Id="rId17" Type="http://schemas.openxmlformats.org/officeDocument/2006/relationships/image" Target="../media/image40.sv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openxmlformats.org/officeDocument/2006/relationships/image" Target="../media/image30.svg"/><Relationship Id="rId5" Type="http://schemas.openxmlformats.org/officeDocument/2006/relationships/image" Target="../media/image4.svg"/><Relationship Id="rId15" Type="http://schemas.openxmlformats.org/officeDocument/2006/relationships/image" Target="../media/image36.svg"/><Relationship Id="rId10" Type="http://schemas.openxmlformats.org/officeDocument/2006/relationships/image" Target="../media/image29.png"/><Relationship Id="rId19" Type="http://schemas.openxmlformats.org/officeDocument/2006/relationships/image" Target="../media/image71.svg"/><Relationship Id="rId4" Type="http://schemas.openxmlformats.org/officeDocument/2006/relationships/image" Target="../media/image3.png"/><Relationship Id="rId9" Type="http://schemas.openxmlformats.org/officeDocument/2006/relationships/image" Target="../media/image32.svg"/><Relationship Id="rId1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73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jpg"/><Relationship Id="rId7" Type="http://schemas.openxmlformats.org/officeDocument/2006/relationships/image" Target="../media/image2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75.jpg"/><Relationship Id="rId4" Type="http://schemas.openxmlformats.org/officeDocument/2006/relationships/image" Target="../media/image21.jpg"/><Relationship Id="rId9" Type="http://schemas.openxmlformats.org/officeDocument/2006/relationships/image" Target="../media/image4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4.svg"/><Relationship Id="rId5" Type="http://schemas.openxmlformats.org/officeDocument/2006/relationships/image" Target="../media/image22.jpg"/><Relationship Id="rId10" Type="http://schemas.openxmlformats.org/officeDocument/2006/relationships/image" Target="../media/image3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tiff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81.svg"/><Relationship Id="rId18" Type="http://schemas.openxmlformats.org/officeDocument/2006/relationships/image" Target="../media/image84.png"/><Relationship Id="rId3" Type="http://schemas.openxmlformats.org/officeDocument/2006/relationships/image" Target="../media/image30.svg"/><Relationship Id="rId21" Type="http://schemas.openxmlformats.org/officeDocument/2006/relationships/image" Target="../media/image87.svg"/><Relationship Id="rId7" Type="http://schemas.openxmlformats.org/officeDocument/2006/relationships/image" Target="../media/image32.svg"/><Relationship Id="rId12" Type="http://schemas.openxmlformats.org/officeDocument/2006/relationships/image" Target="../media/image80.png"/><Relationship Id="rId17" Type="http://schemas.openxmlformats.org/officeDocument/2006/relationships/image" Target="../media/image36.svg"/><Relationship Id="rId25" Type="http://schemas.openxmlformats.org/officeDocument/2006/relationships/image" Target="../media/image40.svg"/><Relationship Id="rId2" Type="http://schemas.openxmlformats.org/officeDocument/2006/relationships/image" Target="../media/image29.png"/><Relationship Id="rId16" Type="http://schemas.openxmlformats.org/officeDocument/2006/relationships/image" Target="../media/image35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11" Type="http://schemas.openxmlformats.org/officeDocument/2006/relationships/image" Target="../media/image79.svg"/><Relationship Id="rId24" Type="http://schemas.openxmlformats.org/officeDocument/2006/relationships/image" Target="../media/image39.png"/><Relationship Id="rId5" Type="http://schemas.openxmlformats.org/officeDocument/2006/relationships/image" Target="../media/image77.svg"/><Relationship Id="rId15" Type="http://schemas.openxmlformats.org/officeDocument/2006/relationships/image" Target="../media/image83.svg"/><Relationship Id="rId23" Type="http://schemas.openxmlformats.org/officeDocument/2006/relationships/image" Target="../media/image89.svg"/><Relationship Id="rId10" Type="http://schemas.openxmlformats.org/officeDocument/2006/relationships/image" Target="../media/image78.png"/><Relationship Id="rId19" Type="http://schemas.openxmlformats.org/officeDocument/2006/relationships/image" Target="../media/image85.svg"/><Relationship Id="rId4" Type="http://schemas.openxmlformats.org/officeDocument/2006/relationships/image" Target="../media/image76.png"/><Relationship Id="rId9" Type="http://schemas.openxmlformats.org/officeDocument/2006/relationships/image" Target="../media/image38.svg"/><Relationship Id="rId14" Type="http://schemas.openxmlformats.org/officeDocument/2006/relationships/image" Target="../media/image82.png"/><Relationship Id="rId22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2.svg"/><Relationship Id="rId18" Type="http://schemas.openxmlformats.org/officeDocument/2006/relationships/image" Target="../media/image39.pn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12" Type="http://schemas.openxmlformats.org/officeDocument/2006/relationships/image" Target="../media/image11.png"/><Relationship Id="rId17" Type="http://schemas.openxmlformats.org/officeDocument/2006/relationships/image" Target="../media/image36.svg"/><Relationship Id="rId2" Type="http://schemas.openxmlformats.org/officeDocument/2006/relationships/image" Target="../media/image3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image" Target="../media/image10.svg"/><Relationship Id="rId5" Type="http://schemas.openxmlformats.org/officeDocument/2006/relationships/image" Target="../media/image30.svg"/><Relationship Id="rId15" Type="http://schemas.openxmlformats.org/officeDocument/2006/relationships/image" Target="../media/image95.svg"/><Relationship Id="rId10" Type="http://schemas.openxmlformats.org/officeDocument/2006/relationships/image" Target="../media/image9.png"/><Relationship Id="rId19" Type="http://schemas.openxmlformats.org/officeDocument/2006/relationships/image" Target="../media/image40.svg"/><Relationship Id="rId4" Type="http://schemas.openxmlformats.org/officeDocument/2006/relationships/image" Target="../media/image29.png"/><Relationship Id="rId9" Type="http://schemas.openxmlformats.org/officeDocument/2006/relationships/image" Target="../media/image93.png"/><Relationship Id="rId14" Type="http://schemas.openxmlformats.org/officeDocument/2006/relationships/image" Target="../media/image9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30.sv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28.svg"/><Relationship Id="rId10" Type="http://schemas.openxmlformats.org/officeDocument/2006/relationships/image" Target="../media/image34.sv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3.jpeg"/><Relationship Id="rId18" Type="http://schemas.openxmlformats.org/officeDocument/2006/relationships/image" Target="../media/image86.png"/><Relationship Id="rId3" Type="http://schemas.openxmlformats.org/officeDocument/2006/relationships/image" Target="../media/image96.svg"/><Relationship Id="rId21" Type="http://schemas.openxmlformats.org/officeDocument/2006/relationships/image" Target="../media/image109.svg"/><Relationship Id="rId7" Type="http://schemas.openxmlformats.org/officeDocument/2006/relationships/image" Target="../media/image99.svg"/><Relationship Id="rId12" Type="http://schemas.openxmlformats.org/officeDocument/2006/relationships/image" Target="../media/image102.svg"/><Relationship Id="rId17" Type="http://schemas.openxmlformats.org/officeDocument/2006/relationships/image" Target="../media/image106.svg"/><Relationship Id="rId25" Type="http://schemas.openxmlformats.org/officeDocument/2006/relationships/image" Target="../media/image111.svg"/><Relationship Id="rId2" Type="http://schemas.openxmlformats.org/officeDocument/2006/relationships/image" Target="../media/image37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01.png"/><Relationship Id="rId24" Type="http://schemas.openxmlformats.org/officeDocument/2006/relationships/image" Target="../media/image35.png"/><Relationship Id="rId5" Type="http://schemas.openxmlformats.org/officeDocument/2006/relationships/image" Target="../media/image98.svg"/><Relationship Id="rId15" Type="http://schemas.openxmlformats.org/officeDocument/2006/relationships/image" Target="../media/image104.svg"/><Relationship Id="rId23" Type="http://schemas.openxmlformats.org/officeDocument/2006/relationships/image" Target="../media/image110.svg"/><Relationship Id="rId10" Type="http://schemas.openxmlformats.org/officeDocument/2006/relationships/image" Target="../media/image92.png"/><Relationship Id="rId19" Type="http://schemas.openxmlformats.org/officeDocument/2006/relationships/image" Target="../media/image107.svg"/><Relationship Id="rId4" Type="http://schemas.openxmlformats.org/officeDocument/2006/relationships/image" Target="../media/image97.png"/><Relationship Id="rId9" Type="http://schemas.openxmlformats.org/officeDocument/2006/relationships/image" Target="../media/image100.svg"/><Relationship Id="rId14" Type="http://schemas.openxmlformats.org/officeDocument/2006/relationships/image" Target="../media/image82.png"/><Relationship Id="rId2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tiff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image" Target="../media/image28.svg"/><Relationship Id="rId21" Type="http://schemas.openxmlformats.org/officeDocument/2006/relationships/image" Target="../media/image4.sv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5" Type="http://schemas.openxmlformats.org/officeDocument/2006/relationships/image" Target="../media/image45.svg"/><Relationship Id="rId2" Type="http://schemas.openxmlformats.org/officeDocument/2006/relationships/image" Target="../media/image27.png"/><Relationship Id="rId16" Type="http://schemas.openxmlformats.org/officeDocument/2006/relationships/image" Target="../media/image40.svg"/><Relationship Id="rId20" Type="http://schemas.openxmlformats.org/officeDocument/2006/relationships/image" Target="../media/image3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24" Type="http://schemas.openxmlformats.org/officeDocument/2006/relationships/image" Target="../media/image4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14.svg"/><Relationship Id="rId28" Type="http://schemas.openxmlformats.org/officeDocument/2006/relationships/image" Target="../media/image9.png"/><Relationship Id="rId10" Type="http://schemas.openxmlformats.org/officeDocument/2006/relationships/image" Target="../media/image34.svg"/><Relationship Id="rId19" Type="http://schemas.openxmlformats.org/officeDocument/2006/relationships/image" Target="../media/image43.svg"/><Relationship Id="rId4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8.svg"/><Relationship Id="rId22" Type="http://schemas.openxmlformats.org/officeDocument/2006/relationships/image" Target="../media/image13.png"/><Relationship Id="rId27" Type="http://schemas.openxmlformats.org/officeDocument/2006/relationships/image" Target="../media/image47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svg"/><Relationship Id="rId18" Type="http://schemas.openxmlformats.org/officeDocument/2006/relationships/image" Target="../media/image8.png"/><Relationship Id="rId3" Type="http://schemas.openxmlformats.org/officeDocument/2006/relationships/image" Target="../media/image49.svg"/><Relationship Id="rId21" Type="http://schemas.openxmlformats.org/officeDocument/2006/relationships/image" Target="../media/image56.tiff"/><Relationship Id="rId7" Type="http://schemas.openxmlformats.org/officeDocument/2006/relationships/image" Target="../media/image14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48.png"/><Relationship Id="rId16" Type="http://schemas.openxmlformats.org/officeDocument/2006/relationships/image" Target="../media/image54.pn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47.svg"/><Relationship Id="rId5" Type="http://schemas.openxmlformats.org/officeDocument/2006/relationships/image" Target="../media/image4.svg"/><Relationship Id="rId15" Type="http://schemas.openxmlformats.org/officeDocument/2006/relationships/image" Target="../media/image53.svg"/><Relationship Id="rId10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5.svg"/><Relationship Id="rId1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svg"/><Relationship Id="rId18" Type="http://schemas.openxmlformats.org/officeDocument/2006/relationships/image" Target="../media/image8.png"/><Relationship Id="rId3" Type="http://schemas.openxmlformats.org/officeDocument/2006/relationships/image" Target="../media/image49.svg"/><Relationship Id="rId21" Type="http://schemas.openxmlformats.org/officeDocument/2006/relationships/image" Target="../media/image56.tiff"/><Relationship Id="rId7" Type="http://schemas.openxmlformats.org/officeDocument/2006/relationships/image" Target="../media/image14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5" Type="http://schemas.openxmlformats.org/officeDocument/2006/relationships/image" Target="../media/image60.svg"/><Relationship Id="rId2" Type="http://schemas.openxmlformats.org/officeDocument/2006/relationships/image" Target="../media/image48.png"/><Relationship Id="rId16" Type="http://schemas.openxmlformats.org/officeDocument/2006/relationships/image" Target="../media/image54.pn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47.svg"/><Relationship Id="rId24" Type="http://schemas.openxmlformats.org/officeDocument/2006/relationships/image" Target="../media/image59.png"/><Relationship Id="rId5" Type="http://schemas.openxmlformats.org/officeDocument/2006/relationships/image" Target="../media/image4.svg"/><Relationship Id="rId15" Type="http://schemas.openxmlformats.org/officeDocument/2006/relationships/image" Target="../media/image53.svg"/><Relationship Id="rId23" Type="http://schemas.openxmlformats.org/officeDocument/2006/relationships/image" Target="../media/image58.svg"/><Relationship Id="rId10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5.sv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svg"/><Relationship Id="rId3" Type="http://schemas.openxmlformats.org/officeDocument/2006/relationships/image" Target="../media/image42.png"/><Relationship Id="rId7" Type="http://schemas.openxmlformats.org/officeDocument/2006/relationships/image" Target="../media/image4.svg"/><Relationship Id="rId12" Type="http://schemas.openxmlformats.org/officeDocument/2006/relationships/image" Target="../media/image50.png"/><Relationship Id="rId17" Type="http://schemas.openxmlformats.org/officeDocument/2006/relationships/image" Target="../media/image62.svg"/><Relationship Id="rId2" Type="http://schemas.openxmlformats.org/officeDocument/2006/relationships/image" Target="../media/image8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openxmlformats.org/officeDocument/2006/relationships/image" Target="../media/image49.svg"/><Relationship Id="rId5" Type="http://schemas.openxmlformats.org/officeDocument/2006/relationships/image" Target="../media/image56.tiff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43.svg"/><Relationship Id="rId9" Type="http://schemas.openxmlformats.org/officeDocument/2006/relationships/image" Target="../media/image55.svg"/><Relationship Id="rId1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62.svg"/><Relationship Id="rId4" Type="http://schemas.openxmlformats.org/officeDocument/2006/relationships/image" Target="../media/image4.svg"/><Relationship Id="rId9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6.tiff"/><Relationship Id="rId4" Type="http://schemas.openxmlformats.org/officeDocument/2006/relationships/image" Target="../media/image43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svg"/><Relationship Id="rId18" Type="http://schemas.openxmlformats.org/officeDocument/2006/relationships/image" Target="../media/image8.png"/><Relationship Id="rId3" Type="http://schemas.openxmlformats.org/officeDocument/2006/relationships/image" Target="../media/image49.svg"/><Relationship Id="rId21" Type="http://schemas.openxmlformats.org/officeDocument/2006/relationships/image" Target="../media/image56.tiff"/><Relationship Id="rId7" Type="http://schemas.openxmlformats.org/officeDocument/2006/relationships/image" Target="../media/image14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48.png"/><Relationship Id="rId16" Type="http://schemas.openxmlformats.org/officeDocument/2006/relationships/image" Target="../media/image54.pn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47.svg"/><Relationship Id="rId5" Type="http://schemas.openxmlformats.org/officeDocument/2006/relationships/image" Target="../media/image4.svg"/><Relationship Id="rId15" Type="http://schemas.openxmlformats.org/officeDocument/2006/relationships/image" Target="../media/image53.svg"/><Relationship Id="rId10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5.svg"/><Relationship Id="rId14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svg"/><Relationship Id="rId18" Type="http://schemas.openxmlformats.org/officeDocument/2006/relationships/image" Target="../media/image8.png"/><Relationship Id="rId3" Type="http://schemas.openxmlformats.org/officeDocument/2006/relationships/image" Target="../media/image49.svg"/><Relationship Id="rId21" Type="http://schemas.openxmlformats.org/officeDocument/2006/relationships/image" Target="../media/image56.tiff"/><Relationship Id="rId7" Type="http://schemas.openxmlformats.org/officeDocument/2006/relationships/image" Target="../media/image14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5" Type="http://schemas.openxmlformats.org/officeDocument/2006/relationships/image" Target="../media/image60.svg"/><Relationship Id="rId2" Type="http://schemas.openxmlformats.org/officeDocument/2006/relationships/image" Target="../media/image48.png"/><Relationship Id="rId16" Type="http://schemas.openxmlformats.org/officeDocument/2006/relationships/image" Target="../media/image54.pn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47.svg"/><Relationship Id="rId24" Type="http://schemas.openxmlformats.org/officeDocument/2006/relationships/image" Target="../media/image59.png"/><Relationship Id="rId5" Type="http://schemas.openxmlformats.org/officeDocument/2006/relationships/image" Target="../media/image4.svg"/><Relationship Id="rId15" Type="http://schemas.openxmlformats.org/officeDocument/2006/relationships/image" Target="../media/image53.svg"/><Relationship Id="rId23" Type="http://schemas.openxmlformats.org/officeDocument/2006/relationships/image" Target="../media/image58.svg"/><Relationship Id="rId10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5.sv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svg"/><Relationship Id="rId7" Type="http://schemas.openxmlformats.org/officeDocument/2006/relationships/image" Target="../media/image5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2.sv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svg"/><Relationship Id="rId3" Type="http://schemas.openxmlformats.org/officeDocument/2006/relationships/image" Target="../media/image42.png"/><Relationship Id="rId7" Type="http://schemas.openxmlformats.org/officeDocument/2006/relationships/image" Target="../media/image4.svg"/><Relationship Id="rId12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openxmlformats.org/officeDocument/2006/relationships/image" Target="../media/image49.svg"/><Relationship Id="rId5" Type="http://schemas.openxmlformats.org/officeDocument/2006/relationships/image" Target="../media/image56.tiff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43.svg"/><Relationship Id="rId9" Type="http://schemas.openxmlformats.org/officeDocument/2006/relationships/image" Target="../media/image55.svg"/><Relationship Id="rId14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svg"/><Relationship Id="rId3" Type="http://schemas.openxmlformats.org/officeDocument/2006/relationships/image" Target="../media/image42.png"/><Relationship Id="rId7" Type="http://schemas.openxmlformats.org/officeDocument/2006/relationships/image" Target="../media/image4.svg"/><Relationship Id="rId12" Type="http://schemas.openxmlformats.org/officeDocument/2006/relationships/image" Target="../media/image50.png"/><Relationship Id="rId17" Type="http://schemas.openxmlformats.org/officeDocument/2006/relationships/image" Target="../media/image62.svg"/><Relationship Id="rId2" Type="http://schemas.openxmlformats.org/officeDocument/2006/relationships/image" Target="../media/image8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openxmlformats.org/officeDocument/2006/relationships/image" Target="../media/image49.svg"/><Relationship Id="rId5" Type="http://schemas.openxmlformats.org/officeDocument/2006/relationships/image" Target="../media/image56.tiff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43.svg"/><Relationship Id="rId9" Type="http://schemas.openxmlformats.org/officeDocument/2006/relationships/image" Target="../media/image55.svg"/><Relationship Id="rId1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svg"/><Relationship Id="rId7" Type="http://schemas.openxmlformats.org/officeDocument/2006/relationships/image" Target="../media/image5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2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62.svg"/><Relationship Id="rId4" Type="http://schemas.openxmlformats.org/officeDocument/2006/relationships/image" Target="../media/image4.sv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14.svg"/><Relationship Id="rId3" Type="http://schemas.openxmlformats.org/officeDocument/2006/relationships/image" Target="../media/image49.svg"/><Relationship Id="rId7" Type="http://schemas.openxmlformats.org/officeDocument/2006/relationships/image" Target="../media/image66.svg"/><Relationship Id="rId12" Type="http://schemas.openxmlformats.org/officeDocument/2006/relationships/image" Target="../media/image13.png"/><Relationship Id="rId17" Type="http://schemas.openxmlformats.org/officeDocument/2006/relationships/image" Target="../media/image47.sv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5.png"/><Relationship Id="rId11" Type="http://schemas.openxmlformats.org/officeDocument/2006/relationships/image" Target="../media/image55.svg"/><Relationship Id="rId5" Type="http://schemas.openxmlformats.org/officeDocument/2006/relationships/image" Target="../media/image64.svg"/><Relationship Id="rId15" Type="http://schemas.openxmlformats.org/officeDocument/2006/relationships/image" Target="../media/image45.svg"/><Relationship Id="rId10" Type="http://schemas.openxmlformats.org/officeDocument/2006/relationships/image" Target="../media/image54.png"/><Relationship Id="rId4" Type="http://schemas.openxmlformats.org/officeDocument/2006/relationships/image" Target="../media/image63.png"/><Relationship Id="rId9" Type="http://schemas.openxmlformats.org/officeDocument/2006/relationships/image" Target="../media/image68.svg"/><Relationship Id="rId14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AWS </a:t>
            </a:r>
            <a:r>
              <a:rPr lang="en-US" sz="4000" dirty="0" err="1"/>
              <a:t>Fargate</a:t>
            </a:r>
            <a:r>
              <a:rPr lang="en-US" sz="4000" dirty="0"/>
              <a:t> &amp; ECS Masterclass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E0C3C5-F37C-064D-A463-16CFAF1646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BAA25-12A9-E740-8CA0-B425AE6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err="1"/>
              <a:t>Fargate</a:t>
            </a:r>
            <a:r>
              <a:rPr lang="en-US" sz="4600" dirty="0"/>
              <a:t> &amp; ECS Fundamentals – </a:t>
            </a:r>
            <a:r>
              <a:rPr lang="en-US" sz="4600" dirty="0">
                <a:solidFill>
                  <a:srgbClr val="00B050"/>
                </a:solidFill>
              </a:rPr>
              <a:t>Clusters 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0B4651-19A1-2C44-9D2B-EEEB9E23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9952" y="4245512"/>
            <a:ext cx="1110343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83BF3E2-145A-5D40-B462-502C02E2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3743" y="4225443"/>
            <a:ext cx="1110343" cy="1110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24D16F-D384-354C-B4F0-49CB0D3EC752}"/>
              </a:ext>
            </a:extLst>
          </p:cNvPr>
          <p:cNvSpPr/>
          <p:nvPr/>
        </p:nvSpPr>
        <p:spPr>
          <a:xfrm>
            <a:off x="5439137" y="2169583"/>
            <a:ext cx="3403906" cy="653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Cluster Types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D23ECD-57AA-E641-B8AA-DF8012448484}"/>
              </a:ext>
            </a:extLst>
          </p:cNvPr>
          <p:cNvSpPr/>
          <p:nvPr/>
        </p:nvSpPr>
        <p:spPr>
          <a:xfrm>
            <a:off x="4554187" y="4081671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1A9F6-8644-AA48-8F08-CFB4F0357C20}"/>
              </a:ext>
            </a:extLst>
          </p:cNvPr>
          <p:cNvSpPr txBox="1"/>
          <p:nvPr/>
        </p:nvSpPr>
        <p:spPr>
          <a:xfrm>
            <a:off x="4496025" y="5383811"/>
            <a:ext cx="165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Fargate</a:t>
            </a:r>
            <a:r>
              <a:rPr lang="en-US" sz="1400" dirty="0"/>
              <a:t> (Serverless)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A3F8AA-72C2-7148-89DB-AB524EE7FDF1}"/>
              </a:ext>
            </a:extLst>
          </p:cNvPr>
          <p:cNvSpPr/>
          <p:nvPr/>
        </p:nvSpPr>
        <p:spPr>
          <a:xfrm>
            <a:off x="6356861" y="4077317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31C22-4540-4D48-ABFA-DD859258C63C}"/>
              </a:ext>
            </a:extLst>
          </p:cNvPr>
          <p:cNvSpPr txBox="1"/>
          <p:nvPr/>
        </p:nvSpPr>
        <p:spPr>
          <a:xfrm>
            <a:off x="6434393" y="5357664"/>
            <a:ext cx="12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EC2 + Linux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B1D0D84-688A-BE40-BB9B-AB1775EB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360" y="4245512"/>
            <a:ext cx="1110343" cy="11103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96A9675-81FB-1642-970D-3122811785E2}"/>
              </a:ext>
            </a:extLst>
          </p:cNvPr>
          <p:cNvSpPr/>
          <p:nvPr/>
        </p:nvSpPr>
        <p:spPr>
          <a:xfrm>
            <a:off x="8072269" y="4077317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D928F-CE38-754D-B00D-027CA9599498}"/>
              </a:ext>
            </a:extLst>
          </p:cNvPr>
          <p:cNvSpPr txBox="1"/>
          <p:nvPr/>
        </p:nvSpPr>
        <p:spPr>
          <a:xfrm>
            <a:off x="8036165" y="5355855"/>
            <a:ext cx="1548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EC2 + Windows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58572B-ADFA-FC4F-A491-7656B68DD628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5292239" y="2822726"/>
            <a:ext cx="1848851" cy="125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CE9826-5035-CF48-90C7-C006F7000E4B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7094913" y="2822726"/>
            <a:ext cx="46177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314164-5EA1-B148-B783-E9F7EB7D5385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7141090" y="2822726"/>
            <a:ext cx="1669231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588A17-ABF1-F64D-BFE4-2EB0BB56C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35CF2-6BDF-954C-A530-76D0733CE2F3}"/>
              </a:ext>
            </a:extLst>
          </p:cNvPr>
          <p:cNvSpPr/>
          <p:nvPr/>
        </p:nvSpPr>
        <p:spPr>
          <a:xfrm>
            <a:off x="169819" y="3801278"/>
            <a:ext cx="1946366" cy="7184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Clusters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Fargate</a:t>
            </a:r>
            <a:r>
              <a:rPr lang="en-US" sz="2000" dirty="0"/>
              <a:t> or ECS)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932BB-CB1F-AF49-8268-4D5479640DC9}"/>
              </a:ext>
            </a:extLst>
          </p:cNvPr>
          <p:cNvSpPr/>
          <p:nvPr/>
        </p:nvSpPr>
        <p:spPr>
          <a:xfrm>
            <a:off x="4160519" y="991394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0EF6-46C9-D946-9010-F87EBEF99D3B}"/>
              </a:ext>
            </a:extLst>
          </p:cNvPr>
          <p:cNvSpPr/>
          <p:nvPr/>
        </p:nvSpPr>
        <p:spPr>
          <a:xfrm>
            <a:off x="4160519" y="1723603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45591-FB6B-D14C-9A8A-0AAC3638617B}"/>
              </a:ext>
            </a:extLst>
          </p:cNvPr>
          <p:cNvSpPr/>
          <p:nvPr/>
        </p:nvSpPr>
        <p:spPr>
          <a:xfrm>
            <a:off x="4160519" y="245512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ECS 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B758C-59A1-6941-B58A-527816618299}"/>
              </a:ext>
            </a:extLst>
          </p:cNvPr>
          <p:cNvSpPr/>
          <p:nvPr/>
        </p:nvSpPr>
        <p:spPr>
          <a:xfrm>
            <a:off x="4160519" y="3186639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B2CC4-4091-C842-9910-4FCEB7DDF778}"/>
              </a:ext>
            </a:extLst>
          </p:cNvPr>
          <p:cNvSpPr/>
          <p:nvPr/>
        </p:nvSpPr>
        <p:spPr>
          <a:xfrm>
            <a:off x="4160519" y="391884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Scheduled Tasks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6B650-9551-254F-A135-6DF1E3D168DA}"/>
              </a:ext>
            </a:extLst>
          </p:cNvPr>
          <p:cNvSpPr/>
          <p:nvPr/>
        </p:nvSpPr>
        <p:spPr>
          <a:xfrm>
            <a:off x="4160519" y="4650366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0AFA1-3F77-9841-9C7E-FC27DA369B81}"/>
              </a:ext>
            </a:extLst>
          </p:cNvPr>
          <p:cNvSpPr/>
          <p:nvPr/>
        </p:nvSpPr>
        <p:spPr>
          <a:xfrm>
            <a:off x="4160519" y="547664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Capacity Providers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944-6629-6845-8A99-D4B3ED9AEE80}"/>
              </a:ext>
            </a:extLst>
          </p:cNvPr>
          <p:cNvSpPr/>
          <p:nvPr/>
        </p:nvSpPr>
        <p:spPr>
          <a:xfrm>
            <a:off x="4160519" y="6208850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Cluster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C9743-A9DC-FE40-8992-CF1A18DEB690}"/>
              </a:ext>
            </a:extLst>
          </p:cNvPr>
          <p:cNvSpPr/>
          <p:nvPr/>
        </p:nvSpPr>
        <p:spPr>
          <a:xfrm>
            <a:off x="4160519" y="694036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 Cluster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C761C0B3-D4F0-A24E-947D-EEF2516A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97457"/>
            <a:ext cx="12618720" cy="1188851"/>
          </a:xfrm>
        </p:spPr>
        <p:txBody>
          <a:bodyPr>
            <a:normAutofit/>
          </a:bodyPr>
          <a:lstStyle/>
          <a:p>
            <a:r>
              <a:rPr lang="en-US" sz="4400" dirty="0" err="1"/>
              <a:t>Fargate</a:t>
            </a:r>
            <a:r>
              <a:rPr lang="en-US" sz="4400" dirty="0"/>
              <a:t> &amp; ECS Fundamentals – </a:t>
            </a:r>
            <a:r>
              <a:rPr lang="en-US" sz="4400" dirty="0">
                <a:solidFill>
                  <a:srgbClr val="00B050"/>
                </a:solidFill>
              </a:rPr>
              <a:t>Cluster Features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D877A-5CFC-714E-B107-D41381195A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16185" y="1291840"/>
            <a:ext cx="2044334" cy="28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A98FE-2707-1A43-8737-6E59D4858D3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16185" y="2024049"/>
            <a:ext cx="2044334" cy="21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544DA9-4C26-1F4A-84C3-0A6B9BE013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116185" y="2755567"/>
            <a:ext cx="2044334" cy="14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3189F5-44CF-C44C-848E-868E25D9F66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2116185" y="3487085"/>
            <a:ext cx="2044334" cy="6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13BA2B-D632-5B4B-8526-E6F46B2DEDD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116185" y="4160509"/>
            <a:ext cx="2044334" cy="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CDDD7-62A2-994B-8E02-69FC9305B02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116185" y="4160509"/>
            <a:ext cx="2044334" cy="79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044AAB-B644-0A4D-9527-BE7B6923E63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116185" y="4160509"/>
            <a:ext cx="2044334" cy="161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F60A2E-E7C0-9F4E-AEE9-9041A285AF1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116185" y="4160509"/>
            <a:ext cx="2044334" cy="234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858A51-4D3E-8D4E-A154-7627FA31A086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116185" y="4160509"/>
            <a:ext cx="2044334" cy="308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6600D-27D2-5948-9F88-8B9899C9973A}"/>
              </a:ext>
            </a:extLst>
          </p:cNvPr>
          <p:cNvSpPr/>
          <p:nvPr/>
        </p:nvSpPr>
        <p:spPr>
          <a:xfrm>
            <a:off x="7029992" y="24551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Will be created when we create the cluster launch type of EC2+Linux or EC2+Windows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B5936E-0401-3640-B17D-438872738A74}"/>
              </a:ext>
            </a:extLst>
          </p:cNvPr>
          <p:cNvSpPr/>
          <p:nvPr/>
        </p:nvSpPr>
        <p:spPr>
          <a:xfrm>
            <a:off x="7029992" y="3186639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CloudWatch Container Insights collects, aggregates, and summarizes metrics and logs from your containerized applications and microservices. 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A97053-140A-0440-B2B3-6E50476955DA}"/>
              </a:ext>
            </a:extLst>
          </p:cNvPr>
          <p:cNvSpPr/>
          <p:nvPr/>
        </p:nvSpPr>
        <p:spPr>
          <a:xfrm>
            <a:off x="7029992" y="391884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Used primarily for long running stateless services and applications.  </a:t>
            </a:r>
            <a:endParaRPr lang="en-US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8F45D3-AF8B-694C-B812-72704614EF52}"/>
              </a:ext>
            </a:extLst>
          </p:cNvPr>
          <p:cNvSpPr/>
          <p:nvPr/>
        </p:nvSpPr>
        <p:spPr>
          <a:xfrm>
            <a:off x="7029992" y="4650366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ECS resources can be tagged with values that we define, to help us organize and identify them.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3BD74E-876B-AE49-A675-2F3CB8C92D2E}"/>
              </a:ext>
            </a:extLst>
          </p:cNvPr>
          <p:cNvSpPr/>
          <p:nvPr/>
        </p:nvSpPr>
        <p:spPr>
          <a:xfrm>
            <a:off x="7029992" y="547664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 capacity provider is used in association with a cluster to determine the infrastructure that a task runs on.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8E17D5-1FC6-9947-8105-D0D149A34696}"/>
              </a:ext>
            </a:extLst>
          </p:cNvPr>
          <p:cNvSpPr/>
          <p:nvPr/>
        </p:nvSpPr>
        <p:spPr>
          <a:xfrm>
            <a:off x="7029992" y="6208850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Update the cluster settings primarily leading to Cluster Capacity Providers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BC705F-9B7F-084E-AEC2-B5807F6A114A}"/>
              </a:ext>
            </a:extLst>
          </p:cNvPr>
          <p:cNvSpPr/>
          <p:nvPr/>
        </p:nvSpPr>
        <p:spPr>
          <a:xfrm>
            <a:off x="7029992" y="694036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Used to delete ECS EC2 or </a:t>
            </a:r>
            <a:r>
              <a:rPr lang="en-US" sz="1600" dirty="0" err="1"/>
              <a:t>Fargate</a:t>
            </a:r>
            <a:r>
              <a:rPr lang="en-US" sz="1600" dirty="0"/>
              <a:t> Clusters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02EBE0-7C77-634B-95F7-BA7FB45B1067}"/>
              </a:ext>
            </a:extLst>
          </p:cNvPr>
          <p:cNvSpPr/>
          <p:nvPr/>
        </p:nvSpPr>
        <p:spPr>
          <a:xfrm>
            <a:off x="7055033" y="9947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A service allows you to run and maintain a specified number of simultaneous instances of a task definition in an ECS cluster.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6FA8C0-5F22-1047-973B-AA2CFE573115}"/>
              </a:ext>
            </a:extLst>
          </p:cNvPr>
          <p:cNvSpPr/>
          <p:nvPr/>
        </p:nvSpPr>
        <p:spPr>
          <a:xfrm>
            <a:off x="7029992" y="1700437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 </a:t>
            </a:r>
            <a:r>
              <a:rPr lang="en-IN" sz="1600" i="1" dirty="0">
                <a:solidFill>
                  <a:schemeClr val="bg1"/>
                </a:solidFill>
              </a:rPr>
              <a:t>task</a:t>
            </a:r>
            <a:r>
              <a:rPr lang="en-IN" sz="1600" dirty="0">
                <a:solidFill>
                  <a:schemeClr val="bg1"/>
                </a:solidFill>
              </a:rPr>
              <a:t> is the instantiation of a task definition within a cluster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6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09E92-C41C-6D4F-B6D0-E6A56716A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50FC4-FD03-184C-83E3-9C5E40D8ACA2}"/>
              </a:ext>
            </a:extLst>
          </p:cNvPr>
          <p:cNvSpPr/>
          <p:nvPr/>
        </p:nvSpPr>
        <p:spPr>
          <a:xfrm>
            <a:off x="91440" y="91440"/>
            <a:ext cx="2142308" cy="574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49455-913B-0840-BCBB-1934A1FE6F67}"/>
              </a:ext>
            </a:extLst>
          </p:cNvPr>
          <p:cNvSpPr/>
          <p:nvPr/>
        </p:nvSpPr>
        <p:spPr>
          <a:xfrm>
            <a:off x="2673534" y="91439"/>
            <a:ext cx="1323700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EC2 Launch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A495A-2AAE-C143-983F-0B64D708F0F5}"/>
              </a:ext>
            </a:extLst>
          </p:cNvPr>
          <p:cNvSpPr/>
          <p:nvPr/>
        </p:nvSpPr>
        <p:spPr>
          <a:xfrm>
            <a:off x="383177" y="3285476"/>
            <a:ext cx="1394462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 err="1"/>
              <a:t>Fargate</a:t>
            </a:r>
            <a:endParaRPr lang="en-US" sz="1600" dirty="0"/>
          </a:p>
          <a:p>
            <a:pPr algn="ctr"/>
            <a:r>
              <a:rPr lang="en-US" sz="1600" dirty="0"/>
              <a:t>Launch Type 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EB29F5-6ADB-5E4B-82FF-61D4F2ADAEF9}"/>
              </a:ext>
            </a:extLst>
          </p:cNvPr>
          <p:cNvSpPr/>
          <p:nvPr/>
        </p:nvSpPr>
        <p:spPr>
          <a:xfrm>
            <a:off x="4515392" y="63305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Definition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CA86-DE4D-D24E-BBDB-7C35D32FFD56}"/>
              </a:ext>
            </a:extLst>
          </p:cNvPr>
          <p:cNvSpPr/>
          <p:nvPr/>
        </p:nvSpPr>
        <p:spPr>
          <a:xfrm>
            <a:off x="4515392" y="868848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Role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A4951-B713-2248-BC17-AEFF302F12F2}"/>
              </a:ext>
            </a:extLst>
          </p:cNvPr>
          <p:cNvSpPr/>
          <p:nvPr/>
        </p:nvSpPr>
        <p:spPr>
          <a:xfrm>
            <a:off x="4515392" y="167439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6C667-EC1E-ED44-AF62-63C6CB3F588D}"/>
              </a:ext>
            </a:extLst>
          </p:cNvPr>
          <p:cNvSpPr/>
          <p:nvPr/>
        </p:nvSpPr>
        <p:spPr>
          <a:xfrm>
            <a:off x="4515392" y="24799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Execution IAM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08000-3A28-E543-81E3-EDA97C83F694}"/>
              </a:ext>
            </a:extLst>
          </p:cNvPr>
          <p:cNvSpPr/>
          <p:nvPr/>
        </p:nvSpPr>
        <p:spPr>
          <a:xfrm>
            <a:off x="4515392" y="3285477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Size (Memory, CPU)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74062-E034-B64B-A87B-FDE3FA818979}"/>
              </a:ext>
            </a:extLst>
          </p:cNvPr>
          <p:cNvSpPr/>
          <p:nvPr/>
        </p:nvSpPr>
        <p:spPr>
          <a:xfrm>
            <a:off x="4515392" y="4091020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Definitions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16DBE-0BF3-D846-A3E7-86DE012EB2BA}"/>
              </a:ext>
            </a:extLst>
          </p:cNvPr>
          <p:cNvSpPr/>
          <p:nvPr/>
        </p:nvSpPr>
        <p:spPr>
          <a:xfrm>
            <a:off x="7210694" y="4091020"/>
            <a:ext cx="1251858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459B5-C120-1B43-A12E-656EE49EFE62}"/>
              </a:ext>
            </a:extLst>
          </p:cNvPr>
          <p:cNvSpPr/>
          <p:nvPr/>
        </p:nvSpPr>
        <p:spPr>
          <a:xfrm>
            <a:off x="9170131" y="6476433"/>
            <a:ext cx="1942012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C4459-CE3F-2444-A866-4721912C08B8}"/>
              </a:ext>
            </a:extLst>
          </p:cNvPr>
          <p:cNvSpPr/>
          <p:nvPr/>
        </p:nvSpPr>
        <p:spPr>
          <a:xfrm>
            <a:off x="9170131" y="242096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7462-93B7-F241-900D-90FB3EDD7690}"/>
              </a:ext>
            </a:extLst>
          </p:cNvPr>
          <p:cNvSpPr/>
          <p:nvPr/>
        </p:nvSpPr>
        <p:spPr>
          <a:xfrm>
            <a:off x="9170131" y="322650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A5ACDE-C40D-1B4C-B186-8FDE7343A389}"/>
              </a:ext>
            </a:extLst>
          </p:cNvPr>
          <p:cNvSpPr/>
          <p:nvPr/>
        </p:nvSpPr>
        <p:spPr>
          <a:xfrm>
            <a:off x="9170131" y="403204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Private Repo 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E6E9B-3F66-134B-91D6-A5B598DCAA95}"/>
              </a:ext>
            </a:extLst>
          </p:cNvPr>
          <p:cNvSpPr/>
          <p:nvPr/>
        </p:nvSpPr>
        <p:spPr>
          <a:xfrm>
            <a:off x="9170131" y="483759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 Limits (Soft, Hard)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AC9E9A-1DCE-AB40-83B3-68E21D171B7D}"/>
              </a:ext>
            </a:extLst>
          </p:cNvPr>
          <p:cNvSpPr/>
          <p:nvPr/>
        </p:nvSpPr>
        <p:spPr>
          <a:xfrm>
            <a:off x="9170131" y="564313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Port Mappings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52B2A-AA10-474B-A953-18CE993995FF}"/>
              </a:ext>
            </a:extLst>
          </p:cNvPr>
          <p:cNvSpPr/>
          <p:nvPr/>
        </p:nvSpPr>
        <p:spPr>
          <a:xfrm>
            <a:off x="12540345" y="378150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Timeouts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1E762-8E4A-2842-931B-6860744ED43F}"/>
              </a:ext>
            </a:extLst>
          </p:cNvPr>
          <p:cNvSpPr/>
          <p:nvPr/>
        </p:nvSpPr>
        <p:spPr>
          <a:xfrm>
            <a:off x="12540345" y="458705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EDE76-B7AB-984C-8B1D-FD5919F174CE}"/>
              </a:ext>
            </a:extLst>
          </p:cNvPr>
          <p:cNvSpPr/>
          <p:nvPr/>
        </p:nvSpPr>
        <p:spPr>
          <a:xfrm>
            <a:off x="12540345" y="539259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 &amp; Logging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F62406-7405-0E41-A799-7E6D2BF14F58}"/>
              </a:ext>
            </a:extLst>
          </p:cNvPr>
          <p:cNvSpPr/>
          <p:nvPr/>
        </p:nvSpPr>
        <p:spPr>
          <a:xfrm>
            <a:off x="12540345" y="6198137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 Limits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C76225-87FA-6B48-B93D-0541B0F344FD}"/>
              </a:ext>
            </a:extLst>
          </p:cNvPr>
          <p:cNvSpPr/>
          <p:nvPr/>
        </p:nvSpPr>
        <p:spPr>
          <a:xfrm>
            <a:off x="12540343" y="7003680"/>
            <a:ext cx="1942013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79E3B-4001-204C-B7E4-23602E024D07}"/>
              </a:ext>
            </a:extLst>
          </p:cNvPr>
          <p:cNvSpPr/>
          <p:nvPr/>
        </p:nvSpPr>
        <p:spPr>
          <a:xfrm>
            <a:off x="12540345" y="141713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Healthcheck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15774-2B92-E749-B415-A0621E83A328}"/>
              </a:ext>
            </a:extLst>
          </p:cNvPr>
          <p:cNvSpPr/>
          <p:nvPr/>
        </p:nvSpPr>
        <p:spPr>
          <a:xfrm>
            <a:off x="12540345" y="222267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E60771-6B63-CF49-A8D1-B319E0BAA1C6}"/>
              </a:ext>
            </a:extLst>
          </p:cNvPr>
          <p:cNvSpPr/>
          <p:nvPr/>
        </p:nvSpPr>
        <p:spPr>
          <a:xfrm>
            <a:off x="12540345" y="302821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 </a:t>
            </a:r>
            <a:r>
              <a:rPr lang="en-US" sz="2000" dirty="0" err="1"/>
              <a:t>Varibales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FAECB7-4EB6-8D46-8DA6-B44DFA04FD6C}"/>
              </a:ext>
            </a:extLst>
          </p:cNvPr>
          <p:cNvSpPr/>
          <p:nvPr/>
        </p:nvSpPr>
        <p:spPr>
          <a:xfrm>
            <a:off x="4515392" y="478335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Integration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56D80C-6143-1E45-A66B-33F44D370AF9}"/>
              </a:ext>
            </a:extLst>
          </p:cNvPr>
          <p:cNvSpPr/>
          <p:nvPr/>
        </p:nvSpPr>
        <p:spPr>
          <a:xfrm>
            <a:off x="4515392" y="5497453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Configuration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CF777C-B03C-BC4C-A683-D041BE2E20F7}"/>
              </a:ext>
            </a:extLst>
          </p:cNvPr>
          <p:cNvSpPr/>
          <p:nvPr/>
        </p:nvSpPr>
        <p:spPr>
          <a:xfrm>
            <a:off x="4515392" y="625074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 Router Configuration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8B6E8-710A-6D40-AF9C-FCAB202CB08F}"/>
              </a:ext>
            </a:extLst>
          </p:cNvPr>
          <p:cNvSpPr/>
          <p:nvPr/>
        </p:nvSpPr>
        <p:spPr>
          <a:xfrm>
            <a:off x="4515392" y="70080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Volumes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A44B9-D04A-A84A-9D7A-1194A062AF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33748" y="378822"/>
            <a:ext cx="439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12C10-CE78-B148-A95C-B4E74A729CF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80408" y="666205"/>
            <a:ext cx="82186" cy="261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1F0F5-0F17-8E43-8C04-E4561DBC2F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777639" y="350688"/>
            <a:ext cx="2737753" cy="32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F23ADC-C3D1-2A4B-9D2B-3B8A65BB4B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777639" y="1156231"/>
            <a:ext cx="2737753" cy="2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82CB2-DDAE-D843-AAAE-88FA880DB7A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777639" y="1961774"/>
            <a:ext cx="2737753" cy="16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C722C-8F18-AD4A-901B-1EE62E4D963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777639" y="2767317"/>
            <a:ext cx="2737753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2D4589-324F-C84E-BA06-E91FA516BA1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777639" y="3572859"/>
            <a:ext cx="2737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FBA68B-D728-5F42-B8F4-26906826D03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777639" y="3572859"/>
            <a:ext cx="2737753" cy="80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4DFB81-7DAD-7441-945C-C8EDF0E59E0D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1777639" y="3572859"/>
            <a:ext cx="2737753" cy="14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98004-2017-FA48-8197-41B99A1E4D43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1777639" y="3572859"/>
            <a:ext cx="2737753" cy="221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360F5E-1FE6-8C4A-AAA4-F145F0E184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1777639" y="3572859"/>
            <a:ext cx="2737753" cy="296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92BA6A-9793-DF4F-8623-F9538F410F7B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>
            <a:off x="1777639" y="3572859"/>
            <a:ext cx="2737753" cy="37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08C638-CC87-D943-9C7D-48A8B12B1D8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57700" y="4378403"/>
            <a:ext cx="55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E06BF2-F0F5-B740-B3B9-FAC12E255BE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462552" y="2708345"/>
            <a:ext cx="707579" cy="167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9E3AA-FED9-194C-8774-E71585AA50B8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8462552" y="3513888"/>
            <a:ext cx="707579" cy="86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A073F05-8234-B24B-94DE-F560E2241CA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657700" y="4378403"/>
            <a:ext cx="2512431" cy="2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95E780-1B73-5747-963D-45883EC1C15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462552" y="4319431"/>
            <a:ext cx="707579" cy="5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0161A6-BEDB-024F-B546-F0DF4449696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8462552" y="4378403"/>
            <a:ext cx="707579" cy="155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E2E8C43-70EA-E440-A3D8-FD1C5DE911C7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462552" y="4378403"/>
            <a:ext cx="707579" cy="7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780F0D4-F91C-414B-BC29-E9D076CAE0A9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1112143" y="1704515"/>
            <a:ext cx="1428202" cy="50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6356AC-9A81-4342-B77E-F53B9DD1ECD6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11112143" y="2510058"/>
            <a:ext cx="1428202" cy="425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DD3CE2E-611B-E44E-B387-EE78CA67EDC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11112143" y="3315601"/>
            <a:ext cx="1428202" cy="344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280BD7-0335-E14B-B3B8-1DA74AD2E49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11112143" y="4068891"/>
            <a:ext cx="1428202" cy="269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7E8E9C-84BE-C14A-AC3C-810E9FCED379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11112143" y="4874434"/>
            <a:ext cx="1428202" cy="188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1AC6B1-0CE9-CA49-81FA-275E0C853B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11112143" y="5679977"/>
            <a:ext cx="1428202" cy="108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4F3686B-B67C-4749-8F04-A4D00C1903F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11112143" y="6485520"/>
            <a:ext cx="1428202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75C6821-A9D1-B543-8FF9-2D37780C5C1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11112143" y="6763816"/>
            <a:ext cx="1428200" cy="5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9622CD-0438-154A-B5DA-372B3F397AF2}"/>
              </a:ext>
            </a:extLst>
          </p:cNvPr>
          <p:cNvSpPr/>
          <p:nvPr/>
        </p:nvSpPr>
        <p:spPr>
          <a:xfrm>
            <a:off x="9392194" y="91439"/>
            <a:ext cx="5090163" cy="57476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 – Parameters List</a:t>
            </a:r>
          </a:p>
        </p:txBody>
      </p:sp>
    </p:spTree>
    <p:extLst>
      <p:ext uri="{BB962C8B-B14F-4D97-AF65-F5344CB8AC3E}">
        <p14:creationId xmlns:p14="http://schemas.microsoft.com/office/powerpoint/2010/main" val="127580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887756-C4C3-CD49-9776-164377BEB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</p:spTree>
    <p:extLst>
      <p:ext uri="{BB962C8B-B14F-4D97-AF65-F5344CB8AC3E}">
        <p14:creationId xmlns:p14="http://schemas.microsoft.com/office/powerpoint/2010/main" val="153680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887756-C4C3-CD49-9776-164377BEB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20374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Load Balancing &amp; Service Autoscaling</a:t>
            </a:r>
          </a:p>
        </p:txBody>
      </p:sp>
    </p:spTree>
    <p:extLst>
      <p:ext uri="{BB962C8B-B14F-4D97-AF65-F5344CB8AC3E}">
        <p14:creationId xmlns:p14="http://schemas.microsoft.com/office/powerpoint/2010/main" val="291541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2988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12370" y="3973758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271614" y="2895442"/>
            <a:ext cx="1059180" cy="1060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6244B-4086-D141-87A4-DFAA2FF16166}"/>
              </a:ext>
            </a:extLst>
          </p:cNvPr>
          <p:cNvSpPr txBox="1"/>
          <p:nvPr/>
        </p:nvSpPr>
        <p:spPr>
          <a:xfrm>
            <a:off x="8914868" y="3944666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0903178-30C5-AF48-9393-C276ABA92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7083" y="2888329"/>
            <a:ext cx="1060196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5" y="100546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889902" y="100547"/>
            <a:ext cx="9940088" cy="750575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66740" y="2655749"/>
            <a:ext cx="1088466" cy="81825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06639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057" y="757345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497" y="2726029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cxnSp>
        <p:nvCxnSpPr>
          <p:cNvPr id="59" name="Straight Arrow Connector 58"/>
          <p:cNvCxnSpPr>
            <a:cxnSpLocks/>
            <a:stCxn id="14" idx="2"/>
            <a:endCxn id="8" idx="1"/>
          </p:cNvCxnSpPr>
          <p:nvPr/>
        </p:nvCxnSpPr>
        <p:spPr>
          <a:xfrm flipH="1">
            <a:off x="710973" y="1937586"/>
            <a:ext cx="4392" cy="71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8DC392-C532-F54D-A81F-DC9A0927B4C6}"/>
              </a:ext>
            </a:extLst>
          </p:cNvPr>
          <p:cNvSpPr txBox="1"/>
          <p:nvPr/>
        </p:nvSpPr>
        <p:spPr>
          <a:xfrm>
            <a:off x="-33590" y="2001864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1642B-C4E7-4C41-A703-901230113AAD}"/>
              </a:ext>
            </a:extLst>
          </p:cNvPr>
          <p:cNvSpPr/>
          <p:nvPr/>
        </p:nvSpPr>
        <p:spPr>
          <a:xfrm>
            <a:off x="4227302" y="4899711"/>
            <a:ext cx="6637105" cy="22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63F6B2-9051-C94C-B75B-C1ADE02C8B29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Production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2D606C-8ABC-C042-B060-053AE489B0A3}"/>
              </a:ext>
            </a:extLst>
          </p:cNvPr>
          <p:cNvSpPr txBox="1"/>
          <p:nvPr/>
        </p:nvSpPr>
        <p:spPr>
          <a:xfrm>
            <a:off x="5975367" y="6901848"/>
            <a:ext cx="300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Elastic Container Service</a:t>
            </a:r>
            <a:endParaRPr lang="en-US" sz="16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D6609C-AE9A-6C44-8F96-C83513CCA1BD}"/>
              </a:ext>
            </a:extLst>
          </p:cNvPr>
          <p:cNvSpPr/>
          <p:nvPr/>
        </p:nvSpPr>
        <p:spPr>
          <a:xfrm>
            <a:off x="4713264" y="5054607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Staging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3621-3067-F744-AC2B-5AD0C1D56C6D}"/>
              </a:ext>
            </a:extLst>
          </p:cNvPr>
          <p:cNvSpPr/>
          <p:nvPr/>
        </p:nvSpPr>
        <p:spPr>
          <a:xfrm>
            <a:off x="2711203" y="496786"/>
            <a:ext cx="8253059" cy="3887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40431834-3206-D741-BCD2-D96C2F9B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850" y="2638156"/>
            <a:ext cx="853440" cy="853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76F4BC-DD59-7B48-8C21-08F487F6AF6C}"/>
              </a:ext>
            </a:extLst>
          </p:cNvPr>
          <p:cNvSpPr txBox="1"/>
          <p:nvPr/>
        </p:nvSpPr>
        <p:spPr>
          <a:xfrm>
            <a:off x="2814805" y="3435828"/>
            <a:ext cx="14124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8CD4E-7333-8147-8C50-789FAC21D0E8}"/>
              </a:ext>
            </a:extLst>
          </p:cNvPr>
          <p:cNvSpPr txBox="1"/>
          <p:nvPr/>
        </p:nvSpPr>
        <p:spPr>
          <a:xfrm>
            <a:off x="4624133" y="3435829"/>
            <a:ext cx="11473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77" name="Graphic 58">
            <a:extLst>
              <a:ext uri="{FF2B5EF4-FFF2-40B4-BE49-F238E27FC236}">
                <a16:creationId xmlns:a16="http://schemas.microsoft.com/office/drawing/2014/main" id="{2DA2BEF4-CE51-2C42-A185-B4AEC812E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419" y="2638156"/>
            <a:ext cx="853440" cy="853440"/>
          </a:xfrm>
          <a:prstGeom prst="rect">
            <a:avLst/>
          </a:prstGeom>
        </p:spPr>
      </p:pic>
      <p:pic>
        <p:nvPicPr>
          <p:cNvPr id="78" name="Graphic 44">
            <a:extLst>
              <a:ext uri="{FF2B5EF4-FFF2-40B4-BE49-F238E27FC236}">
                <a16:creationId xmlns:a16="http://schemas.microsoft.com/office/drawing/2014/main" id="{42B26658-BD31-7B45-B241-A207ACAF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7874" y="2086418"/>
            <a:ext cx="853440" cy="8534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0E7DAE-2644-6F44-A331-C1E87D7DEF43}"/>
              </a:ext>
            </a:extLst>
          </p:cNvPr>
          <p:cNvSpPr txBox="1"/>
          <p:nvPr/>
        </p:nvSpPr>
        <p:spPr>
          <a:xfrm>
            <a:off x="6254023" y="2862328"/>
            <a:ext cx="7131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A485F-0A5E-2948-AD04-DE066A0EFFD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5609859" y="2513138"/>
            <a:ext cx="618015" cy="55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468B68-2436-D945-A13B-8973F837678D}"/>
              </a:ext>
            </a:extLst>
          </p:cNvPr>
          <p:cNvSpPr txBox="1"/>
          <p:nvPr/>
        </p:nvSpPr>
        <p:spPr>
          <a:xfrm>
            <a:off x="7460646" y="3425864"/>
            <a:ext cx="1593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Fargate</a:t>
            </a:r>
            <a:r>
              <a:rPr lang="en-US" sz="1680" dirty="0"/>
              <a:t> or ECS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0A3A-54E3-FC4B-B79F-94C66AF1A13E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3974290" y="306487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152C45-94D8-DA4E-9ACB-83A9B57F0B4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081314" y="2513138"/>
            <a:ext cx="734853" cy="546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4C2F94-65F3-DC46-B6C9-AD4CDA939297}"/>
              </a:ext>
            </a:extLst>
          </p:cNvPr>
          <p:cNvCxnSpPr>
            <a:cxnSpLocks/>
          </p:cNvCxnSpPr>
          <p:nvPr/>
        </p:nvCxnSpPr>
        <p:spPr>
          <a:xfrm>
            <a:off x="8684200" y="3113827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B0F163-3D37-374B-88F7-A20C0D0355E4}"/>
              </a:ext>
            </a:extLst>
          </p:cNvPr>
          <p:cNvSpPr txBox="1"/>
          <p:nvPr/>
        </p:nvSpPr>
        <p:spPr>
          <a:xfrm>
            <a:off x="2896113" y="860168"/>
            <a:ext cx="12844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CloudWatch</a:t>
            </a:r>
          </a:p>
        </p:txBody>
      </p:sp>
      <p:pic>
        <p:nvPicPr>
          <p:cNvPr id="101" name="Graphic 33">
            <a:extLst>
              <a:ext uri="{FF2B5EF4-FFF2-40B4-BE49-F238E27FC236}">
                <a16:creationId xmlns:a16="http://schemas.microsoft.com/office/drawing/2014/main" id="{BC3A0C12-5EFF-8D4E-B019-A54A48395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3556" y="1190778"/>
            <a:ext cx="853440" cy="853440"/>
          </a:xfrm>
          <a:prstGeom prst="rect">
            <a:avLst/>
          </a:prstGeom>
        </p:spPr>
      </p:pic>
      <p:pic>
        <p:nvPicPr>
          <p:cNvPr id="104" name="Graphic 24">
            <a:extLst>
              <a:ext uri="{FF2B5EF4-FFF2-40B4-BE49-F238E27FC236}">
                <a16:creationId xmlns:a16="http://schemas.microsoft.com/office/drawing/2014/main" id="{7F91650B-F1FE-EC41-89AE-99B5B56E5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7937" y="590136"/>
            <a:ext cx="853440" cy="8534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B18364A-59A3-8C47-85C6-E87B2074A201}"/>
              </a:ext>
            </a:extLst>
          </p:cNvPr>
          <p:cNvSpPr txBox="1"/>
          <p:nvPr/>
        </p:nvSpPr>
        <p:spPr>
          <a:xfrm>
            <a:off x="9054314" y="3470836"/>
            <a:ext cx="2021823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108" name="Graphic 33">
            <a:extLst>
              <a:ext uri="{FF2B5EF4-FFF2-40B4-BE49-F238E27FC236}">
                <a16:creationId xmlns:a16="http://schemas.microsoft.com/office/drawing/2014/main" id="{48C6F6DC-5D95-6F45-9BBB-8B5B6A9BCF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144" y="2675981"/>
            <a:ext cx="853440" cy="8534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41BC2B-0901-214A-ACCC-27DEB188667C}"/>
              </a:ext>
            </a:extLst>
          </p:cNvPr>
          <p:cNvSpPr txBox="1"/>
          <p:nvPr/>
        </p:nvSpPr>
        <p:spPr>
          <a:xfrm>
            <a:off x="7052862" y="824219"/>
            <a:ext cx="14027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CodePipeline</a:t>
            </a:r>
            <a:endParaRPr lang="en-US" sz="168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F767D-8177-424F-9C11-AC5725600A80}"/>
              </a:ext>
            </a:extLst>
          </p:cNvPr>
          <p:cNvCxnSpPr>
            <a:cxnSpLocks/>
            <a:stCxn id="71" idx="0"/>
            <a:endCxn id="101" idx="2"/>
          </p:cNvCxnSpPr>
          <p:nvPr/>
        </p:nvCxnSpPr>
        <p:spPr>
          <a:xfrm flipV="1">
            <a:off x="3547570" y="2044218"/>
            <a:ext cx="2706" cy="5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59DBA-0D05-6047-926E-EA70A7362B8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3976996" y="1016856"/>
            <a:ext cx="2220941" cy="60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2D051C-9498-7848-AB32-E21CDAAD30D6}"/>
              </a:ext>
            </a:extLst>
          </p:cNvPr>
          <p:cNvCxnSpPr>
            <a:stCxn id="104" idx="2"/>
            <a:endCxn id="71" idx="0"/>
          </p:cNvCxnSpPr>
          <p:nvPr/>
        </p:nvCxnSpPr>
        <p:spPr>
          <a:xfrm flipH="1">
            <a:off x="3547570" y="1443576"/>
            <a:ext cx="3077087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1C9D4A-DB3D-3349-9B08-E2EC85D41647}"/>
              </a:ext>
            </a:extLst>
          </p:cNvPr>
          <p:cNvCxnSpPr>
            <a:cxnSpLocks/>
            <a:stCxn id="104" idx="2"/>
            <a:endCxn id="77" idx="0"/>
          </p:cNvCxnSpPr>
          <p:nvPr/>
        </p:nvCxnSpPr>
        <p:spPr>
          <a:xfrm flipH="1">
            <a:off x="5183139" y="1443576"/>
            <a:ext cx="1441518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1923A1-13B8-2F43-AFB0-D5BCA2397AF0}"/>
              </a:ext>
            </a:extLst>
          </p:cNvPr>
          <p:cNvCxnSpPr>
            <a:endCxn id="78" idx="0"/>
          </p:cNvCxnSpPr>
          <p:nvPr/>
        </p:nvCxnSpPr>
        <p:spPr>
          <a:xfrm>
            <a:off x="6644763" y="891838"/>
            <a:ext cx="9831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525CF8-2ADE-E343-A0DE-A49C9780810F}"/>
              </a:ext>
            </a:extLst>
          </p:cNvPr>
          <p:cNvCxnSpPr>
            <a:cxnSpLocks/>
          </p:cNvCxnSpPr>
          <p:nvPr/>
        </p:nvCxnSpPr>
        <p:spPr>
          <a:xfrm>
            <a:off x="6619982" y="1438169"/>
            <a:ext cx="1637500" cy="119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FBC53-1F27-7648-8336-1F6811AB8E2F}"/>
              </a:ext>
            </a:extLst>
          </p:cNvPr>
          <p:cNvCxnSpPr>
            <a:endCxn id="108" idx="0"/>
          </p:cNvCxnSpPr>
          <p:nvPr/>
        </p:nvCxnSpPr>
        <p:spPr>
          <a:xfrm>
            <a:off x="6619982" y="1466497"/>
            <a:ext cx="3386882" cy="120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C11345-181D-6E40-AD58-7EEA97CA9C08}"/>
              </a:ext>
            </a:extLst>
          </p:cNvPr>
          <p:cNvSpPr txBox="1"/>
          <p:nvPr/>
        </p:nvSpPr>
        <p:spPr>
          <a:xfrm>
            <a:off x="9407306" y="46455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CI CD Process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25DB3E-15D1-A648-8510-20DC0E669B15}"/>
              </a:ext>
            </a:extLst>
          </p:cNvPr>
          <p:cNvCxnSpPr>
            <a:cxnSpLocks/>
          </p:cNvCxnSpPr>
          <p:nvPr/>
        </p:nvCxnSpPr>
        <p:spPr>
          <a:xfrm flipH="1">
            <a:off x="6065430" y="3482242"/>
            <a:ext cx="2192052" cy="1572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54ECA-49F3-6948-867E-DF2B12F70D9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257482" y="3482242"/>
            <a:ext cx="815129" cy="155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6" descr="Image result for developer smiley">
            <a:extLst>
              <a:ext uri="{FF2B5EF4-FFF2-40B4-BE49-F238E27FC236}">
                <a16:creationId xmlns:a16="http://schemas.microsoft.com/office/drawing/2014/main" id="{8C9829CA-49BE-7046-AB7E-AD50C10B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526" y="4370410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127FDF6-26B9-E54B-9EC4-071D8198032B}"/>
              </a:ext>
            </a:extLst>
          </p:cNvPr>
          <p:cNvSpPr txBox="1"/>
          <p:nvPr/>
        </p:nvSpPr>
        <p:spPr>
          <a:xfrm>
            <a:off x="13394941" y="5015533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131" name="Graphic 25">
            <a:extLst>
              <a:ext uri="{FF2B5EF4-FFF2-40B4-BE49-F238E27FC236}">
                <a16:creationId xmlns:a16="http://schemas.microsoft.com/office/drawing/2014/main" id="{C063EAD3-6012-C44D-BA53-E6926D6172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57978" y="4382936"/>
            <a:ext cx="563880" cy="563880"/>
          </a:xfrm>
          <a:prstGeom prst="rect">
            <a:avLst/>
          </a:prstGeom>
        </p:spPr>
      </p:pic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B5BB72DB-F962-674A-ABCA-2F7A127E6345}"/>
              </a:ext>
            </a:extLst>
          </p:cNvPr>
          <p:cNvCxnSpPr>
            <a:stCxn id="108" idx="2"/>
            <a:endCxn id="131" idx="1"/>
          </p:cNvCxnSpPr>
          <p:nvPr/>
        </p:nvCxnSpPr>
        <p:spPr>
          <a:xfrm rot="16200000" flipH="1">
            <a:off x="10764694" y="2771591"/>
            <a:ext cx="1135455" cy="265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CA66C3-9DF8-A64B-860C-2B61EDD2FA7B}"/>
              </a:ext>
            </a:extLst>
          </p:cNvPr>
          <p:cNvCxnSpPr>
            <a:stCxn id="8" idx="4"/>
            <a:endCxn id="71" idx="1"/>
          </p:cNvCxnSpPr>
          <p:nvPr/>
        </p:nvCxnSpPr>
        <p:spPr>
          <a:xfrm>
            <a:off x="1255206" y="3064876"/>
            <a:ext cx="1865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62B1AC-D146-6A46-A411-14EF58D4E681}"/>
              </a:ext>
            </a:extLst>
          </p:cNvPr>
          <p:cNvCxnSpPr>
            <a:stCxn id="131" idx="3"/>
            <a:endCxn id="129" idx="1"/>
          </p:cNvCxnSpPr>
          <p:nvPr/>
        </p:nvCxnSpPr>
        <p:spPr>
          <a:xfrm>
            <a:off x="13221858" y="4664876"/>
            <a:ext cx="481668" cy="1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88AD98B-2A13-424C-919E-4FD682B28E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9545" y="5051258"/>
            <a:ext cx="415330" cy="41533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91829851-BABB-ED43-BD57-F239FC6182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0E253F7-2E04-4345-A184-86267DC4B379}"/>
              </a:ext>
            </a:extLst>
          </p:cNvPr>
          <p:cNvSpPr txBox="1"/>
          <p:nvPr/>
        </p:nvSpPr>
        <p:spPr>
          <a:xfrm>
            <a:off x="6324396" y="6190258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25D62F-F24A-CA47-9DE2-CF782CD9E4BD}"/>
              </a:ext>
            </a:extLst>
          </p:cNvPr>
          <p:cNvSpPr txBox="1"/>
          <p:nvPr/>
        </p:nvSpPr>
        <p:spPr>
          <a:xfrm>
            <a:off x="4660265" y="6191046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F2FC27-EE05-A448-BEFF-0186D4AB0257}"/>
              </a:ext>
            </a:extLst>
          </p:cNvPr>
          <p:cNvSpPr txBox="1"/>
          <p:nvPr/>
        </p:nvSpPr>
        <p:spPr>
          <a:xfrm>
            <a:off x="5497449" y="6181382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5DEB1F42-B9B9-EE4C-9D13-3DCA097B2F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10575" y="5738050"/>
            <a:ext cx="469900" cy="4699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B7DFC479-B343-494C-AEC1-7DD4F08830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54713" y="5727701"/>
            <a:ext cx="469900" cy="4699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DBB854D-A779-4947-8718-1A0DA7D02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51163" y="5721815"/>
            <a:ext cx="469900" cy="4699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CD03BE0-69CB-D849-A0C1-B9D55EF3E43B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3CD9F3-6C88-1D4D-8DB4-9A95EF2CEB3E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9AE3F68-A6E0-3B4E-B814-9C20932C16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A26F6BCB-CFF7-FC43-8A8C-69DD49AACA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EA856569-6DC5-3B42-8F04-91ABAEF254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2C61910-B932-4848-8C25-A66E28680207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14E8A80-AE5B-1947-8F9F-B0633161E1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6167" y="2639908"/>
            <a:ext cx="840122" cy="840122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AC3B0A3E-C253-DB43-94A6-0F54635921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38817" y="3264807"/>
            <a:ext cx="849993" cy="849993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8A18463-C222-224A-8C55-14B7EBBEEE11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>
            <a:off x="5609859" y="3064876"/>
            <a:ext cx="628958" cy="62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C03270-9DC2-4444-A7F8-C4A9098517F8}"/>
              </a:ext>
            </a:extLst>
          </p:cNvPr>
          <p:cNvSpPr txBox="1"/>
          <p:nvPr/>
        </p:nvSpPr>
        <p:spPr>
          <a:xfrm>
            <a:off x="6238816" y="4059052"/>
            <a:ext cx="90387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ECR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24B259D-E7A2-2945-A18F-B9A227337546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 flipV="1">
            <a:off x="7088810" y="3059969"/>
            <a:ext cx="727357" cy="62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E27C90-F5D3-1E49-8FAF-466B61D94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Microservices Deployment on AWS ECS – </a:t>
            </a:r>
            <a:r>
              <a:rPr lang="en-US" sz="3600" dirty="0">
                <a:solidFill>
                  <a:srgbClr val="00B050"/>
                </a:solidFill>
              </a:rPr>
              <a:t>No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</p:spTree>
    <p:extLst>
      <p:ext uri="{BB962C8B-B14F-4D97-AF65-F5344CB8AC3E}">
        <p14:creationId xmlns:p14="http://schemas.microsoft.com/office/powerpoint/2010/main" val="265346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E27C90-F5D3-1E49-8FAF-466B61D94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/>
          </a:bodyPr>
          <a:lstStyle/>
          <a:p>
            <a:r>
              <a:rPr lang="en-US" sz="4400" dirty="0"/>
              <a:t>Microservices Deployment on ECS -  </a:t>
            </a:r>
            <a:r>
              <a:rPr lang="en-US" sz="4400" dirty="0">
                <a:solidFill>
                  <a:srgbClr val="00B050"/>
                </a:solidFill>
              </a:rPr>
              <a:t>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</p:spTree>
    <p:extLst>
      <p:ext uri="{BB962C8B-B14F-4D97-AF65-F5344CB8AC3E}">
        <p14:creationId xmlns:p14="http://schemas.microsoft.com/office/powerpoint/2010/main" val="17023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F3948B-1E1D-6148-B16A-D8386233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</a:t>
            </a:r>
            <a:r>
              <a:rPr lang="en-US" dirty="0">
                <a:solidFill>
                  <a:srgbClr val="00B050"/>
                </a:solidFill>
              </a:rPr>
              <a:t>with AWS </a:t>
            </a:r>
            <a:r>
              <a:rPr lang="en-US" dirty="0" err="1">
                <a:solidFill>
                  <a:srgbClr val="00B050"/>
                </a:solidFill>
              </a:rPr>
              <a:t>AppMesh</a:t>
            </a:r>
            <a:r>
              <a:rPr lang="en-US" dirty="0">
                <a:solidFill>
                  <a:srgbClr val="00B050"/>
                </a:solidFill>
              </a:rPr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</p:spTree>
    <p:extLst>
      <p:ext uri="{BB962C8B-B14F-4D97-AF65-F5344CB8AC3E}">
        <p14:creationId xmlns:p14="http://schemas.microsoft.com/office/powerpoint/2010/main" val="1724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787" y="238112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Masterclass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Course Contents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4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F3948B-1E1D-6148-B16A-D8386233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0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924224-8A55-AA4E-989D-D351974994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F1E129-8D1A-B545-97D7-2A7ED2B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Deployments using </a:t>
            </a:r>
            <a:r>
              <a:rPr lang="en-US" dirty="0">
                <a:solidFill>
                  <a:srgbClr val="00B050"/>
                </a:solidFill>
              </a:rPr>
              <a:t>CloudFormation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5A77C-80CC-AA4B-AB33-05AE163F0F65}"/>
              </a:ext>
            </a:extLst>
          </p:cNvPr>
          <p:cNvSpPr/>
          <p:nvPr/>
        </p:nvSpPr>
        <p:spPr>
          <a:xfrm>
            <a:off x="3535028" y="1569081"/>
            <a:ext cx="9248792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D0F0977-5AC9-D346-944F-0A695C44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027" y="1570687"/>
            <a:ext cx="578537" cy="578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2A9ED6-C690-3B4D-A65B-C660EEEE45EC}"/>
              </a:ext>
            </a:extLst>
          </p:cNvPr>
          <p:cNvSpPr/>
          <p:nvPr/>
        </p:nvSpPr>
        <p:spPr>
          <a:xfrm>
            <a:off x="4252401" y="2198493"/>
            <a:ext cx="7990399" cy="446202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B0C377-080C-A740-BEAA-7581C589B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2401" y="2203942"/>
            <a:ext cx="424958" cy="424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7564DD-9415-3844-90F8-2A5885F782B2}"/>
              </a:ext>
            </a:extLst>
          </p:cNvPr>
          <p:cNvSpPr/>
          <p:nvPr/>
        </p:nvSpPr>
        <p:spPr>
          <a:xfrm>
            <a:off x="5275908" y="2886874"/>
            <a:ext cx="6471592" cy="33107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C315B8C-DAFE-0A45-8E4F-2B843A4FA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786" y="2890762"/>
            <a:ext cx="346716" cy="3467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980CDB1-5F30-C54A-AB4E-371EB3B8D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9999" y="4220596"/>
            <a:ext cx="578536" cy="578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C7AF08-A8A1-934B-A1F5-122071D4A8E2}"/>
              </a:ext>
            </a:extLst>
          </p:cNvPr>
          <p:cNvSpPr txBox="1"/>
          <p:nvPr/>
        </p:nvSpPr>
        <p:spPr>
          <a:xfrm>
            <a:off x="5464614" y="4865588"/>
            <a:ext cx="151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Load </a:t>
            </a:r>
          </a:p>
          <a:p>
            <a:pPr algn="ctr"/>
            <a:r>
              <a:rPr lang="en-US" sz="1600" dirty="0"/>
              <a:t>Balancing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89860A7-5B58-1D4E-B3A2-A55A58AA0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8032" y="4138404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336913-EC9F-BE46-ADA6-9AB932EBF1D2}"/>
              </a:ext>
            </a:extLst>
          </p:cNvPr>
          <p:cNvSpPr txBox="1"/>
          <p:nvPr/>
        </p:nvSpPr>
        <p:spPr>
          <a:xfrm>
            <a:off x="3613510" y="4799132"/>
            <a:ext cx="127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 </a:t>
            </a:r>
          </a:p>
          <a:p>
            <a:pPr algn="ctr"/>
            <a:r>
              <a:rPr lang="en-US" sz="1600" dirty="0"/>
              <a:t>Gateway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6B0184-CAE9-BA45-9F00-A5CB5FA9EAEB}"/>
              </a:ext>
            </a:extLst>
          </p:cNvPr>
          <p:cNvSpPr/>
          <p:nvPr/>
        </p:nvSpPr>
        <p:spPr>
          <a:xfrm>
            <a:off x="728980" y="4050119"/>
            <a:ext cx="156606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9F7E7-D35B-524D-97A2-4D05D18B9504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 flipV="1">
            <a:off x="2295040" y="4494004"/>
            <a:ext cx="3522992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31A382-129A-0A48-9B7E-60508986CBC4}"/>
              </a:ext>
            </a:extLst>
          </p:cNvPr>
          <p:cNvSpPr txBox="1"/>
          <p:nvPr/>
        </p:nvSpPr>
        <p:spPr>
          <a:xfrm>
            <a:off x="5179141" y="2218479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617B8-0E84-4B45-A1D0-C32E5BB024FE}"/>
              </a:ext>
            </a:extLst>
          </p:cNvPr>
          <p:cNvSpPr txBox="1"/>
          <p:nvPr/>
        </p:nvSpPr>
        <p:spPr>
          <a:xfrm>
            <a:off x="5578877" y="3314778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10.0.1.0/24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6483C8-A60A-1A4F-9C86-FB504A386B97}"/>
              </a:ext>
            </a:extLst>
          </p:cNvPr>
          <p:cNvSpPr/>
          <p:nvPr/>
        </p:nvSpPr>
        <p:spPr>
          <a:xfrm>
            <a:off x="7878038" y="3064746"/>
            <a:ext cx="3107462" cy="295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EB5D07B-7048-2B4D-8CBC-C936B333B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797" y="3166346"/>
            <a:ext cx="1203911" cy="120391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C45546C-3F29-C34D-B67D-6DDE9481A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4167" y="4341604"/>
            <a:ext cx="1203911" cy="120391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76125F-3799-4748-9956-08C6050C1A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9232" y="3768302"/>
            <a:ext cx="1663565" cy="72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627708-49DC-FC47-8DB3-477AEDECDA39}"/>
              </a:ext>
            </a:extLst>
          </p:cNvPr>
          <p:cNvSpPr txBox="1"/>
          <p:nvPr/>
        </p:nvSpPr>
        <p:spPr>
          <a:xfrm>
            <a:off x="8515592" y="5652493"/>
            <a:ext cx="171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Fargate</a:t>
            </a:r>
            <a:r>
              <a:rPr lang="en-US" sz="1800" dirty="0"/>
              <a:t> Cluster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18B18-2B9C-0B44-898D-6B0ADBD40048}"/>
              </a:ext>
            </a:extLst>
          </p:cNvPr>
          <p:cNvSpPr txBox="1"/>
          <p:nvPr/>
        </p:nvSpPr>
        <p:spPr>
          <a:xfrm>
            <a:off x="9447725" y="4124353"/>
            <a:ext cx="151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Definition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DB1A10-9953-9D4E-B197-F9B9596F3403}"/>
              </a:ext>
            </a:extLst>
          </p:cNvPr>
          <p:cNvSpPr txBox="1"/>
          <p:nvPr/>
        </p:nvSpPr>
        <p:spPr>
          <a:xfrm>
            <a:off x="9767918" y="5349152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Service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5D27A7D-9CB1-3D48-BF06-67A3CFE3D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2018" y="4564181"/>
            <a:ext cx="793685" cy="79368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1F92DF4-8922-DA44-BF1B-C359D54DC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12146" y="3371644"/>
            <a:ext cx="714478" cy="7144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2ACAE3-4148-9D45-A4AD-CEBFF2F4B506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6529232" y="4494004"/>
            <a:ext cx="1714935" cy="4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8E4A21-5FB0-B341-A8E1-66EBFF693303}"/>
              </a:ext>
            </a:extLst>
          </p:cNvPr>
          <p:cNvSpPr txBox="1"/>
          <p:nvPr/>
        </p:nvSpPr>
        <p:spPr>
          <a:xfrm>
            <a:off x="8295022" y="5341214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91B21-4EBF-684D-82B7-C01ECEF14821}"/>
              </a:ext>
            </a:extLst>
          </p:cNvPr>
          <p:cNvSpPr txBox="1"/>
          <p:nvPr/>
        </p:nvSpPr>
        <p:spPr>
          <a:xfrm>
            <a:off x="8278903" y="4120459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Task-1</a:t>
            </a:r>
          </a:p>
        </p:txBody>
      </p:sp>
    </p:spTree>
    <p:extLst>
      <p:ext uri="{BB962C8B-B14F-4D97-AF65-F5344CB8AC3E}">
        <p14:creationId xmlns:p14="http://schemas.microsoft.com/office/powerpoint/2010/main" val="833723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84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2FDBC-C7B5-ED47-83BC-298C29D9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CD24-4F9A-7247-BBF4-90460E7A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ECS</a:t>
            </a:r>
            <a:r>
              <a:rPr lang="en-US" dirty="0"/>
              <a:t> – Elastic Container Service </a:t>
            </a:r>
          </a:p>
          <a:p>
            <a:r>
              <a:rPr lang="en-US" dirty="0" err="1">
                <a:solidFill>
                  <a:srgbClr val="0070C0"/>
                </a:solidFill>
              </a:rPr>
              <a:t>Fargate</a:t>
            </a:r>
            <a:r>
              <a:rPr lang="en-US" dirty="0"/>
              <a:t> – Serverless Container Service</a:t>
            </a:r>
          </a:p>
          <a:p>
            <a:r>
              <a:rPr lang="en-IN" dirty="0"/>
              <a:t>ECS is a highly scalable, fast, </a:t>
            </a:r>
            <a:r>
              <a:rPr lang="en-IN" dirty="0">
                <a:solidFill>
                  <a:srgbClr val="0070C0"/>
                </a:solidFill>
              </a:rPr>
              <a:t>container management service </a:t>
            </a:r>
            <a:r>
              <a:rPr lang="en-IN" dirty="0"/>
              <a:t>that makes it easy to run, stop, and manage Docker containers on a cluster.</a:t>
            </a:r>
          </a:p>
          <a:p>
            <a:r>
              <a:rPr lang="en-IN" dirty="0"/>
              <a:t> We can host our cluster on a </a:t>
            </a:r>
            <a:r>
              <a:rPr lang="en-IN" dirty="0">
                <a:solidFill>
                  <a:srgbClr val="0070C0"/>
                </a:solidFill>
              </a:rPr>
              <a:t>serverless infrastructure </a:t>
            </a:r>
            <a:r>
              <a:rPr lang="en-IN" dirty="0"/>
              <a:t>that is managed by Amazon ECS by launching our services or tasks using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/>
              <a:t> launch type.</a:t>
            </a:r>
          </a:p>
          <a:p>
            <a:r>
              <a:rPr lang="en-IN" dirty="0"/>
              <a:t>We can use Amazon ECS to </a:t>
            </a:r>
            <a:r>
              <a:rPr lang="en-IN" dirty="0">
                <a:solidFill>
                  <a:srgbClr val="0070C0"/>
                </a:solidFill>
              </a:rPr>
              <a:t>schedule</a:t>
            </a:r>
            <a:r>
              <a:rPr lang="en-IN" dirty="0"/>
              <a:t> the placement of containers across our cluster based on our </a:t>
            </a:r>
            <a:r>
              <a:rPr lang="en-IN" dirty="0">
                <a:solidFill>
                  <a:srgbClr val="0070C0"/>
                </a:solidFill>
              </a:rPr>
              <a:t>resource needs, isolation policies, and availability requirements. </a:t>
            </a:r>
          </a:p>
          <a:p>
            <a:r>
              <a:rPr lang="en-IN" dirty="0"/>
              <a:t>Amazon ECS eliminates the need for us to operate our own </a:t>
            </a:r>
            <a:r>
              <a:rPr lang="en-IN" dirty="0">
                <a:solidFill>
                  <a:srgbClr val="0070C0"/>
                </a:solidFill>
              </a:rPr>
              <a:t>cluster management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configuration management </a:t>
            </a:r>
            <a:r>
              <a:rPr lang="en-IN" dirty="0"/>
              <a:t>systems or </a:t>
            </a:r>
            <a:r>
              <a:rPr lang="en-IN" dirty="0">
                <a:solidFill>
                  <a:srgbClr val="0070C0"/>
                </a:solidFill>
              </a:rPr>
              <a:t>worry about scaling </a:t>
            </a:r>
            <a:r>
              <a:rPr lang="en-IN" dirty="0"/>
              <a:t>our management infrastructure.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C5B7C5-163C-564D-893A-E2D5283E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&amp; </a:t>
            </a:r>
            <a:r>
              <a:rPr lang="en-US" dirty="0" err="1"/>
              <a:t>Fargate</a:t>
            </a:r>
            <a:r>
              <a:rPr lang="en-US" dirty="0"/>
              <a:t> 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71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B6930-5B05-3949-BE86-6261C2C67A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0DEA-E05F-5A4C-9C37-9558642A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 ECS can be used to create a </a:t>
            </a:r>
            <a:r>
              <a:rPr lang="en-IN" dirty="0">
                <a:solidFill>
                  <a:srgbClr val="0070C0"/>
                </a:solidFill>
              </a:rPr>
              <a:t>consistent deployment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build experience</a:t>
            </a:r>
            <a:r>
              <a:rPr lang="en-IN" dirty="0"/>
              <a:t>, manage, and scale batch and </a:t>
            </a:r>
            <a:r>
              <a:rPr lang="en-IN" dirty="0">
                <a:solidFill>
                  <a:srgbClr val="0070C0"/>
                </a:solidFill>
              </a:rPr>
              <a:t>Extract-Transform-Load (ETL) workloads</a:t>
            </a:r>
            <a:r>
              <a:rPr lang="en-IN" dirty="0"/>
              <a:t>, and build sophisticated application architectures on a </a:t>
            </a:r>
            <a:r>
              <a:rPr lang="en-IN" dirty="0">
                <a:solidFill>
                  <a:srgbClr val="C00000"/>
                </a:solidFill>
              </a:rPr>
              <a:t>microservices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model</a:t>
            </a:r>
            <a:r>
              <a:rPr lang="en-IN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A3CCF-66C8-9546-AE17-4B92FFA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&amp; </a:t>
            </a:r>
            <a:r>
              <a:rPr lang="en-US" dirty="0" err="1"/>
              <a:t>Fargate</a:t>
            </a:r>
            <a:r>
              <a:rPr lang="en-US" dirty="0"/>
              <a:t> 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738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First Steps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0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1E97E1-3C0A-944E-AD06-BB102C547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877AA-C14F-C14B-92C5-EDCA231F508E}"/>
              </a:ext>
            </a:extLst>
          </p:cNvPr>
          <p:cNvSpPr/>
          <p:nvPr/>
        </p:nvSpPr>
        <p:spPr>
          <a:xfrm>
            <a:off x="7325958" y="3062741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7C967-F0D0-C543-8D12-0D925E093272}"/>
              </a:ext>
            </a:extLst>
          </p:cNvPr>
          <p:cNvSpPr/>
          <p:nvPr/>
        </p:nvSpPr>
        <p:spPr>
          <a:xfrm>
            <a:off x="7325958" y="1886120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11557-65AE-E846-8FEE-F46587FB13C9}"/>
              </a:ext>
            </a:extLst>
          </p:cNvPr>
          <p:cNvSpPr/>
          <p:nvPr/>
        </p:nvSpPr>
        <p:spPr>
          <a:xfrm>
            <a:off x="7325958" y="4286136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762F-7859-1C45-8D02-DB1D51573503}"/>
              </a:ext>
            </a:extLst>
          </p:cNvPr>
          <p:cNvSpPr/>
          <p:nvPr/>
        </p:nvSpPr>
        <p:spPr>
          <a:xfrm>
            <a:off x="7325958" y="5391385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86B9C84-7474-5A40-9AA5-E7C06E42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109908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or ECS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7A3D2-24BE-7E4D-A483-74C6D9670D60}"/>
              </a:ext>
            </a:extLst>
          </p:cNvPr>
          <p:cNvSpPr/>
          <p:nvPr/>
        </p:nvSpPr>
        <p:spPr>
          <a:xfrm>
            <a:off x="2186044" y="3447936"/>
            <a:ext cx="2336800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C9305-9668-7E4E-883B-14088C5D0CF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522844" y="2305220"/>
            <a:ext cx="2803114" cy="156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76F-EEEC-5A4D-B9E3-DAB4F54AE20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4522844" y="3481841"/>
            <a:ext cx="2803114" cy="38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B62B8-693F-D941-8B1C-E0C0871FEB17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522844" y="3867036"/>
            <a:ext cx="2803114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857E9-E8AA-674C-AF96-EAF6C7DD89A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4522844" y="3867036"/>
            <a:ext cx="2803114" cy="194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2DA623-AF9B-C646-A0E9-FE6583B6D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6CBB-7223-5A40-8712-B7E1129C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03" y="1030578"/>
            <a:ext cx="9245567" cy="653281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Container Definition</a:t>
            </a:r>
          </a:p>
          <a:p>
            <a:pPr lvl="1"/>
            <a:r>
              <a:rPr lang="en-US" dirty="0"/>
              <a:t>Nothing but container image and </a:t>
            </a:r>
            <a:r>
              <a:rPr lang="en-US" dirty="0">
                <a:solidFill>
                  <a:srgbClr val="0070C0"/>
                </a:solidFill>
              </a:rPr>
              <a:t>container level settings </a:t>
            </a:r>
            <a:r>
              <a:rPr lang="en-US" dirty="0"/>
              <a:t>(Example: Container Image, Port, registry, Environment Variables to pass to container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 Definition </a:t>
            </a:r>
          </a:p>
          <a:p>
            <a:pPr lvl="1"/>
            <a:r>
              <a:rPr lang="en-IN" dirty="0"/>
              <a:t>A task definition is a </a:t>
            </a:r>
            <a:r>
              <a:rPr lang="en-IN" dirty="0">
                <a:solidFill>
                  <a:srgbClr val="0070C0"/>
                </a:solidFill>
              </a:rPr>
              <a:t>blueprint</a:t>
            </a:r>
            <a:r>
              <a:rPr lang="en-IN" dirty="0"/>
              <a:t> for our application and describes one or more containers through attributes. </a:t>
            </a:r>
          </a:p>
          <a:p>
            <a:pPr lvl="1"/>
            <a:r>
              <a:rPr lang="en-IN" dirty="0"/>
              <a:t>Very few attributes are configured at the </a:t>
            </a:r>
            <a:r>
              <a:rPr lang="en-IN" dirty="0">
                <a:solidFill>
                  <a:srgbClr val="0070C0"/>
                </a:solidFill>
              </a:rPr>
              <a:t>task level</a:t>
            </a:r>
            <a:r>
              <a:rPr lang="en-IN" dirty="0"/>
              <a:t>, but majority of attributes are configured </a:t>
            </a:r>
            <a:r>
              <a:rPr lang="en-IN" dirty="0">
                <a:solidFill>
                  <a:srgbClr val="0070C0"/>
                </a:solidFill>
              </a:rPr>
              <a:t>per container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It is a combination of multiple container definitions if we are using more than one container image in a Task. 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en-US" dirty="0"/>
              <a:t>	</a:t>
            </a:r>
          </a:p>
          <a:p>
            <a:pPr lvl="1"/>
            <a:r>
              <a:rPr lang="en-IN" dirty="0"/>
              <a:t>A service allows you to run and maintain a specified number (the "desired count") of simultaneous </a:t>
            </a:r>
            <a:r>
              <a:rPr lang="en-IN" dirty="0">
                <a:solidFill>
                  <a:srgbClr val="0070C0"/>
                </a:solidFill>
              </a:rPr>
              <a:t>instances of a task definition </a:t>
            </a:r>
            <a:r>
              <a:rPr lang="en-IN" dirty="0"/>
              <a:t>in an ECS cluster.</a:t>
            </a:r>
            <a:endParaRPr lang="en-US" dirty="0"/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Cluster</a:t>
            </a:r>
          </a:p>
          <a:p>
            <a:pPr lvl="1"/>
            <a:r>
              <a:rPr lang="en-IN" dirty="0"/>
              <a:t>The infrastructure in a </a:t>
            </a:r>
            <a:r>
              <a:rPr lang="en-IN" dirty="0" err="1"/>
              <a:t>Fargate</a:t>
            </a:r>
            <a:r>
              <a:rPr lang="en-IN" dirty="0"/>
              <a:t> cluster is fully managed by AWS. Our containers run without we managing and configuring individual Amazon EC2 instances.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lvl="1"/>
            <a:r>
              <a:rPr lang="en-IN" dirty="0"/>
              <a:t>A </a:t>
            </a:r>
            <a:r>
              <a:rPr lang="en-IN" i="1" dirty="0">
                <a:solidFill>
                  <a:srgbClr val="0070C0"/>
                </a:solidFill>
              </a:rPr>
              <a:t>task</a:t>
            </a:r>
            <a:r>
              <a:rPr lang="en-IN" dirty="0"/>
              <a:t> is the </a:t>
            </a:r>
            <a:r>
              <a:rPr lang="en-IN" dirty="0">
                <a:solidFill>
                  <a:srgbClr val="0070C0"/>
                </a:solidFill>
              </a:rPr>
              <a:t>instantiation of a task </a:t>
            </a:r>
            <a:r>
              <a:rPr lang="en-IN" dirty="0"/>
              <a:t>definition within a cluster. </a:t>
            </a:r>
          </a:p>
          <a:p>
            <a:pPr lvl="1"/>
            <a:r>
              <a:rPr lang="en-IN" dirty="0"/>
              <a:t>After we have </a:t>
            </a:r>
            <a:r>
              <a:rPr lang="en-IN" dirty="0">
                <a:solidFill>
                  <a:srgbClr val="0070C0"/>
                </a:solidFill>
              </a:rPr>
              <a:t>created</a:t>
            </a:r>
            <a:r>
              <a:rPr lang="en-IN" dirty="0"/>
              <a:t> a task definition for our application within Amazon ECS, we can specify the number of tasks that will run on our cluster (run task directly or configure to run from a service).</a:t>
            </a:r>
          </a:p>
          <a:p>
            <a:pPr lvl="1"/>
            <a:r>
              <a:rPr lang="en-IN" dirty="0"/>
              <a:t>Each task that uses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>
                <a:solidFill>
                  <a:srgbClr val="0070C0"/>
                </a:solidFill>
              </a:rPr>
              <a:t> launch type </a:t>
            </a:r>
            <a:r>
              <a:rPr lang="en-IN" dirty="0"/>
              <a:t>has its </a:t>
            </a:r>
            <a:r>
              <a:rPr lang="en-IN" dirty="0">
                <a:solidFill>
                  <a:srgbClr val="0070C0"/>
                </a:solidFill>
              </a:rPr>
              <a:t>own isolation boundary </a:t>
            </a:r>
            <a:r>
              <a:rPr lang="en-IN" dirty="0"/>
              <a:t>and does </a:t>
            </a:r>
            <a:r>
              <a:rPr lang="en-IN" dirty="0">
                <a:solidFill>
                  <a:srgbClr val="0070C0"/>
                </a:solidFill>
              </a:rPr>
              <a:t>not share </a:t>
            </a:r>
            <a:r>
              <a:rPr lang="en-IN" dirty="0"/>
              <a:t>the underlying kernel, CPU resources, memory resources, or elastic network interface with another task.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B1D8B-3DEA-E242-90DF-655570F2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58272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– First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5D901-C4F7-4E4D-AF70-52669137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0" y="3206593"/>
            <a:ext cx="4934825" cy="22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E0C3C5-F37C-064D-A463-16CFAF1646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BAA25-12A9-E740-8CA0-B425AE6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err="1"/>
              <a:t>Fargate</a:t>
            </a:r>
            <a:r>
              <a:rPr lang="en-US" sz="4600" dirty="0"/>
              <a:t> &amp; ECS Fundamentals – </a:t>
            </a:r>
            <a:r>
              <a:rPr lang="en-US" sz="4600" dirty="0">
                <a:solidFill>
                  <a:srgbClr val="00B050"/>
                </a:solidFill>
              </a:rPr>
              <a:t>Clusters 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0B4651-19A1-2C44-9D2B-EEEB9E23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4451" y="4621804"/>
            <a:ext cx="1110343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83BF3E2-145A-5D40-B462-502C02E2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8242" y="4601735"/>
            <a:ext cx="1110343" cy="1110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24D16F-D384-354C-B4F0-49CB0D3EC752}"/>
              </a:ext>
            </a:extLst>
          </p:cNvPr>
          <p:cNvSpPr/>
          <p:nvPr/>
        </p:nvSpPr>
        <p:spPr>
          <a:xfrm>
            <a:off x="9963636" y="2545875"/>
            <a:ext cx="3403906" cy="653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Cluster Types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E015035-0E7F-7B4D-B64A-D45DA363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46" y="1821433"/>
            <a:ext cx="7602583" cy="5590922"/>
          </a:xfrm>
        </p:spPr>
        <p:txBody>
          <a:bodyPr>
            <a:normAutofit/>
          </a:bodyPr>
          <a:lstStyle/>
          <a:p>
            <a:r>
              <a:rPr lang="en-IN" dirty="0"/>
              <a:t>We have </a:t>
            </a:r>
            <a:r>
              <a:rPr lang="en-IN" dirty="0">
                <a:solidFill>
                  <a:srgbClr val="0070C0"/>
                </a:solidFill>
              </a:rPr>
              <a:t>3 types </a:t>
            </a:r>
            <a:r>
              <a:rPr lang="en-IN" dirty="0"/>
              <a:t>of cluster templates available in ECS.</a:t>
            </a:r>
          </a:p>
          <a:p>
            <a:pPr lvl="1"/>
            <a:r>
              <a:rPr lang="en-IN" dirty="0" err="1"/>
              <a:t>Fargate</a:t>
            </a:r>
            <a:r>
              <a:rPr lang="en-IN" dirty="0"/>
              <a:t> - Serverless</a:t>
            </a:r>
          </a:p>
          <a:p>
            <a:pPr lvl="1"/>
            <a:r>
              <a:rPr lang="en-IN" dirty="0"/>
              <a:t>EC2 – Linux</a:t>
            </a:r>
          </a:p>
          <a:p>
            <a:pPr lvl="1"/>
            <a:r>
              <a:rPr lang="en-IN" dirty="0"/>
              <a:t>EC2 - Windows</a:t>
            </a:r>
          </a:p>
          <a:p>
            <a:r>
              <a:rPr lang="en-IN" dirty="0"/>
              <a:t>An ECS cluster is a logical grouping of </a:t>
            </a:r>
            <a:r>
              <a:rPr lang="en-IN" dirty="0">
                <a:solidFill>
                  <a:srgbClr val="0070C0"/>
                </a:solidFill>
              </a:rPr>
              <a:t>tasks</a:t>
            </a:r>
            <a:r>
              <a:rPr lang="en-IN" dirty="0"/>
              <a:t> or </a:t>
            </a:r>
            <a:r>
              <a:rPr lang="en-IN" dirty="0">
                <a:solidFill>
                  <a:srgbClr val="0070C0"/>
                </a:solidFill>
              </a:rPr>
              <a:t>services</a:t>
            </a:r>
            <a:r>
              <a:rPr lang="en-IN" dirty="0"/>
              <a:t>. </a:t>
            </a:r>
          </a:p>
          <a:p>
            <a:r>
              <a:rPr lang="en-IN" dirty="0"/>
              <a:t>Clusters are </a:t>
            </a:r>
            <a:r>
              <a:rPr lang="en-IN" dirty="0">
                <a:solidFill>
                  <a:srgbClr val="0070C0"/>
                </a:solidFill>
              </a:rPr>
              <a:t>Region-specific</a:t>
            </a:r>
            <a:r>
              <a:rPr lang="en-IN" dirty="0"/>
              <a:t>.</a:t>
            </a:r>
          </a:p>
          <a:p>
            <a:r>
              <a:rPr lang="en-IN" dirty="0"/>
              <a:t>Clusters can contain </a:t>
            </a:r>
            <a:r>
              <a:rPr lang="en-IN" dirty="0">
                <a:solidFill>
                  <a:srgbClr val="0070C0"/>
                </a:solidFill>
              </a:rPr>
              <a:t>tasks</a:t>
            </a:r>
            <a:r>
              <a:rPr lang="en-IN" dirty="0"/>
              <a:t> using both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EC2</a:t>
            </a:r>
            <a:r>
              <a:rPr lang="en-IN" dirty="0"/>
              <a:t> launch types.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D23ECD-57AA-E641-B8AA-DF8012448484}"/>
              </a:ext>
            </a:extLst>
          </p:cNvPr>
          <p:cNvSpPr/>
          <p:nvPr/>
        </p:nvSpPr>
        <p:spPr>
          <a:xfrm>
            <a:off x="9078686" y="4457963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1A9F6-8644-AA48-8F08-CFB4F0357C20}"/>
              </a:ext>
            </a:extLst>
          </p:cNvPr>
          <p:cNvSpPr txBox="1"/>
          <p:nvPr/>
        </p:nvSpPr>
        <p:spPr>
          <a:xfrm>
            <a:off x="9020524" y="5760103"/>
            <a:ext cx="165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Fargate</a:t>
            </a:r>
            <a:r>
              <a:rPr lang="en-US" sz="1400" dirty="0"/>
              <a:t> (Serverless)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A3F8AA-72C2-7148-89DB-AB524EE7FDF1}"/>
              </a:ext>
            </a:extLst>
          </p:cNvPr>
          <p:cNvSpPr/>
          <p:nvPr/>
        </p:nvSpPr>
        <p:spPr>
          <a:xfrm>
            <a:off x="10881360" y="4453609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31C22-4540-4D48-ABFA-DD859258C63C}"/>
              </a:ext>
            </a:extLst>
          </p:cNvPr>
          <p:cNvSpPr txBox="1"/>
          <p:nvPr/>
        </p:nvSpPr>
        <p:spPr>
          <a:xfrm>
            <a:off x="10958892" y="5733956"/>
            <a:ext cx="12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EC2 + Linux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B1D0D84-688A-BE40-BB9B-AB1775EB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9859" y="4621804"/>
            <a:ext cx="1110343" cy="11103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96A9675-81FB-1642-970D-3122811785E2}"/>
              </a:ext>
            </a:extLst>
          </p:cNvPr>
          <p:cNvSpPr/>
          <p:nvPr/>
        </p:nvSpPr>
        <p:spPr>
          <a:xfrm>
            <a:off x="12596768" y="4453609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D928F-CE38-754D-B00D-027CA9599498}"/>
              </a:ext>
            </a:extLst>
          </p:cNvPr>
          <p:cNvSpPr txBox="1"/>
          <p:nvPr/>
        </p:nvSpPr>
        <p:spPr>
          <a:xfrm>
            <a:off x="12560664" y="5732147"/>
            <a:ext cx="1548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EC2 + Windows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58572B-ADFA-FC4F-A491-7656B68DD628}"/>
              </a:ext>
            </a:extLst>
          </p:cNvPr>
          <p:cNvCxnSpPr>
            <a:stCxn id="9" idx="2"/>
            <a:endCxn id="24" idx="0"/>
          </p:cNvCxnSpPr>
          <p:nvPr/>
        </p:nvCxnSpPr>
        <p:spPr>
          <a:xfrm flipH="1">
            <a:off x="9816738" y="3199018"/>
            <a:ext cx="1848851" cy="125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CE9826-5035-CF48-90C7-C006F7000E4B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11619412" y="3199018"/>
            <a:ext cx="46177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314164-5EA1-B148-B783-E9F7EB7D5385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11665589" y="3199018"/>
            <a:ext cx="1669231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/>
      <p:bldP spid="26" grpId="0" animBg="1"/>
      <p:bldP spid="27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DF80EF-AB99-1E49-B9F4-BCBB8F4DB1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BBC1-9C56-A546-870D-350C3570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Fargate</a:t>
            </a:r>
            <a:r>
              <a:rPr lang="en-US" dirty="0"/>
              <a:t> &amp; ECS - First Steps</a:t>
            </a:r>
          </a:p>
          <a:p>
            <a:r>
              <a:rPr lang="en-US" dirty="0"/>
              <a:t>Docker Fundamentals</a:t>
            </a:r>
          </a:p>
          <a:p>
            <a:r>
              <a:rPr lang="en-US" dirty="0" err="1"/>
              <a:t>Fargate</a:t>
            </a:r>
            <a:r>
              <a:rPr lang="en-US" dirty="0"/>
              <a:t> &amp; ECS Fundamentals</a:t>
            </a:r>
          </a:p>
          <a:p>
            <a:r>
              <a:rPr lang="en-US" dirty="0"/>
              <a:t>ECR – Elastic Container Registry</a:t>
            </a:r>
          </a:p>
          <a:p>
            <a:r>
              <a:rPr lang="en-US" dirty="0"/>
              <a:t>Load Balancing &amp; Service Autoscaling</a:t>
            </a:r>
          </a:p>
          <a:p>
            <a:r>
              <a:rPr lang="en-US" dirty="0"/>
              <a:t>Continuous Integration &amp; Continuous Delivery</a:t>
            </a:r>
          </a:p>
          <a:p>
            <a:r>
              <a:rPr lang="en-US" dirty="0"/>
              <a:t>Microservices Deployment without Service Discovery</a:t>
            </a:r>
          </a:p>
          <a:p>
            <a:r>
              <a:rPr lang="en-US" dirty="0"/>
              <a:t>Microservices Deployment with Service Discovery</a:t>
            </a:r>
          </a:p>
          <a:p>
            <a:r>
              <a:rPr lang="en-US" dirty="0"/>
              <a:t>Microservices Deployment with AWS App Mesh and X-Ray</a:t>
            </a:r>
          </a:p>
          <a:p>
            <a:r>
              <a:rPr lang="en-US" dirty="0"/>
              <a:t>Microservices Canary Deployment with AWS App Mesh</a:t>
            </a:r>
          </a:p>
          <a:p>
            <a:r>
              <a:rPr lang="en-US" dirty="0"/>
              <a:t>CloudFormation for </a:t>
            </a:r>
            <a:r>
              <a:rPr lang="en-US" dirty="0" err="1"/>
              <a:t>Fargate</a:t>
            </a:r>
            <a:r>
              <a:rPr lang="en-US" dirty="0"/>
              <a:t> Deployments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2A84F6-7D21-604F-BB24-B34D02B4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24225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 Features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18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588A17-ABF1-F64D-BFE4-2EB0BB56C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35CF2-6BDF-954C-A530-76D0733CE2F3}"/>
              </a:ext>
            </a:extLst>
          </p:cNvPr>
          <p:cNvSpPr/>
          <p:nvPr/>
        </p:nvSpPr>
        <p:spPr>
          <a:xfrm>
            <a:off x="169819" y="3801278"/>
            <a:ext cx="1946366" cy="7184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Clusters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Fargate</a:t>
            </a:r>
            <a:r>
              <a:rPr lang="en-US" sz="2000" dirty="0"/>
              <a:t> or ECS)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932BB-CB1F-AF49-8268-4D5479640DC9}"/>
              </a:ext>
            </a:extLst>
          </p:cNvPr>
          <p:cNvSpPr/>
          <p:nvPr/>
        </p:nvSpPr>
        <p:spPr>
          <a:xfrm>
            <a:off x="4160519" y="991394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0EF6-46C9-D946-9010-F87EBEF99D3B}"/>
              </a:ext>
            </a:extLst>
          </p:cNvPr>
          <p:cNvSpPr/>
          <p:nvPr/>
        </p:nvSpPr>
        <p:spPr>
          <a:xfrm>
            <a:off x="4160519" y="1723603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45591-FB6B-D14C-9A8A-0AAC3638617B}"/>
              </a:ext>
            </a:extLst>
          </p:cNvPr>
          <p:cNvSpPr/>
          <p:nvPr/>
        </p:nvSpPr>
        <p:spPr>
          <a:xfrm>
            <a:off x="4160519" y="245512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ECS 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B758C-59A1-6941-B58A-527816618299}"/>
              </a:ext>
            </a:extLst>
          </p:cNvPr>
          <p:cNvSpPr/>
          <p:nvPr/>
        </p:nvSpPr>
        <p:spPr>
          <a:xfrm>
            <a:off x="4160519" y="3186639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B2CC4-4091-C842-9910-4FCEB7DDF778}"/>
              </a:ext>
            </a:extLst>
          </p:cNvPr>
          <p:cNvSpPr/>
          <p:nvPr/>
        </p:nvSpPr>
        <p:spPr>
          <a:xfrm>
            <a:off x="4160519" y="391884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Scheduled Tasks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6B650-9551-254F-A135-6DF1E3D168DA}"/>
              </a:ext>
            </a:extLst>
          </p:cNvPr>
          <p:cNvSpPr/>
          <p:nvPr/>
        </p:nvSpPr>
        <p:spPr>
          <a:xfrm>
            <a:off x="4160519" y="4650366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0AFA1-3F77-9841-9C7E-FC27DA369B81}"/>
              </a:ext>
            </a:extLst>
          </p:cNvPr>
          <p:cNvSpPr/>
          <p:nvPr/>
        </p:nvSpPr>
        <p:spPr>
          <a:xfrm>
            <a:off x="4160519" y="547664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Capacity Providers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944-6629-6845-8A99-D4B3ED9AEE80}"/>
              </a:ext>
            </a:extLst>
          </p:cNvPr>
          <p:cNvSpPr/>
          <p:nvPr/>
        </p:nvSpPr>
        <p:spPr>
          <a:xfrm>
            <a:off x="4160519" y="6208850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Cluster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C9743-A9DC-FE40-8992-CF1A18DEB690}"/>
              </a:ext>
            </a:extLst>
          </p:cNvPr>
          <p:cNvSpPr/>
          <p:nvPr/>
        </p:nvSpPr>
        <p:spPr>
          <a:xfrm>
            <a:off x="4160519" y="694036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 Cluster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C761C0B3-D4F0-A24E-947D-EEF2516A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97457"/>
            <a:ext cx="12618720" cy="1188851"/>
          </a:xfrm>
        </p:spPr>
        <p:txBody>
          <a:bodyPr>
            <a:normAutofit/>
          </a:bodyPr>
          <a:lstStyle/>
          <a:p>
            <a:r>
              <a:rPr lang="en-US" sz="4400" dirty="0" err="1"/>
              <a:t>Fargate</a:t>
            </a:r>
            <a:r>
              <a:rPr lang="en-US" sz="4400" dirty="0"/>
              <a:t> &amp; ECS Fundamentals – </a:t>
            </a:r>
            <a:r>
              <a:rPr lang="en-US" sz="4400" dirty="0">
                <a:solidFill>
                  <a:srgbClr val="00B050"/>
                </a:solidFill>
              </a:rPr>
              <a:t>Cluster Features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D877A-5CFC-714E-B107-D41381195A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16185" y="1291840"/>
            <a:ext cx="2044334" cy="28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A98FE-2707-1A43-8737-6E59D4858D3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16185" y="2024049"/>
            <a:ext cx="2044334" cy="21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544DA9-4C26-1F4A-84C3-0A6B9BE013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116185" y="2755567"/>
            <a:ext cx="2044334" cy="14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3189F5-44CF-C44C-848E-868E25D9F66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2116185" y="3487085"/>
            <a:ext cx="2044334" cy="6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13BA2B-D632-5B4B-8526-E6F46B2DEDD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116185" y="4160509"/>
            <a:ext cx="2044334" cy="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CDDD7-62A2-994B-8E02-69FC9305B02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116185" y="4160509"/>
            <a:ext cx="2044334" cy="79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044AAB-B644-0A4D-9527-BE7B6923E63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116185" y="4160509"/>
            <a:ext cx="2044334" cy="161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F60A2E-E7C0-9F4E-AEE9-9041A285AF1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116185" y="4160509"/>
            <a:ext cx="2044334" cy="234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858A51-4D3E-8D4E-A154-7627FA31A086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116185" y="4160509"/>
            <a:ext cx="2044334" cy="308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6600D-27D2-5948-9F88-8B9899C9973A}"/>
              </a:ext>
            </a:extLst>
          </p:cNvPr>
          <p:cNvSpPr/>
          <p:nvPr/>
        </p:nvSpPr>
        <p:spPr>
          <a:xfrm>
            <a:off x="7029992" y="24551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Will be created when we create the cluster launch type of EC2+Linux or EC2+Windows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B5936E-0401-3640-B17D-438872738A74}"/>
              </a:ext>
            </a:extLst>
          </p:cNvPr>
          <p:cNvSpPr/>
          <p:nvPr/>
        </p:nvSpPr>
        <p:spPr>
          <a:xfrm>
            <a:off x="7029992" y="3186639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CloudWatch Container Insights collects, aggregates, and summarizes metrics and logs from your containerized applications and microservices. 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A97053-140A-0440-B2B3-6E50476955DA}"/>
              </a:ext>
            </a:extLst>
          </p:cNvPr>
          <p:cNvSpPr/>
          <p:nvPr/>
        </p:nvSpPr>
        <p:spPr>
          <a:xfrm>
            <a:off x="7029992" y="391884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Used primarily for long running stateless services and applications.  </a:t>
            </a:r>
            <a:endParaRPr lang="en-US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8F45D3-AF8B-694C-B812-72704614EF52}"/>
              </a:ext>
            </a:extLst>
          </p:cNvPr>
          <p:cNvSpPr/>
          <p:nvPr/>
        </p:nvSpPr>
        <p:spPr>
          <a:xfrm>
            <a:off x="7029992" y="4650366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ECS resources can be tagged with values that we define, to help us organize and identify them.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3BD74E-876B-AE49-A675-2F3CB8C92D2E}"/>
              </a:ext>
            </a:extLst>
          </p:cNvPr>
          <p:cNvSpPr/>
          <p:nvPr/>
        </p:nvSpPr>
        <p:spPr>
          <a:xfrm>
            <a:off x="7029992" y="547664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 capacity provider is used in association with a cluster to determine the infrastructure that a task runs on.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8E17D5-1FC6-9947-8105-D0D149A34696}"/>
              </a:ext>
            </a:extLst>
          </p:cNvPr>
          <p:cNvSpPr/>
          <p:nvPr/>
        </p:nvSpPr>
        <p:spPr>
          <a:xfrm>
            <a:off x="7029992" y="6208850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Update the cluster settings primarily leading to Cluster Capacity Providers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BC705F-9B7F-084E-AEC2-B5807F6A114A}"/>
              </a:ext>
            </a:extLst>
          </p:cNvPr>
          <p:cNvSpPr/>
          <p:nvPr/>
        </p:nvSpPr>
        <p:spPr>
          <a:xfrm>
            <a:off x="7029992" y="694036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Used to delete ECS EC2 or </a:t>
            </a:r>
            <a:r>
              <a:rPr lang="en-US" sz="1600" dirty="0" err="1"/>
              <a:t>Fargate</a:t>
            </a:r>
            <a:r>
              <a:rPr lang="en-US" sz="1600" dirty="0"/>
              <a:t> Clusters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02EBE0-7C77-634B-95F7-BA7FB45B1067}"/>
              </a:ext>
            </a:extLst>
          </p:cNvPr>
          <p:cNvSpPr/>
          <p:nvPr/>
        </p:nvSpPr>
        <p:spPr>
          <a:xfrm>
            <a:off x="7055033" y="9947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A service allows you to run and maintain a specified number of simultaneous instances of a task definition in an ECS cluster.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6FA8C0-5F22-1047-973B-AA2CFE573115}"/>
              </a:ext>
            </a:extLst>
          </p:cNvPr>
          <p:cNvSpPr/>
          <p:nvPr/>
        </p:nvSpPr>
        <p:spPr>
          <a:xfrm>
            <a:off x="7029992" y="1700437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 </a:t>
            </a:r>
            <a:r>
              <a:rPr lang="en-IN" sz="1600" i="1" dirty="0">
                <a:solidFill>
                  <a:schemeClr val="bg1"/>
                </a:solidFill>
              </a:rPr>
              <a:t>task</a:t>
            </a:r>
            <a:r>
              <a:rPr lang="en-IN" sz="1600" dirty="0">
                <a:solidFill>
                  <a:schemeClr val="bg1"/>
                </a:solidFill>
              </a:rPr>
              <a:t> is the instantiation of a task definition within a cluster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Task Definition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76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5B2DBD-9675-7E46-905B-B6971B100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6A23-8FCB-D443-A09D-CF7FC402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 Definition </a:t>
            </a:r>
          </a:p>
          <a:p>
            <a:pPr lvl="1"/>
            <a:r>
              <a:rPr lang="en-IN" dirty="0"/>
              <a:t>A task definition is required to run </a:t>
            </a:r>
            <a:r>
              <a:rPr lang="en-IN" dirty="0">
                <a:solidFill>
                  <a:srgbClr val="0070C0"/>
                </a:solidFill>
              </a:rPr>
              <a:t>Docker containers </a:t>
            </a:r>
            <a:r>
              <a:rPr lang="en-IN" dirty="0"/>
              <a:t>in Amazon ECS</a:t>
            </a:r>
          </a:p>
          <a:p>
            <a:pPr lvl="1"/>
            <a:r>
              <a:rPr lang="en-IN" dirty="0"/>
              <a:t>A task definition is a blueprint for our </a:t>
            </a:r>
            <a:r>
              <a:rPr lang="en-IN" dirty="0">
                <a:solidFill>
                  <a:srgbClr val="0070C0"/>
                </a:solidFill>
              </a:rPr>
              <a:t>application</a:t>
            </a:r>
            <a:r>
              <a:rPr lang="en-IN" dirty="0"/>
              <a:t> and describes one or more containers through attributes. </a:t>
            </a:r>
          </a:p>
          <a:p>
            <a:pPr lvl="1"/>
            <a:r>
              <a:rPr lang="en-IN" dirty="0"/>
              <a:t>Some attributes are configured at the </a:t>
            </a:r>
            <a:r>
              <a:rPr lang="en-IN" dirty="0">
                <a:solidFill>
                  <a:srgbClr val="0070C0"/>
                </a:solidFill>
              </a:rPr>
              <a:t>task level</a:t>
            </a:r>
            <a:r>
              <a:rPr lang="en-IN" dirty="0"/>
              <a:t>, but majority of attributes are configured per </a:t>
            </a:r>
            <a:r>
              <a:rPr lang="en-IN" dirty="0">
                <a:solidFill>
                  <a:srgbClr val="0070C0"/>
                </a:solidFill>
              </a:rPr>
              <a:t>container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Definition Parameters  - Core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Docker image </a:t>
            </a:r>
            <a:r>
              <a:rPr lang="en-IN" dirty="0"/>
              <a:t>to use with each container in your task</a:t>
            </a:r>
          </a:p>
          <a:p>
            <a:pPr lvl="1"/>
            <a:r>
              <a:rPr lang="en-IN" dirty="0"/>
              <a:t>How much </a:t>
            </a:r>
            <a:r>
              <a:rPr lang="en-IN" dirty="0">
                <a:solidFill>
                  <a:srgbClr val="0070C0"/>
                </a:solidFill>
              </a:rPr>
              <a:t>CPU and memory </a:t>
            </a:r>
            <a:r>
              <a:rPr lang="en-IN" dirty="0"/>
              <a:t>to use with each task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launch type </a:t>
            </a:r>
            <a:r>
              <a:rPr lang="en-IN" dirty="0"/>
              <a:t>to use, which determines the infrastructure on which our tasks are hosted (EC2 or </a:t>
            </a:r>
            <a:r>
              <a:rPr lang="en-IN" dirty="0" err="1"/>
              <a:t>Fargate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The Docker networking mode to use for the containers in our task (</a:t>
            </a:r>
            <a:r>
              <a:rPr lang="en-IN" dirty="0" err="1"/>
              <a:t>Fargate</a:t>
            </a:r>
            <a:r>
              <a:rPr lang="en-IN" dirty="0"/>
              <a:t> defaults to </a:t>
            </a:r>
            <a:r>
              <a:rPr lang="en-IN" dirty="0" err="1"/>
              <a:t>awsvpc</a:t>
            </a:r>
            <a:r>
              <a:rPr lang="en-IN" dirty="0"/>
              <a:t>, where as EC2 supports docker networking models like </a:t>
            </a:r>
            <a:r>
              <a:rPr lang="en-IN" dirty="0" err="1"/>
              <a:t>Birdged</a:t>
            </a:r>
            <a:r>
              <a:rPr lang="en-IN" dirty="0"/>
              <a:t>, Host, None and </a:t>
            </a:r>
            <a:r>
              <a:rPr lang="en-IN" dirty="0" err="1"/>
              <a:t>awsvpc</a:t>
            </a:r>
            <a:r>
              <a:rPr lang="en-IN" dirty="0"/>
              <a:t> too). 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logging configuration </a:t>
            </a:r>
            <a:r>
              <a:rPr lang="en-IN" dirty="0"/>
              <a:t>to use for our tasks</a:t>
            </a:r>
          </a:p>
          <a:p>
            <a:pPr lvl="1"/>
            <a:r>
              <a:rPr lang="en-IN" dirty="0"/>
              <a:t>Whether the task should continue to run if the container finishes or fails</a:t>
            </a:r>
          </a:p>
          <a:p>
            <a:pPr lvl="1"/>
            <a:r>
              <a:rPr lang="en-IN" dirty="0"/>
              <a:t>Any </a:t>
            </a:r>
            <a:r>
              <a:rPr lang="en-IN" dirty="0">
                <a:solidFill>
                  <a:srgbClr val="0070C0"/>
                </a:solidFill>
              </a:rPr>
              <a:t>data volumes </a:t>
            </a:r>
            <a:r>
              <a:rPr lang="en-IN" dirty="0"/>
              <a:t>that should be used with the containers in the task</a:t>
            </a:r>
          </a:p>
          <a:p>
            <a:pPr lvl="1"/>
            <a:r>
              <a:rPr lang="en-IN" dirty="0"/>
              <a:t>And many more……..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F7778B-7A6D-7A4B-B2F1-95AC18E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09E92-C41C-6D4F-B6D0-E6A56716A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50FC4-FD03-184C-83E3-9C5E40D8ACA2}"/>
              </a:ext>
            </a:extLst>
          </p:cNvPr>
          <p:cNvSpPr/>
          <p:nvPr/>
        </p:nvSpPr>
        <p:spPr>
          <a:xfrm>
            <a:off x="91440" y="91440"/>
            <a:ext cx="2142308" cy="574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49455-913B-0840-BCBB-1934A1FE6F67}"/>
              </a:ext>
            </a:extLst>
          </p:cNvPr>
          <p:cNvSpPr/>
          <p:nvPr/>
        </p:nvSpPr>
        <p:spPr>
          <a:xfrm>
            <a:off x="2673534" y="91439"/>
            <a:ext cx="1323700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EC2 Launch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A495A-2AAE-C143-983F-0B64D708F0F5}"/>
              </a:ext>
            </a:extLst>
          </p:cNvPr>
          <p:cNvSpPr/>
          <p:nvPr/>
        </p:nvSpPr>
        <p:spPr>
          <a:xfrm>
            <a:off x="383177" y="3285476"/>
            <a:ext cx="1394462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 err="1"/>
              <a:t>Fargate</a:t>
            </a:r>
            <a:endParaRPr lang="en-US" sz="1600" dirty="0"/>
          </a:p>
          <a:p>
            <a:pPr algn="ctr"/>
            <a:r>
              <a:rPr lang="en-US" sz="1600" dirty="0"/>
              <a:t>Launch Type 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EB29F5-6ADB-5E4B-82FF-61D4F2ADAEF9}"/>
              </a:ext>
            </a:extLst>
          </p:cNvPr>
          <p:cNvSpPr/>
          <p:nvPr/>
        </p:nvSpPr>
        <p:spPr>
          <a:xfrm>
            <a:off x="4515392" y="63305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Definition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CA86-DE4D-D24E-BBDB-7C35D32FFD56}"/>
              </a:ext>
            </a:extLst>
          </p:cNvPr>
          <p:cNvSpPr/>
          <p:nvPr/>
        </p:nvSpPr>
        <p:spPr>
          <a:xfrm>
            <a:off x="4515392" y="868848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Role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A4951-B713-2248-BC17-AEFF302F12F2}"/>
              </a:ext>
            </a:extLst>
          </p:cNvPr>
          <p:cNvSpPr/>
          <p:nvPr/>
        </p:nvSpPr>
        <p:spPr>
          <a:xfrm>
            <a:off x="4515392" y="167439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6C667-EC1E-ED44-AF62-63C6CB3F588D}"/>
              </a:ext>
            </a:extLst>
          </p:cNvPr>
          <p:cNvSpPr/>
          <p:nvPr/>
        </p:nvSpPr>
        <p:spPr>
          <a:xfrm>
            <a:off x="4515392" y="24799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Execution IAM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08000-3A28-E543-81E3-EDA97C83F694}"/>
              </a:ext>
            </a:extLst>
          </p:cNvPr>
          <p:cNvSpPr/>
          <p:nvPr/>
        </p:nvSpPr>
        <p:spPr>
          <a:xfrm>
            <a:off x="4515392" y="3285477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Size (Memory, CPU)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74062-E034-B64B-A87B-FDE3FA818979}"/>
              </a:ext>
            </a:extLst>
          </p:cNvPr>
          <p:cNvSpPr/>
          <p:nvPr/>
        </p:nvSpPr>
        <p:spPr>
          <a:xfrm>
            <a:off x="4515392" y="4091020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Definitions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16DBE-0BF3-D846-A3E7-86DE012EB2BA}"/>
              </a:ext>
            </a:extLst>
          </p:cNvPr>
          <p:cNvSpPr/>
          <p:nvPr/>
        </p:nvSpPr>
        <p:spPr>
          <a:xfrm>
            <a:off x="7210694" y="4091020"/>
            <a:ext cx="1251858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459B5-C120-1B43-A12E-656EE49EFE62}"/>
              </a:ext>
            </a:extLst>
          </p:cNvPr>
          <p:cNvSpPr/>
          <p:nvPr/>
        </p:nvSpPr>
        <p:spPr>
          <a:xfrm>
            <a:off x="9170131" y="6476433"/>
            <a:ext cx="1942012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C4459-CE3F-2444-A866-4721912C08B8}"/>
              </a:ext>
            </a:extLst>
          </p:cNvPr>
          <p:cNvSpPr/>
          <p:nvPr/>
        </p:nvSpPr>
        <p:spPr>
          <a:xfrm>
            <a:off x="9170131" y="242096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7462-93B7-F241-900D-90FB3EDD7690}"/>
              </a:ext>
            </a:extLst>
          </p:cNvPr>
          <p:cNvSpPr/>
          <p:nvPr/>
        </p:nvSpPr>
        <p:spPr>
          <a:xfrm>
            <a:off x="9170131" y="322650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A5ACDE-C40D-1B4C-B186-8FDE7343A389}"/>
              </a:ext>
            </a:extLst>
          </p:cNvPr>
          <p:cNvSpPr/>
          <p:nvPr/>
        </p:nvSpPr>
        <p:spPr>
          <a:xfrm>
            <a:off x="9170131" y="403204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Private Repo 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E6E9B-3F66-134B-91D6-A5B598DCAA95}"/>
              </a:ext>
            </a:extLst>
          </p:cNvPr>
          <p:cNvSpPr/>
          <p:nvPr/>
        </p:nvSpPr>
        <p:spPr>
          <a:xfrm>
            <a:off x="9170131" y="483759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 Limits (Soft, Hard)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AC9E9A-1DCE-AB40-83B3-68E21D171B7D}"/>
              </a:ext>
            </a:extLst>
          </p:cNvPr>
          <p:cNvSpPr/>
          <p:nvPr/>
        </p:nvSpPr>
        <p:spPr>
          <a:xfrm>
            <a:off x="9170131" y="564313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Port Mappings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52B2A-AA10-474B-A953-18CE993995FF}"/>
              </a:ext>
            </a:extLst>
          </p:cNvPr>
          <p:cNvSpPr/>
          <p:nvPr/>
        </p:nvSpPr>
        <p:spPr>
          <a:xfrm>
            <a:off x="12540345" y="378150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Timeouts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1E762-8E4A-2842-931B-6860744ED43F}"/>
              </a:ext>
            </a:extLst>
          </p:cNvPr>
          <p:cNvSpPr/>
          <p:nvPr/>
        </p:nvSpPr>
        <p:spPr>
          <a:xfrm>
            <a:off x="12540345" y="458705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EDE76-B7AB-984C-8B1D-FD5919F174CE}"/>
              </a:ext>
            </a:extLst>
          </p:cNvPr>
          <p:cNvSpPr/>
          <p:nvPr/>
        </p:nvSpPr>
        <p:spPr>
          <a:xfrm>
            <a:off x="12540345" y="539259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 &amp; Logging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F62406-7405-0E41-A799-7E6D2BF14F58}"/>
              </a:ext>
            </a:extLst>
          </p:cNvPr>
          <p:cNvSpPr/>
          <p:nvPr/>
        </p:nvSpPr>
        <p:spPr>
          <a:xfrm>
            <a:off x="12540345" y="6198137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 Limits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C76225-87FA-6B48-B93D-0541B0F344FD}"/>
              </a:ext>
            </a:extLst>
          </p:cNvPr>
          <p:cNvSpPr/>
          <p:nvPr/>
        </p:nvSpPr>
        <p:spPr>
          <a:xfrm>
            <a:off x="12540343" y="7003680"/>
            <a:ext cx="1942013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79E3B-4001-204C-B7E4-23602E024D07}"/>
              </a:ext>
            </a:extLst>
          </p:cNvPr>
          <p:cNvSpPr/>
          <p:nvPr/>
        </p:nvSpPr>
        <p:spPr>
          <a:xfrm>
            <a:off x="12540345" y="141713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Healthcheck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15774-2B92-E749-B415-A0621E83A328}"/>
              </a:ext>
            </a:extLst>
          </p:cNvPr>
          <p:cNvSpPr/>
          <p:nvPr/>
        </p:nvSpPr>
        <p:spPr>
          <a:xfrm>
            <a:off x="12540345" y="222267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E60771-6B63-CF49-A8D1-B319E0BAA1C6}"/>
              </a:ext>
            </a:extLst>
          </p:cNvPr>
          <p:cNvSpPr/>
          <p:nvPr/>
        </p:nvSpPr>
        <p:spPr>
          <a:xfrm>
            <a:off x="12540345" y="302821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 </a:t>
            </a:r>
            <a:r>
              <a:rPr lang="en-US" sz="2000" dirty="0" err="1"/>
              <a:t>Varibales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FAECB7-4EB6-8D46-8DA6-B44DFA04FD6C}"/>
              </a:ext>
            </a:extLst>
          </p:cNvPr>
          <p:cNvSpPr/>
          <p:nvPr/>
        </p:nvSpPr>
        <p:spPr>
          <a:xfrm>
            <a:off x="4515392" y="478335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Integration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56D80C-6143-1E45-A66B-33F44D370AF9}"/>
              </a:ext>
            </a:extLst>
          </p:cNvPr>
          <p:cNvSpPr/>
          <p:nvPr/>
        </p:nvSpPr>
        <p:spPr>
          <a:xfrm>
            <a:off x="4515392" y="5497453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Configuration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CF777C-B03C-BC4C-A683-D041BE2E20F7}"/>
              </a:ext>
            </a:extLst>
          </p:cNvPr>
          <p:cNvSpPr/>
          <p:nvPr/>
        </p:nvSpPr>
        <p:spPr>
          <a:xfrm>
            <a:off x="4515392" y="625074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 Router Configuration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8B6E8-710A-6D40-AF9C-FCAB202CB08F}"/>
              </a:ext>
            </a:extLst>
          </p:cNvPr>
          <p:cNvSpPr/>
          <p:nvPr/>
        </p:nvSpPr>
        <p:spPr>
          <a:xfrm>
            <a:off x="4515392" y="70080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Volumes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A44B9-D04A-A84A-9D7A-1194A062AF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33748" y="378822"/>
            <a:ext cx="439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12C10-CE78-B148-A95C-B4E74A729CF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80408" y="666205"/>
            <a:ext cx="82186" cy="261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1F0F5-0F17-8E43-8C04-E4561DBC2F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777639" y="350688"/>
            <a:ext cx="2737753" cy="32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F23ADC-C3D1-2A4B-9D2B-3B8A65BB4B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777639" y="1156231"/>
            <a:ext cx="2737753" cy="2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82CB2-DDAE-D843-AAAE-88FA880DB7A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777639" y="1961774"/>
            <a:ext cx="2737753" cy="16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C722C-8F18-AD4A-901B-1EE62E4D963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777639" y="2767317"/>
            <a:ext cx="2737753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2D4589-324F-C84E-BA06-E91FA516BA1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777639" y="3572859"/>
            <a:ext cx="2737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FBA68B-D728-5F42-B8F4-26906826D03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777639" y="3572859"/>
            <a:ext cx="2737753" cy="80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4DFB81-7DAD-7441-945C-C8EDF0E59E0D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1777639" y="3572859"/>
            <a:ext cx="2737753" cy="14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98004-2017-FA48-8197-41B99A1E4D43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1777639" y="3572859"/>
            <a:ext cx="2737753" cy="221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360F5E-1FE6-8C4A-AAA4-F145F0E184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1777639" y="3572859"/>
            <a:ext cx="2737753" cy="296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92BA6A-9793-DF4F-8623-F9538F410F7B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>
            <a:off x="1777639" y="3572859"/>
            <a:ext cx="2737753" cy="37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08C638-CC87-D943-9C7D-48A8B12B1D8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57700" y="4378403"/>
            <a:ext cx="55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E06BF2-F0F5-B740-B3B9-FAC12E255BE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462552" y="2708345"/>
            <a:ext cx="707579" cy="167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9E3AA-FED9-194C-8774-E71585AA50B8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8462552" y="3513888"/>
            <a:ext cx="707579" cy="86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A073F05-8234-B24B-94DE-F560E2241CA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657700" y="4378403"/>
            <a:ext cx="2512431" cy="2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95E780-1B73-5747-963D-45883EC1C15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462552" y="4319431"/>
            <a:ext cx="707579" cy="5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0161A6-BEDB-024F-B546-F0DF4449696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8462552" y="4378403"/>
            <a:ext cx="707579" cy="155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E2E8C43-70EA-E440-A3D8-FD1C5DE911C7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462552" y="4378403"/>
            <a:ext cx="707579" cy="7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780F0D4-F91C-414B-BC29-E9D076CAE0A9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1112143" y="1704515"/>
            <a:ext cx="1428202" cy="50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6356AC-9A81-4342-B77E-F53B9DD1ECD6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11112143" y="2510058"/>
            <a:ext cx="1428202" cy="425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DD3CE2E-611B-E44E-B387-EE78CA67EDC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11112143" y="3315601"/>
            <a:ext cx="1428202" cy="344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280BD7-0335-E14B-B3B8-1DA74AD2E49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11112143" y="4068891"/>
            <a:ext cx="1428202" cy="269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7E8E9C-84BE-C14A-AC3C-810E9FCED379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11112143" y="4874434"/>
            <a:ext cx="1428202" cy="188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1AC6B1-0CE9-CA49-81FA-275E0C853B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11112143" y="5679977"/>
            <a:ext cx="1428202" cy="108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4F3686B-B67C-4749-8F04-A4D00C1903F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11112143" y="6485520"/>
            <a:ext cx="1428202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75C6821-A9D1-B543-8FF9-2D37780C5C1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11112143" y="6763816"/>
            <a:ext cx="1428200" cy="5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9622CD-0438-154A-B5DA-372B3F397AF2}"/>
              </a:ext>
            </a:extLst>
          </p:cNvPr>
          <p:cNvSpPr/>
          <p:nvPr/>
        </p:nvSpPr>
        <p:spPr>
          <a:xfrm>
            <a:off x="9392194" y="91439"/>
            <a:ext cx="5090163" cy="57476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 – Parameters List</a:t>
            </a:r>
          </a:p>
        </p:txBody>
      </p:sp>
    </p:spTree>
    <p:extLst>
      <p:ext uri="{BB962C8B-B14F-4D97-AF65-F5344CB8AC3E}">
        <p14:creationId xmlns:p14="http://schemas.microsoft.com/office/powerpoint/2010/main" val="4187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5D393-B523-014B-87FB-6DFD39D3D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87BB-A2E2-094D-AA3D-5E46536B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Step-1: Create Task Definition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Role</a:t>
            </a:r>
          </a:p>
          <a:p>
            <a:pPr lvl="2"/>
            <a:r>
              <a:rPr lang="en-IN" dirty="0"/>
              <a:t>IAM role that tasks can use to make API requests to authorized AWS services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Network Mode</a:t>
            </a:r>
          </a:p>
          <a:p>
            <a:pPr lvl="2"/>
            <a:r>
              <a:rPr lang="en-IN" dirty="0"/>
              <a:t>For </a:t>
            </a:r>
            <a:r>
              <a:rPr lang="en-IN" dirty="0" err="1"/>
              <a:t>Fargate</a:t>
            </a:r>
            <a:r>
              <a:rPr lang="en-IN" dirty="0"/>
              <a:t> we have only option available is </a:t>
            </a:r>
            <a:r>
              <a:rPr lang="en-IN" dirty="0" err="1">
                <a:solidFill>
                  <a:srgbClr val="0070C0"/>
                </a:solidFill>
              </a:rPr>
              <a:t>awsvpc</a:t>
            </a:r>
            <a:r>
              <a:rPr lang="en-IN" dirty="0"/>
              <a:t> in addition we will have </a:t>
            </a:r>
            <a:r>
              <a:rPr lang="en-IN" dirty="0">
                <a:solidFill>
                  <a:srgbClr val="0070C0"/>
                </a:solidFill>
              </a:rPr>
              <a:t>Docker Bridge, Docker Host Only and None</a:t>
            </a:r>
            <a:r>
              <a:rPr lang="en-IN" dirty="0"/>
              <a:t> network modes.  We will see them during </a:t>
            </a:r>
            <a:r>
              <a:rPr lang="en-IN" dirty="0">
                <a:solidFill>
                  <a:srgbClr val="0070C0"/>
                </a:solidFill>
              </a:rPr>
              <a:t>ECS EC2 Cluster</a:t>
            </a:r>
            <a:r>
              <a:rPr lang="en-IN" dirty="0"/>
              <a:t>. 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Execution Role</a:t>
            </a:r>
          </a:p>
          <a:p>
            <a:pPr lvl="2"/>
            <a:r>
              <a:rPr lang="en-IN" dirty="0"/>
              <a:t>This role is required by tasks to pull container images and publish container logs to Amazon CloudWatch on our behalf.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F5DB47-3072-D347-818B-D9927492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</a:p>
        </p:txBody>
      </p:sp>
    </p:spTree>
    <p:extLst>
      <p:ext uri="{BB962C8B-B14F-4D97-AF65-F5344CB8AC3E}">
        <p14:creationId xmlns:p14="http://schemas.microsoft.com/office/powerpoint/2010/main" val="27578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5D393-B523-014B-87FB-6DFD39D3D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87BB-A2E2-094D-AA3D-5E46536B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Task Definition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Size</a:t>
            </a:r>
          </a:p>
          <a:p>
            <a:pPr lvl="2"/>
            <a:r>
              <a:rPr lang="en-IN" dirty="0"/>
              <a:t>The task size allows us to specify a fixed size for our task. </a:t>
            </a:r>
          </a:p>
          <a:p>
            <a:pPr lvl="2"/>
            <a:r>
              <a:rPr lang="en-IN" dirty="0"/>
              <a:t>Task size is required for tasks using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>
                <a:solidFill>
                  <a:srgbClr val="0070C0"/>
                </a:solidFill>
              </a:rPr>
              <a:t> launch type </a:t>
            </a:r>
            <a:r>
              <a:rPr lang="en-IN" dirty="0"/>
              <a:t>and is </a:t>
            </a:r>
            <a:r>
              <a:rPr lang="en-IN" dirty="0">
                <a:solidFill>
                  <a:srgbClr val="0070C0"/>
                </a:solidFill>
              </a:rPr>
              <a:t>optional</a:t>
            </a:r>
            <a:r>
              <a:rPr lang="en-IN" dirty="0"/>
              <a:t> for the EC2 launch type. </a:t>
            </a:r>
          </a:p>
          <a:p>
            <a:pPr lvl="2"/>
            <a:r>
              <a:rPr lang="en-IN" dirty="0"/>
              <a:t>Container level memory settings are optional when task size is set. </a:t>
            </a:r>
          </a:p>
          <a:p>
            <a:pPr lvl="2"/>
            <a:r>
              <a:rPr lang="en-IN" dirty="0"/>
              <a:t>Task size is not supported for Windows containers.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Container Definition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 Settings</a:t>
            </a:r>
          </a:p>
          <a:p>
            <a:pPr lvl="3"/>
            <a:r>
              <a:rPr lang="en-US" dirty="0"/>
              <a:t>Container Name</a:t>
            </a:r>
          </a:p>
          <a:p>
            <a:pPr lvl="3"/>
            <a:r>
              <a:rPr lang="en-US" dirty="0"/>
              <a:t>Image: </a:t>
            </a:r>
            <a:r>
              <a:rPr lang="en-IN" dirty="0" err="1">
                <a:solidFill>
                  <a:srgbClr val="00B050"/>
                </a:solidFill>
              </a:rPr>
              <a:t>stacksimplify</a:t>
            </a:r>
            <a:r>
              <a:rPr lang="en-IN" dirty="0">
                <a:solidFill>
                  <a:srgbClr val="00B050"/>
                </a:solidFill>
              </a:rPr>
              <a:t>/dockerintro-springboot-helloworld-rest-api:1.0.0-RELEASE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/>
              <a:t>Private Repo</a:t>
            </a:r>
          </a:p>
          <a:p>
            <a:pPr lvl="3"/>
            <a:r>
              <a:rPr lang="en-US" dirty="0"/>
              <a:t>Memory Limits</a:t>
            </a:r>
          </a:p>
          <a:p>
            <a:pPr lvl="3"/>
            <a:r>
              <a:rPr lang="en-US" dirty="0"/>
              <a:t>Port Mappings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Advanced Container Configurations</a:t>
            </a:r>
          </a:p>
          <a:p>
            <a:pPr lvl="3"/>
            <a:r>
              <a:rPr lang="en-US" dirty="0"/>
              <a:t>Storage &amp; Logging: Log Configuration 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F5DB47-3072-D347-818B-D9927492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9" y="4561695"/>
            <a:ext cx="12685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Container Registry - ECR</a:t>
            </a:r>
            <a:endParaRPr lang="en-US" sz="7000" b="1" dirty="0">
              <a:solidFill>
                <a:srgbClr val="FFC000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902" y="820307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63" y="820308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02693BA-A88C-1345-9496-57E0EE87F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2" y="820308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22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29AAE9-83F3-1049-B074-494E00DBD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71C3-9DBF-7F47-8623-114E7B9F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Elastic Container Registry (ECR) is a </a:t>
            </a:r>
            <a:r>
              <a:rPr lang="en-IN" dirty="0">
                <a:solidFill>
                  <a:srgbClr val="0070C0"/>
                </a:solidFill>
              </a:rPr>
              <a:t>fully-managed </a:t>
            </a:r>
            <a:r>
              <a:rPr lang="en-IN" dirty="0"/>
              <a:t>Docker container registry that makes it easy for developers to store, manage, and deploy Docker container images. </a:t>
            </a:r>
          </a:p>
          <a:p>
            <a:r>
              <a:rPr lang="en-IN" dirty="0"/>
              <a:t>ECR is integrated with </a:t>
            </a:r>
            <a:r>
              <a:rPr lang="en-IN" dirty="0">
                <a:solidFill>
                  <a:srgbClr val="0070C0"/>
                </a:solidFill>
              </a:rPr>
              <a:t>Elastic Container Service (ECS), </a:t>
            </a:r>
            <a:r>
              <a:rPr lang="en-IN" dirty="0"/>
              <a:t>simplifying our development to production workflow.</a:t>
            </a:r>
          </a:p>
          <a:p>
            <a:r>
              <a:rPr lang="en-IN" dirty="0"/>
              <a:t>ECR </a:t>
            </a:r>
            <a:r>
              <a:rPr lang="en-IN" dirty="0">
                <a:solidFill>
                  <a:srgbClr val="0070C0"/>
                </a:solidFill>
              </a:rPr>
              <a:t>eliminates</a:t>
            </a:r>
            <a:r>
              <a:rPr lang="en-IN" dirty="0"/>
              <a:t> the need to operate our own container repositories or worry about scaling the underlying infrastructure. </a:t>
            </a:r>
          </a:p>
          <a:p>
            <a:r>
              <a:rPr lang="en-IN" dirty="0"/>
              <a:t>ECR hosts our images in a </a:t>
            </a:r>
            <a:r>
              <a:rPr lang="en-IN" dirty="0">
                <a:solidFill>
                  <a:srgbClr val="0070C0"/>
                </a:solidFill>
              </a:rPr>
              <a:t>highly available </a:t>
            </a:r>
            <a:r>
              <a:rPr lang="en-IN" dirty="0"/>
              <a:t>and scalable architecture, allowing us to reliably deploy containers for our applications. </a:t>
            </a:r>
          </a:p>
          <a:p>
            <a:r>
              <a:rPr lang="en-IN" dirty="0"/>
              <a:t>Integration with </a:t>
            </a:r>
            <a:r>
              <a:rPr lang="en-IN" dirty="0">
                <a:solidFill>
                  <a:srgbClr val="0070C0"/>
                </a:solidFill>
              </a:rPr>
              <a:t>AWS Identity and Access Management (IAM) </a:t>
            </a:r>
            <a:r>
              <a:rPr lang="en-IN" dirty="0"/>
              <a:t>provides resource-level control of each repository. </a:t>
            </a:r>
          </a:p>
          <a:p>
            <a:r>
              <a:rPr lang="en-IN" dirty="0"/>
              <a:t>With Amazon ECR, there are </a:t>
            </a:r>
            <a:r>
              <a:rPr lang="en-IN" dirty="0">
                <a:solidFill>
                  <a:srgbClr val="0070C0"/>
                </a:solidFill>
              </a:rPr>
              <a:t>no upfront fees </a:t>
            </a:r>
            <a:r>
              <a:rPr lang="en-IN" dirty="0"/>
              <a:t>or commitments. We pay only for the amount of data you store in your repositories and data transferred to the Internet.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71371-E302-674C-BABC-7A79D88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665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932AF-65C3-B249-86CE-CF2A07E51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6CB-FAF9-6B41-AF40-E8D40EE5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Full managed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Simplified Workflow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B4EAC-D5D1-9B42-98F4-B686F5A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31889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51B03-123B-8A46-B597-567474852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190E7C-84DB-0542-84E7-BD7EC877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3" y="501092"/>
            <a:ext cx="6008914" cy="1188851"/>
          </a:xfrm>
        </p:spPr>
        <p:txBody>
          <a:bodyPr>
            <a:normAutofit/>
          </a:bodyPr>
          <a:lstStyle/>
          <a:p>
            <a:r>
              <a:rPr lang="en-US" sz="4000" b="1" dirty="0"/>
              <a:t>Physical Machines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67ACB-4ECE-4344-A97C-4FB1EE1F4B20}"/>
              </a:ext>
            </a:extLst>
          </p:cNvPr>
          <p:cNvSpPr/>
          <p:nvPr/>
        </p:nvSpPr>
        <p:spPr>
          <a:xfrm>
            <a:off x="7707086" y="6583680"/>
            <a:ext cx="630936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6F91E-3781-044C-A836-B7CBFC68C4C4}"/>
              </a:ext>
            </a:extLst>
          </p:cNvPr>
          <p:cNvSpPr/>
          <p:nvPr/>
        </p:nvSpPr>
        <p:spPr>
          <a:xfrm>
            <a:off x="421220" y="6609806"/>
            <a:ext cx="630936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7CDA2-3CA6-C148-95FE-B27CFE6AC3D0}"/>
              </a:ext>
            </a:extLst>
          </p:cNvPr>
          <p:cNvSpPr/>
          <p:nvPr/>
        </p:nvSpPr>
        <p:spPr>
          <a:xfrm>
            <a:off x="421220" y="5743303"/>
            <a:ext cx="6309360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0ED75-E349-9248-AAA1-78879A619B5E}"/>
              </a:ext>
            </a:extLst>
          </p:cNvPr>
          <p:cNvSpPr/>
          <p:nvPr/>
        </p:nvSpPr>
        <p:spPr>
          <a:xfrm>
            <a:off x="421220" y="4876800"/>
            <a:ext cx="3069771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4E3E0-C669-3E46-870C-DEDD4FF54696}"/>
              </a:ext>
            </a:extLst>
          </p:cNvPr>
          <p:cNvSpPr/>
          <p:nvPr/>
        </p:nvSpPr>
        <p:spPr>
          <a:xfrm>
            <a:off x="3787083" y="4876800"/>
            <a:ext cx="29434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Dependencies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6A7C951-ECED-3147-AB61-A7DD1849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9598" y="2820457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21087B-7737-744A-9057-91341A80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521" y="2738747"/>
            <a:ext cx="1285059" cy="1285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69514F-97A7-5345-A01F-B4C4D6638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06" y="2834955"/>
            <a:ext cx="1517428" cy="11888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E5360C0-1E39-EA49-955E-F903988AEEA6}"/>
              </a:ext>
            </a:extLst>
          </p:cNvPr>
          <p:cNvSpPr txBox="1"/>
          <p:nvPr/>
        </p:nvSpPr>
        <p:spPr>
          <a:xfrm>
            <a:off x="421220" y="2416629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F6E76-FA19-D04D-A4C7-F9D89AF4F960}"/>
              </a:ext>
            </a:extLst>
          </p:cNvPr>
          <p:cNvSpPr txBox="1"/>
          <p:nvPr/>
        </p:nvSpPr>
        <p:spPr>
          <a:xfrm>
            <a:off x="2930774" y="2366904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8F1DA5-D0AF-B544-8E4E-4CF5609DA010}"/>
              </a:ext>
            </a:extLst>
          </p:cNvPr>
          <p:cNvSpPr txBox="1"/>
          <p:nvPr/>
        </p:nvSpPr>
        <p:spPr>
          <a:xfrm>
            <a:off x="5314152" y="2340778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2131AEA8-5093-9744-9AC8-C914EFADFC90}"/>
              </a:ext>
            </a:extLst>
          </p:cNvPr>
          <p:cNvSpPr txBox="1">
            <a:spLocks/>
          </p:cNvSpPr>
          <p:nvPr/>
        </p:nvSpPr>
        <p:spPr>
          <a:xfrm>
            <a:off x="7813599" y="562008"/>
            <a:ext cx="6008914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Virtual Machines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A086AC-1157-A54D-92F1-1CD62D297740}"/>
              </a:ext>
            </a:extLst>
          </p:cNvPr>
          <p:cNvSpPr/>
          <p:nvPr/>
        </p:nvSpPr>
        <p:spPr>
          <a:xfrm>
            <a:off x="7707086" y="4876799"/>
            <a:ext cx="6309360" cy="1323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BE8B6C-EB59-9F45-9970-03FF31F92E6E}"/>
              </a:ext>
            </a:extLst>
          </p:cNvPr>
          <p:cNvSpPr/>
          <p:nvPr/>
        </p:nvSpPr>
        <p:spPr>
          <a:xfrm>
            <a:off x="7707086" y="2126645"/>
            <a:ext cx="3056708" cy="23800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F41087-CA99-EE4D-938D-184F40B1A8DC}"/>
              </a:ext>
            </a:extLst>
          </p:cNvPr>
          <p:cNvSpPr/>
          <p:nvPr/>
        </p:nvSpPr>
        <p:spPr>
          <a:xfrm>
            <a:off x="7775420" y="3881845"/>
            <a:ext cx="2909997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3417E8-47EA-1840-887D-B42142964B9A}"/>
              </a:ext>
            </a:extLst>
          </p:cNvPr>
          <p:cNvSpPr/>
          <p:nvPr/>
        </p:nvSpPr>
        <p:spPr>
          <a:xfrm>
            <a:off x="7775420" y="3186217"/>
            <a:ext cx="1314329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B01B1-70F3-D34B-B4F1-51B676D8225F}"/>
              </a:ext>
            </a:extLst>
          </p:cNvPr>
          <p:cNvSpPr/>
          <p:nvPr/>
        </p:nvSpPr>
        <p:spPr>
          <a:xfrm>
            <a:off x="9397719" y="3200715"/>
            <a:ext cx="12876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48816B-3D04-F04E-BC44-6C9B2D6EF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121" y="2454597"/>
            <a:ext cx="758714" cy="594426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807B16C-5E7B-054E-9CB1-740121BF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9420" y="2466186"/>
            <a:ext cx="581996" cy="54499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BE9AC5-0A3E-EE4B-BE2A-EF95CAE6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490" y="2466186"/>
            <a:ext cx="590840" cy="590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AEF8B0-C530-574E-A76B-651C2482BF42}"/>
              </a:ext>
            </a:extLst>
          </p:cNvPr>
          <p:cNvSpPr txBox="1"/>
          <p:nvPr/>
        </p:nvSpPr>
        <p:spPr>
          <a:xfrm>
            <a:off x="7712345" y="2126645"/>
            <a:ext cx="104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Webservers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507B7B-C2CE-1F4B-85DA-16B1C19D0602}"/>
              </a:ext>
            </a:extLst>
          </p:cNvPr>
          <p:cNvSpPr txBox="1"/>
          <p:nvPr/>
        </p:nvSpPr>
        <p:spPr>
          <a:xfrm>
            <a:off x="8759471" y="2140618"/>
            <a:ext cx="101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AppServers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4D9AC-C1B0-114E-B2CB-671124677F1E}"/>
              </a:ext>
            </a:extLst>
          </p:cNvPr>
          <p:cNvSpPr txBox="1"/>
          <p:nvPr/>
        </p:nvSpPr>
        <p:spPr>
          <a:xfrm>
            <a:off x="9734907" y="2140617"/>
            <a:ext cx="93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A4EC07-64A4-804A-A674-A6EC58F8CC58}"/>
              </a:ext>
            </a:extLst>
          </p:cNvPr>
          <p:cNvSpPr/>
          <p:nvPr/>
        </p:nvSpPr>
        <p:spPr>
          <a:xfrm>
            <a:off x="10898471" y="2141143"/>
            <a:ext cx="3056708" cy="23800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55713E-4236-7344-B02C-6B63E639459B}"/>
              </a:ext>
            </a:extLst>
          </p:cNvPr>
          <p:cNvSpPr/>
          <p:nvPr/>
        </p:nvSpPr>
        <p:spPr>
          <a:xfrm>
            <a:off x="10966805" y="3896343"/>
            <a:ext cx="2909997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27FA0-1423-1C40-9BB1-26DE3D2A9A30}"/>
              </a:ext>
            </a:extLst>
          </p:cNvPr>
          <p:cNvSpPr/>
          <p:nvPr/>
        </p:nvSpPr>
        <p:spPr>
          <a:xfrm>
            <a:off x="10966805" y="3200715"/>
            <a:ext cx="1314329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8E25F3-344A-2247-889A-A7BDEF1766C5}"/>
              </a:ext>
            </a:extLst>
          </p:cNvPr>
          <p:cNvSpPr/>
          <p:nvPr/>
        </p:nvSpPr>
        <p:spPr>
          <a:xfrm>
            <a:off x="12589104" y="3215213"/>
            <a:ext cx="12876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208BB7D-C806-2343-B20B-8B9D1D9E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9506" y="2469095"/>
            <a:ext cx="758714" cy="594426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4377E0BF-13DF-1F48-A886-5A1860C6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30805" y="2480684"/>
            <a:ext cx="581996" cy="54499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310E42-AA8D-B24E-9878-C6E7341E9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875" y="2480684"/>
            <a:ext cx="590840" cy="5908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8314DBC-D1D1-BD4E-8E7E-32E518F83435}"/>
              </a:ext>
            </a:extLst>
          </p:cNvPr>
          <p:cNvSpPr txBox="1"/>
          <p:nvPr/>
        </p:nvSpPr>
        <p:spPr>
          <a:xfrm>
            <a:off x="10903730" y="2141143"/>
            <a:ext cx="104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Webservers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24772-3977-BF4D-8F20-09D666CAC02E}"/>
              </a:ext>
            </a:extLst>
          </p:cNvPr>
          <p:cNvSpPr txBox="1"/>
          <p:nvPr/>
        </p:nvSpPr>
        <p:spPr>
          <a:xfrm>
            <a:off x="11950856" y="2155116"/>
            <a:ext cx="101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AppServers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CB1335-D5C8-9E42-B3B2-46CB1555DD47}"/>
              </a:ext>
            </a:extLst>
          </p:cNvPr>
          <p:cNvSpPr txBox="1"/>
          <p:nvPr/>
        </p:nvSpPr>
        <p:spPr>
          <a:xfrm>
            <a:off x="12926292" y="2155115"/>
            <a:ext cx="93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FA297C-3FAF-A149-B1D7-BB19A7EC6AB0}"/>
              </a:ext>
            </a:extLst>
          </p:cNvPr>
          <p:cNvSpPr txBox="1"/>
          <p:nvPr/>
        </p:nvSpPr>
        <p:spPr>
          <a:xfrm>
            <a:off x="8381672" y="1614960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69BAB-72AC-3448-85C8-78866D11190D}"/>
              </a:ext>
            </a:extLst>
          </p:cNvPr>
          <p:cNvSpPr txBox="1"/>
          <p:nvPr/>
        </p:nvSpPr>
        <p:spPr>
          <a:xfrm>
            <a:off x="11367763" y="1610015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54" name="Title 3">
            <a:extLst>
              <a:ext uri="{FF2B5EF4-FFF2-40B4-BE49-F238E27FC236}">
                <a16:creationId xmlns:a16="http://schemas.microsoft.com/office/drawing/2014/main" id="{3F9F283E-BC38-C54D-B2CF-CF8EE82AA183}"/>
              </a:ext>
            </a:extLst>
          </p:cNvPr>
          <p:cNvSpPr txBox="1">
            <a:spLocks/>
          </p:cNvSpPr>
          <p:nvPr/>
        </p:nvSpPr>
        <p:spPr>
          <a:xfrm>
            <a:off x="4413744" y="-190194"/>
            <a:ext cx="6008914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2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Docker Fundamentals</a:t>
            </a:r>
          </a:p>
        </p:txBody>
      </p:sp>
    </p:spTree>
    <p:extLst>
      <p:ext uri="{BB962C8B-B14F-4D97-AF65-F5344CB8AC3E}">
        <p14:creationId xmlns:p14="http://schemas.microsoft.com/office/powerpoint/2010/main" val="1976444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887756-C4C3-CD49-9776-164377BEB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</p:spTree>
    <p:extLst>
      <p:ext uri="{BB962C8B-B14F-4D97-AF65-F5344CB8AC3E}">
        <p14:creationId xmlns:p14="http://schemas.microsoft.com/office/powerpoint/2010/main" val="7312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 animBg="1"/>
      <p:bldP spid="21" grpId="0"/>
      <p:bldP spid="22" grpId="0"/>
      <p:bldP spid="24" grpId="0"/>
      <p:bldP spid="26" grpId="0" animBg="1"/>
      <p:bldP spid="29" grpId="0"/>
      <p:bldP spid="30" grpId="0"/>
      <p:bldP spid="31" grpId="0" animBg="1"/>
      <p:bldP spid="39" grpId="0"/>
      <p:bldP spid="40" grpId="0"/>
      <p:bldP spid="41" grpId="0" animBg="1"/>
      <p:bldP spid="43" grpId="0" animBg="1"/>
      <p:bldP spid="63" grpId="0"/>
      <p:bldP spid="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" y="4249721"/>
            <a:ext cx="1398494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5500" b="1" dirty="0">
                <a:solidFill>
                  <a:srgbClr val="00B050"/>
                </a:solidFill>
              </a:rPr>
              <a:t>Continuous Integration &amp; Continuous Delivery</a:t>
            </a:r>
            <a:endParaRPr lang="en-US" sz="5500" b="1" dirty="0">
              <a:solidFill>
                <a:srgbClr val="FFC000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902" y="820307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63" y="820308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02693BA-A88C-1345-9496-57E0EE87F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2" y="820308"/>
            <a:ext cx="3076434" cy="3076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6D704-6B24-5F43-B333-BD40694CD2CE}"/>
              </a:ext>
            </a:extLst>
          </p:cNvPr>
          <p:cNvSpPr txBox="1"/>
          <p:nvPr/>
        </p:nvSpPr>
        <p:spPr>
          <a:xfrm>
            <a:off x="2206545" y="74037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CodeBuild</a:t>
            </a:r>
          </a:p>
        </p:txBody>
      </p:sp>
      <p:pic>
        <p:nvPicPr>
          <p:cNvPr id="9" name="Graphic 58">
            <a:extLst>
              <a:ext uri="{FF2B5EF4-FFF2-40B4-BE49-F238E27FC236}">
                <a16:creationId xmlns:a16="http://schemas.microsoft.com/office/drawing/2014/main" id="{819EF207-633A-F242-9874-94C024188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1897" y="6647022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85D11-824E-AA40-9726-E87DCDA83C4A}"/>
              </a:ext>
            </a:extLst>
          </p:cNvPr>
          <p:cNvSpPr txBox="1"/>
          <p:nvPr/>
        </p:nvSpPr>
        <p:spPr>
          <a:xfrm>
            <a:off x="284874" y="74037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CodeCommit</a:t>
            </a:r>
          </a:p>
        </p:txBody>
      </p:sp>
      <p:pic>
        <p:nvPicPr>
          <p:cNvPr id="11" name="Graphic 60">
            <a:extLst>
              <a:ext uri="{FF2B5EF4-FFF2-40B4-BE49-F238E27FC236}">
                <a16:creationId xmlns:a16="http://schemas.microsoft.com/office/drawing/2014/main" id="{D0663329-E38D-5C43-A587-150EDAB94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226" y="6647022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E137BD-5FBE-D245-AE28-1F43E0DB5530}"/>
              </a:ext>
            </a:extLst>
          </p:cNvPr>
          <p:cNvSpPr txBox="1"/>
          <p:nvPr/>
        </p:nvSpPr>
        <p:spPr>
          <a:xfrm>
            <a:off x="6246046" y="739702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CodePipeline</a:t>
            </a:r>
          </a:p>
        </p:txBody>
      </p:sp>
      <p:pic>
        <p:nvPicPr>
          <p:cNvPr id="13" name="Graphic 24">
            <a:extLst>
              <a:ext uri="{FF2B5EF4-FFF2-40B4-BE49-F238E27FC236}">
                <a16:creationId xmlns:a16="http://schemas.microsoft.com/office/drawing/2014/main" id="{6ECEE092-4A85-ED4B-BDC9-74C32B54D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80438" y="6647022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62076D-74A5-5B43-A6A6-A616A219187D}"/>
              </a:ext>
            </a:extLst>
          </p:cNvPr>
          <p:cNvSpPr txBox="1"/>
          <p:nvPr/>
        </p:nvSpPr>
        <p:spPr>
          <a:xfrm>
            <a:off x="8529748" y="741880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</a:t>
            </a:r>
          </a:p>
        </p:txBody>
      </p:sp>
      <p:pic>
        <p:nvPicPr>
          <p:cNvPr id="15" name="Graphic 33">
            <a:extLst>
              <a:ext uri="{FF2B5EF4-FFF2-40B4-BE49-F238E27FC236}">
                <a16:creationId xmlns:a16="http://schemas.microsoft.com/office/drawing/2014/main" id="{0CB0C7C1-EA0E-C147-9880-246584FDF4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94620" y="6677502"/>
            <a:ext cx="7112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AB34A-0800-8B4A-9B8F-AB4369499A5A}"/>
              </a:ext>
            </a:extLst>
          </p:cNvPr>
          <p:cNvSpPr txBox="1"/>
          <p:nvPr/>
        </p:nvSpPr>
        <p:spPr>
          <a:xfrm>
            <a:off x="10676745" y="743343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 Service</a:t>
            </a:r>
          </a:p>
        </p:txBody>
      </p:sp>
      <p:pic>
        <p:nvPicPr>
          <p:cNvPr id="17" name="Graphic 33">
            <a:extLst>
              <a:ext uri="{FF2B5EF4-FFF2-40B4-BE49-F238E27FC236}">
                <a16:creationId xmlns:a16="http://schemas.microsoft.com/office/drawing/2014/main" id="{5CBF2DC7-A61D-4A41-BE3A-9D1B80761A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36272" y="673846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E673E2-29A8-D842-91B5-FAB276BBF3C7}"/>
              </a:ext>
            </a:extLst>
          </p:cNvPr>
          <p:cNvSpPr txBox="1"/>
          <p:nvPr/>
        </p:nvSpPr>
        <p:spPr>
          <a:xfrm>
            <a:off x="4658571" y="7403785"/>
            <a:ext cx="126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CodeDeploy</a:t>
            </a:r>
            <a:endParaRPr lang="en-US" sz="14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872F7A8-5568-A849-BCC5-76F54A8BB7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94401" y="6647022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3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1" name="object 9"/>
          <p:cNvSpPr/>
          <p:nvPr/>
        </p:nvSpPr>
        <p:spPr>
          <a:xfrm>
            <a:off x="10450830" y="18371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10600435" y="37665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detect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76501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756342" y="22240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586841" y="3771391"/>
            <a:ext cx="251904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latin typeface="Arial"/>
                <a:cs typeface="Arial"/>
              </a:rPr>
              <a:t>Check-in </a:t>
            </a:r>
            <a:r>
              <a:rPr sz="2400" spc="-125" dirty="0">
                <a:latin typeface="Arial"/>
                <a:cs typeface="Arial"/>
              </a:rPr>
              <a:t>source </a:t>
            </a:r>
            <a:r>
              <a:rPr lang="en-US" sz="3600" spc="-187" baseline="1157" dirty="0">
                <a:latin typeface="Arial"/>
                <a:cs typeface="Arial"/>
              </a:rPr>
              <a:t> code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Peer </a:t>
            </a:r>
            <a:r>
              <a:rPr sz="2400" spc="-70" dirty="0">
                <a:latin typeface="Arial"/>
                <a:cs typeface="Arial"/>
              </a:rPr>
              <a:t>review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30" dirty="0">
                <a:latin typeface="Arial"/>
                <a:cs typeface="Arial"/>
              </a:rPr>
              <a:t>code</a:t>
            </a:r>
            <a:endParaRPr lang="en-US" sz="2400" spc="-13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IN" sz="2400" spc="-130" dirty="0">
                <a:latin typeface="Arial"/>
                <a:cs typeface="Arial"/>
              </a:rPr>
              <a:t>Pull Request process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815585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5277608" y="22092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7144001" y="18067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11430697" y="22594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4" name="object 18"/>
          <p:cNvSpPr txBox="1"/>
          <p:nvPr/>
        </p:nvSpPr>
        <p:spPr>
          <a:xfrm>
            <a:off x="8587294" y="22240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5" name="object 11"/>
          <p:cNvSpPr txBox="1"/>
          <p:nvPr/>
        </p:nvSpPr>
        <p:spPr>
          <a:xfrm>
            <a:off x="10752835" y="39189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Deployment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55" dirty="0">
                <a:latin typeface="Arial"/>
                <a:cs typeface="Arial"/>
              </a:rPr>
              <a:t>production  </a:t>
            </a:r>
            <a:r>
              <a:rPr sz="2400" spc="-80" dirty="0"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Monitor </a:t>
            </a:r>
            <a:r>
              <a:rPr sz="2400" spc="-130" dirty="0">
                <a:latin typeface="Arial"/>
                <a:cs typeface="Arial"/>
              </a:rPr>
              <a:t>code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5" dirty="0">
                <a:latin typeface="Arial"/>
                <a:cs typeface="Arial"/>
              </a:rPr>
              <a:t>production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quickly </a:t>
            </a:r>
            <a:r>
              <a:rPr sz="2400" spc="-55" dirty="0">
                <a:latin typeface="Arial"/>
                <a:cs typeface="Arial"/>
              </a:rPr>
              <a:t>detect  </a:t>
            </a:r>
            <a:r>
              <a:rPr sz="2400" spc="-75" dirty="0"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object 15"/>
          <p:cNvSpPr txBox="1"/>
          <p:nvPr/>
        </p:nvSpPr>
        <p:spPr>
          <a:xfrm>
            <a:off x="4107281" y="3771391"/>
            <a:ext cx="251904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Compile Code &amp; build artifacts (war ,jar, container images, Kubernetes manifest files)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30" dirty="0">
                <a:latin typeface="Arial"/>
                <a:cs typeface="Arial"/>
              </a:rPr>
              <a:t>Unit Tests</a:t>
            </a:r>
          </a:p>
        </p:txBody>
      </p:sp>
      <p:sp>
        <p:nvSpPr>
          <p:cNvPr id="57" name="object 15"/>
          <p:cNvSpPr txBox="1"/>
          <p:nvPr/>
        </p:nvSpPr>
        <p:spPr>
          <a:xfrm>
            <a:off x="7475091" y="3842765"/>
            <a:ext cx="2519045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Integration tests with other systems.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Load Testing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UI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Security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Test Environments (Dev, QA and Staging)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</p:spTree>
    <p:extLst>
      <p:ext uri="{BB962C8B-B14F-4D97-AF65-F5344CB8AC3E}">
        <p14:creationId xmlns:p14="http://schemas.microsoft.com/office/powerpoint/2010/main" val="10212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  <p:bldP spid="18" grpId="0" animBg="1"/>
      <p:bldP spid="20" grpId="0"/>
      <p:bldP spid="22" grpId="0" animBg="1"/>
      <p:bldP spid="28" grpId="0"/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8"/>
          <p:cNvSpPr/>
          <p:nvPr/>
        </p:nvSpPr>
        <p:spPr>
          <a:xfrm>
            <a:off x="507491" y="546506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507491" y="4337304"/>
            <a:ext cx="8766175" cy="1092835"/>
          </a:xfrm>
          <a:custGeom>
            <a:avLst/>
            <a:gdLst/>
            <a:ahLst/>
            <a:cxnLst/>
            <a:rect l="l" t="t" r="r" b="b"/>
            <a:pathLst>
              <a:path w="8766175" h="1092835">
                <a:moveTo>
                  <a:pt x="8219693" y="0"/>
                </a:moveTo>
                <a:lnTo>
                  <a:pt x="8219693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8219693" y="819530"/>
                </a:lnTo>
                <a:lnTo>
                  <a:pt x="8219693" y="1092707"/>
                </a:lnTo>
                <a:lnTo>
                  <a:pt x="8766048" y="546353"/>
                </a:lnTo>
                <a:lnTo>
                  <a:pt x="821969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0931652" y="4337304"/>
            <a:ext cx="3267710" cy="1092835"/>
          </a:xfrm>
          <a:custGeom>
            <a:avLst/>
            <a:gdLst/>
            <a:ahLst/>
            <a:cxnLst/>
            <a:rect l="l" t="t" r="r" b="b"/>
            <a:pathLst>
              <a:path w="3267709" h="1092835">
                <a:moveTo>
                  <a:pt x="2721102" y="0"/>
                </a:moveTo>
                <a:lnTo>
                  <a:pt x="2721102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2721102" y="819530"/>
                </a:lnTo>
                <a:lnTo>
                  <a:pt x="2721102" y="1092707"/>
                </a:lnTo>
                <a:lnTo>
                  <a:pt x="3267455" y="546353"/>
                </a:lnTo>
                <a:lnTo>
                  <a:pt x="272110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820" y="4337304"/>
            <a:ext cx="983615" cy="983615"/>
          </a:xfrm>
          <a:prstGeom prst="rect">
            <a:avLst/>
          </a:prstGeom>
        </p:spPr>
      </p:pic>
      <p:sp>
        <p:nvSpPr>
          <p:cNvPr id="33" name="object 23"/>
          <p:cNvSpPr/>
          <p:nvPr/>
        </p:nvSpPr>
        <p:spPr>
          <a:xfrm>
            <a:off x="705319" y="4797551"/>
            <a:ext cx="2445423" cy="261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/>
          <p:cNvSpPr/>
          <p:nvPr/>
        </p:nvSpPr>
        <p:spPr>
          <a:xfrm>
            <a:off x="705319" y="5925693"/>
            <a:ext cx="2950756" cy="2614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/>
          <p:nvPr/>
        </p:nvSpPr>
        <p:spPr>
          <a:xfrm>
            <a:off x="522731" y="659282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"/>
          <p:cNvSpPr/>
          <p:nvPr/>
        </p:nvSpPr>
        <p:spPr>
          <a:xfrm>
            <a:off x="705319" y="7016241"/>
            <a:ext cx="3109341" cy="245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1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Integration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476501" y="4458690"/>
            <a:ext cx="12462259" cy="2223686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90" dirty="0">
                <a:latin typeface="Arial"/>
                <a:cs typeface="Arial"/>
              </a:rPr>
              <a:t>Automatically </a:t>
            </a:r>
            <a:r>
              <a:rPr sz="3200" spc="-130" dirty="0">
                <a:latin typeface="Arial"/>
                <a:cs typeface="Arial"/>
              </a:rPr>
              <a:t>kick </a:t>
            </a:r>
            <a:r>
              <a:rPr sz="3200" spc="10" dirty="0">
                <a:latin typeface="Arial"/>
                <a:cs typeface="Arial"/>
              </a:rPr>
              <a:t>off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160" dirty="0">
                <a:latin typeface="Arial"/>
                <a:cs typeface="Arial"/>
              </a:rPr>
              <a:t>release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114" dirty="0">
                <a:latin typeface="Arial"/>
                <a:cs typeface="Arial"/>
              </a:rPr>
              <a:t>new </a:t>
            </a:r>
            <a:r>
              <a:rPr sz="3200" spc="-165" dirty="0">
                <a:latin typeface="Arial"/>
                <a:cs typeface="Arial"/>
              </a:rPr>
              <a:t>code is </a:t>
            </a:r>
            <a:r>
              <a:rPr sz="3200" spc="-190" dirty="0">
                <a:latin typeface="Arial"/>
                <a:cs typeface="Arial"/>
              </a:rPr>
              <a:t>checked</a:t>
            </a:r>
            <a:r>
              <a:rPr lang="en-US" sz="3200" spc="-190" dirty="0">
                <a:latin typeface="Arial"/>
                <a:cs typeface="Arial"/>
              </a:rPr>
              <a:t>-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in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Build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5" dirty="0">
                <a:latin typeface="Arial"/>
                <a:cs typeface="Arial"/>
              </a:rPr>
              <a:t>test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consistent, </a:t>
            </a:r>
            <a:r>
              <a:rPr sz="3200" spc="-110" dirty="0">
                <a:latin typeface="Arial"/>
                <a:cs typeface="Arial"/>
              </a:rPr>
              <a:t>repeatable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environment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Continually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35" dirty="0">
                <a:latin typeface="Arial"/>
                <a:cs typeface="Arial"/>
              </a:rPr>
              <a:t>artifact </a:t>
            </a:r>
            <a:r>
              <a:rPr sz="3200" spc="-135" dirty="0">
                <a:latin typeface="Arial"/>
                <a:cs typeface="Arial"/>
              </a:rPr>
              <a:t>ready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deployment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7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18136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Delivery</a:t>
            </a:r>
          </a:p>
        </p:txBody>
      </p:sp>
      <p:sp>
        <p:nvSpPr>
          <p:cNvPr id="48" name="object 9"/>
          <p:cNvSpPr/>
          <p:nvPr/>
        </p:nvSpPr>
        <p:spPr>
          <a:xfrm>
            <a:off x="10450830" y="13037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6906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6758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2733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17260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6906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476501" y="4326229"/>
            <a:ext cx="12424410" cy="3223639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90" dirty="0">
                <a:latin typeface="Arial"/>
                <a:cs typeface="Arial"/>
              </a:rPr>
              <a:t>Automatically </a:t>
            </a:r>
            <a:r>
              <a:rPr sz="2800" spc="-110" dirty="0">
                <a:latin typeface="Arial"/>
                <a:cs typeface="Arial"/>
              </a:rPr>
              <a:t>deploy </a:t>
            </a:r>
            <a:r>
              <a:rPr sz="2800" spc="-105" dirty="0">
                <a:latin typeface="Arial"/>
                <a:cs typeface="Arial"/>
              </a:rPr>
              <a:t>new </a:t>
            </a:r>
            <a:r>
              <a:rPr sz="2800" spc="-220" dirty="0">
                <a:latin typeface="Arial"/>
                <a:cs typeface="Arial"/>
              </a:rPr>
              <a:t>changes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60" dirty="0">
                <a:latin typeface="Arial"/>
                <a:cs typeface="Arial"/>
              </a:rPr>
              <a:t>staging </a:t>
            </a:r>
            <a:r>
              <a:rPr sz="2800" spc="-105" dirty="0">
                <a:latin typeface="Arial"/>
                <a:cs typeface="Arial"/>
              </a:rPr>
              <a:t>environments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testing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50" dirty="0">
                <a:latin typeface="Arial"/>
                <a:cs typeface="Arial"/>
              </a:rPr>
              <a:t>Deploy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production </a:t>
            </a:r>
            <a:r>
              <a:rPr sz="2800" spc="-160" dirty="0">
                <a:latin typeface="Arial"/>
                <a:cs typeface="Arial"/>
              </a:rPr>
              <a:t>safely </a:t>
            </a:r>
            <a:r>
              <a:rPr sz="2800" spc="10" dirty="0">
                <a:latin typeface="Arial"/>
                <a:cs typeface="Arial"/>
              </a:rPr>
              <a:t>without </a:t>
            </a:r>
            <a:r>
              <a:rPr sz="2800" spc="-95" dirty="0">
                <a:latin typeface="Arial"/>
                <a:cs typeface="Arial"/>
              </a:rPr>
              <a:t>affecting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customers</a:t>
            </a:r>
            <a:endParaRPr sz="2800" dirty="0">
              <a:latin typeface="Arial"/>
              <a:cs typeface="Arial"/>
            </a:endParaRP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20" dirty="0">
                <a:latin typeface="Arial"/>
                <a:cs typeface="Arial"/>
              </a:rPr>
              <a:t>Deliver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customers </a:t>
            </a:r>
            <a:r>
              <a:rPr sz="2800" spc="-95" dirty="0">
                <a:latin typeface="Arial"/>
                <a:cs typeface="Arial"/>
              </a:rPr>
              <a:t>faster</a:t>
            </a:r>
            <a:r>
              <a:rPr lang="en-US" sz="2800" spc="-95" dirty="0">
                <a:latin typeface="Arial"/>
                <a:cs typeface="Arial"/>
              </a:rPr>
              <a:t> </a:t>
            </a: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800" spc="-95" dirty="0">
                <a:latin typeface="Arial"/>
                <a:cs typeface="Arial"/>
              </a:rPr>
              <a:t>I</a:t>
            </a:r>
            <a:r>
              <a:rPr sz="2800" spc="-175" dirty="0">
                <a:latin typeface="Arial"/>
                <a:cs typeface="Arial"/>
              </a:rPr>
              <a:t>ncrease </a:t>
            </a:r>
            <a:r>
              <a:rPr sz="2800" spc="-90" dirty="0">
                <a:latin typeface="Arial"/>
                <a:cs typeface="Arial"/>
              </a:rPr>
              <a:t>deployment </a:t>
            </a:r>
            <a:r>
              <a:rPr sz="2800" spc="-130" dirty="0">
                <a:latin typeface="Arial"/>
                <a:cs typeface="Arial"/>
              </a:rPr>
              <a:t>frequency,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lang="en-US" sz="2800" spc="-4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reduce 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130" dirty="0">
                <a:latin typeface="Arial"/>
                <a:cs typeface="Arial"/>
              </a:rPr>
              <a:t>lead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65" dirty="0">
                <a:latin typeface="Arial"/>
                <a:cs typeface="Arial"/>
              </a:rPr>
              <a:t>failure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rate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422466" y="3188396"/>
            <a:ext cx="13724064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10474324" y="3589335"/>
            <a:ext cx="2950756" cy="26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3"/>
          <p:cNvSpPr/>
          <p:nvPr/>
        </p:nvSpPr>
        <p:spPr>
          <a:xfrm>
            <a:off x="773302" y="3607304"/>
            <a:ext cx="2445423" cy="261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7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1" grpId="0" animBg="1"/>
      <p:bldP spid="23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37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331894" y="3899232"/>
            <a:ext cx="1342137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105" dirty="0" err="1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8398475" y="2840292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75359" y="3899232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390375" y="2772283"/>
            <a:ext cx="1059180" cy="1060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0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/>
          <p:cNvCxnSpPr>
            <a:stCxn id="60" idx="0"/>
            <a:endCxn id="48" idx="2"/>
          </p:cNvCxnSpPr>
          <p:nvPr/>
        </p:nvCxnSpPr>
        <p:spPr>
          <a:xfrm flipH="1" flipV="1">
            <a:off x="1886712" y="3779519"/>
            <a:ext cx="5112258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0"/>
            <a:endCxn id="50" idx="2"/>
          </p:cNvCxnSpPr>
          <p:nvPr/>
        </p:nvCxnSpPr>
        <p:spPr>
          <a:xfrm flipH="1" flipV="1">
            <a:off x="4631435" y="3800854"/>
            <a:ext cx="2367535" cy="2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0"/>
            <a:endCxn id="46" idx="2"/>
          </p:cNvCxnSpPr>
          <p:nvPr/>
        </p:nvCxnSpPr>
        <p:spPr>
          <a:xfrm flipV="1">
            <a:off x="6998970" y="3806952"/>
            <a:ext cx="25146" cy="264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0" idx="0"/>
            <a:endCxn id="52" idx="2"/>
          </p:cNvCxnSpPr>
          <p:nvPr/>
        </p:nvCxnSpPr>
        <p:spPr>
          <a:xfrm flipV="1">
            <a:off x="6998970" y="3911664"/>
            <a:ext cx="1934429" cy="25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0"/>
            <a:endCxn id="57" idx="2"/>
          </p:cNvCxnSpPr>
          <p:nvPr/>
        </p:nvCxnSpPr>
        <p:spPr>
          <a:xfrm flipV="1">
            <a:off x="6998970" y="3832986"/>
            <a:ext cx="4920995" cy="262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F3293B-C50F-0346-9A24-F3B7A1BBF09F}"/>
              </a:ext>
            </a:extLst>
          </p:cNvPr>
          <p:cNvSpPr txBox="1"/>
          <p:nvPr/>
        </p:nvSpPr>
        <p:spPr>
          <a:xfrm>
            <a:off x="9716844" y="3841658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280C5A-AA39-9B4D-AC12-FA84623EF97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808587" y="3869792"/>
            <a:ext cx="3340045" cy="269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F74D04BE-01DC-C040-AA0D-88B8B7B9C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8534" y="2809596"/>
            <a:ext cx="1060196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1" grpId="1" animBg="1"/>
      <p:bldP spid="42" grpId="0"/>
      <p:bldP spid="42" grpId="1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1" grpId="1"/>
      <p:bldP spid="52" grpId="0" animBg="1"/>
      <p:bldP spid="52" grpId="1" animBg="1"/>
      <p:bldP spid="56" grpId="0"/>
      <p:bldP spid="57" grpId="0" animBg="1"/>
      <p:bldP spid="59" grpId="0"/>
      <p:bldP spid="60" grpId="0" animBg="1"/>
      <p:bldP spid="3" grpId="0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2988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12370" y="3973758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271614" y="2895442"/>
            <a:ext cx="1059180" cy="1060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6244B-4086-D141-87A4-DFAA2FF16166}"/>
              </a:ext>
            </a:extLst>
          </p:cNvPr>
          <p:cNvSpPr txBox="1"/>
          <p:nvPr/>
        </p:nvSpPr>
        <p:spPr>
          <a:xfrm>
            <a:off x="8914868" y="3944666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0903178-30C5-AF48-9393-C276ABA92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7083" y="2888329"/>
            <a:ext cx="1060196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6" grpId="0"/>
      <p:bldP spid="57" grpId="0" animBg="1"/>
      <p:bldP spid="36" grpId="0" animBg="1"/>
      <p:bldP spid="37" grpId="0" animBg="1"/>
      <p:bldP spid="65" grpId="0" animBg="1"/>
      <p:bldP spid="66" grpId="0" animBg="1"/>
      <p:bldP spid="68" grpId="0"/>
      <p:bldP spid="69" grpId="0" animBg="1"/>
      <p:bldP spid="70" grpId="0" animBg="1"/>
      <p:bldP spid="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CodeCommit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95" y="1289955"/>
            <a:ext cx="5316582" cy="5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Version Control Service </a:t>
            </a:r>
            <a:r>
              <a:rPr lang="en-US" dirty="0"/>
              <a:t>hosted by AWS </a:t>
            </a:r>
          </a:p>
          <a:p>
            <a:r>
              <a:rPr lang="en-US" dirty="0"/>
              <a:t>We can privately store and manage documents,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and binary files</a:t>
            </a:r>
          </a:p>
          <a:p>
            <a:r>
              <a:rPr lang="en-US" dirty="0">
                <a:solidFill>
                  <a:srgbClr val="0070C0"/>
                </a:solidFill>
              </a:rPr>
              <a:t>Secure &amp; highly scalable</a:t>
            </a:r>
          </a:p>
          <a:p>
            <a:r>
              <a:rPr lang="en-US" dirty="0"/>
              <a:t>Supports standard functionality of </a:t>
            </a:r>
            <a:r>
              <a:rPr lang="en-US" dirty="0">
                <a:solidFill>
                  <a:srgbClr val="0070C0"/>
                </a:solidFill>
              </a:rPr>
              <a:t>Git</a:t>
            </a:r>
            <a:r>
              <a:rPr lang="en-US" dirty="0"/>
              <a:t> (CodeCommit supports Git versions 1.7.9 and later.)</a:t>
            </a:r>
          </a:p>
          <a:p>
            <a:r>
              <a:rPr lang="en-US" dirty="0"/>
              <a:t>Uses a </a:t>
            </a:r>
            <a:r>
              <a:rPr lang="en-US" dirty="0">
                <a:solidFill>
                  <a:srgbClr val="0070C0"/>
                </a:solidFill>
              </a:rPr>
              <a:t>static user name and password </a:t>
            </a:r>
            <a:r>
              <a:rPr lang="en-US" dirty="0"/>
              <a:t>in addition to standard SSH..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CodeCommit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316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51B03-123B-8A46-B597-567474852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190E7C-84DB-0542-84E7-BD7EC877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5" y="204541"/>
            <a:ext cx="13007397" cy="1188851"/>
          </a:xfrm>
        </p:spPr>
        <p:txBody>
          <a:bodyPr>
            <a:normAutofit/>
          </a:bodyPr>
          <a:lstStyle/>
          <a:p>
            <a:r>
              <a:rPr lang="en-US" b="1" dirty="0"/>
              <a:t>Physical Machines with Docker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6F91E-3781-044C-A836-B7CBFC68C4C4}"/>
              </a:ext>
            </a:extLst>
          </p:cNvPr>
          <p:cNvSpPr/>
          <p:nvPr/>
        </p:nvSpPr>
        <p:spPr>
          <a:xfrm>
            <a:off x="3788229" y="6505306"/>
            <a:ext cx="651341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7CDA2-3CA6-C148-95FE-B27CFE6AC3D0}"/>
              </a:ext>
            </a:extLst>
          </p:cNvPr>
          <p:cNvSpPr/>
          <p:nvPr/>
        </p:nvSpPr>
        <p:spPr>
          <a:xfrm>
            <a:off x="3788229" y="5638803"/>
            <a:ext cx="6513412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F017E6-2A5C-864E-9C61-7B03EB38CD5E}"/>
              </a:ext>
            </a:extLst>
          </p:cNvPr>
          <p:cNvSpPr/>
          <p:nvPr/>
        </p:nvSpPr>
        <p:spPr>
          <a:xfrm>
            <a:off x="3788229" y="4711336"/>
            <a:ext cx="6513412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EEFB6-A37E-A944-B57A-675B4BF3EB77}"/>
              </a:ext>
            </a:extLst>
          </p:cNvPr>
          <p:cNvSpPr/>
          <p:nvPr/>
        </p:nvSpPr>
        <p:spPr>
          <a:xfrm>
            <a:off x="3915580" y="2000122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6E4EE2E-0CFD-E14C-BBEB-8213DF21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91" y="2387994"/>
            <a:ext cx="1517428" cy="118885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1612C59-13F3-D740-9D3B-5DB3694BA43B}"/>
              </a:ext>
            </a:extLst>
          </p:cNvPr>
          <p:cNvSpPr txBox="1"/>
          <p:nvPr/>
        </p:nvSpPr>
        <p:spPr>
          <a:xfrm>
            <a:off x="4014205" y="1969668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93AC86-C3AB-5B4D-9EB3-25C83C26DF63}"/>
              </a:ext>
            </a:extLst>
          </p:cNvPr>
          <p:cNvSpPr/>
          <p:nvPr/>
        </p:nvSpPr>
        <p:spPr>
          <a:xfrm>
            <a:off x="4010532" y="3926963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D7834B-2CB7-0B46-ACFA-E6F06B8F4E93}"/>
              </a:ext>
            </a:extLst>
          </p:cNvPr>
          <p:cNvSpPr/>
          <p:nvPr/>
        </p:nvSpPr>
        <p:spPr>
          <a:xfrm>
            <a:off x="4800423" y="3922782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4518A-1B9A-8945-AFED-25B911517E01}"/>
              </a:ext>
            </a:extLst>
          </p:cNvPr>
          <p:cNvSpPr/>
          <p:nvPr/>
        </p:nvSpPr>
        <p:spPr>
          <a:xfrm>
            <a:off x="6119555" y="1994884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0E4B44-3E05-0E49-8A89-59E0DA650E63}"/>
              </a:ext>
            </a:extLst>
          </p:cNvPr>
          <p:cNvSpPr/>
          <p:nvPr/>
        </p:nvSpPr>
        <p:spPr>
          <a:xfrm>
            <a:off x="6214507" y="3921725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CB2F6E-CC20-774E-90E8-7A2BB666AFE2}"/>
              </a:ext>
            </a:extLst>
          </p:cNvPr>
          <p:cNvSpPr/>
          <p:nvPr/>
        </p:nvSpPr>
        <p:spPr>
          <a:xfrm>
            <a:off x="7004398" y="3917544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9065AA5-096D-244A-AA06-B77D0F14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028" y="2425066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BA81B89-EDB1-FA4B-B060-CFDE6E3C2CBD}"/>
              </a:ext>
            </a:extLst>
          </p:cNvPr>
          <p:cNvSpPr txBox="1"/>
          <p:nvPr/>
        </p:nvSpPr>
        <p:spPr>
          <a:xfrm>
            <a:off x="6191204" y="1971513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D1DF4C-3435-3C40-82EC-3C50DCF5944D}"/>
              </a:ext>
            </a:extLst>
          </p:cNvPr>
          <p:cNvSpPr/>
          <p:nvPr/>
        </p:nvSpPr>
        <p:spPr>
          <a:xfrm>
            <a:off x="8425914" y="1976962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25642E-CE1B-F044-A6D0-3553D0B4D44B}"/>
              </a:ext>
            </a:extLst>
          </p:cNvPr>
          <p:cNvSpPr/>
          <p:nvPr/>
        </p:nvSpPr>
        <p:spPr>
          <a:xfrm>
            <a:off x="8520866" y="3903803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F24F0A-3232-FB48-8877-321000B842E9}"/>
              </a:ext>
            </a:extLst>
          </p:cNvPr>
          <p:cNvSpPr/>
          <p:nvPr/>
        </p:nvSpPr>
        <p:spPr>
          <a:xfrm>
            <a:off x="9310757" y="3899622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391BCBF-7BFA-E044-A511-C0A26DC73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387" y="2387994"/>
            <a:ext cx="1285059" cy="12850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1789747-F8AD-E949-89B4-E15C041AE04F}"/>
              </a:ext>
            </a:extLst>
          </p:cNvPr>
          <p:cNvSpPr txBox="1"/>
          <p:nvPr/>
        </p:nvSpPr>
        <p:spPr>
          <a:xfrm>
            <a:off x="8485018" y="1990025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A762D6-574F-A643-BEEC-101EC6F4D412}"/>
              </a:ext>
            </a:extLst>
          </p:cNvPr>
          <p:cNvSpPr txBox="1"/>
          <p:nvPr/>
        </p:nvSpPr>
        <p:spPr>
          <a:xfrm>
            <a:off x="4000794" y="1572267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FDD35-A08C-024B-A4FA-D7AE077B1478}"/>
              </a:ext>
            </a:extLst>
          </p:cNvPr>
          <p:cNvSpPr txBox="1"/>
          <p:nvPr/>
        </p:nvSpPr>
        <p:spPr>
          <a:xfrm>
            <a:off x="6181528" y="1552311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0C3E6F-3D1F-CB40-AEF0-E8DFCD822409}"/>
              </a:ext>
            </a:extLst>
          </p:cNvPr>
          <p:cNvSpPr txBox="1"/>
          <p:nvPr/>
        </p:nvSpPr>
        <p:spPr>
          <a:xfrm>
            <a:off x="8567740" y="1548658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7CF87-F99B-0348-937E-C584C22F33F6}"/>
              </a:ext>
            </a:extLst>
          </p:cNvPr>
          <p:cNvSpPr/>
          <p:nvPr/>
        </p:nvSpPr>
        <p:spPr>
          <a:xfrm>
            <a:off x="3788229" y="1572267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68AA5-C42F-F846-AE5E-E6803D0C915A}"/>
              </a:ext>
            </a:extLst>
          </p:cNvPr>
          <p:cNvSpPr/>
          <p:nvPr/>
        </p:nvSpPr>
        <p:spPr>
          <a:xfrm>
            <a:off x="5990382" y="1572266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C09111-E54A-5B4F-B167-F459306AFC4E}"/>
              </a:ext>
            </a:extLst>
          </p:cNvPr>
          <p:cNvSpPr/>
          <p:nvPr/>
        </p:nvSpPr>
        <p:spPr>
          <a:xfrm>
            <a:off x="8289961" y="1559530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8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37670"/>
            <a:ext cx="12618720" cy="1188851"/>
          </a:xfrm>
        </p:spPr>
        <p:txBody>
          <a:bodyPr/>
          <a:lstStyle/>
          <a:p>
            <a:r>
              <a:rPr lang="en-US" b="1" dirty="0"/>
              <a:t>CodeCommit – Integration with 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650458" y="4263183"/>
            <a:ext cx="19711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CodeCommit</a:t>
            </a:r>
          </a:p>
        </p:txBody>
      </p:sp>
      <p:pic>
        <p:nvPicPr>
          <p:cNvPr id="6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548" y="4021130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1022015" y="1616539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CodeStar</a:t>
            </a:r>
          </a:p>
        </p:txBody>
      </p:sp>
      <p:pic>
        <p:nvPicPr>
          <p:cNvPr id="8" name="Graphic 26">
            <a:extLst>
              <a:ext uri="{FF2B5EF4-FFF2-40B4-BE49-F238E27FC236}">
                <a16:creationId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6437" y="1985870"/>
            <a:ext cx="853440" cy="8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2916521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CodeBuild</a:t>
            </a:r>
          </a:p>
        </p:txBody>
      </p:sp>
      <p:pic>
        <p:nvPicPr>
          <p:cNvPr id="10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4300" y="1967318"/>
            <a:ext cx="853440" cy="853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4724383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CodePipeline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8806" y="1967318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733548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Cloud9</a:t>
            </a:r>
          </a:p>
        </p:txBody>
      </p:sp>
      <p:pic>
        <p:nvPicPr>
          <p:cNvPr id="14" name="Graphic 56">
            <a:extLst>
              <a:ext uri="{FF2B5EF4-FFF2-40B4-BE49-F238E27FC236}">
                <a16:creationId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87970" y="1967318"/>
            <a:ext cx="853440" cy="853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A8BB9A-4B84-154B-A7D0-6E087DA04F49}"/>
              </a:ext>
            </a:extLst>
          </p:cNvPr>
          <p:cNvSpPr txBox="1"/>
          <p:nvPr/>
        </p:nvSpPr>
        <p:spPr>
          <a:xfrm>
            <a:off x="8724290" y="16165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Amplify</a:t>
            </a:r>
          </a:p>
        </p:txBody>
      </p:sp>
      <p:pic>
        <p:nvPicPr>
          <p:cNvPr id="16" name="Graphic 26">
            <a:extLst>
              <a:ext uri="{FF2B5EF4-FFF2-40B4-BE49-F238E27FC236}">
                <a16:creationId xmlns:a16="http://schemas.microsoft.com/office/drawing/2014/main" id="{77BDB3A6-809A-4C4A-B532-A364BCB0B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8713" y="1959817"/>
            <a:ext cx="853440" cy="8534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10677437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31859" y="1987284"/>
            <a:ext cx="853440" cy="853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0819157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20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73579" y="627616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8869574" y="721871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CloudTrail</a:t>
            </a:r>
          </a:p>
        </p:txBody>
      </p:sp>
      <p:pic>
        <p:nvPicPr>
          <p:cNvPr id="22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73209" y="6320723"/>
            <a:ext cx="853440" cy="853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984415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4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07279" y="6320723"/>
            <a:ext cx="853440" cy="853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A92ED3-A03E-B349-8121-A448B8DC0767}"/>
              </a:ext>
            </a:extLst>
          </p:cNvPr>
          <p:cNvSpPr txBox="1"/>
          <p:nvPr/>
        </p:nvSpPr>
        <p:spPr>
          <a:xfrm>
            <a:off x="4904903" y="7113342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Key Management Service</a:t>
            </a:r>
          </a:p>
        </p:txBody>
      </p:sp>
      <p:pic>
        <p:nvPicPr>
          <p:cNvPr id="26" name="Graphic 33">
            <a:extLst>
              <a:ext uri="{FF2B5EF4-FFF2-40B4-BE49-F238E27FC236}">
                <a16:creationId xmlns:a16="http://schemas.microsoft.com/office/drawing/2014/main" id="{CA8733F1-1CBF-494B-B1CC-CBCDB7037E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80108" y="6320723"/>
            <a:ext cx="853440" cy="85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2120268" y="7107427"/>
            <a:ext cx="266144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28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29877" y="6320723"/>
            <a:ext cx="853440" cy="85344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>
            <a:off x="2403158" y="2839310"/>
            <a:ext cx="4757111" cy="118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0"/>
          </p:cNvCxnSpPr>
          <p:nvPr/>
        </p:nvCxnSpPr>
        <p:spPr>
          <a:xfrm>
            <a:off x="6105526" y="2820758"/>
            <a:ext cx="105474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6" idx="0"/>
          </p:cNvCxnSpPr>
          <p:nvPr/>
        </p:nvCxnSpPr>
        <p:spPr>
          <a:xfrm>
            <a:off x="4211020" y="2820758"/>
            <a:ext cx="2949248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  <a:endCxn id="14" idx="2"/>
          </p:cNvCxnSpPr>
          <p:nvPr/>
        </p:nvCxnSpPr>
        <p:spPr>
          <a:xfrm flipV="1">
            <a:off x="7160268" y="2820758"/>
            <a:ext cx="95442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16" idx="2"/>
          </p:cNvCxnSpPr>
          <p:nvPr/>
        </p:nvCxnSpPr>
        <p:spPr>
          <a:xfrm flipV="1">
            <a:off x="7160268" y="2813258"/>
            <a:ext cx="2945165" cy="1207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  <a:endCxn id="18" idx="2"/>
          </p:cNvCxnSpPr>
          <p:nvPr/>
        </p:nvCxnSpPr>
        <p:spPr>
          <a:xfrm flipV="1">
            <a:off x="7160268" y="2840724"/>
            <a:ext cx="4898311" cy="1180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0"/>
            <a:endCxn id="6" idx="2"/>
          </p:cNvCxnSpPr>
          <p:nvPr/>
        </p:nvCxnSpPr>
        <p:spPr>
          <a:xfrm flipV="1">
            <a:off x="3256598" y="4874571"/>
            <a:ext cx="390367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0"/>
            <a:endCxn id="6" idx="2"/>
          </p:cNvCxnSpPr>
          <p:nvPr/>
        </p:nvCxnSpPr>
        <p:spPr>
          <a:xfrm flipV="1">
            <a:off x="6306828" y="4874571"/>
            <a:ext cx="853440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0"/>
            <a:endCxn id="6" idx="2"/>
          </p:cNvCxnSpPr>
          <p:nvPr/>
        </p:nvCxnSpPr>
        <p:spPr>
          <a:xfrm flipH="1" flipV="1">
            <a:off x="7160269" y="4874571"/>
            <a:ext cx="117373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22" idx="0"/>
          </p:cNvCxnSpPr>
          <p:nvPr/>
        </p:nvCxnSpPr>
        <p:spPr>
          <a:xfrm>
            <a:off x="7160269" y="4874571"/>
            <a:ext cx="303966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20" idx="0"/>
          </p:cNvCxnSpPr>
          <p:nvPr/>
        </p:nvCxnSpPr>
        <p:spPr>
          <a:xfrm>
            <a:off x="7160268" y="4874571"/>
            <a:ext cx="5040031" cy="140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68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81365"/>
            <a:ext cx="12618720" cy="1188851"/>
          </a:xfrm>
        </p:spPr>
        <p:txBody>
          <a:bodyPr/>
          <a:lstStyle/>
          <a:p>
            <a:r>
              <a:rPr lang="en-US" b="1" dirty="0"/>
              <a:t>CodeCommit -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5368997" y="6883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419" y="6079422"/>
            <a:ext cx="853440" cy="85344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0959" y="5436616"/>
            <a:ext cx="396240" cy="396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5690959" y="5436615"/>
            <a:ext cx="2118360" cy="18320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1" name="Can 10"/>
          <p:cNvSpPr/>
          <p:nvPr/>
        </p:nvSpPr>
        <p:spPr>
          <a:xfrm>
            <a:off x="6087199" y="2768253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04933" y="3751216"/>
            <a:ext cx="0" cy="17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3825" y="4157480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29" name="AutoShape 14" descr="Image result for developer smiley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040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85" y="137021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05421" y="1621143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3BE54-8A0D-C14D-829C-19311246E91E}"/>
              </a:ext>
            </a:extLst>
          </p:cNvPr>
          <p:cNvCxnSpPr>
            <a:cxnSpLocks/>
            <a:stCxn id="1040" idx="2"/>
            <a:endCxn id="11" idx="1"/>
          </p:cNvCxnSpPr>
          <p:nvPr/>
        </p:nvCxnSpPr>
        <p:spPr>
          <a:xfrm>
            <a:off x="6790880" y="2241405"/>
            <a:ext cx="14054" cy="52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21" grpId="0"/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CodeBuild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426" y="1442094"/>
            <a:ext cx="4553758" cy="45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59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CodeBuild is a </a:t>
            </a:r>
            <a:r>
              <a:rPr lang="en-US" dirty="0">
                <a:solidFill>
                  <a:srgbClr val="0070C0"/>
                </a:solidFill>
              </a:rPr>
              <a:t>fully managed </a:t>
            </a:r>
            <a:r>
              <a:rPr lang="en-US" dirty="0"/>
              <a:t>build service in the cloud.</a:t>
            </a:r>
          </a:p>
          <a:p>
            <a:r>
              <a:rPr lang="en-US" dirty="0"/>
              <a:t>Compiles our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runs </a:t>
            </a:r>
            <a:r>
              <a:rPr lang="en-US" dirty="0">
                <a:solidFill>
                  <a:srgbClr val="0070C0"/>
                </a:solidFill>
              </a:rPr>
              <a:t>unit tests</a:t>
            </a:r>
            <a:r>
              <a:rPr lang="en-US" dirty="0"/>
              <a:t>, and produces </a:t>
            </a:r>
            <a:r>
              <a:rPr lang="en-US" dirty="0">
                <a:solidFill>
                  <a:srgbClr val="0070C0"/>
                </a:solidFill>
              </a:rPr>
              <a:t>artifacts</a:t>
            </a:r>
            <a:r>
              <a:rPr lang="en-US" dirty="0"/>
              <a:t> that are ready to deploy.</a:t>
            </a:r>
          </a:p>
          <a:p>
            <a:r>
              <a:rPr lang="en-US" dirty="0"/>
              <a:t>Eliminates the need to provision, manage, and scale </a:t>
            </a:r>
            <a:r>
              <a:rPr lang="en-US" dirty="0">
                <a:solidFill>
                  <a:srgbClr val="0070C0"/>
                </a:solidFill>
              </a:rPr>
              <a:t>our own build servers.</a:t>
            </a:r>
            <a:r>
              <a:rPr lang="en-US" dirty="0"/>
              <a:t> </a:t>
            </a:r>
          </a:p>
          <a:p>
            <a:r>
              <a:rPr lang="en-US" dirty="0"/>
              <a:t>It provides </a:t>
            </a:r>
            <a:r>
              <a:rPr lang="en-US" dirty="0">
                <a:solidFill>
                  <a:srgbClr val="0070C0"/>
                </a:solidFill>
              </a:rPr>
              <a:t>prepackaged build environments </a:t>
            </a:r>
            <a:r>
              <a:rPr lang="en-US" dirty="0"/>
              <a:t>for the most popular programming languages and build tools such as Apache Maven, Gradle, and many more.</a:t>
            </a:r>
          </a:p>
          <a:p>
            <a:r>
              <a:rPr lang="en-US" dirty="0"/>
              <a:t>We can also customize build environments in CodeBuild to use our </a:t>
            </a:r>
            <a:r>
              <a:rPr lang="en-US" dirty="0">
                <a:solidFill>
                  <a:srgbClr val="0070C0"/>
                </a:solidFill>
              </a:rPr>
              <a:t>own build tools</a:t>
            </a:r>
            <a:r>
              <a:rPr lang="en-US" dirty="0"/>
              <a:t>. </a:t>
            </a:r>
          </a:p>
          <a:p>
            <a:r>
              <a:rPr lang="en-US" dirty="0">
                <a:solidFill>
                  <a:srgbClr val="0070C0"/>
                </a:solidFill>
              </a:rPr>
              <a:t>Scales automatically </a:t>
            </a:r>
            <a:r>
              <a:rPr lang="en-US" dirty="0"/>
              <a:t>to meet peak build requests.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CodeBuild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2050" name="Picture 2" descr="https://docs.aws.amazon.com/codebuild/latest/userguide/images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024052"/>
            <a:ext cx="58293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9412" y="797305"/>
            <a:ext cx="336515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to run CodeBuild?</a:t>
            </a:r>
          </a:p>
        </p:txBody>
      </p:sp>
      <p:pic>
        <p:nvPicPr>
          <p:cNvPr id="3074" name="Picture 2" descr="https://docs.aws.amazon.com/codebuild/latest/userguide/images/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1528356"/>
            <a:ext cx="8190461" cy="57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9799" y="784237"/>
            <a:ext cx="334457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CodeBuild works?</a:t>
            </a:r>
          </a:p>
        </p:txBody>
      </p:sp>
    </p:spTree>
    <p:extLst>
      <p:ext uri="{BB962C8B-B14F-4D97-AF65-F5344CB8AC3E}">
        <p14:creationId xmlns:p14="http://schemas.microsoft.com/office/powerpoint/2010/main" val="40125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6371218" y="3964859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590" y="3062314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894972" y="4299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067" y="919547"/>
            <a:ext cx="853440" cy="853440"/>
          </a:xfrm>
          <a:prstGeom prst="rect">
            <a:avLst/>
          </a:prstGeom>
        </p:spPr>
      </p:pic>
      <p:pic>
        <p:nvPicPr>
          <p:cNvPr id="9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1679" y="919547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3761760" y="29168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pic>
        <p:nvPicPr>
          <p:cNvPr id="4098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49" y="902974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721648" y="557548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1" name="AutoShape 4" descr="Image result for github enterprise logo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702" y="929097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27016" y="550214"/>
            <a:ext cx="2037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Enterprise</a:t>
            </a:r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59" y="1009785"/>
            <a:ext cx="763318" cy="7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1643470" y="582482"/>
            <a:ext cx="150549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Bitbucket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57505" y="291683"/>
            <a:ext cx="11991462" cy="17069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9" name="TextBox 18"/>
          <p:cNvSpPr txBox="1"/>
          <p:nvPr/>
        </p:nvSpPr>
        <p:spPr>
          <a:xfrm>
            <a:off x="1492447" y="-94510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cxnSp>
        <p:nvCxnSpPr>
          <p:cNvPr id="21" name="Straight Connector 20"/>
          <p:cNvCxnSpPr>
            <a:stCxn id="8" idx="2"/>
            <a:endCxn id="6" idx="0"/>
          </p:cNvCxnSpPr>
          <p:nvPr/>
        </p:nvCxnSpPr>
        <p:spPr>
          <a:xfrm>
            <a:off x="2148788" y="1772987"/>
            <a:ext cx="4897523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6" idx="0"/>
          </p:cNvCxnSpPr>
          <p:nvPr/>
        </p:nvCxnSpPr>
        <p:spPr>
          <a:xfrm>
            <a:off x="5038400" y="1772987"/>
            <a:ext cx="2007911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98" idx="2"/>
            <a:endCxn id="6" idx="0"/>
          </p:cNvCxnSpPr>
          <p:nvPr/>
        </p:nvCxnSpPr>
        <p:spPr>
          <a:xfrm flipH="1">
            <a:off x="7046310" y="1775409"/>
            <a:ext cx="560856" cy="12869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6" idx="0"/>
          </p:cNvCxnSpPr>
          <p:nvPr/>
        </p:nvCxnSpPr>
        <p:spPr>
          <a:xfrm flipH="1">
            <a:off x="7046311" y="1801531"/>
            <a:ext cx="3199609" cy="12607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102" idx="2"/>
            <a:endCxn id="6" idx="0"/>
          </p:cNvCxnSpPr>
          <p:nvPr/>
        </p:nvCxnSpPr>
        <p:spPr>
          <a:xfrm flipH="1">
            <a:off x="7046311" y="1773103"/>
            <a:ext cx="5349908" cy="12892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722" y="5722272"/>
            <a:ext cx="853440" cy="85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5837933" y="663104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20280" y="5564781"/>
            <a:ext cx="2603760" cy="16941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5" name="TextBox 34"/>
          <p:cNvSpPr txBox="1"/>
          <p:nvPr/>
        </p:nvSpPr>
        <p:spPr>
          <a:xfrm>
            <a:off x="5962840" y="7265623"/>
            <a:ext cx="216694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Artifacts</a:t>
            </a:r>
          </a:p>
        </p:txBody>
      </p:sp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7046311" y="3915754"/>
            <a:ext cx="20132" cy="18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67172" y="498065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40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5568" y="4149526"/>
            <a:ext cx="853440" cy="8534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33819" y="3489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Managed Image</a:t>
            </a:r>
          </a:p>
        </p:txBody>
      </p:sp>
      <p:pic>
        <p:nvPicPr>
          <p:cNvPr id="43" name="Graphic 9">
            <a:extLst>
              <a:ext uri="{FF2B5EF4-FFF2-40B4-BE49-F238E27FC236}">
                <a16:creationId xmlns:a16="http://schemas.microsoft.com/office/drawing/2014/main" id="{6F1D2976-3731-FD45-9487-2C4785939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69441" y="2584750"/>
            <a:ext cx="969600" cy="9696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B80D3AF-B376-7B4C-812C-4B01DFE501E9}"/>
              </a:ext>
            </a:extLst>
          </p:cNvPr>
          <p:cNvSpPr txBox="1"/>
          <p:nvPr/>
        </p:nvSpPr>
        <p:spPr>
          <a:xfrm>
            <a:off x="1160710" y="6469205"/>
            <a:ext cx="181596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External Container Registry (Docker Hub)</a:t>
            </a:r>
          </a:p>
        </p:txBody>
      </p:sp>
      <p:pic>
        <p:nvPicPr>
          <p:cNvPr id="45" name="Graphic 5">
            <a:extLst>
              <a:ext uri="{FF2B5EF4-FFF2-40B4-BE49-F238E27FC236}">
                <a16:creationId xmlns:a16="http://schemas.microsoft.com/office/drawing/2014/main" id="{80657F91-5B57-284A-B3AB-6E90EA77B5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62144" y="5672607"/>
            <a:ext cx="835788" cy="83578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92762" y="2584750"/>
            <a:ext cx="2325188" cy="46876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47" name="TextBox 46"/>
          <p:cNvSpPr txBox="1"/>
          <p:nvPr/>
        </p:nvSpPr>
        <p:spPr>
          <a:xfrm>
            <a:off x="741179" y="7212487"/>
            <a:ext cx="27855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Environment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1060137" y="393144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49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14560" y="3033454"/>
            <a:ext cx="853440" cy="853440"/>
          </a:xfrm>
          <a:prstGeom prst="rect">
            <a:avLst/>
          </a:prstGeom>
        </p:spPr>
      </p:pic>
      <p:cxnSp>
        <p:nvCxnSpPr>
          <p:cNvPr id="46" name="Straight Connector 45"/>
          <p:cNvCxnSpPr>
            <a:stCxn id="43" idx="3"/>
            <a:endCxn id="6" idx="1"/>
          </p:cNvCxnSpPr>
          <p:nvPr/>
        </p:nvCxnSpPr>
        <p:spPr>
          <a:xfrm>
            <a:off x="2639041" y="3069550"/>
            <a:ext cx="3980549" cy="419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6" idx="1"/>
          </p:cNvCxnSpPr>
          <p:nvPr/>
        </p:nvCxnSpPr>
        <p:spPr>
          <a:xfrm flipV="1">
            <a:off x="2549008" y="3489034"/>
            <a:ext cx="4070582" cy="1087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6" idx="1"/>
          </p:cNvCxnSpPr>
          <p:nvPr/>
        </p:nvCxnSpPr>
        <p:spPr>
          <a:xfrm flipV="1">
            <a:off x="2497932" y="3489034"/>
            <a:ext cx="4121658" cy="26014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264820" y="285330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57" name="TextBox 56"/>
          <p:cNvSpPr txBox="1"/>
          <p:nvPr/>
        </p:nvSpPr>
        <p:spPr>
          <a:xfrm>
            <a:off x="11628676" y="4274001"/>
            <a:ext cx="160011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Logs</a:t>
            </a:r>
          </a:p>
        </p:txBody>
      </p:sp>
      <p:cxnSp>
        <p:nvCxnSpPr>
          <p:cNvPr id="56" name="Straight Arrow Connector 55"/>
          <p:cNvCxnSpPr>
            <a:stCxn id="6" idx="3"/>
            <a:endCxn id="49" idx="1"/>
          </p:cNvCxnSpPr>
          <p:nvPr/>
        </p:nvCxnSpPr>
        <p:spPr>
          <a:xfrm flipV="1">
            <a:off x="7473030" y="3460174"/>
            <a:ext cx="4541530" cy="2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60581" y="7131162"/>
            <a:ext cx="4161396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CodeBuild Architecture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11234900" y="5932984"/>
            <a:ext cx="266144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44510" y="5146279"/>
            <a:ext cx="853440" cy="85344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11385751" y="501586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64" name="TextBox 63"/>
          <p:cNvSpPr txBox="1"/>
          <p:nvPr/>
        </p:nvSpPr>
        <p:spPr>
          <a:xfrm>
            <a:off x="11118340" y="6531338"/>
            <a:ext cx="277800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Notifications</a:t>
            </a:r>
          </a:p>
        </p:txBody>
      </p:sp>
      <p:cxnSp>
        <p:nvCxnSpPr>
          <p:cNvPr id="60" name="Straight Arrow Connector 59"/>
          <p:cNvCxnSpPr>
            <a:stCxn id="6" idx="3"/>
            <a:endCxn id="62" idx="1"/>
          </p:cNvCxnSpPr>
          <p:nvPr/>
        </p:nvCxnSpPr>
        <p:spPr>
          <a:xfrm>
            <a:off x="7473030" y="3489033"/>
            <a:ext cx="4471480" cy="208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5" grpId="0"/>
      <p:bldP spid="17" grpId="0"/>
      <p:bldP spid="16" grpId="0" animBg="1"/>
      <p:bldP spid="19" grpId="0"/>
      <p:bldP spid="33" grpId="0"/>
      <p:bldP spid="30" grpId="0" animBg="1"/>
      <p:bldP spid="35" grpId="0"/>
      <p:bldP spid="39" grpId="0"/>
      <p:bldP spid="41" grpId="0"/>
      <p:bldP spid="44" grpId="0"/>
      <p:bldP spid="37" grpId="0" animBg="1"/>
      <p:bldP spid="47" grpId="0"/>
      <p:bldP spid="48" grpId="0"/>
      <p:bldP spid="54" grpId="0" animBg="1"/>
      <p:bldP spid="57" grpId="0"/>
      <p:bldP spid="61" grpId="0"/>
      <p:bldP spid="63" grpId="0" animBg="1"/>
      <p:bldP spid="6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272807"/>
            <a:ext cx="7353424" cy="1188851"/>
          </a:xfrm>
        </p:spPr>
        <p:txBody>
          <a:bodyPr/>
          <a:lstStyle/>
          <a:p>
            <a:pPr algn="l"/>
            <a:r>
              <a:rPr lang="en-US" b="1" dirty="0"/>
              <a:t>CodeBuild - Steps</a:t>
            </a:r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2591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0131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7400131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7731055" y="1993030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27" y="27290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851962" y="523834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7828" y="3167223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843847" y="5182393"/>
            <a:ext cx="198580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7723030" y="6760304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7142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8491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18776" y="6760304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845931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892058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5" idx="0"/>
          </p:cNvCxnSpPr>
          <p:nvPr/>
        </p:nvCxnSpPr>
        <p:spPr>
          <a:xfrm>
            <a:off x="8448790" y="2985807"/>
            <a:ext cx="10521" cy="140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F12E7A-F541-CF4A-8EAA-21FAB4DF7B18}"/>
              </a:ext>
            </a:extLst>
          </p:cNvPr>
          <p:cNvCxnSpPr>
            <a:stCxn id="14" idx="2"/>
            <a:endCxn id="8" idx="1"/>
          </p:cNvCxnSpPr>
          <p:nvPr/>
        </p:nvCxnSpPr>
        <p:spPr>
          <a:xfrm>
            <a:off x="8437422" y="1144096"/>
            <a:ext cx="11368" cy="84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4B822-5C0D-D348-A92F-2F7C48AD2332}"/>
              </a:ext>
            </a:extLst>
          </p:cNvPr>
          <p:cNvSpPr txBox="1"/>
          <p:nvPr/>
        </p:nvSpPr>
        <p:spPr>
          <a:xfrm>
            <a:off x="8462152" y="1302457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</p:spTree>
    <p:extLst>
      <p:ext uri="{BB962C8B-B14F-4D97-AF65-F5344CB8AC3E}">
        <p14:creationId xmlns:p14="http://schemas.microsoft.com/office/powerpoint/2010/main" val="31159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CodePipeline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2620" y="1520471"/>
            <a:ext cx="4579884" cy="45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86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CodePipeline is a </a:t>
            </a:r>
            <a:r>
              <a:rPr lang="en-US" dirty="0">
                <a:solidFill>
                  <a:srgbClr val="0070C0"/>
                </a:solidFill>
              </a:rPr>
              <a:t>continuous delivery service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model, visualize, and automate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steps required to release your software. 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automate</a:t>
            </a:r>
            <a:r>
              <a:rPr lang="en-US" dirty="0"/>
              <a:t> our release processes.</a:t>
            </a:r>
          </a:p>
          <a:p>
            <a:pPr lvl="1"/>
            <a:r>
              <a:rPr lang="en-US" dirty="0"/>
              <a:t>We can establish a </a:t>
            </a:r>
            <a:r>
              <a:rPr lang="en-US" dirty="0">
                <a:solidFill>
                  <a:srgbClr val="0070C0"/>
                </a:solidFill>
              </a:rPr>
              <a:t>consistent</a:t>
            </a:r>
            <a:r>
              <a:rPr lang="en-US" dirty="0"/>
              <a:t> release process.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speed</a:t>
            </a:r>
            <a:r>
              <a:rPr lang="en-US" dirty="0"/>
              <a:t> up delivery while improving quality.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rgbClr val="0070C0"/>
                </a:solidFill>
              </a:rPr>
              <a:t>external tools </a:t>
            </a:r>
            <a:r>
              <a:rPr lang="en-US" dirty="0"/>
              <a:t>integration for source, build and deploy.</a:t>
            </a:r>
          </a:p>
          <a:p>
            <a:pPr lvl="1"/>
            <a:r>
              <a:rPr lang="en-US" dirty="0"/>
              <a:t>View </a:t>
            </a:r>
            <a:r>
              <a:rPr lang="en-US" dirty="0">
                <a:solidFill>
                  <a:srgbClr val="0070C0"/>
                </a:solidFill>
              </a:rPr>
              <a:t>progress</a:t>
            </a:r>
            <a:r>
              <a:rPr lang="en-US" dirty="0"/>
              <a:t> at a glance</a:t>
            </a:r>
          </a:p>
          <a:p>
            <a:pPr lvl="1"/>
            <a:r>
              <a:rPr lang="en-US" dirty="0"/>
              <a:t>View pipeline </a:t>
            </a:r>
            <a:r>
              <a:rPr lang="en-US" dirty="0">
                <a:solidFill>
                  <a:srgbClr val="0070C0"/>
                </a:solidFill>
              </a:rPr>
              <a:t>history details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CodePipeline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351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996480" y="30345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CodePipeline</a:t>
            </a:r>
            <a:endParaRPr lang="en-US" sz="1680" dirty="0"/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77" y="52334"/>
            <a:ext cx="853440" cy="85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2500" y="26324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9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923" y="1851973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2500" y="3886446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923" y="3130538"/>
            <a:ext cx="853440" cy="853440"/>
          </a:xfrm>
          <a:prstGeom prst="rect">
            <a:avLst/>
          </a:prstGeom>
        </p:spPr>
      </p:pic>
      <p:pic>
        <p:nvPicPr>
          <p:cNvPr id="1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923" y="4647050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727208" y="5409240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23" y="6038921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25130" y="6871112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21900" y="3517114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7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323" y="2736594"/>
            <a:ext cx="853440" cy="853440"/>
          </a:xfrm>
          <a:prstGeom prst="rect">
            <a:avLst/>
          </a:prstGeom>
        </p:spPr>
      </p:pic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81" y="5084008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70119" y="5879055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Jenkins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251624" y="2615921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23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6047" y="1832762"/>
            <a:ext cx="853440" cy="853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6251624" y="408940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CodeDeploy</a:t>
            </a:r>
            <a:endParaRPr lang="en-US" sz="168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18806" y="3296128"/>
            <a:ext cx="853440" cy="853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327502" y="54366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50365" y="4647050"/>
            <a:ext cx="853440" cy="853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327502" y="6743816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Service Catalog</a:t>
            </a:r>
          </a:p>
        </p:txBody>
      </p:sp>
      <p:pic>
        <p:nvPicPr>
          <p:cNvPr id="29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81924" y="5966336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13909" y="265891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68332" y="1851973"/>
            <a:ext cx="853440" cy="8534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30914" y="4427110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 (Blue/Green)</a:t>
            </a:r>
          </a:p>
        </p:txBody>
      </p:sp>
      <p:pic>
        <p:nvPicPr>
          <p:cNvPr id="33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5337" y="3620164"/>
            <a:ext cx="853440" cy="853440"/>
          </a:xfrm>
          <a:prstGeom prst="rect">
            <a:avLst/>
          </a:prstGeom>
        </p:spPr>
      </p:pic>
      <p:pic>
        <p:nvPicPr>
          <p:cNvPr id="34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8332" y="5431886"/>
            <a:ext cx="853440" cy="8534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668617" y="6194076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91750" y="1620388"/>
            <a:ext cx="5106198" cy="566218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6" name="Rounded Rectangle 35"/>
          <p:cNvSpPr/>
          <p:nvPr/>
        </p:nvSpPr>
        <p:spPr>
          <a:xfrm>
            <a:off x="3725616" y="1633147"/>
            <a:ext cx="1760752" cy="5547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5165" y="1730686"/>
            <a:ext cx="2515823" cy="544981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8" name="TextBox 37"/>
          <p:cNvSpPr txBox="1"/>
          <p:nvPr/>
        </p:nvSpPr>
        <p:spPr>
          <a:xfrm>
            <a:off x="891477" y="7238504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76324" y="7240454"/>
            <a:ext cx="90281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68924" y="7298721"/>
            <a:ext cx="117333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Deploy</a:t>
            </a:r>
          </a:p>
        </p:txBody>
      </p:sp>
      <p:cxnSp>
        <p:nvCxnSpPr>
          <p:cNvPr id="42" name="Straight Connector 41"/>
          <p:cNvCxnSpPr>
            <a:stCxn id="37" idx="0"/>
            <a:endCxn id="7" idx="2"/>
          </p:cNvCxnSpPr>
          <p:nvPr/>
        </p:nvCxnSpPr>
        <p:spPr>
          <a:xfrm flipV="1">
            <a:off x="1513076" y="905775"/>
            <a:ext cx="5572721" cy="8249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0"/>
            <a:endCxn id="7" idx="2"/>
          </p:cNvCxnSpPr>
          <p:nvPr/>
        </p:nvCxnSpPr>
        <p:spPr>
          <a:xfrm flipV="1">
            <a:off x="4605992" y="905774"/>
            <a:ext cx="2479805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2"/>
            <a:endCxn id="20" idx="0"/>
          </p:cNvCxnSpPr>
          <p:nvPr/>
        </p:nvCxnSpPr>
        <p:spPr>
          <a:xfrm>
            <a:off x="7085798" y="905775"/>
            <a:ext cx="1959052" cy="7146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2052980" y="35426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09121" y="2766040"/>
            <a:ext cx="853440" cy="853440"/>
          </a:xfrm>
          <a:prstGeom prst="rect">
            <a:avLst/>
          </a:prstGeom>
        </p:spPr>
      </p:pic>
      <p:pic>
        <p:nvPicPr>
          <p:cNvPr id="63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05" y="5093902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2400805" y="5930977"/>
            <a:ext cx="21052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</a:t>
            </a:r>
            <a:r>
              <a:rPr lang="en-US" sz="1680" dirty="0" err="1"/>
              <a:t>Webhooks</a:t>
            </a:r>
            <a:endParaRPr lang="en-US" sz="1680" dirty="0"/>
          </a:p>
        </p:txBody>
      </p:sp>
      <p:sp>
        <p:nvSpPr>
          <p:cNvPr id="66" name="TextBox 65"/>
          <p:cNvSpPr txBox="1"/>
          <p:nvPr/>
        </p:nvSpPr>
        <p:spPr>
          <a:xfrm>
            <a:off x="11971834" y="7282574"/>
            <a:ext cx="268323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solidFill>
                  <a:schemeClr val="accent6">
                    <a:lumMod val="75000"/>
                  </a:schemeClr>
                </a:solidFill>
              </a:rPr>
              <a:t>Monitor Source Changes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2324253" y="1633147"/>
            <a:ext cx="2105203" cy="56073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cxnSp>
        <p:nvCxnSpPr>
          <p:cNvPr id="11265" name="Straight Connector 11264"/>
          <p:cNvCxnSpPr>
            <a:stCxn id="7" idx="2"/>
            <a:endCxn id="60" idx="0"/>
          </p:cNvCxnSpPr>
          <p:nvPr/>
        </p:nvCxnSpPr>
        <p:spPr>
          <a:xfrm>
            <a:off x="7085797" y="905774"/>
            <a:ext cx="6291058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51D237-A9AA-0749-A436-7D38CB26A0D4}"/>
              </a:ext>
            </a:extLst>
          </p:cNvPr>
          <p:cNvSpPr txBox="1"/>
          <p:nvPr/>
        </p:nvSpPr>
        <p:spPr>
          <a:xfrm>
            <a:off x="72500" y="82275"/>
            <a:ext cx="4574970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</a:t>
            </a:r>
            <a:r>
              <a:rPr lang="en-US" sz="2640" b="1" dirty="0" err="1"/>
              <a:t>CodePipeline</a:t>
            </a:r>
            <a:r>
              <a:rPr lang="en-US" sz="2640" b="1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87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  <p:bldP spid="16" grpId="0"/>
      <p:bldP spid="21" grpId="0"/>
      <p:bldP spid="22" grpId="0"/>
      <p:bldP spid="24" grpId="0"/>
      <p:bldP spid="26" grpId="0"/>
      <p:bldP spid="28" grpId="0"/>
      <p:bldP spid="30" grpId="0"/>
      <p:bldP spid="32" grpId="0"/>
      <p:bldP spid="35" grpId="0"/>
      <p:bldP spid="20" grpId="0" animBg="1"/>
      <p:bldP spid="36" grpId="0" animBg="1"/>
      <p:bldP spid="37" grpId="0" animBg="1"/>
      <p:bldP spid="38" grpId="0"/>
      <p:bldP spid="40" grpId="0"/>
      <p:bldP spid="41" grpId="0"/>
      <p:bldP spid="61" grpId="0"/>
      <p:bldP spid="64" grpId="0"/>
      <p:bldP spid="66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51B03-123B-8A46-B597-567474852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67ACB-4ECE-4344-A97C-4FB1EE1F4B20}"/>
              </a:ext>
            </a:extLst>
          </p:cNvPr>
          <p:cNvSpPr/>
          <p:nvPr/>
        </p:nvSpPr>
        <p:spPr>
          <a:xfrm>
            <a:off x="339634" y="7014758"/>
            <a:ext cx="1367681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2131AEA8-5093-9744-9AC8-C914EFADFC90}"/>
              </a:ext>
            </a:extLst>
          </p:cNvPr>
          <p:cNvSpPr txBox="1">
            <a:spLocks/>
          </p:cNvSpPr>
          <p:nvPr/>
        </p:nvSpPr>
        <p:spPr>
          <a:xfrm>
            <a:off x="901337" y="-189285"/>
            <a:ext cx="12964886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Virtual Machines with Docker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A086AC-1157-A54D-92F1-1CD62D297740}"/>
              </a:ext>
            </a:extLst>
          </p:cNvPr>
          <p:cNvSpPr/>
          <p:nvPr/>
        </p:nvSpPr>
        <p:spPr>
          <a:xfrm>
            <a:off x="339634" y="5679888"/>
            <a:ext cx="13676812" cy="1224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48FCF-43F2-CB48-A2FB-AD015EC23DC1}"/>
              </a:ext>
            </a:extLst>
          </p:cNvPr>
          <p:cNvSpPr/>
          <p:nvPr/>
        </p:nvSpPr>
        <p:spPr>
          <a:xfrm>
            <a:off x="7553349" y="1548325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F1BAC9E-8DFA-014A-B168-0918B9C2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60" y="1936197"/>
            <a:ext cx="1517428" cy="11888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15862D-24D1-C84F-92A8-07CC9DA259BC}"/>
              </a:ext>
            </a:extLst>
          </p:cNvPr>
          <p:cNvSpPr txBox="1"/>
          <p:nvPr/>
        </p:nvSpPr>
        <p:spPr>
          <a:xfrm>
            <a:off x="7651974" y="1517871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559EE-6B00-6E46-9D4B-C040491E914C}"/>
              </a:ext>
            </a:extLst>
          </p:cNvPr>
          <p:cNvSpPr/>
          <p:nvPr/>
        </p:nvSpPr>
        <p:spPr>
          <a:xfrm>
            <a:off x="7648301" y="3475166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134D44-F516-8246-B74A-8D9580E351F9}"/>
              </a:ext>
            </a:extLst>
          </p:cNvPr>
          <p:cNvSpPr/>
          <p:nvPr/>
        </p:nvSpPr>
        <p:spPr>
          <a:xfrm>
            <a:off x="8438192" y="3470985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8266F1-6D90-0D42-BF7F-576DC0B35DE4}"/>
              </a:ext>
            </a:extLst>
          </p:cNvPr>
          <p:cNvSpPr/>
          <p:nvPr/>
        </p:nvSpPr>
        <p:spPr>
          <a:xfrm>
            <a:off x="9757324" y="154308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D2089-1A07-424B-AA25-B7C99B78C9E5}"/>
              </a:ext>
            </a:extLst>
          </p:cNvPr>
          <p:cNvSpPr/>
          <p:nvPr/>
        </p:nvSpPr>
        <p:spPr>
          <a:xfrm>
            <a:off x="9852276" y="346992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5CC85D-5489-6C47-B4D6-44989D52D731}"/>
              </a:ext>
            </a:extLst>
          </p:cNvPr>
          <p:cNvSpPr/>
          <p:nvPr/>
        </p:nvSpPr>
        <p:spPr>
          <a:xfrm>
            <a:off x="10642167" y="346574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6F29F55-4823-9843-9D0C-F888F41F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47797" y="1973269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9322DE-2C1E-7647-A84E-637D79B3D23E}"/>
              </a:ext>
            </a:extLst>
          </p:cNvPr>
          <p:cNvSpPr txBox="1"/>
          <p:nvPr/>
        </p:nvSpPr>
        <p:spPr>
          <a:xfrm>
            <a:off x="9828973" y="1519716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6B670-F5D3-814A-A244-57B4BB42700C}"/>
              </a:ext>
            </a:extLst>
          </p:cNvPr>
          <p:cNvSpPr/>
          <p:nvPr/>
        </p:nvSpPr>
        <p:spPr>
          <a:xfrm>
            <a:off x="12063683" y="1525165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6EB95C-7E0C-804A-9317-B0C7435C077E}"/>
              </a:ext>
            </a:extLst>
          </p:cNvPr>
          <p:cNvSpPr/>
          <p:nvPr/>
        </p:nvSpPr>
        <p:spPr>
          <a:xfrm>
            <a:off x="12158635" y="3452006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BAC57B-1CF0-3B49-8CBF-20F36D36C106}"/>
              </a:ext>
            </a:extLst>
          </p:cNvPr>
          <p:cNvSpPr/>
          <p:nvPr/>
        </p:nvSpPr>
        <p:spPr>
          <a:xfrm>
            <a:off x="12948526" y="3447825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C756E9E-ADAA-4346-A052-553E5DA67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156" y="1936197"/>
            <a:ext cx="1285059" cy="12850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2F2819C-BDCC-3940-844D-18FD02A0DD83}"/>
              </a:ext>
            </a:extLst>
          </p:cNvPr>
          <p:cNvSpPr txBox="1"/>
          <p:nvPr/>
        </p:nvSpPr>
        <p:spPr>
          <a:xfrm>
            <a:off x="12122787" y="1538228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08DF0-71A2-D34A-9643-871DD502E7D7}"/>
              </a:ext>
            </a:extLst>
          </p:cNvPr>
          <p:cNvSpPr txBox="1"/>
          <p:nvPr/>
        </p:nvSpPr>
        <p:spPr>
          <a:xfrm>
            <a:off x="7638563" y="1120470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BB8E81-AE3B-8A44-8BE2-576CA8267B5D}"/>
              </a:ext>
            </a:extLst>
          </p:cNvPr>
          <p:cNvSpPr txBox="1"/>
          <p:nvPr/>
        </p:nvSpPr>
        <p:spPr>
          <a:xfrm>
            <a:off x="9819297" y="1100514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661D46-EB28-7340-81F3-B7EA87AE2626}"/>
              </a:ext>
            </a:extLst>
          </p:cNvPr>
          <p:cNvSpPr txBox="1"/>
          <p:nvPr/>
        </p:nvSpPr>
        <p:spPr>
          <a:xfrm>
            <a:off x="12205509" y="1096861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B1157-C26D-554E-9E0C-F3214F256AE2}"/>
              </a:ext>
            </a:extLst>
          </p:cNvPr>
          <p:cNvSpPr/>
          <p:nvPr/>
        </p:nvSpPr>
        <p:spPr>
          <a:xfrm>
            <a:off x="7380512" y="1123409"/>
            <a:ext cx="6583680" cy="4427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DFDF79-4DBF-2A41-A931-6B6E0E7C1EB1}"/>
              </a:ext>
            </a:extLst>
          </p:cNvPr>
          <p:cNvSpPr/>
          <p:nvPr/>
        </p:nvSpPr>
        <p:spPr>
          <a:xfrm>
            <a:off x="7553349" y="4918395"/>
            <a:ext cx="6204823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650AD2-78F5-FE4D-9866-FD38447AFC0F}"/>
              </a:ext>
            </a:extLst>
          </p:cNvPr>
          <p:cNvSpPr/>
          <p:nvPr/>
        </p:nvSpPr>
        <p:spPr>
          <a:xfrm>
            <a:off x="7569940" y="4156538"/>
            <a:ext cx="6204823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37D99C-7B33-7740-B052-659B439B5131}"/>
              </a:ext>
            </a:extLst>
          </p:cNvPr>
          <p:cNvSpPr/>
          <p:nvPr/>
        </p:nvSpPr>
        <p:spPr>
          <a:xfrm>
            <a:off x="599774" y="152177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E5D8A12-9A63-0E47-ADC2-AC5868A7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5" y="1909649"/>
            <a:ext cx="1517428" cy="118885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4046D6F-D430-5A45-A655-F4EE0A337FAD}"/>
              </a:ext>
            </a:extLst>
          </p:cNvPr>
          <p:cNvSpPr txBox="1"/>
          <p:nvPr/>
        </p:nvSpPr>
        <p:spPr>
          <a:xfrm>
            <a:off x="698399" y="1491323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CB551A-85BF-554A-9211-338461759B24}"/>
              </a:ext>
            </a:extLst>
          </p:cNvPr>
          <p:cNvSpPr/>
          <p:nvPr/>
        </p:nvSpPr>
        <p:spPr>
          <a:xfrm>
            <a:off x="694726" y="344861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A5D7CB-DD70-6845-B62B-0E4592C8444F}"/>
              </a:ext>
            </a:extLst>
          </p:cNvPr>
          <p:cNvSpPr/>
          <p:nvPr/>
        </p:nvSpPr>
        <p:spPr>
          <a:xfrm>
            <a:off x="1484617" y="344443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1A11EC-EF57-1345-B08C-EA6080AD4378}"/>
              </a:ext>
            </a:extLst>
          </p:cNvPr>
          <p:cNvSpPr/>
          <p:nvPr/>
        </p:nvSpPr>
        <p:spPr>
          <a:xfrm>
            <a:off x="2803749" y="1516539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9D94EC-ABAD-894A-85F9-7EA00A16EEFC}"/>
              </a:ext>
            </a:extLst>
          </p:cNvPr>
          <p:cNvSpPr/>
          <p:nvPr/>
        </p:nvSpPr>
        <p:spPr>
          <a:xfrm>
            <a:off x="2898701" y="3443380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E70C5-5B3B-7B4B-B28D-2B517073D57E}"/>
              </a:ext>
            </a:extLst>
          </p:cNvPr>
          <p:cNvSpPr/>
          <p:nvPr/>
        </p:nvSpPr>
        <p:spPr>
          <a:xfrm>
            <a:off x="3688592" y="3439199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CDB0387D-79BA-7E4A-BA6E-B82EAE51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4222" y="1946721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05C666C-0E8D-5E4C-B18A-4C2D598F2513}"/>
              </a:ext>
            </a:extLst>
          </p:cNvPr>
          <p:cNvSpPr txBox="1"/>
          <p:nvPr/>
        </p:nvSpPr>
        <p:spPr>
          <a:xfrm>
            <a:off x="2875398" y="1493168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83E386-BF95-DE4D-B42B-4A88A667E981}"/>
              </a:ext>
            </a:extLst>
          </p:cNvPr>
          <p:cNvSpPr/>
          <p:nvPr/>
        </p:nvSpPr>
        <p:spPr>
          <a:xfrm>
            <a:off x="5110108" y="149861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CC8D84-17C0-1943-B6D4-3926F55EF81E}"/>
              </a:ext>
            </a:extLst>
          </p:cNvPr>
          <p:cNvSpPr/>
          <p:nvPr/>
        </p:nvSpPr>
        <p:spPr>
          <a:xfrm>
            <a:off x="5205060" y="342545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5B3397-C563-6A4F-8F47-2B02B0A11510}"/>
              </a:ext>
            </a:extLst>
          </p:cNvPr>
          <p:cNvSpPr/>
          <p:nvPr/>
        </p:nvSpPr>
        <p:spPr>
          <a:xfrm>
            <a:off x="5994951" y="342127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F979A2C-9F4E-8740-BA21-E5184B2D0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581" y="1909649"/>
            <a:ext cx="1285059" cy="128505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BD27387-361E-6B42-9EC7-134F73E728B9}"/>
              </a:ext>
            </a:extLst>
          </p:cNvPr>
          <p:cNvSpPr txBox="1"/>
          <p:nvPr/>
        </p:nvSpPr>
        <p:spPr>
          <a:xfrm>
            <a:off x="5169212" y="1511680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AF6725-B014-804E-861F-C957053BCF84}"/>
              </a:ext>
            </a:extLst>
          </p:cNvPr>
          <p:cNvSpPr txBox="1"/>
          <p:nvPr/>
        </p:nvSpPr>
        <p:spPr>
          <a:xfrm>
            <a:off x="684988" y="1093922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EE8C5A-D620-B449-8C20-BA64AEED6A7E}"/>
              </a:ext>
            </a:extLst>
          </p:cNvPr>
          <p:cNvSpPr txBox="1"/>
          <p:nvPr/>
        </p:nvSpPr>
        <p:spPr>
          <a:xfrm>
            <a:off x="2865722" y="1073966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8AC0EE-FD1A-4644-B34E-A46DA5A18C38}"/>
              </a:ext>
            </a:extLst>
          </p:cNvPr>
          <p:cNvSpPr txBox="1"/>
          <p:nvPr/>
        </p:nvSpPr>
        <p:spPr>
          <a:xfrm>
            <a:off x="5251934" y="1070313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487FB5-08DA-8143-BFA1-B02DD6F5ED31}"/>
              </a:ext>
            </a:extLst>
          </p:cNvPr>
          <p:cNvSpPr/>
          <p:nvPr/>
        </p:nvSpPr>
        <p:spPr>
          <a:xfrm>
            <a:off x="426937" y="1096861"/>
            <a:ext cx="6583680" cy="4427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F2AD6-BDA3-424B-A439-6E4D9B79B75E}"/>
              </a:ext>
            </a:extLst>
          </p:cNvPr>
          <p:cNvSpPr/>
          <p:nvPr/>
        </p:nvSpPr>
        <p:spPr>
          <a:xfrm>
            <a:off x="599774" y="4891847"/>
            <a:ext cx="6204823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E70BDD-DA40-2C47-AD88-57851F617B63}"/>
              </a:ext>
            </a:extLst>
          </p:cNvPr>
          <p:cNvSpPr/>
          <p:nvPr/>
        </p:nvSpPr>
        <p:spPr>
          <a:xfrm>
            <a:off x="616365" y="4129990"/>
            <a:ext cx="6204823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20750-0EA6-1E44-9822-36DD0D48260D}"/>
              </a:ext>
            </a:extLst>
          </p:cNvPr>
          <p:cNvSpPr txBox="1"/>
          <p:nvPr/>
        </p:nvSpPr>
        <p:spPr>
          <a:xfrm>
            <a:off x="2994222" y="705394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267B19-B060-5240-9B89-8BCB86EEC415}"/>
              </a:ext>
            </a:extLst>
          </p:cNvPr>
          <p:cNvSpPr txBox="1"/>
          <p:nvPr/>
        </p:nvSpPr>
        <p:spPr>
          <a:xfrm>
            <a:off x="9567619" y="713243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708643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5122" name="Picture 2" descr="&#10;                An example release process using CodePipeline.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6" y="1518002"/>
            <a:ext cx="10439401" cy="586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Delivery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5323" y="7749200"/>
            <a:ext cx="160717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bg1"/>
                </a:solidFill>
              </a:rPr>
              <a:t>©Amazon</a:t>
            </a:r>
          </a:p>
        </p:txBody>
      </p:sp>
    </p:spTree>
    <p:extLst>
      <p:ext uri="{BB962C8B-B14F-4D97-AF65-F5344CB8AC3E}">
        <p14:creationId xmlns:p14="http://schemas.microsoft.com/office/powerpoint/2010/main" val="3588774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5" y="100546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889902" y="100547"/>
            <a:ext cx="9940088" cy="750575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66740" y="2655749"/>
            <a:ext cx="1088466" cy="81825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06639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057" y="757345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497" y="2726029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cxnSp>
        <p:nvCxnSpPr>
          <p:cNvPr id="59" name="Straight Arrow Connector 58"/>
          <p:cNvCxnSpPr>
            <a:cxnSpLocks/>
            <a:stCxn id="14" idx="2"/>
            <a:endCxn id="8" idx="1"/>
          </p:cNvCxnSpPr>
          <p:nvPr/>
        </p:nvCxnSpPr>
        <p:spPr>
          <a:xfrm flipH="1">
            <a:off x="710973" y="1937586"/>
            <a:ext cx="4392" cy="71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8DC392-C532-F54D-A81F-DC9A0927B4C6}"/>
              </a:ext>
            </a:extLst>
          </p:cNvPr>
          <p:cNvSpPr txBox="1"/>
          <p:nvPr/>
        </p:nvSpPr>
        <p:spPr>
          <a:xfrm>
            <a:off x="-33590" y="2001864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1642B-C4E7-4C41-A703-901230113AAD}"/>
              </a:ext>
            </a:extLst>
          </p:cNvPr>
          <p:cNvSpPr/>
          <p:nvPr/>
        </p:nvSpPr>
        <p:spPr>
          <a:xfrm>
            <a:off x="4227302" y="4899711"/>
            <a:ext cx="6637105" cy="22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63F6B2-9051-C94C-B75B-C1ADE02C8B29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Production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2D606C-8ABC-C042-B060-053AE489B0A3}"/>
              </a:ext>
            </a:extLst>
          </p:cNvPr>
          <p:cNvSpPr txBox="1"/>
          <p:nvPr/>
        </p:nvSpPr>
        <p:spPr>
          <a:xfrm>
            <a:off x="5975367" y="6901848"/>
            <a:ext cx="300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Elastic Container Service</a:t>
            </a:r>
            <a:endParaRPr lang="en-US" sz="16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D6609C-AE9A-6C44-8F96-C83513CCA1BD}"/>
              </a:ext>
            </a:extLst>
          </p:cNvPr>
          <p:cNvSpPr/>
          <p:nvPr/>
        </p:nvSpPr>
        <p:spPr>
          <a:xfrm>
            <a:off x="4713264" y="5054607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Staging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3621-3067-F744-AC2B-5AD0C1D56C6D}"/>
              </a:ext>
            </a:extLst>
          </p:cNvPr>
          <p:cNvSpPr/>
          <p:nvPr/>
        </p:nvSpPr>
        <p:spPr>
          <a:xfrm>
            <a:off x="2711203" y="496786"/>
            <a:ext cx="8253059" cy="3887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40431834-3206-D741-BCD2-D96C2F9B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850" y="2638156"/>
            <a:ext cx="853440" cy="853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76F4BC-DD59-7B48-8C21-08F487F6AF6C}"/>
              </a:ext>
            </a:extLst>
          </p:cNvPr>
          <p:cNvSpPr txBox="1"/>
          <p:nvPr/>
        </p:nvSpPr>
        <p:spPr>
          <a:xfrm>
            <a:off x="2814805" y="3435828"/>
            <a:ext cx="14124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8CD4E-7333-8147-8C50-789FAC21D0E8}"/>
              </a:ext>
            </a:extLst>
          </p:cNvPr>
          <p:cNvSpPr txBox="1"/>
          <p:nvPr/>
        </p:nvSpPr>
        <p:spPr>
          <a:xfrm>
            <a:off x="4624133" y="3435829"/>
            <a:ext cx="11473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77" name="Graphic 58">
            <a:extLst>
              <a:ext uri="{FF2B5EF4-FFF2-40B4-BE49-F238E27FC236}">
                <a16:creationId xmlns:a16="http://schemas.microsoft.com/office/drawing/2014/main" id="{2DA2BEF4-CE51-2C42-A185-B4AEC812E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419" y="2638156"/>
            <a:ext cx="853440" cy="853440"/>
          </a:xfrm>
          <a:prstGeom prst="rect">
            <a:avLst/>
          </a:prstGeom>
        </p:spPr>
      </p:pic>
      <p:pic>
        <p:nvPicPr>
          <p:cNvPr id="78" name="Graphic 44">
            <a:extLst>
              <a:ext uri="{FF2B5EF4-FFF2-40B4-BE49-F238E27FC236}">
                <a16:creationId xmlns:a16="http://schemas.microsoft.com/office/drawing/2014/main" id="{42B26658-BD31-7B45-B241-A207ACAF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7874" y="2086418"/>
            <a:ext cx="853440" cy="8534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0E7DAE-2644-6F44-A331-C1E87D7DEF43}"/>
              </a:ext>
            </a:extLst>
          </p:cNvPr>
          <p:cNvSpPr txBox="1"/>
          <p:nvPr/>
        </p:nvSpPr>
        <p:spPr>
          <a:xfrm>
            <a:off x="6254023" y="2862328"/>
            <a:ext cx="7131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A485F-0A5E-2948-AD04-DE066A0EFFD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5609859" y="2513138"/>
            <a:ext cx="618015" cy="55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468B68-2436-D945-A13B-8973F837678D}"/>
              </a:ext>
            </a:extLst>
          </p:cNvPr>
          <p:cNvSpPr txBox="1"/>
          <p:nvPr/>
        </p:nvSpPr>
        <p:spPr>
          <a:xfrm>
            <a:off x="7460646" y="3425864"/>
            <a:ext cx="1593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Fargate</a:t>
            </a:r>
            <a:r>
              <a:rPr lang="en-US" sz="1680" dirty="0"/>
              <a:t> or ECS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0A3A-54E3-FC4B-B79F-94C66AF1A13E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3974290" y="306487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152C45-94D8-DA4E-9ACB-83A9B57F0B4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081314" y="2513138"/>
            <a:ext cx="734853" cy="546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4C2F94-65F3-DC46-B6C9-AD4CDA939297}"/>
              </a:ext>
            </a:extLst>
          </p:cNvPr>
          <p:cNvCxnSpPr>
            <a:cxnSpLocks/>
          </p:cNvCxnSpPr>
          <p:nvPr/>
        </p:nvCxnSpPr>
        <p:spPr>
          <a:xfrm>
            <a:off x="8684200" y="3113827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B0F163-3D37-374B-88F7-A20C0D0355E4}"/>
              </a:ext>
            </a:extLst>
          </p:cNvPr>
          <p:cNvSpPr txBox="1"/>
          <p:nvPr/>
        </p:nvSpPr>
        <p:spPr>
          <a:xfrm>
            <a:off x="2896113" y="860168"/>
            <a:ext cx="12844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CloudWatch</a:t>
            </a:r>
          </a:p>
        </p:txBody>
      </p:sp>
      <p:pic>
        <p:nvPicPr>
          <p:cNvPr id="101" name="Graphic 33">
            <a:extLst>
              <a:ext uri="{FF2B5EF4-FFF2-40B4-BE49-F238E27FC236}">
                <a16:creationId xmlns:a16="http://schemas.microsoft.com/office/drawing/2014/main" id="{BC3A0C12-5EFF-8D4E-B019-A54A48395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3556" y="1190778"/>
            <a:ext cx="853440" cy="853440"/>
          </a:xfrm>
          <a:prstGeom prst="rect">
            <a:avLst/>
          </a:prstGeom>
        </p:spPr>
      </p:pic>
      <p:pic>
        <p:nvPicPr>
          <p:cNvPr id="104" name="Graphic 24">
            <a:extLst>
              <a:ext uri="{FF2B5EF4-FFF2-40B4-BE49-F238E27FC236}">
                <a16:creationId xmlns:a16="http://schemas.microsoft.com/office/drawing/2014/main" id="{7F91650B-F1FE-EC41-89AE-99B5B56E5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7937" y="590136"/>
            <a:ext cx="853440" cy="8534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B18364A-59A3-8C47-85C6-E87B2074A201}"/>
              </a:ext>
            </a:extLst>
          </p:cNvPr>
          <p:cNvSpPr txBox="1"/>
          <p:nvPr/>
        </p:nvSpPr>
        <p:spPr>
          <a:xfrm>
            <a:off x="9054314" y="3470836"/>
            <a:ext cx="2021823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108" name="Graphic 33">
            <a:extLst>
              <a:ext uri="{FF2B5EF4-FFF2-40B4-BE49-F238E27FC236}">
                <a16:creationId xmlns:a16="http://schemas.microsoft.com/office/drawing/2014/main" id="{48C6F6DC-5D95-6F45-9BBB-8B5B6A9BCF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144" y="2675981"/>
            <a:ext cx="853440" cy="8534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41BC2B-0901-214A-ACCC-27DEB188667C}"/>
              </a:ext>
            </a:extLst>
          </p:cNvPr>
          <p:cNvSpPr txBox="1"/>
          <p:nvPr/>
        </p:nvSpPr>
        <p:spPr>
          <a:xfrm>
            <a:off x="7052862" y="824219"/>
            <a:ext cx="14027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CodePipeline</a:t>
            </a:r>
            <a:endParaRPr lang="en-US" sz="168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F767D-8177-424F-9C11-AC5725600A80}"/>
              </a:ext>
            </a:extLst>
          </p:cNvPr>
          <p:cNvCxnSpPr>
            <a:cxnSpLocks/>
            <a:stCxn id="71" idx="0"/>
            <a:endCxn id="101" idx="2"/>
          </p:cNvCxnSpPr>
          <p:nvPr/>
        </p:nvCxnSpPr>
        <p:spPr>
          <a:xfrm flipV="1">
            <a:off x="3547570" y="2044218"/>
            <a:ext cx="2706" cy="5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59DBA-0D05-6047-926E-EA70A7362B8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3976996" y="1016856"/>
            <a:ext cx="2220941" cy="60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2D051C-9498-7848-AB32-E21CDAAD30D6}"/>
              </a:ext>
            </a:extLst>
          </p:cNvPr>
          <p:cNvCxnSpPr>
            <a:stCxn id="104" idx="2"/>
            <a:endCxn id="71" idx="0"/>
          </p:cNvCxnSpPr>
          <p:nvPr/>
        </p:nvCxnSpPr>
        <p:spPr>
          <a:xfrm flipH="1">
            <a:off x="3547570" y="1443576"/>
            <a:ext cx="3077087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1C9D4A-DB3D-3349-9B08-E2EC85D41647}"/>
              </a:ext>
            </a:extLst>
          </p:cNvPr>
          <p:cNvCxnSpPr>
            <a:cxnSpLocks/>
            <a:stCxn id="104" idx="2"/>
            <a:endCxn id="77" idx="0"/>
          </p:cNvCxnSpPr>
          <p:nvPr/>
        </p:nvCxnSpPr>
        <p:spPr>
          <a:xfrm flipH="1">
            <a:off x="5183139" y="1443576"/>
            <a:ext cx="1441518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1923A1-13B8-2F43-AFB0-D5BCA2397AF0}"/>
              </a:ext>
            </a:extLst>
          </p:cNvPr>
          <p:cNvCxnSpPr>
            <a:endCxn id="78" idx="0"/>
          </p:cNvCxnSpPr>
          <p:nvPr/>
        </p:nvCxnSpPr>
        <p:spPr>
          <a:xfrm>
            <a:off x="6644763" y="891838"/>
            <a:ext cx="9831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525CF8-2ADE-E343-A0DE-A49C9780810F}"/>
              </a:ext>
            </a:extLst>
          </p:cNvPr>
          <p:cNvCxnSpPr>
            <a:cxnSpLocks/>
          </p:cNvCxnSpPr>
          <p:nvPr/>
        </p:nvCxnSpPr>
        <p:spPr>
          <a:xfrm>
            <a:off x="6619982" y="1438169"/>
            <a:ext cx="1637500" cy="119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FBC53-1F27-7648-8336-1F6811AB8E2F}"/>
              </a:ext>
            </a:extLst>
          </p:cNvPr>
          <p:cNvCxnSpPr>
            <a:endCxn id="108" idx="0"/>
          </p:cNvCxnSpPr>
          <p:nvPr/>
        </p:nvCxnSpPr>
        <p:spPr>
          <a:xfrm>
            <a:off x="6619982" y="1466497"/>
            <a:ext cx="3386882" cy="120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C11345-181D-6E40-AD58-7EEA97CA9C08}"/>
              </a:ext>
            </a:extLst>
          </p:cNvPr>
          <p:cNvSpPr txBox="1"/>
          <p:nvPr/>
        </p:nvSpPr>
        <p:spPr>
          <a:xfrm>
            <a:off x="9407306" y="46455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CI CD Process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25DB3E-15D1-A648-8510-20DC0E669B15}"/>
              </a:ext>
            </a:extLst>
          </p:cNvPr>
          <p:cNvCxnSpPr>
            <a:cxnSpLocks/>
          </p:cNvCxnSpPr>
          <p:nvPr/>
        </p:nvCxnSpPr>
        <p:spPr>
          <a:xfrm flipH="1">
            <a:off x="6065430" y="3482242"/>
            <a:ext cx="2192052" cy="1572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54ECA-49F3-6948-867E-DF2B12F70D9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257482" y="3482242"/>
            <a:ext cx="815129" cy="155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6" descr="Image result for developer smiley">
            <a:extLst>
              <a:ext uri="{FF2B5EF4-FFF2-40B4-BE49-F238E27FC236}">
                <a16:creationId xmlns:a16="http://schemas.microsoft.com/office/drawing/2014/main" id="{8C9829CA-49BE-7046-AB7E-AD50C10B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526" y="4370410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127FDF6-26B9-E54B-9EC4-071D8198032B}"/>
              </a:ext>
            </a:extLst>
          </p:cNvPr>
          <p:cNvSpPr txBox="1"/>
          <p:nvPr/>
        </p:nvSpPr>
        <p:spPr>
          <a:xfrm>
            <a:off x="13394941" y="5015533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131" name="Graphic 25">
            <a:extLst>
              <a:ext uri="{FF2B5EF4-FFF2-40B4-BE49-F238E27FC236}">
                <a16:creationId xmlns:a16="http://schemas.microsoft.com/office/drawing/2014/main" id="{C063EAD3-6012-C44D-BA53-E6926D6172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57978" y="4382936"/>
            <a:ext cx="563880" cy="563880"/>
          </a:xfrm>
          <a:prstGeom prst="rect">
            <a:avLst/>
          </a:prstGeom>
        </p:spPr>
      </p:pic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B5BB72DB-F962-674A-ABCA-2F7A127E6345}"/>
              </a:ext>
            </a:extLst>
          </p:cNvPr>
          <p:cNvCxnSpPr>
            <a:stCxn id="108" idx="2"/>
            <a:endCxn id="131" idx="1"/>
          </p:cNvCxnSpPr>
          <p:nvPr/>
        </p:nvCxnSpPr>
        <p:spPr>
          <a:xfrm rot="16200000" flipH="1">
            <a:off x="10764694" y="2771591"/>
            <a:ext cx="1135455" cy="265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CA66C3-9DF8-A64B-860C-2B61EDD2FA7B}"/>
              </a:ext>
            </a:extLst>
          </p:cNvPr>
          <p:cNvCxnSpPr>
            <a:stCxn id="8" idx="4"/>
            <a:endCxn id="71" idx="1"/>
          </p:cNvCxnSpPr>
          <p:nvPr/>
        </p:nvCxnSpPr>
        <p:spPr>
          <a:xfrm>
            <a:off x="1255206" y="3064876"/>
            <a:ext cx="1865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62B1AC-D146-6A46-A411-14EF58D4E681}"/>
              </a:ext>
            </a:extLst>
          </p:cNvPr>
          <p:cNvCxnSpPr>
            <a:stCxn id="131" idx="3"/>
            <a:endCxn id="129" idx="1"/>
          </p:cNvCxnSpPr>
          <p:nvPr/>
        </p:nvCxnSpPr>
        <p:spPr>
          <a:xfrm>
            <a:off x="13221858" y="4664876"/>
            <a:ext cx="481668" cy="1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88AD98B-2A13-424C-919E-4FD682B28E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9545" y="5051258"/>
            <a:ext cx="415330" cy="41533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91829851-BABB-ED43-BD57-F239FC6182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0E253F7-2E04-4345-A184-86267DC4B379}"/>
              </a:ext>
            </a:extLst>
          </p:cNvPr>
          <p:cNvSpPr txBox="1"/>
          <p:nvPr/>
        </p:nvSpPr>
        <p:spPr>
          <a:xfrm>
            <a:off x="6324396" y="6190258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25D62F-F24A-CA47-9DE2-CF782CD9E4BD}"/>
              </a:ext>
            </a:extLst>
          </p:cNvPr>
          <p:cNvSpPr txBox="1"/>
          <p:nvPr/>
        </p:nvSpPr>
        <p:spPr>
          <a:xfrm>
            <a:off x="4660265" y="6191046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F2FC27-EE05-A448-BEFF-0186D4AB0257}"/>
              </a:ext>
            </a:extLst>
          </p:cNvPr>
          <p:cNvSpPr txBox="1"/>
          <p:nvPr/>
        </p:nvSpPr>
        <p:spPr>
          <a:xfrm>
            <a:off x="5497449" y="6181382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5DEB1F42-B9B9-EE4C-9D13-3DCA097B2F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10575" y="5738050"/>
            <a:ext cx="469900" cy="4699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B7DFC479-B343-494C-AEC1-7DD4F08830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54713" y="5727701"/>
            <a:ext cx="469900" cy="4699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DBB854D-A779-4947-8718-1A0DA7D02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51163" y="5721815"/>
            <a:ext cx="469900" cy="4699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CD03BE0-69CB-D849-A0C1-B9D55EF3E43B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3CD9F3-6C88-1D4D-8DB4-9A95EF2CEB3E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9AE3F68-A6E0-3B4E-B814-9C20932C16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A26F6BCB-CFF7-FC43-8A8C-69DD49AACA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EA856569-6DC5-3B42-8F04-91ABAEF254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2C61910-B932-4848-8C25-A66E28680207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14E8A80-AE5B-1947-8F9F-B0633161E1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6167" y="2639908"/>
            <a:ext cx="840122" cy="840122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AC3B0A3E-C253-DB43-94A6-0F54635921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38817" y="3264807"/>
            <a:ext cx="849993" cy="849993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8A18463-C222-224A-8C55-14B7EBBEEE11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>
            <a:off x="5609859" y="3064876"/>
            <a:ext cx="628958" cy="62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C03270-9DC2-4444-A7F8-C4A9098517F8}"/>
              </a:ext>
            </a:extLst>
          </p:cNvPr>
          <p:cNvSpPr txBox="1"/>
          <p:nvPr/>
        </p:nvSpPr>
        <p:spPr>
          <a:xfrm>
            <a:off x="6238816" y="4059052"/>
            <a:ext cx="90387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ECR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24B259D-E7A2-2945-A18F-B9A227337546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 flipV="1">
            <a:off x="7088810" y="3059969"/>
            <a:ext cx="727357" cy="62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36" grpId="0"/>
      <p:bldP spid="3" grpId="0" animBg="1"/>
      <p:bldP spid="86" grpId="0" animBg="1"/>
      <p:bldP spid="93" grpId="0"/>
      <p:bldP spid="148" grpId="0" animBg="1"/>
      <p:bldP spid="4" grpId="0" animBg="1"/>
      <p:bldP spid="73" grpId="0"/>
      <p:bldP spid="76" grpId="0"/>
      <p:bldP spid="79" grpId="0"/>
      <p:bldP spid="81" grpId="0"/>
      <p:bldP spid="85" grpId="0"/>
      <p:bldP spid="107" grpId="0"/>
      <p:bldP spid="109" grpId="0"/>
      <p:bldP spid="68" grpId="0"/>
      <p:bldP spid="130" grpId="0"/>
      <p:bldP spid="110" grpId="0"/>
      <p:bldP spid="112" grpId="0"/>
      <p:bldP spid="114" grpId="0"/>
      <p:bldP spid="119" grpId="0"/>
      <p:bldP spid="121" grpId="0"/>
      <p:bldP spid="127" grpId="0"/>
      <p:bldP spid="1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What are Microservices?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41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4EE2F-8BA8-2C49-A07E-6F998C291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0059-1903-F84D-9946-08EF8667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Microservices</a:t>
            </a:r>
            <a:r>
              <a:rPr lang="en-IN" dirty="0"/>
              <a:t> - also known as the </a:t>
            </a:r>
            <a:r>
              <a:rPr lang="en-IN" dirty="0">
                <a:solidFill>
                  <a:srgbClr val="0070C0"/>
                </a:solidFill>
              </a:rPr>
              <a:t>microservice architecture </a:t>
            </a:r>
            <a:r>
              <a:rPr lang="en-IN" dirty="0"/>
              <a:t>- is an architectural style that structures an application as a </a:t>
            </a:r>
            <a:r>
              <a:rPr lang="en-IN" dirty="0">
                <a:solidFill>
                  <a:srgbClr val="0070C0"/>
                </a:solidFill>
              </a:rPr>
              <a:t>collection of services </a:t>
            </a:r>
            <a:r>
              <a:rPr lang="en-IN" dirty="0"/>
              <a:t>that are</a:t>
            </a:r>
          </a:p>
          <a:p>
            <a:pPr lvl="1"/>
            <a:r>
              <a:rPr lang="en-IN" dirty="0"/>
              <a:t>Highly maintainable and testable</a:t>
            </a:r>
          </a:p>
          <a:p>
            <a:pPr lvl="1"/>
            <a:r>
              <a:rPr lang="en-IN" dirty="0"/>
              <a:t>Loosely coupled</a:t>
            </a:r>
          </a:p>
          <a:p>
            <a:pPr lvl="1"/>
            <a:r>
              <a:rPr lang="en-IN" dirty="0"/>
              <a:t>Independently deployable</a:t>
            </a:r>
          </a:p>
          <a:p>
            <a:pPr lvl="1"/>
            <a:r>
              <a:rPr lang="en-IN" dirty="0"/>
              <a:t>Organized around business capabilities</a:t>
            </a:r>
          </a:p>
          <a:p>
            <a:pPr lvl="1"/>
            <a:r>
              <a:rPr lang="en-IN" dirty="0"/>
              <a:t>Owned by a small team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275275-B0FD-DC44-A883-CB756D63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9326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354BB1-3742-D14B-962D-3D112603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D175-0C64-CC45-86C1-97364C56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Developer independence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Small teams work in parallel and can iterate </a:t>
            </a:r>
            <a:r>
              <a:rPr lang="en-IN" dirty="0">
                <a:solidFill>
                  <a:srgbClr val="0070C0"/>
                </a:solidFill>
              </a:rPr>
              <a:t>faster</a:t>
            </a:r>
            <a:r>
              <a:rPr lang="en-IN" dirty="0"/>
              <a:t> than large teams.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Isolation and resilience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If a </a:t>
            </a:r>
            <a:r>
              <a:rPr lang="en-IN" dirty="0">
                <a:solidFill>
                  <a:srgbClr val="0070C0"/>
                </a:solidFill>
              </a:rPr>
              <a:t>component dies</a:t>
            </a:r>
            <a:r>
              <a:rPr lang="en-IN" dirty="0"/>
              <a:t>, you spin up another while and the rest of the application continues to function.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Scalability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Smaller components take up fewer resources and can be scaled to meet </a:t>
            </a:r>
            <a:r>
              <a:rPr lang="en-IN" dirty="0">
                <a:solidFill>
                  <a:srgbClr val="0070C0"/>
                </a:solidFill>
              </a:rPr>
              <a:t>increasing demand </a:t>
            </a:r>
            <a:r>
              <a:rPr lang="en-IN" dirty="0"/>
              <a:t>of that component only.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Lifecycle automation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Individual components are easier to fit into </a:t>
            </a:r>
            <a:r>
              <a:rPr lang="en-IN" dirty="0">
                <a:solidFill>
                  <a:srgbClr val="0070C0"/>
                </a:solidFill>
              </a:rPr>
              <a:t>continuous delivery pipelines </a:t>
            </a:r>
            <a:r>
              <a:rPr lang="en-IN" dirty="0"/>
              <a:t>and complex deployment scenarios not possible with monoliths.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Relationship to the business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Microservice architectures are split along business domain boundaries, </a:t>
            </a:r>
            <a:r>
              <a:rPr lang="en-IN" dirty="0">
                <a:solidFill>
                  <a:srgbClr val="0070C0"/>
                </a:solidFill>
              </a:rPr>
              <a:t>increasing independence </a:t>
            </a:r>
            <a:r>
              <a:rPr lang="en-IN" dirty="0"/>
              <a:t>and understanding across the organization.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997B4-272B-9F45-8BA3-1FB3B0F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Benefits</a:t>
            </a:r>
          </a:p>
        </p:txBody>
      </p:sp>
    </p:spTree>
    <p:extLst>
      <p:ext uri="{BB962C8B-B14F-4D97-AF65-F5344CB8AC3E}">
        <p14:creationId xmlns:p14="http://schemas.microsoft.com/office/powerpoint/2010/main" val="22787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E27C90-F5D3-1E49-8FAF-466B61D94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Microservices Deployment on AWS ECS – </a:t>
            </a:r>
            <a:r>
              <a:rPr lang="en-US" sz="3600" dirty="0">
                <a:solidFill>
                  <a:srgbClr val="00B050"/>
                </a:solidFill>
              </a:rPr>
              <a:t>No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</p:spTree>
    <p:extLst>
      <p:ext uri="{BB962C8B-B14F-4D97-AF65-F5344CB8AC3E}">
        <p14:creationId xmlns:p14="http://schemas.microsoft.com/office/powerpoint/2010/main" val="21574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/>
      <p:bldP spid="14" grpId="0"/>
      <p:bldP spid="15" grpId="0"/>
      <p:bldP spid="19" grpId="0"/>
      <p:bldP spid="20" grpId="0"/>
      <p:bldP spid="24" grpId="0"/>
      <p:bldP spid="25" grpId="0"/>
      <p:bldP spid="25" grpId="1"/>
      <p:bldP spid="27" grpId="0"/>
      <p:bldP spid="27" grpId="1"/>
      <p:bldP spid="29" grpId="0"/>
      <p:bldP spid="55" grpId="0"/>
      <p:bldP spid="55" grpId="1"/>
      <p:bldP spid="56" grpId="0"/>
      <p:bldP spid="59" grpId="0" animBg="1"/>
      <p:bldP spid="60" grpId="0"/>
      <p:bldP spid="66" grpId="0"/>
      <p:bldP spid="68" grpId="0"/>
      <p:bldP spid="90" grpId="0"/>
      <p:bldP spid="5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E27C90-F5D3-1E49-8FAF-466B61D94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/>
          </a:bodyPr>
          <a:lstStyle/>
          <a:p>
            <a:r>
              <a:rPr lang="en-US" sz="4400" dirty="0"/>
              <a:t>Microservices Deployment on ECS -  </a:t>
            </a:r>
            <a:r>
              <a:rPr lang="en-US" sz="4400" dirty="0">
                <a:solidFill>
                  <a:srgbClr val="00B050"/>
                </a:solidFill>
              </a:rPr>
              <a:t>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</p:spTree>
    <p:extLst>
      <p:ext uri="{BB962C8B-B14F-4D97-AF65-F5344CB8AC3E}">
        <p14:creationId xmlns:p14="http://schemas.microsoft.com/office/powerpoint/2010/main" val="27314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8" grpId="0"/>
      <p:bldP spid="50" grpId="0"/>
      <p:bldP spid="5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F3948B-1E1D-6148-B16A-D8386233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</a:t>
            </a:r>
            <a:r>
              <a:rPr lang="en-US" dirty="0">
                <a:solidFill>
                  <a:srgbClr val="00B050"/>
                </a:solidFill>
              </a:rPr>
              <a:t>with AWS </a:t>
            </a:r>
            <a:r>
              <a:rPr lang="en-US" dirty="0" err="1">
                <a:solidFill>
                  <a:srgbClr val="00B050"/>
                </a:solidFill>
              </a:rPr>
              <a:t>AppMesh</a:t>
            </a:r>
            <a:r>
              <a:rPr lang="en-US" dirty="0">
                <a:solidFill>
                  <a:srgbClr val="00B050"/>
                </a:solidFill>
              </a:rPr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</p:spTree>
    <p:extLst>
      <p:ext uri="{BB962C8B-B14F-4D97-AF65-F5344CB8AC3E}">
        <p14:creationId xmlns:p14="http://schemas.microsoft.com/office/powerpoint/2010/main" val="27288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  <p:bldP spid="3" grpId="0" animBg="1"/>
      <p:bldP spid="42" grpId="0" animBg="1"/>
      <p:bldP spid="4" grpId="0" animBg="1"/>
      <p:bldP spid="44" grpId="0"/>
      <p:bldP spid="90" grpId="0"/>
      <p:bldP spid="9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F3948B-1E1D-6148-B16A-D8386233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66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Deployment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6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411455-4F50-2D43-AE64-1F3605819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0D819-337C-0D49-9D17-8BFB184B50AF}"/>
              </a:ext>
            </a:extLst>
          </p:cNvPr>
          <p:cNvSpPr/>
          <p:nvPr/>
        </p:nvSpPr>
        <p:spPr>
          <a:xfrm>
            <a:off x="104504" y="3631476"/>
            <a:ext cx="2599508" cy="7053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Containers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3E287-FA48-6947-BE02-7C88C654A345}"/>
              </a:ext>
            </a:extLst>
          </p:cNvPr>
          <p:cNvSpPr/>
          <p:nvPr/>
        </p:nvSpPr>
        <p:spPr>
          <a:xfrm>
            <a:off x="5255629" y="518160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EC9D0-00D5-9C4A-8EE1-84E10A7B04B7}"/>
              </a:ext>
            </a:extLst>
          </p:cNvPr>
          <p:cNvSpPr/>
          <p:nvPr/>
        </p:nvSpPr>
        <p:spPr>
          <a:xfrm>
            <a:off x="9374772" y="518160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Even the most complex applications can be containerized.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506FB-EA1C-664F-8EB0-FFB61C43348D}"/>
              </a:ext>
            </a:extLst>
          </p:cNvPr>
          <p:cNvSpPr/>
          <p:nvPr/>
        </p:nvSpPr>
        <p:spPr>
          <a:xfrm>
            <a:off x="5255629" y="1793966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Lightweight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B2A6E-C1DC-5C4A-A3D2-65173E7545AB}"/>
              </a:ext>
            </a:extLst>
          </p:cNvPr>
          <p:cNvSpPr/>
          <p:nvPr/>
        </p:nvSpPr>
        <p:spPr>
          <a:xfrm>
            <a:off x="9374772" y="1793966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Containers leverage and share the host kernel, making them much more efficient in terms of system resources than virtual machines.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D65DF-7376-C44F-B236-6A943F8FAFFF}"/>
              </a:ext>
            </a:extLst>
          </p:cNvPr>
          <p:cNvSpPr/>
          <p:nvPr/>
        </p:nvSpPr>
        <p:spPr>
          <a:xfrm>
            <a:off x="5255629" y="3069772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25900-4DEC-574D-8BE4-1FDD3F9241F9}"/>
              </a:ext>
            </a:extLst>
          </p:cNvPr>
          <p:cNvSpPr/>
          <p:nvPr/>
        </p:nvSpPr>
        <p:spPr>
          <a:xfrm>
            <a:off x="9374772" y="3069772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You can build locally, deploy to the cloud, and run anywhere.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B6E47-36A1-7A4B-857E-E6C5AC106506}"/>
              </a:ext>
            </a:extLst>
          </p:cNvPr>
          <p:cNvSpPr/>
          <p:nvPr/>
        </p:nvSpPr>
        <p:spPr>
          <a:xfrm>
            <a:off x="5255629" y="4323806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Loosely Coupled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24258-1CF4-5842-8313-5574D7BB6582}"/>
              </a:ext>
            </a:extLst>
          </p:cNvPr>
          <p:cNvSpPr/>
          <p:nvPr/>
        </p:nvSpPr>
        <p:spPr>
          <a:xfrm>
            <a:off x="9374772" y="4323806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700" dirty="0"/>
              <a:t>Containers are highly self sufficient and encapsulated, allowing you to replace or upgrade one without disrupting others.</a:t>
            </a: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C02AE-487D-ED4E-9B64-65336A260067}"/>
              </a:ext>
            </a:extLst>
          </p:cNvPr>
          <p:cNvSpPr/>
          <p:nvPr/>
        </p:nvSpPr>
        <p:spPr>
          <a:xfrm>
            <a:off x="5255629" y="5599612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C1BB92-34B4-0948-96E1-A837283BBE34}"/>
              </a:ext>
            </a:extLst>
          </p:cNvPr>
          <p:cNvSpPr/>
          <p:nvPr/>
        </p:nvSpPr>
        <p:spPr>
          <a:xfrm>
            <a:off x="9374772" y="5599612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You can increase and automatically distribute container replicas across a </a:t>
            </a:r>
            <a:r>
              <a:rPr lang="en-IN" sz="1800" dirty="0" err="1"/>
              <a:t>datacenter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15467-D0CB-0A42-ABBF-FB7EA86781F6}"/>
              </a:ext>
            </a:extLst>
          </p:cNvPr>
          <p:cNvSpPr/>
          <p:nvPr/>
        </p:nvSpPr>
        <p:spPr>
          <a:xfrm>
            <a:off x="5255629" y="6875418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67853D-BB8E-9F41-B6C0-DD09E04B60D1}"/>
              </a:ext>
            </a:extLst>
          </p:cNvPr>
          <p:cNvSpPr/>
          <p:nvPr/>
        </p:nvSpPr>
        <p:spPr>
          <a:xfrm>
            <a:off x="9374772" y="6875418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Containers apply aggressive constraints and isolations to processes without any configuration required on the part of the user.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69C11-32BB-434B-B736-EAC42439C98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04012" y="870857"/>
            <a:ext cx="2551617" cy="31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7A41CD-F114-4741-B67A-EB8EDC49028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704012" y="2146663"/>
            <a:ext cx="2551617" cy="183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6F00CE-9899-3E4E-AB46-3238A688883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704012" y="3422469"/>
            <a:ext cx="2551617" cy="56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E6E16-3D6E-F74D-8730-502C3BA515E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704012" y="3984173"/>
            <a:ext cx="2551617" cy="69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CFED9D-E491-2147-97EB-79636DDFC1CA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2704012" y="3984173"/>
            <a:ext cx="2551617" cy="196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343446-50E7-BF43-A7CB-0D37E216302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04012" y="3984173"/>
            <a:ext cx="2551617" cy="337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06E130-D5AB-DD47-84BE-250479C92DF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98080" y="870857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C4A225-8D49-2442-BF40-9FC8C80C3B14}"/>
              </a:ext>
            </a:extLst>
          </p:cNvPr>
          <p:cNvCxnSpPr/>
          <p:nvPr/>
        </p:nvCxnSpPr>
        <p:spPr>
          <a:xfrm>
            <a:off x="7498080" y="2124891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35D4B9-872F-1A45-B622-6F6AE98515E6}"/>
              </a:ext>
            </a:extLst>
          </p:cNvPr>
          <p:cNvCxnSpPr/>
          <p:nvPr/>
        </p:nvCxnSpPr>
        <p:spPr>
          <a:xfrm>
            <a:off x="7498080" y="3400697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35E57E-2ECF-AB44-9E09-63EA1621A8AB}"/>
              </a:ext>
            </a:extLst>
          </p:cNvPr>
          <p:cNvCxnSpPr/>
          <p:nvPr/>
        </p:nvCxnSpPr>
        <p:spPr>
          <a:xfrm>
            <a:off x="7498080" y="4676503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9452BC-2CB8-B847-86E5-EB4E86B5D756}"/>
              </a:ext>
            </a:extLst>
          </p:cNvPr>
          <p:cNvCxnSpPr/>
          <p:nvPr/>
        </p:nvCxnSpPr>
        <p:spPr>
          <a:xfrm>
            <a:off x="7498080" y="5952309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A421DB-FB10-774C-9913-7A3DE253CB47}"/>
              </a:ext>
            </a:extLst>
          </p:cNvPr>
          <p:cNvCxnSpPr/>
          <p:nvPr/>
        </p:nvCxnSpPr>
        <p:spPr>
          <a:xfrm>
            <a:off x="7498080" y="7215052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3">
            <a:extLst>
              <a:ext uri="{FF2B5EF4-FFF2-40B4-BE49-F238E27FC236}">
                <a16:creationId xmlns:a16="http://schemas.microsoft.com/office/drawing/2014/main" id="{1B71717A-DF03-7C44-9A18-7CDBD2FF3AAB}"/>
              </a:ext>
            </a:extLst>
          </p:cNvPr>
          <p:cNvSpPr txBox="1">
            <a:spLocks/>
          </p:cNvSpPr>
          <p:nvPr/>
        </p:nvSpPr>
        <p:spPr>
          <a:xfrm>
            <a:off x="-187723" y="-289501"/>
            <a:ext cx="633167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Advantages of using Docker</a:t>
            </a:r>
          </a:p>
        </p:txBody>
      </p:sp>
    </p:spTree>
    <p:extLst>
      <p:ext uri="{BB962C8B-B14F-4D97-AF65-F5344CB8AC3E}">
        <p14:creationId xmlns:p14="http://schemas.microsoft.com/office/powerpoint/2010/main" val="77661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9D5738-ACB6-C448-8B98-F2CBB8C1B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315A-D5C9-D146-98EB-A7543DA7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Management Microservice</a:t>
            </a:r>
          </a:p>
          <a:p>
            <a:r>
              <a:rPr lang="en-US" dirty="0"/>
              <a:t>Notification Microservice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0AFE0-A585-D84F-B58C-DA6A01FE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055080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F3948B-1E1D-6148-B16A-D8386233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361023-FC60-8048-9E75-C96BBFCF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2763985" y="2052192"/>
            <a:ext cx="3009952" cy="3691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3075712" y="22167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2DFCD1-DB6F-D04A-A365-E8172594D23B}"/>
              </a:ext>
            </a:extLst>
          </p:cNvPr>
          <p:cNvSpPr/>
          <p:nvPr/>
        </p:nvSpPr>
        <p:spPr>
          <a:xfrm>
            <a:off x="3075712" y="302721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Users 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668171-CDA1-344C-8E9D-426121AD1FFA}"/>
              </a:ext>
            </a:extLst>
          </p:cNvPr>
          <p:cNvSpPr/>
          <p:nvPr/>
        </p:nvSpPr>
        <p:spPr>
          <a:xfrm>
            <a:off x="3075712" y="3832503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User 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C26227-FA8B-2540-B23B-6FAB325B2042}"/>
              </a:ext>
            </a:extLst>
          </p:cNvPr>
          <p:cNvSpPr/>
          <p:nvPr/>
        </p:nvSpPr>
        <p:spPr>
          <a:xfrm>
            <a:off x="3061857" y="4618732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Status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2869810" y="540496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266712" y="2052192"/>
            <a:ext cx="3061854" cy="3691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7578439" y="2270403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Notification API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9F8D191-799A-7241-A129-3164B982CB24}"/>
              </a:ext>
            </a:extLst>
          </p:cNvPr>
          <p:cNvSpPr/>
          <p:nvPr/>
        </p:nvSpPr>
        <p:spPr>
          <a:xfrm>
            <a:off x="7578439" y="3128593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Status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657070" y="5404961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0" y="4916114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2760410" y="3087074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6814" y="2226166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1249838" y="3062878"/>
            <a:ext cx="811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368542" y="1915781"/>
            <a:ext cx="1923089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900" y="2290980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stCxn id="17" idx="0"/>
            <a:endCxn id="21" idx="4"/>
          </p:cNvCxnSpPr>
          <p:nvPr/>
        </p:nvCxnSpPr>
        <p:spPr>
          <a:xfrm flipV="1">
            <a:off x="1278185" y="3205098"/>
            <a:ext cx="51902" cy="17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427084" y="5743515"/>
            <a:ext cx="1870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 </a:t>
            </a:r>
          </a:p>
          <a:p>
            <a:r>
              <a:rPr lang="en-US" dirty="0"/>
              <a:t>       Or</a:t>
            </a:r>
          </a:p>
          <a:p>
            <a:r>
              <a:rPr lang="en-US" dirty="0"/>
              <a:t>API User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38A78-8FC9-804B-8D46-C86A49D507BB}"/>
              </a:ext>
            </a:extLst>
          </p:cNvPr>
          <p:cNvCxnSpPr>
            <a:stCxn id="21" idx="6"/>
            <a:endCxn id="6" idx="1"/>
          </p:cNvCxnSpPr>
          <p:nvPr/>
        </p:nvCxnSpPr>
        <p:spPr>
          <a:xfrm flipV="1">
            <a:off x="2291631" y="2556162"/>
            <a:ext cx="784081" cy="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40A41C-6599-0D49-82D1-5EF3CF9A1EE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350375" y="2570946"/>
            <a:ext cx="2228064" cy="3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10016839" y="2609840"/>
            <a:ext cx="1239975" cy="1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12061279" y="2628399"/>
            <a:ext cx="683621" cy="2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n 46">
            <a:extLst>
              <a:ext uri="{FF2B5EF4-FFF2-40B4-BE49-F238E27FC236}">
                <a16:creationId xmlns:a16="http://schemas.microsoft.com/office/drawing/2014/main" id="{3FEA73F2-D4A8-EC4E-A4E4-0DACFCE6D02E}"/>
              </a:ext>
            </a:extLst>
          </p:cNvPr>
          <p:cNvSpPr/>
          <p:nvPr/>
        </p:nvSpPr>
        <p:spPr>
          <a:xfrm>
            <a:off x="3560624" y="6306746"/>
            <a:ext cx="1432560" cy="869323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DB</a:t>
            </a:r>
          </a:p>
        </p:txBody>
      </p:sp>
      <p:sp>
        <p:nvSpPr>
          <p:cNvPr id="48" name="Bevel 47">
            <a:extLst>
              <a:ext uri="{FF2B5EF4-FFF2-40B4-BE49-F238E27FC236}">
                <a16:creationId xmlns:a16="http://schemas.microsoft.com/office/drawing/2014/main" id="{9D32F073-5EF6-1D45-9E7B-B744166403F6}"/>
              </a:ext>
            </a:extLst>
          </p:cNvPr>
          <p:cNvSpPr/>
          <p:nvPr/>
        </p:nvSpPr>
        <p:spPr>
          <a:xfrm>
            <a:off x="8021789" y="6331495"/>
            <a:ext cx="1524000" cy="786229"/>
          </a:xfrm>
          <a:prstGeom prst="bevel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SMTP Server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CA35A0-5286-C84D-8632-93B992967745}"/>
              </a:ext>
            </a:extLst>
          </p:cNvPr>
          <p:cNvCxnSpPr>
            <a:stCxn id="10" idx="2"/>
            <a:endCxn id="47" idx="1"/>
          </p:cNvCxnSpPr>
          <p:nvPr/>
        </p:nvCxnSpPr>
        <p:spPr>
          <a:xfrm flipH="1">
            <a:off x="4276904" y="5743515"/>
            <a:ext cx="18008" cy="56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69663F-4C6C-764E-B1BD-4C023419B954}"/>
              </a:ext>
            </a:extLst>
          </p:cNvPr>
          <p:cNvCxnSpPr>
            <a:stCxn id="16" idx="2"/>
            <a:endCxn id="48" idx="6"/>
          </p:cNvCxnSpPr>
          <p:nvPr/>
        </p:nvCxnSpPr>
        <p:spPr>
          <a:xfrm flipH="1">
            <a:off x="8783789" y="5743515"/>
            <a:ext cx="13850" cy="5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  <p:bldP spid="15" grpId="0" animBg="1"/>
      <p:bldP spid="16" grpId="0"/>
      <p:bldP spid="18" grpId="0"/>
      <p:bldP spid="20" grpId="0"/>
      <p:bldP spid="21" grpId="0" animBg="1"/>
      <p:bldP spid="28" grpId="0"/>
      <p:bldP spid="47" grpId="0" animBg="1"/>
      <p:bldP spid="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E27C90-F5D3-1E49-8FAF-466B61D94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Deployment on AWS ECS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</p:spTree>
    <p:extLst>
      <p:ext uri="{BB962C8B-B14F-4D97-AF65-F5344CB8AC3E}">
        <p14:creationId xmlns:p14="http://schemas.microsoft.com/office/powerpoint/2010/main" val="35418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/>
      <p:bldP spid="14" grpId="0"/>
      <p:bldP spid="15" grpId="0"/>
      <p:bldP spid="19" grpId="0"/>
      <p:bldP spid="20" grpId="0"/>
      <p:bldP spid="24" grpId="0"/>
      <p:bldP spid="25" grpId="0"/>
      <p:bldP spid="25" grpId="1"/>
      <p:bldP spid="27" grpId="0"/>
      <p:bldP spid="27" grpId="1"/>
      <p:bldP spid="29" grpId="0"/>
      <p:bldP spid="55" grpId="0"/>
      <p:bldP spid="55" grpId="1"/>
      <p:bldP spid="56" grpId="0"/>
      <p:bldP spid="59" grpId="0" animBg="1"/>
      <p:bldP spid="60" grpId="0"/>
      <p:bldP spid="66" grpId="0"/>
      <p:bldP spid="68" grpId="0"/>
      <p:bldP spid="90" grpId="0"/>
      <p:bldP spid="5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 Discovery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E27C90-F5D3-1E49-8FAF-466B61D94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Microservices Deployment on ECS 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</p:spTree>
    <p:extLst>
      <p:ext uri="{BB962C8B-B14F-4D97-AF65-F5344CB8AC3E}">
        <p14:creationId xmlns:p14="http://schemas.microsoft.com/office/powerpoint/2010/main" val="21463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/>
      <p:bldP spid="48" grpId="0"/>
      <p:bldP spid="50" grpId="0"/>
      <p:bldP spid="54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4036635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Cloud Map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3" y="525840"/>
            <a:ext cx="3076433" cy="30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09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6" y="169222"/>
            <a:ext cx="13091638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Complexity </a:t>
            </a:r>
            <a:r>
              <a:rPr b="0" spc="-6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b="0" spc="-10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modern</a:t>
            </a:r>
            <a:r>
              <a:rPr b="0" spc="-5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626" y="2228570"/>
            <a:ext cx="6394450" cy="368427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Wide </a:t>
            </a:r>
            <a:r>
              <a:rPr sz="3200" spc="-10" dirty="0">
                <a:latin typeface="Calibri"/>
                <a:cs typeface="Calibri"/>
              </a:rPr>
              <a:t>variety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resources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Complexity </a:t>
            </a:r>
            <a:r>
              <a:rPr sz="3200" spc="-20" dirty="0">
                <a:latin typeface="Calibri"/>
                <a:cs typeface="Calibri"/>
              </a:rPr>
              <a:t>grows</a:t>
            </a:r>
            <a:r>
              <a:rPr sz="3200" spc="-10" dirty="0">
                <a:latin typeface="Calibri"/>
                <a:cs typeface="Calibri"/>
              </a:rPr>
              <a:t> exponentially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Multiple </a:t>
            </a:r>
            <a:r>
              <a:rPr sz="3200" spc="-15" dirty="0">
                <a:latin typeface="Calibri"/>
                <a:cs typeface="Calibri"/>
              </a:rPr>
              <a:t>versions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stages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coexist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Infrastructure </a:t>
            </a:r>
            <a:r>
              <a:rPr sz="3200" spc="-5" dirty="0">
                <a:latin typeface="Calibri"/>
                <a:cs typeface="Calibri"/>
              </a:rPr>
              <a:t>scales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dynamically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Unhealthy resources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replaced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2945129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59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8557" y="342214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70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98557" y="342214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70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79330" y="349377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79330" y="349377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79330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9330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0518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40518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87306" y="3356609"/>
            <a:ext cx="1009015" cy="794385"/>
          </a:xfrm>
          <a:custGeom>
            <a:avLst/>
            <a:gdLst/>
            <a:ahLst/>
            <a:cxnLst/>
            <a:rect l="l" t="t" r="r" b="b"/>
            <a:pathLst>
              <a:path w="1009015" h="794385">
                <a:moveTo>
                  <a:pt x="0" y="794003"/>
                </a:moveTo>
                <a:lnTo>
                  <a:pt x="1008888" y="794003"/>
                </a:lnTo>
                <a:lnTo>
                  <a:pt x="1008888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48081" y="5075682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39">
                <a:moveTo>
                  <a:pt x="0" y="903732"/>
                </a:moveTo>
                <a:lnTo>
                  <a:pt x="368808" y="903732"/>
                </a:lnTo>
                <a:lnTo>
                  <a:pt x="368808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48081" y="5075682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39">
                <a:moveTo>
                  <a:pt x="0" y="903732"/>
                </a:moveTo>
                <a:lnTo>
                  <a:pt x="368808" y="903732"/>
                </a:lnTo>
                <a:lnTo>
                  <a:pt x="368808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921233" y="5168646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21233" y="5168646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21233" y="558317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21233" y="558317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774930" y="4984241"/>
            <a:ext cx="515620" cy="1087120"/>
          </a:xfrm>
          <a:custGeom>
            <a:avLst/>
            <a:gdLst/>
            <a:ahLst/>
            <a:cxnLst/>
            <a:rect l="l" t="t" r="r" b="b"/>
            <a:pathLst>
              <a:path w="515619" h="1087120">
                <a:moveTo>
                  <a:pt x="0" y="1086611"/>
                </a:moveTo>
                <a:lnTo>
                  <a:pt x="515112" y="1086611"/>
                </a:lnTo>
                <a:lnTo>
                  <a:pt x="515112" y="0"/>
                </a:lnTo>
                <a:lnTo>
                  <a:pt x="0" y="0"/>
                </a:lnTo>
                <a:lnTo>
                  <a:pt x="0" y="1086611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959845" y="3371850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1"/>
                </a:moveTo>
                <a:lnTo>
                  <a:pt x="1162811" y="659891"/>
                </a:lnTo>
                <a:lnTo>
                  <a:pt x="1162811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59845" y="3371850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1"/>
                </a:moveTo>
                <a:lnTo>
                  <a:pt x="1162811" y="659891"/>
                </a:lnTo>
                <a:lnTo>
                  <a:pt x="1162811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482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482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482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482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409426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409426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7721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7721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721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721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859261" y="3304794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87890" y="4435602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87890" y="4435602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762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762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762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762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37469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237469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001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001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001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001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87306" y="4368546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848081" y="6355841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40">
                <a:moveTo>
                  <a:pt x="0" y="903731"/>
                </a:moveTo>
                <a:lnTo>
                  <a:pt x="368808" y="903731"/>
                </a:lnTo>
                <a:lnTo>
                  <a:pt x="368808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848081" y="6355841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40">
                <a:moveTo>
                  <a:pt x="0" y="903731"/>
                </a:moveTo>
                <a:lnTo>
                  <a:pt x="368808" y="903731"/>
                </a:lnTo>
                <a:lnTo>
                  <a:pt x="368808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ln w="10668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921233" y="6448805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921233" y="6448805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921233" y="686333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921233" y="686333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774930" y="6264402"/>
            <a:ext cx="515620" cy="1087120"/>
          </a:xfrm>
          <a:custGeom>
            <a:avLst/>
            <a:gdLst/>
            <a:ahLst/>
            <a:cxnLst/>
            <a:rect l="l" t="t" r="r" b="b"/>
            <a:pathLst>
              <a:path w="515619" h="1087120">
                <a:moveTo>
                  <a:pt x="0" y="1086612"/>
                </a:moveTo>
                <a:lnTo>
                  <a:pt x="515112" y="1086612"/>
                </a:lnTo>
                <a:lnTo>
                  <a:pt x="515112" y="0"/>
                </a:lnTo>
                <a:lnTo>
                  <a:pt x="0" y="0"/>
                </a:lnTo>
                <a:lnTo>
                  <a:pt x="0" y="1086612"/>
                </a:lnTo>
                <a:close/>
              </a:path>
            </a:pathLst>
          </a:custGeom>
          <a:ln w="10668">
            <a:solidFill>
              <a:srgbClr val="9A217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285981" y="5343905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5" y="659892"/>
                </a:lnTo>
                <a:lnTo>
                  <a:pt x="1164335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285981" y="5343905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5" y="659892"/>
                </a:lnTo>
                <a:lnTo>
                  <a:pt x="1164335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3743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3743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3743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3743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735561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735561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0982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982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0982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0982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85397" y="5276850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4"/>
                </a:moveTo>
                <a:lnTo>
                  <a:pt x="1365503" y="794004"/>
                </a:lnTo>
                <a:lnTo>
                  <a:pt x="1365503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44078" y="5106161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2" y="659892"/>
                </a:lnTo>
                <a:lnTo>
                  <a:pt x="1162812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44078" y="5106161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2" y="659892"/>
                </a:lnTo>
                <a:lnTo>
                  <a:pt x="1162812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32469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32469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32469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2469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93657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93657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054845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54845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054845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054845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41969" y="5039105"/>
            <a:ext cx="1367155" cy="794385"/>
          </a:xfrm>
          <a:custGeom>
            <a:avLst/>
            <a:gdLst/>
            <a:ahLst/>
            <a:cxnLst/>
            <a:rect l="l" t="t" r="r" b="b"/>
            <a:pathLst>
              <a:path w="1367154" h="794385">
                <a:moveTo>
                  <a:pt x="0" y="794004"/>
                </a:moveTo>
                <a:lnTo>
                  <a:pt x="1367027" y="794004"/>
                </a:lnTo>
                <a:lnTo>
                  <a:pt x="1367027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973561" y="2436114"/>
            <a:ext cx="784860" cy="368935"/>
          </a:xfrm>
          <a:custGeom>
            <a:avLst/>
            <a:gdLst/>
            <a:ahLst/>
            <a:cxnLst/>
            <a:rect l="l" t="t" r="r" b="b"/>
            <a:pathLst>
              <a:path w="784859" h="368935">
                <a:moveTo>
                  <a:pt x="0" y="368808"/>
                </a:moveTo>
                <a:lnTo>
                  <a:pt x="784859" y="368808"/>
                </a:lnTo>
                <a:lnTo>
                  <a:pt x="7848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973561" y="2436114"/>
            <a:ext cx="784860" cy="368935"/>
          </a:xfrm>
          <a:custGeom>
            <a:avLst/>
            <a:gdLst/>
            <a:ahLst/>
            <a:cxnLst/>
            <a:rect l="l" t="t" r="r" b="b"/>
            <a:pathLst>
              <a:path w="784859" h="368935">
                <a:moveTo>
                  <a:pt x="0" y="368808"/>
                </a:moveTo>
                <a:lnTo>
                  <a:pt x="784859" y="368808"/>
                </a:lnTo>
                <a:lnTo>
                  <a:pt x="7848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052809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052809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15521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415521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892790" y="2362961"/>
            <a:ext cx="946785" cy="515620"/>
          </a:xfrm>
          <a:custGeom>
            <a:avLst/>
            <a:gdLst/>
            <a:ahLst/>
            <a:cxnLst/>
            <a:rect l="l" t="t" r="r" b="b"/>
            <a:pathLst>
              <a:path w="946784" h="515619">
                <a:moveTo>
                  <a:pt x="0" y="515112"/>
                </a:moveTo>
                <a:lnTo>
                  <a:pt x="946403" y="515112"/>
                </a:lnTo>
                <a:lnTo>
                  <a:pt x="946403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454890" y="4399026"/>
            <a:ext cx="786765" cy="368935"/>
          </a:xfrm>
          <a:custGeom>
            <a:avLst/>
            <a:gdLst/>
            <a:ahLst/>
            <a:cxnLst/>
            <a:rect l="l" t="t" r="r" b="b"/>
            <a:pathLst>
              <a:path w="786765" h="368935">
                <a:moveTo>
                  <a:pt x="0" y="368808"/>
                </a:moveTo>
                <a:lnTo>
                  <a:pt x="786384" y="368808"/>
                </a:lnTo>
                <a:lnTo>
                  <a:pt x="7863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454890" y="4399026"/>
            <a:ext cx="786765" cy="368935"/>
          </a:xfrm>
          <a:custGeom>
            <a:avLst/>
            <a:gdLst/>
            <a:ahLst/>
            <a:cxnLst/>
            <a:rect l="l" t="t" r="r" b="b"/>
            <a:pathLst>
              <a:path w="786765" h="368935">
                <a:moveTo>
                  <a:pt x="0" y="368808"/>
                </a:moveTo>
                <a:lnTo>
                  <a:pt x="786384" y="368808"/>
                </a:lnTo>
                <a:lnTo>
                  <a:pt x="7863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535661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535661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896850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896850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375642" y="4325873"/>
            <a:ext cx="944880" cy="515620"/>
          </a:xfrm>
          <a:custGeom>
            <a:avLst/>
            <a:gdLst/>
            <a:ahLst/>
            <a:cxnLst/>
            <a:rect l="l" t="t" r="r" b="b"/>
            <a:pathLst>
              <a:path w="944880" h="515620">
                <a:moveTo>
                  <a:pt x="0" y="515112"/>
                </a:moveTo>
                <a:lnTo>
                  <a:pt x="944880" y="515112"/>
                </a:lnTo>
                <a:lnTo>
                  <a:pt x="944880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22942" y="5382005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822942" y="5382005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9098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9098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9098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9098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272521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272521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6337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6337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6337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6337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720833" y="5314950"/>
            <a:ext cx="1367155" cy="794385"/>
          </a:xfrm>
          <a:custGeom>
            <a:avLst/>
            <a:gdLst/>
            <a:ahLst/>
            <a:cxnLst/>
            <a:rect l="l" t="t" r="r" b="b"/>
            <a:pathLst>
              <a:path w="1367154" h="794385">
                <a:moveTo>
                  <a:pt x="0" y="794004"/>
                </a:moveTo>
                <a:lnTo>
                  <a:pt x="1367027" y="794004"/>
                </a:lnTo>
                <a:lnTo>
                  <a:pt x="1367027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296650" y="442340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296650" y="442340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375897" y="449351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375897" y="449351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737085" y="4792217"/>
            <a:ext cx="265430" cy="222885"/>
          </a:xfrm>
          <a:custGeom>
            <a:avLst/>
            <a:gdLst/>
            <a:ahLst/>
            <a:cxnLst/>
            <a:rect l="l" t="t" r="r" b="b"/>
            <a:pathLst>
              <a:path w="265429" h="222885">
                <a:moveTo>
                  <a:pt x="0" y="222503"/>
                </a:moveTo>
                <a:lnTo>
                  <a:pt x="265175" y="222503"/>
                </a:lnTo>
                <a:lnTo>
                  <a:pt x="265175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737085" y="4792217"/>
            <a:ext cx="265430" cy="222885"/>
          </a:xfrm>
          <a:custGeom>
            <a:avLst/>
            <a:gdLst/>
            <a:ahLst/>
            <a:cxnLst/>
            <a:rect l="l" t="t" r="r" b="b"/>
            <a:pathLst>
              <a:path w="265429" h="222885">
                <a:moveTo>
                  <a:pt x="0" y="222503"/>
                </a:moveTo>
                <a:lnTo>
                  <a:pt x="265175" y="222503"/>
                </a:lnTo>
                <a:lnTo>
                  <a:pt x="265175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183873" y="4357878"/>
            <a:ext cx="1009015" cy="792480"/>
          </a:xfrm>
          <a:custGeom>
            <a:avLst/>
            <a:gdLst/>
            <a:ahLst/>
            <a:cxnLst/>
            <a:rect l="l" t="t" r="r" b="b"/>
            <a:pathLst>
              <a:path w="1009015" h="792479">
                <a:moveTo>
                  <a:pt x="0" y="792480"/>
                </a:moveTo>
                <a:lnTo>
                  <a:pt x="1008887" y="792480"/>
                </a:lnTo>
                <a:lnTo>
                  <a:pt x="1008887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34450" y="6570726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934450" y="6570726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0228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0228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0228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0228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384030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84030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467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7467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7467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467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33866" y="6503669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4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798557" y="243916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69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798557" y="243916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69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879330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879330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879330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879330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240518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240518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687306" y="2373629"/>
            <a:ext cx="1009015" cy="792480"/>
          </a:xfrm>
          <a:custGeom>
            <a:avLst/>
            <a:gdLst/>
            <a:ahLst/>
            <a:cxnLst/>
            <a:rect l="l" t="t" r="r" b="b"/>
            <a:pathLst>
              <a:path w="1009015" h="792480">
                <a:moveTo>
                  <a:pt x="0" y="792479"/>
                </a:moveTo>
                <a:lnTo>
                  <a:pt x="1008888" y="792479"/>
                </a:lnTo>
                <a:lnTo>
                  <a:pt x="100888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559545" y="370712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59545" y="370712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38793" y="377723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38793" y="377723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38793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38793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001506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001506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446769" y="3640073"/>
            <a:ext cx="1010919" cy="794385"/>
          </a:xfrm>
          <a:custGeom>
            <a:avLst/>
            <a:gdLst/>
            <a:ahLst/>
            <a:cxnLst/>
            <a:rect l="l" t="t" r="r" b="b"/>
            <a:pathLst>
              <a:path w="1010920" h="794385">
                <a:moveTo>
                  <a:pt x="0" y="794003"/>
                </a:moveTo>
                <a:lnTo>
                  <a:pt x="1010412" y="794003"/>
                </a:lnTo>
                <a:lnTo>
                  <a:pt x="1010412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375642" y="2443733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69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375642" y="2443733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69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454890" y="2515361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80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454890" y="2515361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80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2454890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454890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817602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817602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262866" y="2378201"/>
            <a:ext cx="1010919" cy="794385"/>
          </a:xfrm>
          <a:custGeom>
            <a:avLst/>
            <a:gdLst/>
            <a:ahLst/>
            <a:cxnLst/>
            <a:rect l="l" t="t" r="r" b="b"/>
            <a:pathLst>
              <a:path w="1010919" h="794385">
                <a:moveTo>
                  <a:pt x="0" y="794003"/>
                </a:moveTo>
                <a:lnTo>
                  <a:pt x="1010412" y="794003"/>
                </a:lnTo>
                <a:lnTo>
                  <a:pt x="1010412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941557" y="6380226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941557" y="6380226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0284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0284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0284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0284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391138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391138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7523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7523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7523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7523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839450" y="6313170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4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01" name="Footer Placeholder 1">
            <a:extLst>
              <a:ext uri="{FF2B5EF4-FFF2-40B4-BE49-F238E27FC236}">
                <a16:creationId xmlns:a16="http://schemas.microsoft.com/office/drawing/2014/main" id="{1DF0BF55-60EB-3141-AF66-A14E834D7E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</a:t>
            </a:r>
            <a:r>
              <a:rPr lang="en-US" dirty="0" err="1"/>
              <a:t>Daida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25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37" y="1624710"/>
            <a:ext cx="4432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</a:t>
            </a:r>
            <a:r>
              <a:rPr sz="4800"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endParaRPr sz="4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37" y="2860928"/>
            <a:ext cx="5818505" cy="2090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Calibri"/>
                <a:cs typeface="Calibri"/>
              </a:rPr>
              <a:t>Finding </a:t>
            </a:r>
            <a:r>
              <a:rPr sz="2550" b="1" dirty="0">
                <a:latin typeface="Calibri"/>
                <a:cs typeface="Calibri"/>
              </a:rPr>
              <a:t>the </a:t>
            </a:r>
            <a:r>
              <a:rPr sz="2550" b="1" spc="-5" dirty="0">
                <a:latin typeface="Calibri"/>
                <a:cs typeface="Calibri"/>
              </a:rPr>
              <a:t>location </a:t>
            </a:r>
            <a:r>
              <a:rPr sz="2550" b="1" dirty="0">
                <a:latin typeface="Calibri"/>
                <a:cs typeface="Calibri"/>
              </a:rPr>
              <a:t>of a service</a:t>
            </a:r>
            <a:r>
              <a:rPr sz="2550" b="1" spc="35" dirty="0">
                <a:latin typeface="Calibri"/>
                <a:cs typeface="Calibri"/>
              </a:rPr>
              <a:t> </a:t>
            </a:r>
            <a:r>
              <a:rPr sz="2550" b="1" spc="-5" dirty="0">
                <a:latin typeface="Calibri"/>
                <a:cs typeface="Calibri"/>
              </a:rPr>
              <a:t>provider</a:t>
            </a:r>
            <a:endParaRPr sz="2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b="1" spc="-15" dirty="0">
                <a:solidFill>
                  <a:srgbClr val="8B28FF"/>
                </a:solidFill>
                <a:latin typeface="Calibri"/>
                <a:cs typeface="Calibri"/>
              </a:rPr>
              <a:t>myapp: 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{10.2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.3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4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:8080,</a:t>
            </a:r>
            <a:r>
              <a:rPr sz="2550" b="1" spc="105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10.2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.3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.6:8080}</a:t>
            </a:r>
            <a:endParaRPr sz="2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b="1" spc="-10" dirty="0">
                <a:solidFill>
                  <a:srgbClr val="8B28FF"/>
                </a:solidFill>
                <a:latin typeface="Calibri"/>
                <a:cs typeface="Calibri"/>
              </a:rPr>
              <a:t>mylogs: {S3bucket1,</a:t>
            </a:r>
            <a:r>
              <a:rPr sz="2550" b="1" spc="50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550" b="1" spc="-10" dirty="0">
                <a:solidFill>
                  <a:srgbClr val="8B28FF"/>
                </a:solidFill>
                <a:latin typeface="Calibri"/>
                <a:cs typeface="Calibri"/>
              </a:rPr>
              <a:t>S3bucket2}</a:t>
            </a:r>
            <a:endParaRPr sz="25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3697" y="2059685"/>
            <a:ext cx="1804670" cy="1804670"/>
          </a:xfrm>
          <a:custGeom>
            <a:avLst/>
            <a:gdLst/>
            <a:ahLst/>
            <a:cxnLst/>
            <a:rect l="l" t="t" r="r" b="b"/>
            <a:pathLst>
              <a:path w="1804670" h="1804670">
                <a:moveTo>
                  <a:pt x="0" y="1804416"/>
                </a:moveTo>
                <a:lnTo>
                  <a:pt x="1804416" y="1804416"/>
                </a:lnTo>
                <a:lnTo>
                  <a:pt x="1804416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13697" y="2059685"/>
            <a:ext cx="1804670" cy="1804670"/>
          </a:xfrm>
          <a:custGeom>
            <a:avLst/>
            <a:gdLst/>
            <a:ahLst/>
            <a:cxnLst/>
            <a:rect l="l" t="t" r="r" b="b"/>
            <a:pathLst>
              <a:path w="1804670" h="1804670">
                <a:moveTo>
                  <a:pt x="0" y="1804416"/>
                </a:moveTo>
                <a:lnTo>
                  <a:pt x="1804416" y="1804416"/>
                </a:lnTo>
                <a:lnTo>
                  <a:pt x="1804416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8102" y="2251710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98102" y="2251710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8102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8102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28681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8681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56142" y="1878329"/>
            <a:ext cx="2319655" cy="2169160"/>
          </a:xfrm>
          <a:custGeom>
            <a:avLst/>
            <a:gdLst/>
            <a:ahLst/>
            <a:cxnLst/>
            <a:rect l="l" t="t" r="r" b="b"/>
            <a:pathLst>
              <a:path w="2319654" h="2169160">
                <a:moveTo>
                  <a:pt x="0" y="2168652"/>
                </a:moveTo>
                <a:lnTo>
                  <a:pt x="2319528" y="2168652"/>
                </a:lnTo>
                <a:lnTo>
                  <a:pt x="2319528" y="0"/>
                </a:lnTo>
                <a:lnTo>
                  <a:pt x="0" y="0"/>
                </a:lnTo>
                <a:lnTo>
                  <a:pt x="0" y="216865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44121" y="2835401"/>
            <a:ext cx="1805939" cy="1005840"/>
          </a:xfrm>
          <a:custGeom>
            <a:avLst/>
            <a:gdLst/>
            <a:ahLst/>
            <a:cxnLst/>
            <a:rect l="l" t="t" r="r" b="b"/>
            <a:pathLst>
              <a:path w="1805940" h="1005839">
                <a:moveTo>
                  <a:pt x="0" y="1005839"/>
                </a:moveTo>
                <a:lnTo>
                  <a:pt x="1805939" y="1005839"/>
                </a:lnTo>
                <a:lnTo>
                  <a:pt x="1805939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44121" y="2835401"/>
            <a:ext cx="1805939" cy="1005840"/>
          </a:xfrm>
          <a:custGeom>
            <a:avLst/>
            <a:gdLst/>
            <a:ahLst/>
            <a:cxnLst/>
            <a:rect l="l" t="t" r="r" b="b"/>
            <a:pathLst>
              <a:path w="1805940" h="1005839">
                <a:moveTo>
                  <a:pt x="0" y="1005839"/>
                </a:moveTo>
                <a:lnTo>
                  <a:pt x="1805939" y="1005839"/>
                </a:lnTo>
                <a:lnTo>
                  <a:pt x="1805939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2852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2852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5910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5910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61242" y="2634233"/>
            <a:ext cx="2171700" cy="1408430"/>
          </a:xfrm>
          <a:custGeom>
            <a:avLst/>
            <a:gdLst/>
            <a:ahLst/>
            <a:cxnLst/>
            <a:rect l="l" t="t" r="r" b="b"/>
            <a:pathLst>
              <a:path w="2171700" h="1408429">
                <a:moveTo>
                  <a:pt x="0" y="1408176"/>
                </a:moveTo>
                <a:lnTo>
                  <a:pt x="2171700" y="1408176"/>
                </a:lnTo>
                <a:lnTo>
                  <a:pt x="2171700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90838" y="4571238"/>
            <a:ext cx="2673350" cy="1805939"/>
          </a:xfrm>
          <a:custGeom>
            <a:avLst/>
            <a:gdLst/>
            <a:ahLst/>
            <a:cxnLst/>
            <a:rect l="l" t="t" r="r" b="b"/>
            <a:pathLst>
              <a:path w="2673350" h="1805939">
                <a:moveTo>
                  <a:pt x="0" y="1805939"/>
                </a:moveTo>
                <a:lnTo>
                  <a:pt x="2673096" y="1805939"/>
                </a:lnTo>
                <a:lnTo>
                  <a:pt x="2673096" y="0"/>
                </a:lnTo>
                <a:lnTo>
                  <a:pt x="0" y="0"/>
                </a:lnTo>
                <a:lnTo>
                  <a:pt x="0" y="180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90838" y="4571238"/>
            <a:ext cx="2673350" cy="1805939"/>
          </a:xfrm>
          <a:custGeom>
            <a:avLst/>
            <a:gdLst/>
            <a:ahLst/>
            <a:cxnLst/>
            <a:rect l="l" t="t" r="r" b="b"/>
            <a:pathLst>
              <a:path w="2673350" h="1805939">
                <a:moveTo>
                  <a:pt x="0" y="1805939"/>
                </a:moveTo>
                <a:lnTo>
                  <a:pt x="2673096" y="1805939"/>
                </a:lnTo>
                <a:lnTo>
                  <a:pt x="2673096" y="0"/>
                </a:lnTo>
                <a:lnTo>
                  <a:pt x="0" y="0"/>
                </a:lnTo>
                <a:lnTo>
                  <a:pt x="0" y="180593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93530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3530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3530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3530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24109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24109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4109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24109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56214" y="5578602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8"/>
                </a:moveTo>
                <a:lnTo>
                  <a:pt x="605027" y="605028"/>
                </a:lnTo>
                <a:lnTo>
                  <a:pt x="605027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56214" y="5578602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8"/>
                </a:moveTo>
                <a:lnTo>
                  <a:pt x="605027" y="605028"/>
                </a:lnTo>
                <a:lnTo>
                  <a:pt x="605027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56214" y="4764785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7"/>
                </a:moveTo>
                <a:lnTo>
                  <a:pt x="605027" y="605027"/>
                </a:lnTo>
                <a:lnTo>
                  <a:pt x="60502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56214" y="4764785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7"/>
                </a:moveTo>
                <a:lnTo>
                  <a:pt x="605027" y="605027"/>
                </a:lnTo>
                <a:lnTo>
                  <a:pt x="60502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7666" y="4389882"/>
            <a:ext cx="3139440" cy="2169160"/>
          </a:xfrm>
          <a:custGeom>
            <a:avLst/>
            <a:gdLst/>
            <a:ahLst/>
            <a:cxnLst/>
            <a:rect l="l" t="t" r="r" b="b"/>
            <a:pathLst>
              <a:path w="3139440" h="2169159">
                <a:moveTo>
                  <a:pt x="0" y="2168652"/>
                </a:moveTo>
                <a:lnTo>
                  <a:pt x="3139439" y="2168652"/>
                </a:lnTo>
                <a:lnTo>
                  <a:pt x="3139439" y="0"/>
                </a:lnTo>
                <a:lnTo>
                  <a:pt x="0" y="0"/>
                </a:lnTo>
                <a:lnTo>
                  <a:pt x="0" y="2168652"/>
                </a:lnTo>
                <a:close/>
              </a:path>
            </a:pathLst>
          </a:custGeom>
          <a:ln w="10667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64957" y="2404110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09065" y="169222"/>
            <a:ext cx="12740987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9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How</a:t>
            </a:r>
            <a:r>
              <a:rPr b="0" spc="-2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9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find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resources</a:t>
            </a:r>
            <a:r>
              <a:rPr b="0" spc="-22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b="0" spc="-22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connect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to?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728D60B9-4B62-6B4A-8147-C25FC944B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</a:t>
            </a:r>
            <a:r>
              <a:rPr lang="en-US" dirty="0" err="1"/>
              <a:t>Daida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4005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895" y="244629"/>
            <a:ext cx="12079305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Server-side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r>
              <a:rPr b="0" spc="-5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490" y="2208115"/>
            <a:ext cx="3921760" cy="16205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Connections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proxied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Discovery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abstracted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away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Availability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capacity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impact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Additional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2793" y="3477005"/>
            <a:ext cx="2025650" cy="76200"/>
          </a:xfrm>
          <a:custGeom>
            <a:avLst/>
            <a:gdLst/>
            <a:ahLst/>
            <a:cxnLst/>
            <a:rect l="l" t="t" r="r" b="b"/>
            <a:pathLst>
              <a:path w="2025650" h="76200">
                <a:moveTo>
                  <a:pt x="1949450" y="0"/>
                </a:moveTo>
                <a:lnTo>
                  <a:pt x="1949450" y="76200"/>
                </a:lnTo>
                <a:lnTo>
                  <a:pt x="2005837" y="48006"/>
                </a:lnTo>
                <a:lnTo>
                  <a:pt x="1962150" y="48006"/>
                </a:lnTo>
                <a:lnTo>
                  <a:pt x="1962150" y="28194"/>
                </a:lnTo>
                <a:lnTo>
                  <a:pt x="2005838" y="28194"/>
                </a:lnTo>
                <a:lnTo>
                  <a:pt x="1949450" y="0"/>
                </a:lnTo>
                <a:close/>
              </a:path>
              <a:path w="2025650" h="76200">
                <a:moveTo>
                  <a:pt x="194945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949450" y="48006"/>
                </a:lnTo>
                <a:lnTo>
                  <a:pt x="1949450" y="28194"/>
                </a:lnTo>
                <a:close/>
              </a:path>
              <a:path w="2025650" h="76200">
                <a:moveTo>
                  <a:pt x="2005838" y="28194"/>
                </a:moveTo>
                <a:lnTo>
                  <a:pt x="1962150" y="28194"/>
                </a:lnTo>
                <a:lnTo>
                  <a:pt x="1962150" y="48006"/>
                </a:lnTo>
                <a:lnTo>
                  <a:pt x="2005837" y="48006"/>
                </a:lnTo>
                <a:lnTo>
                  <a:pt x="2025650" y="38100"/>
                </a:lnTo>
                <a:lnTo>
                  <a:pt x="2005838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8370" y="3179826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60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39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60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39" y="670560"/>
                </a:lnTo>
                <a:lnTo>
                  <a:pt x="111759" y="670560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60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58102" y="3360801"/>
            <a:ext cx="5270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Client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2302" y="4123182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1718817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5"/>
                </a:lnTo>
                <a:lnTo>
                  <a:pt x="0" y="557529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5"/>
                </a:lnTo>
                <a:lnTo>
                  <a:pt x="1718817" y="669035"/>
                </a:lnTo>
                <a:lnTo>
                  <a:pt x="1762226" y="660274"/>
                </a:lnTo>
                <a:lnTo>
                  <a:pt x="1797669" y="636381"/>
                </a:lnTo>
                <a:lnTo>
                  <a:pt x="1821562" y="600938"/>
                </a:lnTo>
                <a:lnTo>
                  <a:pt x="1830324" y="557529"/>
                </a:lnTo>
                <a:lnTo>
                  <a:pt x="1830324" y="111505"/>
                </a:lnTo>
                <a:lnTo>
                  <a:pt x="1821562" y="68097"/>
                </a:lnTo>
                <a:lnTo>
                  <a:pt x="1797669" y="32654"/>
                </a:lnTo>
                <a:lnTo>
                  <a:pt x="1762226" y="8761"/>
                </a:lnTo>
                <a:lnTo>
                  <a:pt x="1718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22302" y="4123182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0" y="111505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7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5"/>
                </a:lnTo>
                <a:lnTo>
                  <a:pt x="1830324" y="557529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7" y="669035"/>
                </a:lnTo>
                <a:lnTo>
                  <a:pt x="111505" y="669035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22200" y="4302709"/>
            <a:ext cx="14281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22302" y="3175254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1718817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6"/>
                </a:lnTo>
                <a:lnTo>
                  <a:pt x="0" y="557530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6"/>
                </a:lnTo>
                <a:lnTo>
                  <a:pt x="1718817" y="669036"/>
                </a:lnTo>
                <a:lnTo>
                  <a:pt x="1762226" y="660274"/>
                </a:lnTo>
                <a:lnTo>
                  <a:pt x="1797669" y="636381"/>
                </a:lnTo>
                <a:lnTo>
                  <a:pt x="1821562" y="600938"/>
                </a:lnTo>
                <a:lnTo>
                  <a:pt x="1830324" y="557530"/>
                </a:lnTo>
                <a:lnTo>
                  <a:pt x="1830324" y="111506"/>
                </a:lnTo>
                <a:lnTo>
                  <a:pt x="1821562" y="68097"/>
                </a:lnTo>
                <a:lnTo>
                  <a:pt x="1797669" y="32654"/>
                </a:lnTo>
                <a:lnTo>
                  <a:pt x="1762226" y="8761"/>
                </a:lnTo>
                <a:lnTo>
                  <a:pt x="1718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22302" y="3175254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0" y="111506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7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6"/>
                </a:lnTo>
                <a:lnTo>
                  <a:pt x="1830324" y="557530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7" y="669036"/>
                </a:lnTo>
                <a:lnTo>
                  <a:pt x="111505" y="669036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30"/>
                </a:lnTo>
                <a:lnTo>
                  <a:pt x="0" y="11150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22200" y="3355594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22302" y="5069585"/>
            <a:ext cx="1830705" cy="670560"/>
          </a:xfrm>
          <a:custGeom>
            <a:avLst/>
            <a:gdLst/>
            <a:ahLst/>
            <a:cxnLst/>
            <a:rect l="l" t="t" r="r" b="b"/>
            <a:pathLst>
              <a:path w="1830705" h="670560">
                <a:moveTo>
                  <a:pt x="1718563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59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59"/>
                </a:lnTo>
                <a:lnTo>
                  <a:pt x="1718563" y="670559"/>
                </a:lnTo>
                <a:lnTo>
                  <a:pt x="1762065" y="661777"/>
                </a:lnTo>
                <a:lnTo>
                  <a:pt x="1797589" y="637825"/>
                </a:lnTo>
                <a:lnTo>
                  <a:pt x="1821541" y="602301"/>
                </a:lnTo>
                <a:lnTo>
                  <a:pt x="1830324" y="558800"/>
                </a:lnTo>
                <a:lnTo>
                  <a:pt x="1830324" y="111759"/>
                </a:lnTo>
                <a:lnTo>
                  <a:pt x="1821541" y="68258"/>
                </a:lnTo>
                <a:lnTo>
                  <a:pt x="1797589" y="32734"/>
                </a:lnTo>
                <a:lnTo>
                  <a:pt x="1762065" y="8782"/>
                </a:lnTo>
                <a:lnTo>
                  <a:pt x="1718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22302" y="5069585"/>
            <a:ext cx="1830705" cy="670560"/>
          </a:xfrm>
          <a:custGeom>
            <a:avLst/>
            <a:gdLst/>
            <a:ahLst/>
            <a:cxnLst/>
            <a:rect l="l" t="t" r="r" b="b"/>
            <a:pathLst>
              <a:path w="1830705" h="670560">
                <a:moveTo>
                  <a:pt x="0" y="111759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8563" y="0"/>
                </a:lnTo>
                <a:lnTo>
                  <a:pt x="1762065" y="8782"/>
                </a:lnTo>
                <a:lnTo>
                  <a:pt x="1797589" y="32734"/>
                </a:lnTo>
                <a:lnTo>
                  <a:pt x="1821541" y="68258"/>
                </a:lnTo>
                <a:lnTo>
                  <a:pt x="1830324" y="111759"/>
                </a:lnTo>
                <a:lnTo>
                  <a:pt x="1830324" y="558800"/>
                </a:lnTo>
                <a:lnTo>
                  <a:pt x="1821541" y="602301"/>
                </a:lnTo>
                <a:lnTo>
                  <a:pt x="1797589" y="637825"/>
                </a:lnTo>
                <a:lnTo>
                  <a:pt x="1762065" y="661777"/>
                </a:lnTo>
                <a:lnTo>
                  <a:pt x="1718563" y="670559"/>
                </a:lnTo>
                <a:lnTo>
                  <a:pt x="111759" y="670559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5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22200" y="5250560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37169" y="3477005"/>
            <a:ext cx="1459865" cy="76200"/>
          </a:xfrm>
          <a:custGeom>
            <a:avLst/>
            <a:gdLst/>
            <a:ahLst/>
            <a:cxnLst/>
            <a:rect l="l" t="t" r="r" b="b"/>
            <a:pathLst>
              <a:path w="1459865" h="76200">
                <a:moveTo>
                  <a:pt x="1383410" y="0"/>
                </a:moveTo>
                <a:lnTo>
                  <a:pt x="1383410" y="76200"/>
                </a:lnTo>
                <a:lnTo>
                  <a:pt x="1439798" y="48006"/>
                </a:lnTo>
                <a:lnTo>
                  <a:pt x="1396110" y="48006"/>
                </a:lnTo>
                <a:lnTo>
                  <a:pt x="1396110" y="28194"/>
                </a:lnTo>
                <a:lnTo>
                  <a:pt x="1439799" y="28194"/>
                </a:lnTo>
                <a:lnTo>
                  <a:pt x="1383410" y="0"/>
                </a:lnTo>
                <a:close/>
              </a:path>
              <a:path w="1459865" h="76200">
                <a:moveTo>
                  <a:pt x="138341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383410" y="48006"/>
                </a:lnTo>
                <a:lnTo>
                  <a:pt x="1383410" y="28194"/>
                </a:lnTo>
                <a:close/>
              </a:path>
              <a:path w="1459865" h="76200">
                <a:moveTo>
                  <a:pt x="1439799" y="28194"/>
                </a:moveTo>
                <a:lnTo>
                  <a:pt x="1396110" y="28194"/>
                </a:lnTo>
                <a:lnTo>
                  <a:pt x="1396110" y="48006"/>
                </a:lnTo>
                <a:lnTo>
                  <a:pt x="1439798" y="48006"/>
                </a:lnTo>
                <a:lnTo>
                  <a:pt x="1459610" y="38100"/>
                </a:lnTo>
                <a:lnTo>
                  <a:pt x="1439799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01914" y="3065780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31602" y="3065780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5879" y="3935679"/>
            <a:ext cx="737870" cy="794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Calibri"/>
                <a:cs typeface="Calibri"/>
              </a:rPr>
              <a:t>LB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5" dirty="0">
                <a:latin typeface="Calibri"/>
                <a:cs typeface="Calibri"/>
              </a:rPr>
              <a:t>+</a:t>
            </a:r>
            <a:endParaRPr sz="1650">
              <a:latin typeface="Calibri"/>
              <a:cs typeface="Calibri"/>
            </a:endParaRPr>
          </a:p>
          <a:p>
            <a:pPr marL="12700" marR="5080" indent="1270" algn="ctr">
              <a:lnSpc>
                <a:spcPct val="101800"/>
              </a:lnSpc>
              <a:spcBef>
                <a:spcPts val="5"/>
              </a:spcBef>
            </a:pPr>
            <a:r>
              <a:rPr sz="1650" b="1" spc="10" dirty="0">
                <a:latin typeface="Calibri"/>
                <a:cs typeface="Calibri"/>
              </a:rPr>
              <a:t>Service  </a:t>
            </a:r>
            <a:r>
              <a:rPr sz="1650" b="1" spc="-10" dirty="0">
                <a:latin typeface="Calibri"/>
                <a:cs typeface="Calibri"/>
              </a:rPr>
              <a:t>R</a:t>
            </a:r>
            <a:r>
              <a:rPr sz="1650" b="1" spc="5" dirty="0">
                <a:latin typeface="Calibri"/>
                <a:cs typeface="Calibri"/>
              </a:rPr>
              <a:t>eg</a:t>
            </a:r>
            <a:r>
              <a:rPr sz="1650" b="1" spc="-10" dirty="0">
                <a:latin typeface="Calibri"/>
                <a:cs typeface="Calibri"/>
              </a:rPr>
              <a:t>i</a:t>
            </a:r>
            <a:r>
              <a:rPr sz="1650" b="1" spc="-15" dirty="0">
                <a:latin typeface="Calibri"/>
                <a:cs typeface="Calibri"/>
              </a:rPr>
              <a:t>s</a:t>
            </a:r>
            <a:r>
              <a:rPr sz="1650" b="1" spc="10" dirty="0">
                <a:latin typeface="Calibri"/>
                <a:cs typeface="Calibri"/>
              </a:rPr>
              <a:t>t</a:t>
            </a:r>
            <a:r>
              <a:rPr sz="1650" b="1" spc="25" dirty="0">
                <a:latin typeface="Calibri"/>
                <a:cs typeface="Calibri"/>
              </a:rPr>
              <a:t>r</a:t>
            </a:r>
            <a:r>
              <a:rPr sz="1650" b="1" spc="10" dirty="0">
                <a:latin typeface="Calibri"/>
                <a:cs typeface="Calibri"/>
              </a:rPr>
              <a:t>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533126" y="4418838"/>
            <a:ext cx="1790064" cy="76200"/>
          </a:xfrm>
          <a:custGeom>
            <a:avLst/>
            <a:gdLst/>
            <a:ahLst/>
            <a:cxnLst/>
            <a:rect l="l" t="t" r="r" b="b"/>
            <a:pathLst>
              <a:path w="1790065" h="76200">
                <a:moveTo>
                  <a:pt x="1790065" y="28194"/>
                </a:moveTo>
                <a:lnTo>
                  <a:pt x="1710817" y="28194"/>
                </a:lnTo>
                <a:lnTo>
                  <a:pt x="1710817" y="48006"/>
                </a:lnTo>
                <a:lnTo>
                  <a:pt x="1790065" y="48006"/>
                </a:lnTo>
                <a:lnTo>
                  <a:pt x="1790065" y="28194"/>
                </a:lnTo>
                <a:close/>
              </a:path>
              <a:path w="1790065" h="76200">
                <a:moveTo>
                  <a:pt x="1651380" y="28194"/>
                </a:moveTo>
                <a:lnTo>
                  <a:pt x="1572132" y="28194"/>
                </a:lnTo>
                <a:lnTo>
                  <a:pt x="1572132" y="48006"/>
                </a:lnTo>
                <a:lnTo>
                  <a:pt x="1651380" y="48006"/>
                </a:lnTo>
                <a:lnTo>
                  <a:pt x="1651380" y="28194"/>
                </a:lnTo>
                <a:close/>
              </a:path>
              <a:path w="1790065" h="76200">
                <a:moveTo>
                  <a:pt x="1512697" y="28194"/>
                </a:moveTo>
                <a:lnTo>
                  <a:pt x="1433449" y="28194"/>
                </a:lnTo>
                <a:lnTo>
                  <a:pt x="1433449" y="48006"/>
                </a:lnTo>
                <a:lnTo>
                  <a:pt x="1512697" y="48006"/>
                </a:lnTo>
                <a:lnTo>
                  <a:pt x="1512697" y="28194"/>
                </a:lnTo>
                <a:close/>
              </a:path>
              <a:path w="1790065" h="76200">
                <a:moveTo>
                  <a:pt x="1374013" y="28194"/>
                </a:moveTo>
                <a:lnTo>
                  <a:pt x="1294765" y="28194"/>
                </a:lnTo>
                <a:lnTo>
                  <a:pt x="1294765" y="48006"/>
                </a:lnTo>
                <a:lnTo>
                  <a:pt x="1374013" y="48006"/>
                </a:lnTo>
                <a:lnTo>
                  <a:pt x="1374013" y="28194"/>
                </a:lnTo>
                <a:close/>
              </a:path>
              <a:path w="1790065" h="76200">
                <a:moveTo>
                  <a:pt x="1235328" y="28194"/>
                </a:moveTo>
                <a:lnTo>
                  <a:pt x="1156080" y="28194"/>
                </a:lnTo>
                <a:lnTo>
                  <a:pt x="1156080" y="48006"/>
                </a:lnTo>
                <a:lnTo>
                  <a:pt x="1235328" y="48006"/>
                </a:lnTo>
                <a:lnTo>
                  <a:pt x="1235328" y="28194"/>
                </a:lnTo>
                <a:close/>
              </a:path>
              <a:path w="1790065" h="76200">
                <a:moveTo>
                  <a:pt x="1096645" y="28194"/>
                </a:moveTo>
                <a:lnTo>
                  <a:pt x="1017397" y="28194"/>
                </a:lnTo>
                <a:lnTo>
                  <a:pt x="1017397" y="48006"/>
                </a:lnTo>
                <a:lnTo>
                  <a:pt x="1096645" y="48006"/>
                </a:lnTo>
                <a:lnTo>
                  <a:pt x="1096645" y="28194"/>
                </a:lnTo>
                <a:close/>
              </a:path>
              <a:path w="1790065" h="76200">
                <a:moveTo>
                  <a:pt x="957960" y="28194"/>
                </a:moveTo>
                <a:lnTo>
                  <a:pt x="878713" y="28194"/>
                </a:lnTo>
                <a:lnTo>
                  <a:pt x="878713" y="48006"/>
                </a:lnTo>
                <a:lnTo>
                  <a:pt x="957960" y="48006"/>
                </a:lnTo>
                <a:lnTo>
                  <a:pt x="957960" y="28194"/>
                </a:lnTo>
                <a:close/>
              </a:path>
              <a:path w="1790065" h="76200">
                <a:moveTo>
                  <a:pt x="819276" y="28194"/>
                </a:moveTo>
                <a:lnTo>
                  <a:pt x="740028" y="28194"/>
                </a:lnTo>
                <a:lnTo>
                  <a:pt x="740028" y="48006"/>
                </a:lnTo>
                <a:lnTo>
                  <a:pt x="819276" y="48006"/>
                </a:lnTo>
                <a:lnTo>
                  <a:pt x="819276" y="28194"/>
                </a:lnTo>
                <a:close/>
              </a:path>
              <a:path w="1790065" h="76200">
                <a:moveTo>
                  <a:pt x="680593" y="28194"/>
                </a:moveTo>
                <a:lnTo>
                  <a:pt x="601345" y="28194"/>
                </a:lnTo>
                <a:lnTo>
                  <a:pt x="601345" y="48006"/>
                </a:lnTo>
                <a:lnTo>
                  <a:pt x="680593" y="48006"/>
                </a:lnTo>
                <a:lnTo>
                  <a:pt x="680593" y="28194"/>
                </a:lnTo>
                <a:close/>
              </a:path>
              <a:path w="1790065" h="76200">
                <a:moveTo>
                  <a:pt x="541908" y="28194"/>
                </a:moveTo>
                <a:lnTo>
                  <a:pt x="462660" y="28194"/>
                </a:lnTo>
                <a:lnTo>
                  <a:pt x="462660" y="48006"/>
                </a:lnTo>
                <a:lnTo>
                  <a:pt x="541908" y="48006"/>
                </a:lnTo>
                <a:lnTo>
                  <a:pt x="541908" y="28194"/>
                </a:lnTo>
                <a:close/>
              </a:path>
              <a:path w="1790065" h="76200">
                <a:moveTo>
                  <a:pt x="403225" y="28194"/>
                </a:moveTo>
                <a:lnTo>
                  <a:pt x="323976" y="28194"/>
                </a:lnTo>
                <a:lnTo>
                  <a:pt x="323976" y="48006"/>
                </a:lnTo>
                <a:lnTo>
                  <a:pt x="403225" y="48006"/>
                </a:lnTo>
                <a:lnTo>
                  <a:pt x="403225" y="28194"/>
                </a:lnTo>
                <a:close/>
              </a:path>
              <a:path w="1790065" h="76200">
                <a:moveTo>
                  <a:pt x="264541" y="28194"/>
                </a:moveTo>
                <a:lnTo>
                  <a:pt x="185293" y="28194"/>
                </a:lnTo>
                <a:lnTo>
                  <a:pt x="185293" y="48006"/>
                </a:lnTo>
                <a:lnTo>
                  <a:pt x="264541" y="48006"/>
                </a:lnTo>
                <a:lnTo>
                  <a:pt x="264541" y="28194"/>
                </a:lnTo>
                <a:close/>
              </a:path>
              <a:path w="17900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179006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1790065" h="76200">
                <a:moveTo>
                  <a:pt x="125856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125856" y="48006"/>
                </a:lnTo>
                <a:lnTo>
                  <a:pt x="125856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50373" y="5404865"/>
            <a:ext cx="2472055" cy="0"/>
          </a:xfrm>
          <a:custGeom>
            <a:avLst/>
            <a:gdLst/>
            <a:ahLst/>
            <a:cxnLst/>
            <a:rect l="l" t="t" r="r" b="b"/>
            <a:pathLst>
              <a:path w="2472054">
                <a:moveTo>
                  <a:pt x="2472054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D231A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2273" y="4792217"/>
            <a:ext cx="76200" cy="612775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48005" y="533273"/>
                </a:moveTo>
                <a:lnTo>
                  <a:pt x="28194" y="533273"/>
                </a:lnTo>
                <a:lnTo>
                  <a:pt x="28194" y="612521"/>
                </a:lnTo>
                <a:lnTo>
                  <a:pt x="48005" y="612521"/>
                </a:lnTo>
                <a:lnTo>
                  <a:pt x="48005" y="533273"/>
                </a:lnTo>
                <a:close/>
              </a:path>
              <a:path w="76200" h="612775">
                <a:moveTo>
                  <a:pt x="48005" y="394589"/>
                </a:moveTo>
                <a:lnTo>
                  <a:pt x="28194" y="394589"/>
                </a:lnTo>
                <a:lnTo>
                  <a:pt x="28194" y="473837"/>
                </a:lnTo>
                <a:lnTo>
                  <a:pt x="48005" y="473837"/>
                </a:lnTo>
                <a:lnTo>
                  <a:pt x="48005" y="394589"/>
                </a:lnTo>
                <a:close/>
              </a:path>
              <a:path w="76200" h="612775">
                <a:moveTo>
                  <a:pt x="48005" y="255905"/>
                </a:moveTo>
                <a:lnTo>
                  <a:pt x="28194" y="255905"/>
                </a:lnTo>
                <a:lnTo>
                  <a:pt x="28194" y="335153"/>
                </a:lnTo>
                <a:lnTo>
                  <a:pt x="48005" y="335153"/>
                </a:lnTo>
                <a:lnTo>
                  <a:pt x="48005" y="255905"/>
                </a:lnTo>
                <a:close/>
              </a:path>
              <a:path w="76200" h="612775">
                <a:moveTo>
                  <a:pt x="48005" y="117221"/>
                </a:moveTo>
                <a:lnTo>
                  <a:pt x="28194" y="117221"/>
                </a:lnTo>
                <a:lnTo>
                  <a:pt x="28194" y="196469"/>
                </a:lnTo>
                <a:lnTo>
                  <a:pt x="48005" y="196469"/>
                </a:lnTo>
                <a:lnTo>
                  <a:pt x="48005" y="117221"/>
                </a:lnTo>
                <a:close/>
              </a:path>
              <a:path w="76200" h="6127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63731" y="4052697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37673" y="4949571"/>
            <a:ext cx="2543175" cy="5829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305"/>
              </a:spcBef>
            </a:pPr>
            <a:r>
              <a:rPr sz="1650" spc="5" dirty="0">
                <a:latin typeface="Calibri"/>
                <a:cs typeface="Calibri"/>
              </a:rPr>
              <a:t>Register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529840" algn="l"/>
              </a:tabLst>
            </a:pP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 	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2817" y="2315717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70492" y="3015995"/>
            <a:ext cx="92964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936CD44F-D776-914E-8A38-7553E8EFD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</a:t>
            </a:r>
            <a:r>
              <a:rPr lang="en-US" dirty="0" err="1"/>
              <a:t>Daida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1888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89" y="2219604"/>
            <a:ext cx="4433570" cy="16198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Clients connect directly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providers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Fewer </a:t>
            </a:r>
            <a:r>
              <a:rPr sz="2200" spc="-10" dirty="0">
                <a:latin typeface="Calibri"/>
                <a:cs typeface="Calibri"/>
              </a:rPr>
              <a:t>components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Clients must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registry-aware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Client-side </a:t>
            </a:r>
            <a:r>
              <a:rPr sz="2200" dirty="0">
                <a:latin typeface="Calibri"/>
                <a:cs typeface="Calibri"/>
              </a:rPr>
              <a:t>load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balancing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8538" y="2315717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2481" y="3663569"/>
            <a:ext cx="1294130" cy="1288415"/>
          </a:xfrm>
          <a:custGeom>
            <a:avLst/>
            <a:gdLst/>
            <a:ahLst/>
            <a:cxnLst/>
            <a:rect l="l" t="t" r="r" b="b"/>
            <a:pathLst>
              <a:path w="1294129" h="1288414">
                <a:moveTo>
                  <a:pt x="1191641" y="1241170"/>
                </a:moveTo>
                <a:lnTo>
                  <a:pt x="1186179" y="1244345"/>
                </a:lnTo>
                <a:lnTo>
                  <a:pt x="1184783" y="1249679"/>
                </a:lnTo>
                <a:lnTo>
                  <a:pt x="1183386" y="1254886"/>
                </a:lnTo>
                <a:lnTo>
                  <a:pt x="1186561" y="1260347"/>
                </a:lnTo>
                <a:lnTo>
                  <a:pt x="1293622" y="1288288"/>
                </a:lnTo>
                <a:lnTo>
                  <a:pt x="1291806" y="1281429"/>
                </a:lnTo>
                <a:lnTo>
                  <a:pt x="1272794" y="1281429"/>
                </a:lnTo>
                <a:lnTo>
                  <a:pt x="1246842" y="1255587"/>
                </a:lnTo>
                <a:lnTo>
                  <a:pt x="1191641" y="1241170"/>
                </a:lnTo>
                <a:close/>
              </a:path>
              <a:path w="1294129" h="1288414">
                <a:moveTo>
                  <a:pt x="1246842" y="1255587"/>
                </a:moveTo>
                <a:lnTo>
                  <a:pt x="1272794" y="1281429"/>
                </a:lnTo>
                <a:lnTo>
                  <a:pt x="1277239" y="1276984"/>
                </a:lnTo>
                <a:lnTo>
                  <a:pt x="1270127" y="1276984"/>
                </a:lnTo>
                <a:lnTo>
                  <a:pt x="1265757" y="1260513"/>
                </a:lnTo>
                <a:lnTo>
                  <a:pt x="1246842" y="1255587"/>
                </a:lnTo>
                <a:close/>
              </a:path>
              <a:path w="1294129" h="1288414">
                <a:moveTo>
                  <a:pt x="1259840" y="1178178"/>
                </a:moveTo>
                <a:lnTo>
                  <a:pt x="1249299" y="1180972"/>
                </a:lnTo>
                <a:lnTo>
                  <a:pt x="1246124" y="1186433"/>
                </a:lnTo>
                <a:lnTo>
                  <a:pt x="1247521" y="1191767"/>
                </a:lnTo>
                <a:lnTo>
                  <a:pt x="1260720" y="1241525"/>
                </a:lnTo>
                <a:lnTo>
                  <a:pt x="1286764" y="1267459"/>
                </a:lnTo>
                <a:lnTo>
                  <a:pt x="1272794" y="1281429"/>
                </a:lnTo>
                <a:lnTo>
                  <a:pt x="1291806" y="1281429"/>
                </a:lnTo>
                <a:lnTo>
                  <a:pt x="1266663" y="1186433"/>
                </a:lnTo>
                <a:lnTo>
                  <a:pt x="1265301" y="1181353"/>
                </a:lnTo>
                <a:lnTo>
                  <a:pt x="1259840" y="1178178"/>
                </a:lnTo>
                <a:close/>
              </a:path>
              <a:path w="1294129" h="1288414">
                <a:moveTo>
                  <a:pt x="1265757" y="1260513"/>
                </a:moveTo>
                <a:lnTo>
                  <a:pt x="1270127" y="1276984"/>
                </a:lnTo>
                <a:lnTo>
                  <a:pt x="1282192" y="1264792"/>
                </a:lnTo>
                <a:lnTo>
                  <a:pt x="1265757" y="1260513"/>
                </a:lnTo>
                <a:close/>
              </a:path>
              <a:path w="1294129" h="1288414">
                <a:moveTo>
                  <a:pt x="1260720" y="1241525"/>
                </a:moveTo>
                <a:lnTo>
                  <a:pt x="1265757" y="1260513"/>
                </a:lnTo>
                <a:lnTo>
                  <a:pt x="1282192" y="1264792"/>
                </a:lnTo>
                <a:lnTo>
                  <a:pt x="1270127" y="1276984"/>
                </a:lnTo>
                <a:lnTo>
                  <a:pt x="1277239" y="1276984"/>
                </a:lnTo>
                <a:lnTo>
                  <a:pt x="1286764" y="1267459"/>
                </a:lnTo>
                <a:lnTo>
                  <a:pt x="1260720" y="1241525"/>
                </a:lnTo>
                <a:close/>
              </a:path>
              <a:path w="1294129" h="1288414">
                <a:moveTo>
                  <a:pt x="13970" y="0"/>
                </a:moveTo>
                <a:lnTo>
                  <a:pt x="0" y="13969"/>
                </a:lnTo>
                <a:lnTo>
                  <a:pt x="1246842" y="1255587"/>
                </a:lnTo>
                <a:lnTo>
                  <a:pt x="1265757" y="1260513"/>
                </a:lnTo>
                <a:lnTo>
                  <a:pt x="1260720" y="1241525"/>
                </a:lnTo>
                <a:lnTo>
                  <a:pt x="13970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19466" y="3386201"/>
            <a:ext cx="4403090" cy="111760"/>
          </a:xfrm>
          <a:custGeom>
            <a:avLst/>
            <a:gdLst/>
            <a:ahLst/>
            <a:cxnLst/>
            <a:rect l="l" t="t" r="r" b="b"/>
            <a:pathLst>
              <a:path w="4403090" h="111760">
                <a:moveTo>
                  <a:pt x="4363865" y="55752"/>
                </a:moveTo>
                <a:lnTo>
                  <a:pt x="4302252" y="91694"/>
                </a:lnTo>
                <a:lnTo>
                  <a:pt x="4297553" y="94361"/>
                </a:lnTo>
                <a:lnTo>
                  <a:pt x="4295902" y="100457"/>
                </a:lnTo>
                <a:lnTo>
                  <a:pt x="4298695" y="105156"/>
                </a:lnTo>
                <a:lnTo>
                  <a:pt x="4301489" y="109982"/>
                </a:lnTo>
                <a:lnTo>
                  <a:pt x="4307458" y="111506"/>
                </a:lnTo>
                <a:lnTo>
                  <a:pt x="4386104" y="65659"/>
                </a:lnTo>
                <a:lnTo>
                  <a:pt x="4383532" y="65659"/>
                </a:lnTo>
                <a:lnTo>
                  <a:pt x="4383532" y="64262"/>
                </a:lnTo>
                <a:lnTo>
                  <a:pt x="4378452" y="64262"/>
                </a:lnTo>
                <a:lnTo>
                  <a:pt x="4363865" y="55752"/>
                </a:lnTo>
                <a:close/>
              </a:path>
              <a:path w="4403090" h="111760">
                <a:moveTo>
                  <a:pt x="4346883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4346883" y="65659"/>
                </a:lnTo>
                <a:lnTo>
                  <a:pt x="4363865" y="55752"/>
                </a:lnTo>
                <a:lnTo>
                  <a:pt x="4346883" y="45847"/>
                </a:lnTo>
                <a:close/>
              </a:path>
              <a:path w="4403090" h="111760">
                <a:moveTo>
                  <a:pt x="4386104" y="45847"/>
                </a:moveTo>
                <a:lnTo>
                  <a:pt x="4383532" y="45847"/>
                </a:lnTo>
                <a:lnTo>
                  <a:pt x="4383532" y="65659"/>
                </a:lnTo>
                <a:lnTo>
                  <a:pt x="4386104" y="65659"/>
                </a:lnTo>
                <a:lnTo>
                  <a:pt x="4403089" y="55752"/>
                </a:lnTo>
                <a:lnTo>
                  <a:pt x="4386104" y="45847"/>
                </a:lnTo>
                <a:close/>
              </a:path>
              <a:path w="4403090" h="111760">
                <a:moveTo>
                  <a:pt x="4378452" y="47244"/>
                </a:moveTo>
                <a:lnTo>
                  <a:pt x="4363865" y="55752"/>
                </a:lnTo>
                <a:lnTo>
                  <a:pt x="4378452" y="64262"/>
                </a:lnTo>
                <a:lnTo>
                  <a:pt x="4378452" y="47244"/>
                </a:lnTo>
                <a:close/>
              </a:path>
              <a:path w="4403090" h="111760">
                <a:moveTo>
                  <a:pt x="4383532" y="47244"/>
                </a:moveTo>
                <a:lnTo>
                  <a:pt x="4378452" y="47244"/>
                </a:lnTo>
                <a:lnTo>
                  <a:pt x="4378452" y="64262"/>
                </a:lnTo>
                <a:lnTo>
                  <a:pt x="4383532" y="64262"/>
                </a:lnTo>
                <a:lnTo>
                  <a:pt x="4383532" y="47244"/>
                </a:lnTo>
                <a:close/>
              </a:path>
              <a:path w="4403090" h="111760">
                <a:moveTo>
                  <a:pt x="4307458" y="0"/>
                </a:moveTo>
                <a:lnTo>
                  <a:pt x="4301489" y="1524"/>
                </a:lnTo>
                <a:lnTo>
                  <a:pt x="4298695" y="6350"/>
                </a:lnTo>
                <a:lnTo>
                  <a:pt x="4295902" y="11049"/>
                </a:lnTo>
                <a:lnTo>
                  <a:pt x="4297553" y="17145"/>
                </a:lnTo>
                <a:lnTo>
                  <a:pt x="4302252" y="19812"/>
                </a:lnTo>
                <a:lnTo>
                  <a:pt x="4363865" y="55752"/>
                </a:lnTo>
                <a:lnTo>
                  <a:pt x="4378452" y="47244"/>
                </a:lnTo>
                <a:lnTo>
                  <a:pt x="4383532" y="47244"/>
                </a:lnTo>
                <a:lnTo>
                  <a:pt x="4383532" y="45847"/>
                </a:lnTo>
                <a:lnTo>
                  <a:pt x="4386104" y="45847"/>
                </a:lnTo>
                <a:lnTo>
                  <a:pt x="4307458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846" y="3199638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4" h="669289">
                <a:moveTo>
                  <a:pt x="0" y="111506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8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6"/>
                </a:lnTo>
                <a:lnTo>
                  <a:pt x="1830324" y="557529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8" y="669036"/>
                </a:lnTo>
                <a:lnTo>
                  <a:pt x="111505" y="669036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6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57593" y="3379724"/>
            <a:ext cx="5270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Client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2302" y="4141470"/>
            <a:ext cx="1828800" cy="669290"/>
          </a:xfrm>
          <a:custGeom>
            <a:avLst/>
            <a:gdLst/>
            <a:ahLst/>
            <a:cxnLst/>
            <a:rect l="l" t="t" r="r" b="b"/>
            <a:pathLst>
              <a:path w="1828800" h="669289">
                <a:moveTo>
                  <a:pt x="1717294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5"/>
                </a:lnTo>
                <a:lnTo>
                  <a:pt x="0" y="557529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5"/>
                </a:lnTo>
                <a:lnTo>
                  <a:pt x="1717294" y="669035"/>
                </a:lnTo>
                <a:lnTo>
                  <a:pt x="1760702" y="660274"/>
                </a:lnTo>
                <a:lnTo>
                  <a:pt x="1796145" y="636381"/>
                </a:lnTo>
                <a:lnTo>
                  <a:pt x="1820038" y="600938"/>
                </a:lnTo>
                <a:lnTo>
                  <a:pt x="1828800" y="557529"/>
                </a:lnTo>
                <a:lnTo>
                  <a:pt x="1828800" y="111505"/>
                </a:lnTo>
                <a:lnTo>
                  <a:pt x="1820038" y="68097"/>
                </a:lnTo>
                <a:lnTo>
                  <a:pt x="1796145" y="32654"/>
                </a:lnTo>
                <a:lnTo>
                  <a:pt x="1760702" y="8761"/>
                </a:lnTo>
                <a:lnTo>
                  <a:pt x="1717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22302" y="4141470"/>
            <a:ext cx="1828800" cy="669290"/>
          </a:xfrm>
          <a:custGeom>
            <a:avLst/>
            <a:gdLst/>
            <a:ahLst/>
            <a:cxnLst/>
            <a:rect l="l" t="t" r="r" b="b"/>
            <a:pathLst>
              <a:path w="1828800" h="669289">
                <a:moveTo>
                  <a:pt x="0" y="111505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7294" y="0"/>
                </a:lnTo>
                <a:lnTo>
                  <a:pt x="1760702" y="8761"/>
                </a:lnTo>
                <a:lnTo>
                  <a:pt x="1796145" y="32654"/>
                </a:lnTo>
                <a:lnTo>
                  <a:pt x="1820038" y="68097"/>
                </a:lnTo>
                <a:lnTo>
                  <a:pt x="1828800" y="111505"/>
                </a:lnTo>
                <a:lnTo>
                  <a:pt x="1828800" y="557529"/>
                </a:lnTo>
                <a:lnTo>
                  <a:pt x="1820038" y="600938"/>
                </a:lnTo>
                <a:lnTo>
                  <a:pt x="1796145" y="636381"/>
                </a:lnTo>
                <a:lnTo>
                  <a:pt x="1760702" y="660274"/>
                </a:lnTo>
                <a:lnTo>
                  <a:pt x="1717294" y="669035"/>
                </a:lnTo>
                <a:lnTo>
                  <a:pt x="111505" y="669035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7204" y="4321810"/>
            <a:ext cx="40620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6680" algn="l"/>
              </a:tabLst>
            </a:pP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 	</a:t>
            </a: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22302" y="3193542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1717040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60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60"/>
                </a:lnTo>
                <a:lnTo>
                  <a:pt x="1717040" y="670560"/>
                </a:lnTo>
                <a:lnTo>
                  <a:pt x="1760541" y="661777"/>
                </a:lnTo>
                <a:lnTo>
                  <a:pt x="1796065" y="637825"/>
                </a:lnTo>
                <a:lnTo>
                  <a:pt x="1820017" y="602301"/>
                </a:lnTo>
                <a:lnTo>
                  <a:pt x="1828800" y="558800"/>
                </a:lnTo>
                <a:lnTo>
                  <a:pt x="1828800" y="111760"/>
                </a:lnTo>
                <a:lnTo>
                  <a:pt x="1820017" y="68258"/>
                </a:lnTo>
                <a:lnTo>
                  <a:pt x="1796065" y="32734"/>
                </a:lnTo>
                <a:lnTo>
                  <a:pt x="1760541" y="8782"/>
                </a:lnTo>
                <a:lnTo>
                  <a:pt x="1717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22302" y="3193542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60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40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60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40" y="670560"/>
                </a:lnTo>
                <a:lnTo>
                  <a:pt x="111759" y="670560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6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82581" y="3374263"/>
            <a:ext cx="446659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84805" algn="l"/>
                <a:tab pos="3051175" algn="l"/>
              </a:tabLst>
            </a:pPr>
            <a:r>
              <a:rPr sz="1650" u="heavy" spc="5" dirty="0">
                <a:solidFill>
                  <a:srgbClr val="FFC000"/>
                </a:solidFill>
                <a:uFill>
                  <a:solidFill>
                    <a:srgbClr val="D231AA"/>
                  </a:solidFill>
                </a:uFill>
                <a:latin typeface="Calibri"/>
                <a:cs typeface="Calibri"/>
              </a:rPr>
              <a:t> 	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22302" y="5087873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1717040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59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59"/>
                </a:lnTo>
                <a:lnTo>
                  <a:pt x="1717040" y="670559"/>
                </a:lnTo>
                <a:lnTo>
                  <a:pt x="1760541" y="661777"/>
                </a:lnTo>
                <a:lnTo>
                  <a:pt x="1796065" y="637825"/>
                </a:lnTo>
                <a:lnTo>
                  <a:pt x="1820017" y="602301"/>
                </a:lnTo>
                <a:lnTo>
                  <a:pt x="1828800" y="558800"/>
                </a:lnTo>
                <a:lnTo>
                  <a:pt x="1828800" y="111759"/>
                </a:lnTo>
                <a:lnTo>
                  <a:pt x="1820017" y="68258"/>
                </a:lnTo>
                <a:lnTo>
                  <a:pt x="1796065" y="32734"/>
                </a:lnTo>
                <a:lnTo>
                  <a:pt x="1760541" y="8782"/>
                </a:lnTo>
                <a:lnTo>
                  <a:pt x="1717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22302" y="5087873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59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40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59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40" y="670559"/>
                </a:lnTo>
                <a:lnTo>
                  <a:pt x="111759" y="670559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5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21565" y="5269484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5285" y="5087873"/>
            <a:ext cx="1458595" cy="670560"/>
          </a:xfrm>
          <a:prstGeom prst="rect">
            <a:avLst/>
          </a:prstGeom>
          <a:solidFill>
            <a:srgbClr val="BEBEBE"/>
          </a:solidFill>
          <a:ln w="10667">
            <a:solidFill>
              <a:srgbClr val="9A217B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550"/>
              </a:spcBef>
            </a:pPr>
            <a:r>
              <a:rPr sz="1650" spc="10" dirty="0">
                <a:latin typeface="Calibri"/>
                <a:cs typeface="Calibri"/>
              </a:rPr>
              <a:t>Service</a:t>
            </a:r>
            <a:endParaRPr sz="1650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35"/>
              </a:spcBef>
            </a:pPr>
            <a:r>
              <a:rPr sz="1650" spc="5" dirty="0">
                <a:latin typeface="Calibri"/>
                <a:cs typeface="Calibri"/>
              </a:rPr>
              <a:t>Registry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1406" y="3084322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57181" y="3670553"/>
            <a:ext cx="76200" cy="1131570"/>
          </a:xfrm>
          <a:custGeom>
            <a:avLst/>
            <a:gdLst/>
            <a:ahLst/>
            <a:cxnLst/>
            <a:rect l="l" t="t" r="r" b="b"/>
            <a:pathLst>
              <a:path w="76200" h="1131570">
                <a:moveTo>
                  <a:pt x="48006" y="0"/>
                </a:moveTo>
                <a:lnTo>
                  <a:pt x="28194" y="0"/>
                </a:lnTo>
                <a:lnTo>
                  <a:pt x="28194" y="79248"/>
                </a:lnTo>
                <a:lnTo>
                  <a:pt x="48006" y="79248"/>
                </a:lnTo>
                <a:lnTo>
                  <a:pt x="48006" y="0"/>
                </a:lnTo>
                <a:close/>
              </a:path>
              <a:path w="76200" h="1131570">
                <a:moveTo>
                  <a:pt x="48006" y="138684"/>
                </a:moveTo>
                <a:lnTo>
                  <a:pt x="28194" y="138684"/>
                </a:lnTo>
                <a:lnTo>
                  <a:pt x="28194" y="217932"/>
                </a:lnTo>
                <a:lnTo>
                  <a:pt x="48006" y="217932"/>
                </a:lnTo>
                <a:lnTo>
                  <a:pt x="48006" y="138684"/>
                </a:lnTo>
                <a:close/>
              </a:path>
              <a:path w="76200" h="1131570">
                <a:moveTo>
                  <a:pt x="48006" y="277368"/>
                </a:moveTo>
                <a:lnTo>
                  <a:pt x="28194" y="277368"/>
                </a:lnTo>
                <a:lnTo>
                  <a:pt x="28194" y="356616"/>
                </a:lnTo>
                <a:lnTo>
                  <a:pt x="48006" y="356616"/>
                </a:lnTo>
                <a:lnTo>
                  <a:pt x="48006" y="277368"/>
                </a:lnTo>
                <a:close/>
              </a:path>
              <a:path w="76200" h="1131570">
                <a:moveTo>
                  <a:pt x="48006" y="416051"/>
                </a:moveTo>
                <a:lnTo>
                  <a:pt x="28194" y="416051"/>
                </a:lnTo>
                <a:lnTo>
                  <a:pt x="28194" y="495300"/>
                </a:lnTo>
                <a:lnTo>
                  <a:pt x="48006" y="495300"/>
                </a:lnTo>
                <a:lnTo>
                  <a:pt x="48006" y="416051"/>
                </a:lnTo>
                <a:close/>
              </a:path>
              <a:path w="76200" h="1131570">
                <a:moveTo>
                  <a:pt x="48006" y="554736"/>
                </a:moveTo>
                <a:lnTo>
                  <a:pt x="28194" y="554736"/>
                </a:lnTo>
                <a:lnTo>
                  <a:pt x="28194" y="633984"/>
                </a:lnTo>
                <a:lnTo>
                  <a:pt x="48006" y="633984"/>
                </a:lnTo>
                <a:lnTo>
                  <a:pt x="48006" y="554736"/>
                </a:lnTo>
                <a:close/>
              </a:path>
              <a:path w="76200" h="1131570">
                <a:moveTo>
                  <a:pt x="48006" y="693420"/>
                </a:moveTo>
                <a:lnTo>
                  <a:pt x="28194" y="693420"/>
                </a:lnTo>
                <a:lnTo>
                  <a:pt x="28194" y="772668"/>
                </a:lnTo>
                <a:lnTo>
                  <a:pt x="48006" y="772668"/>
                </a:lnTo>
                <a:lnTo>
                  <a:pt x="48006" y="693420"/>
                </a:lnTo>
                <a:close/>
              </a:path>
              <a:path w="76200" h="1131570">
                <a:moveTo>
                  <a:pt x="48006" y="832104"/>
                </a:moveTo>
                <a:lnTo>
                  <a:pt x="28194" y="832104"/>
                </a:lnTo>
                <a:lnTo>
                  <a:pt x="28194" y="911351"/>
                </a:lnTo>
                <a:lnTo>
                  <a:pt x="48006" y="911351"/>
                </a:lnTo>
                <a:lnTo>
                  <a:pt x="48006" y="832104"/>
                </a:lnTo>
                <a:close/>
              </a:path>
              <a:path w="76200" h="1131570">
                <a:moveTo>
                  <a:pt x="48006" y="970788"/>
                </a:moveTo>
                <a:lnTo>
                  <a:pt x="28194" y="970788"/>
                </a:lnTo>
                <a:lnTo>
                  <a:pt x="28194" y="1050036"/>
                </a:lnTo>
                <a:lnTo>
                  <a:pt x="48006" y="1050036"/>
                </a:lnTo>
                <a:lnTo>
                  <a:pt x="48006" y="970788"/>
                </a:lnTo>
                <a:close/>
              </a:path>
              <a:path w="76200" h="1131570">
                <a:moveTo>
                  <a:pt x="76200" y="1055116"/>
                </a:moveTo>
                <a:lnTo>
                  <a:pt x="0" y="1055116"/>
                </a:lnTo>
                <a:lnTo>
                  <a:pt x="38100" y="1131316"/>
                </a:lnTo>
                <a:lnTo>
                  <a:pt x="76200" y="1055116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9809" y="4470653"/>
            <a:ext cx="2412365" cy="5715"/>
          </a:xfrm>
          <a:custGeom>
            <a:avLst/>
            <a:gdLst/>
            <a:ahLst/>
            <a:cxnLst/>
            <a:rect l="l" t="t" r="r" b="b"/>
            <a:pathLst>
              <a:path w="2412365" h="5714">
                <a:moveTo>
                  <a:pt x="2411984" y="5207"/>
                </a:moveTo>
                <a:lnTo>
                  <a:pt x="0" y="0"/>
                </a:lnTo>
              </a:path>
            </a:pathLst>
          </a:custGeom>
          <a:ln w="19812">
            <a:solidFill>
              <a:srgbClr val="D231A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71709" y="4495038"/>
            <a:ext cx="76200" cy="316230"/>
          </a:xfrm>
          <a:custGeom>
            <a:avLst/>
            <a:gdLst/>
            <a:ahLst/>
            <a:cxnLst/>
            <a:rect l="l" t="t" r="r" b="b"/>
            <a:pathLst>
              <a:path w="76200" h="316229">
                <a:moveTo>
                  <a:pt x="48006" y="0"/>
                </a:moveTo>
                <a:lnTo>
                  <a:pt x="28194" y="0"/>
                </a:lnTo>
                <a:lnTo>
                  <a:pt x="28194" y="79248"/>
                </a:lnTo>
                <a:lnTo>
                  <a:pt x="48006" y="79248"/>
                </a:lnTo>
                <a:lnTo>
                  <a:pt x="48006" y="0"/>
                </a:lnTo>
                <a:close/>
              </a:path>
              <a:path w="76200" h="316229">
                <a:moveTo>
                  <a:pt x="48006" y="138684"/>
                </a:moveTo>
                <a:lnTo>
                  <a:pt x="28194" y="138684"/>
                </a:lnTo>
                <a:lnTo>
                  <a:pt x="28194" y="217932"/>
                </a:lnTo>
                <a:lnTo>
                  <a:pt x="48006" y="217932"/>
                </a:lnTo>
                <a:lnTo>
                  <a:pt x="48006" y="138684"/>
                </a:lnTo>
                <a:close/>
              </a:path>
              <a:path w="76200" h="316229">
                <a:moveTo>
                  <a:pt x="76200" y="239775"/>
                </a:moveTo>
                <a:lnTo>
                  <a:pt x="0" y="239775"/>
                </a:lnTo>
                <a:lnTo>
                  <a:pt x="38100" y="315975"/>
                </a:lnTo>
                <a:lnTo>
                  <a:pt x="76200" y="239775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313669" y="4599559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85881" y="5367401"/>
            <a:ext cx="1837055" cy="111760"/>
          </a:xfrm>
          <a:custGeom>
            <a:avLst/>
            <a:gdLst/>
            <a:ahLst/>
            <a:cxnLst/>
            <a:rect l="l" t="t" r="r" b="b"/>
            <a:pathLst>
              <a:path w="1837054" h="111760">
                <a:moveTo>
                  <a:pt x="1836801" y="45847"/>
                </a:moveTo>
                <a:lnTo>
                  <a:pt x="1757552" y="45847"/>
                </a:lnTo>
                <a:lnTo>
                  <a:pt x="1757552" y="65659"/>
                </a:lnTo>
                <a:lnTo>
                  <a:pt x="1836801" y="65659"/>
                </a:lnTo>
                <a:lnTo>
                  <a:pt x="1836801" y="45847"/>
                </a:lnTo>
                <a:close/>
              </a:path>
              <a:path w="1837054" h="111760">
                <a:moveTo>
                  <a:pt x="1698117" y="45847"/>
                </a:moveTo>
                <a:lnTo>
                  <a:pt x="1618869" y="45847"/>
                </a:lnTo>
                <a:lnTo>
                  <a:pt x="1618869" y="65659"/>
                </a:lnTo>
                <a:lnTo>
                  <a:pt x="1698117" y="65659"/>
                </a:lnTo>
                <a:lnTo>
                  <a:pt x="1698117" y="45847"/>
                </a:lnTo>
                <a:close/>
              </a:path>
              <a:path w="1837054" h="111760">
                <a:moveTo>
                  <a:pt x="1559433" y="45847"/>
                </a:moveTo>
                <a:lnTo>
                  <a:pt x="1480185" y="45847"/>
                </a:lnTo>
                <a:lnTo>
                  <a:pt x="1480185" y="65659"/>
                </a:lnTo>
                <a:lnTo>
                  <a:pt x="1559433" y="65659"/>
                </a:lnTo>
                <a:lnTo>
                  <a:pt x="1559433" y="45847"/>
                </a:lnTo>
                <a:close/>
              </a:path>
              <a:path w="1837054" h="111760">
                <a:moveTo>
                  <a:pt x="1420749" y="45847"/>
                </a:moveTo>
                <a:lnTo>
                  <a:pt x="1341501" y="45847"/>
                </a:lnTo>
                <a:lnTo>
                  <a:pt x="1341501" y="65659"/>
                </a:lnTo>
                <a:lnTo>
                  <a:pt x="1420749" y="65659"/>
                </a:lnTo>
                <a:lnTo>
                  <a:pt x="1420749" y="45847"/>
                </a:lnTo>
                <a:close/>
              </a:path>
              <a:path w="1837054" h="111760">
                <a:moveTo>
                  <a:pt x="1282065" y="45847"/>
                </a:moveTo>
                <a:lnTo>
                  <a:pt x="1202817" y="45847"/>
                </a:lnTo>
                <a:lnTo>
                  <a:pt x="1202817" y="65659"/>
                </a:lnTo>
                <a:lnTo>
                  <a:pt x="1282065" y="65659"/>
                </a:lnTo>
                <a:lnTo>
                  <a:pt x="1282065" y="45847"/>
                </a:lnTo>
                <a:close/>
              </a:path>
              <a:path w="1837054" h="111760">
                <a:moveTo>
                  <a:pt x="1143381" y="45847"/>
                </a:moveTo>
                <a:lnTo>
                  <a:pt x="1064133" y="45847"/>
                </a:lnTo>
                <a:lnTo>
                  <a:pt x="1064133" y="65659"/>
                </a:lnTo>
                <a:lnTo>
                  <a:pt x="1143381" y="65659"/>
                </a:lnTo>
                <a:lnTo>
                  <a:pt x="1143381" y="45847"/>
                </a:lnTo>
                <a:close/>
              </a:path>
              <a:path w="1837054" h="111760">
                <a:moveTo>
                  <a:pt x="1004697" y="45847"/>
                </a:moveTo>
                <a:lnTo>
                  <a:pt x="925449" y="45847"/>
                </a:lnTo>
                <a:lnTo>
                  <a:pt x="925449" y="65659"/>
                </a:lnTo>
                <a:lnTo>
                  <a:pt x="1004697" y="65659"/>
                </a:lnTo>
                <a:lnTo>
                  <a:pt x="1004697" y="45847"/>
                </a:lnTo>
                <a:close/>
              </a:path>
              <a:path w="1837054" h="111760">
                <a:moveTo>
                  <a:pt x="866013" y="45847"/>
                </a:moveTo>
                <a:lnTo>
                  <a:pt x="786765" y="45847"/>
                </a:lnTo>
                <a:lnTo>
                  <a:pt x="786765" y="65659"/>
                </a:lnTo>
                <a:lnTo>
                  <a:pt x="866013" y="65659"/>
                </a:lnTo>
                <a:lnTo>
                  <a:pt x="866013" y="45847"/>
                </a:lnTo>
                <a:close/>
              </a:path>
              <a:path w="1837054" h="111760">
                <a:moveTo>
                  <a:pt x="727328" y="45847"/>
                </a:moveTo>
                <a:lnTo>
                  <a:pt x="648081" y="45847"/>
                </a:lnTo>
                <a:lnTo>
                  <a:pt x="648081" y="65659"/>
                </a:lnTo>
                <a:lnTo>
                  <a:pt x="727328" y="65659"/>
                </a:lnTo>
                <a:lnTo>
                  <a:pt x="727328" y="45847"/>
                </a:lnTo>
                <a:close/>
              </a:path>
              <a:path w="1837054" h="111760">
                <a:moveTo>
                  <a:pt x="588645" y="45847"/>
                </a:moveTo>
                <a:lnTo>
                  <a:pt x="509397" y="45847"/>
                </a:lnTo>
                <a:lnTo>
                  <a:pt x="509397" y="65659"/>
                </a:lnTo>
                <a:lnTo>
                  <a:pt x="588645" y="65659"/>
                </a:lnTo>
                <a:lnTo>
                  <a:pt x="588645" y="45847"/>
                </a:lnTo>
                <a:close/>
              </a:path>
              <a:path w="1837054" h="111760">
                <a:moveTo>
                  <a:pt x="449961" y="45847"/>
                </a:moveTo>
                <a:lnTo>
                  <a:pt x="370713" y="45847"/>
                </a:lnTo>
                <a:lnTo>
                  <a:pt x="370713" y="65659"/>
                </a:lnTo>
                <a:lnTo>
                  <a:pt x="449961" y="65659"/>
                </a:lnTo>
                <a:lnTo>
                  <a:pt x="449961" y="45847"/>
                </a:lnTo>
                <a:close/>
              </a:path>
              <a:path w="1837054" h="111760">
                <a:moveTo>
                  <a:pt x="311276" y="45847"/>
                </a:moveTo>
                <a:lnTo>
                  <a:pt x="232028" y="45847"/>
                </a:lnTo>
                <a:lnTo>
                  <a:pt x="232028" y="65659"/>
                </a:lnTo>
                <a:lnTo>
                  <a:pt x="311276" y="65659"/>
                </a:lnTo>
                <a:lnTo>
                  <a:pt x="311276" y="45847"/>
                </a:lnTo>
                <a:close/>
              </a:path>
              <a:path w="1837054" h="111760">
                <a:moveTo>
                  <a:pt x="95503" y="0"/>
                </a:moveTo>
                <a:lnTo>
                  <a:pt x="90804" y="2793"/>
                </a:lnTo>
                <a:lnTo>
                  <a:pt x="0" y="55753"/>
                </a:lnTo>
                <a:lnTo>
                  <a:pt x="90804" y="108712"/>
                </a:lnTo>
                <a:lnTo>
                  <a:pt x="95503" y="111506"/>
                </a:lnTo>
                <a:lnTo>
                  <a:pt x="101600" y="109981"/>
                </a:lnTo>
                <a:lnTo>
                  <a:pt x="104394" y="105156"/>
                </a:lnTo>
                <a:lnTo>
                  <a:pt x="107188" y="100456"/>
                </a:lnTo>
                <a:lnTo>
                  <a:pt x="105537" y="94361"/>
                </a:lnTo>
                <a:lnTo>
                  <a:pt x="100838" y="91693"/>
                </a:lnTo>
                <a:lnTo>
                  <a:pt x="56206" y="65659"/>
                </a:lnTo>
                <a:lnTo>
                  <a:pt x="19558" y="65659"/>
                </a:lnTo>
                <a:lnTo>
                  <a:pt x="19558" y="45847"/>
                </a:lnTo>
                <a:lnTo>
                  <a:pt x="56206" y="45847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3" y="0"/>
                </a:lnTo>
                <a:close/>
              </a:path>
              <a:path w="1837054" h="111760">
                <a:moveTo>
                  <a:pt x="33909" y="45847"/>
                </a:moveTo>
                <a:lnTo>
                  <a:pt x="19558" y="45847"/>
                </a:lnTo>
                <a:lnTo>
                  <a:pt x="19558" y="65659"/>
                </a:lnTo>
                <a:lnTo>
                  <a:pt x="33909" y="65659"/>
                </a:lnTo>
                <a:lnTo>
                  <a:pt x="33909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33909" y="47243"/>
                </a:lnTo>
                <a:lnTo>
                  <a:pt x="33909" y="45847"/>
                </a:lnTo>
                <a:close/>
              </a:path>
              <a:path w="1837054" h="111760">
                <a:moveTo>
                  <a:pt x="39224" y="55753"/>
                </a:moveTo>
                <a:lnTo>
                  <a:pt x="33909" y="58853"/>
                </a:lnTo>
                <a:lnTo>
                  <a:pt x="33909" y="65659"/>
                </a:lnTo>
                <a:lnTo>
                  <a:pt x="56206" y="65659"/>
                </a:lnTo>
                <a:lnTo>
                  <a:pt x="39224" y="55753"/>
                </a:lnTo>
                <a:close/>
              </a:path>
              <a:path w="1837054" h="111760">
                <a:moveTo>
                  <a:pt x="172593" y="45847"/>
                </a:moveTo>
                <a:lnTo>
                  <a:pt x="93345" y="45847"/>
                </a:lnTo>
                <a:lnTo>
                  <a:pt x="93345" y="65659"/>
                </a:lnTo>
                <a:lnTo>
                  <a:pt x="172593" y="65659"/>
                </a:lnTo>
                <a:lnTo>
                  <a:pt x="172593" y="45847"/>
                </a:lnTo>
                <a:close/>
              </a:path>
              <a:path w="1837054" h="111760">
                <a:moveTo>
                  <a:pt x="24638" y="47243"/>
                </a:moveTo>
                <a:lnTo>
                  <a:pt x="24638" y="64262"/>
                </a:lnTo>
                <a:lnTo>
                  <a:pt x="33909" y="58853"/>
                </a:lnTo>
                <a:lnTo>
                  <a:pt x="33909" y="52652"/>
                </a:lnTo>
                <a:lnTo>
                  <a:pt x="24638" y="47243"/>
                </a:lnTo>
                <a:close/>
              </a:path>
              <a:path w="1837054" h="111760">
                <a:moveTo>
                  <a:pt x="33909" y="58853"/>
                </a:moveTo>
                <a:lnTo>
                  <a:pt x="24638" y="64262"/>
                </a:lnTo>
                <a:lnTo>
                  <a:pt x="33909" y="64262"/>
                </a:lnTo>
                <a:lnTo>
                  <a:pt x="33909" y="58853"/>
                </a:lnTo>
                <a:close/>
              </a:path>
              <a:path w="1837054" h="111760">
                <a:moveTo>
                  <a:pt x="33909" y="52652"/>
                </a:moveTo>
                <a:lnTo>
                  <a:pt x="33909" y="58853"/>
                </a:lnTo>
                <a:lnTo>
                  <a:pt x="39224" y="55753"/>
                </a:lnTo>
                <a:lnTo>
                  <a:pt x="33909" y="52652"/>
                </a:lnTo>
                <a:close/>
              </a:path>
              <a:path w="1837054" h="111760">
                <a:moveTo>
                  <a:pt x="56206" y="45847"/>
                </a:moveTo>
                <a:lnTo>
                  <a:pt x="33909" y="45847"/>
                </a:lnTo>
                <a:lnTo>
                  <a:pt x="33909" y="52652"/>
                </a:lnTo>
                <a:lnTo>
                  <a:pt x="39224" y="55753"/>
                </a:lnTo>
                <a:lnTo>
                  <a:pt x="56206" y="45847"/>
                </a:lnTo>
                <a:close/>
              </a:path>
              <a:path w="1837054" h="111760">
                <a:moveTo>
                  <a:pt x="33909" y="47243"/>
                </a:moveTo>
                <a:lnTo>
                  <a:pt x="24638" y="47243"/>
                </a:lnTo>
                <a:lnTo>
                  <a:pt x="33909" y="52652"/>
                </a:lnTo>
                <a:lnTo>
                  <a:pt x="33909" y="4724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751946" y="5547105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80778" y="3789045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6118" y="4082542"/>
            <a:ext cx="5607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latin typeface="Calibri"/>
                <a:cs typeface="Calibri"/>
              </a:rPr>
              <a:t>Que</a:t>
            </a:r>
            <a:r>
              <a:rPr sz="1650" spc="2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09066" y="204978"/>
            <a:ext cx="8411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Client-side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r>
              <a:rPr b="0" spc="-5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F3D21C22-5C89-6B4B-BAAE-74F4C57B7BC9}"/>
              </a:ext>
            </a:extLst>
          </p:cNvPr>
          <p:cNvSpPr txBox="1">
            <a:spLocks/>
          </p:cNvSpPr>
          <p:nvPr/>
        </p:nvSpPr>
        <p:spPr>
          <a:xfrm>
            <a:off x="0" y="7741207"/>
            <a:ext cx="4937760" cy="4381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Kalyan Reddy </a:t>
            </a:r>
            <a:r>
              <a:rPr lang="en-US" dirty="0" err="1">
                <a:solidFill>
                  <a:schemeClr val="bg1"/>
                </a:solidFill>
              </a:rPr>
              <a:t>Daida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1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050AE0-22AB-A44E-A8B8-9914899E3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A30AD-B593-7541-9C46-C827D850C798}"/>
              </a:ext>
            </a:extLst>
          </p:cNvPr>
          <p:cNvSpPr/>
          <p:nvPr/>
        </p:nvSpPr>
        <p:spPr>
          <a:xfrm>
            <a:off x="3892029" y="1658979"/>
            <a:ext cx="4206240" cy="2978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248FF-1EE2-6248-9DA2-20AACA51E4CC}"/>
              </a:ext>
            </a:extLst>
          </p:cNvPr>
          <p:cNvSpPr/>
          <p:nvPr/>
        </p:nvSpPr>
        <p:spPr>
          <a:xfrm>
            <a:off x="4114098" y="2692893"/>
            <a:ext cx="1410789" cy="1286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7CD22-4E0E-E149-8AB0-CCA6EA9BAB43}"/>
              </a:ext>
            </a:extLst>
          </p:cNvPr>
          <p:cNvSpPr/>
          <p:nvPr/>
        </p:nvSpPr>
        <p:spPr>
          <a:xfrm>
            <a:off x="6395744" y="2692893"/>
            <a:ext cx="1410789" cy="1380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0C538-AD6D-3749-BECC-F2427A64C3D7}"/>
              </a:ext>
            </a:extLst>
          </p:cNvPr>
          <p:cNvSpPr txBox="1"/>
          <p:nvPr/>
        </p:nvSpPr>
        <p:spPr>
          <a:xfrm>
            <a:off x="5033141" y="4145304"/>
            <a:ext cx="1575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D1F20-0A74-7D42-999C-A4CBBF56FB15}"/>
              </a:ext>
            </a:extLst>
          </p:cNvPr>
          <p:cNvSpPr txBox="1"/>
          <p:nvPr/>
        </p:nvSpPr>
        <p:spPr>
          <a:xfrm>
            <a:off x="4282224" y="3642344"/>
            <a:ext cx="998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D2233-4238-2040-99B5-64B944F974E3}"/>
              </a:ext>
            </a:extLst>
          </p:cNvPr>
          <p:cNvSpPr txBox="1"/>
          <p:nvPr/>
        </p:nvSpPr>
        <p:spPr>
          <a:xfrm>
            <a:off x="6356621" y="3688844"/>
            <a:ext cx="1411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C26E6B-24A0-D347-B042-574888550A58}"/>
              </a:ext>
            </a:extLst>
          </p:cNvPr>
          <p:cNvSpPr/>
          <p:nvPr/>
        </p:nvSpPr>
        <p:spPr>
          <a:xfrm>
            <a:off x="4205538" y="3074433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F9173-2712-964B-9CD7-6664DA46303C}"/>
              </a:ext>
            </a:extLst>
          </p:cNvPr>
          <p:cNvSpPr/>
          <p:nvPr/>
        </p:nvSpPr>
        <p:spPr>
          <a:xfrm>
            <a:off x="6510777" y="3089859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Container-11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37A14BEF-0B2A-EE47-87AB-EDA848A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9082"/>
            <a:ext cx="12618720" cy="1188851"/>
          </a:xfrm>
        </p:spPr>
        <p:txBody>
          <a:bodyPr/>
          <a:lstStyle/>
          <a:p>
            <a:r>
              <a:rPr lang="en-US" dirty="0"/>
              <a:t>Docker - Architecture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5098B8-37FA-9240-9DE5-8864605A5C69}"/>
              </a:ext>
            </a:extLst>
          </p:cNvPr>
          <p:cNvSpPr/>
          <p:nvPr/>
        </p:nvSpPr>
        <p:spPr>
          <a:xfrm>
            <a:off x="4205538" y="1972634"/>
            <a:ext cx="3657387" cy="51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5A712-CC80-7E40-920E-AE96B153DB46}"/>
              </a:ext>
            </a:extLst>
          </p:cNvPr>
          <p:cNvSpPr/>
          <p:nvPr/>
        </p:nvSpPr>
        <p:spPr>
          <a:xfrm>
            <a:off x="443801" y="1658979"/>
            <a:ext cx="2150992" cy="1650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3616F-ACE9-C841-9B34-1AFAF9A031E2}"/>
              </a:ext>
            </a:extLst>
          </p:cNvPr>
          <p:cNvSpPr/>
          <p:nvPr/>
        </p:nvSpPr>
        <p:spPr>
          <a:xfrm>
            <a:off x="809540" y="1870354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980BB-00D3-8946-81B3-E8472CD3F0F2}"/>
              </a:ext>
            </a:extLst>
          </p:cNvPr>
          <p:cNvSpPr txBox="1"/>
          <p:nvPr/>
        </p:nvSpPr>
        <p:spPr>
          <a:xfrm>
            <a:off x="504688" y="2463283"/>
            <a:ext cx="1964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Registry</a:t>
            </a:r>
          </a:p>
          <a:p>
            <a:pPr algn="ctr"/>
            <a:r>
              <a:rPr lang="en-US" sz="1800" dirty="0">
                <a:solidFill>
                  <a:srgbClr val="E4CF3D"/>
                </a:solidFill>
              </a:rPr>
              <a:t>(Docker Hub)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5CEC5-C3E7-6745-AD31-1AC206D021FA}"/>
              </a:ext>
            </a:extLst>
          </p:cNvPr>
          <p:cNvSpPr/>
          <p:nvPr/>
        </p:nvSpPr>
        <p:spPr>
          <a:xfrm>
            <a:off x="9213567" y="4313561"/>
            <a:ext cx="5218619" cy="17970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3E7A3-5369-404A-B874-72F103E4873B}"/>
              </a:ext>
            </a:extLst>
          </p:cNvPr>
          <p:cNvSpPr txBox="1"/>
          <p:nvPr/>
        </p:nvSpPr>
        <p:spPr>
          <a:xfrm>
            <a:off x="9391220" y="5649995"/>
            <a:ext cx="5082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Client (My Desktop or Docker Host)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6CD58-1618-284E-912A-77A238A70C09}"/>
              </a:ext>
            </a:extLst>
          </p:cNvPr>
          <p:cNvSpPr txBox="1"/>
          <p:nvPr/>
        </p:nvSpPr>
        <p:spPr>
          <a:xfrm>
            <a:off x="9391220" y="4495414"/>
            <a:ext cx="356360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pull </a:t>
            </a:r>
            <a:r>
              <a:rPr lang="en-US" dirty="0" err="1"/>
              <a:t>nginxdemos</a:t>
            </a:r>
            <a:r>
              <a:rPr lang="en-US" dirty="0"/>
              <a:t>/hello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55946C-DE6E-8748-ACAE-0EF522832B72}"/>
              </a:ext>
            </a:extLst>
          </p:cNvPr>
          <p:cNvSpPr txBox="1"/>
          <p:nvPr/>
        </p:nvSpPr>
        <p:spPr>
          <a:xfrm>
            <a:off x="9360824" y="5037255"/>
            <a:ext cx="483959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docker run -p 82:80 -d </a:t>
            </a:r>
            <a:r>
              <a:rPr lang="en-IN" dirty="0" err="1"/>
              <a:t>nginxdemos</a:t>
            </a:r>
            <a:r>
              <a:rPr lang="en-IN" dirty="0"/>
              <a:t>/hello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05137-E0C3-2542-AAF6-A63DA1B3A748}"/>
              </a:ext>
            </a:extLst>
          </p:cNvPr>
          <p:cNvCxnSpPr>
            <a:cxnSpLocks/>
            <a:stCxn id="5" idx="0"/>
            <a:endCxn id="53" idx="3"/>
          </p:cNvCxnSpPr>
          <p:nvPr/>
        </p:nvCxnSpPr>
        <p:spPr>
          <a:xfrm flipH="1" flipV="1">
            <a:off x="7862925" y="2228151"/>
            <a:ext cx="3310097" cy="226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D1AFE-4D00-1B45-BE9F-2932BD7FCF8A}"/>
              </a:ext>
            </a:extLst>
          </p:cNvPr>
          <p:cNvCxnSpPr>
            <a:cxnSpLocks/>
            <a:stCxn id="53" idx="1"/>
            <a:endCxn id="38" idx="3"/>
          </p:cNvCxnSpPr>
          <p:nvPr/>
        </p:nvCxnSpPr>
        <p:spPr>
          <a:xfrm flipH="1" flipV="1">
            <a:off x="2024386" y="2105486"/>
            <a:ext cx="2181152" cy="1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C1030-9CA5-AE40-A8EF-18156FCC3B3B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2024386" y="2105486"/>
            <a:ext cx="2089712" cy="12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7D291375-A728-1C4F-B37C-8941FBA00A3F}"/>
              </a:ext>
            </a:extLst>
          </p:cNvPr>
          <p:cNvSpPr/>
          <p:nvPr/>
        </p:nvSpPr>
        <p:spPr>
          <a:xfrm>
            <a:off x="5485024" y="2156342"/>
            <a:ext cx="3867982" cy="3107985"/>
          </a:xfrm>
          <a:custGeom>
            <a:avLst/>
            <a:gdLst>
              <a:gd name="connsiteX0" fmla="*/ 3867982 w 3867982"/>
              <a:gd name="connsiteY0" fmla="*/ 3107985 h 3107985"/>
              <a:gd name="connsiteX1" fmla="*/ 2352690 w 3867982"/>
              <a:gd name="connsiteY1" fmla="*/ 64340 h 3107985"/>
              <a:gd name="connsiteX2" fmla="*/ 27502 w 3867982"/>
              <a:gd name="connsiteY2" fmla="*/ 1030991 h 3107985"/>
              <a:gd name="connsiteX3" fmla="*/ 1072530 w 3867982"/>
              <a:gd name="connsiteY3" fmla="*/ 1004865 h 310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82" h="3107985">
                <a:moveTo>
                  <a:pt x="3867982" y="3107985"/>
                </a:moveTo>
                <a:cubicBezTo>
                  <a:pt x="3430376" y="1759245"/>
                  <a:pt x="2992770" y="410506"/>
                  <a:pt x="2352690" y="64340"/>
                </a:cubicBezTo>
                <a:cubicBezTo>
                  <a:pt x="1712610" y="-281826"/>
                  <a:pt x="240862" y="874237"/>
                  <a:pt x="27502" y="1030991"/>
                </a:cubicBezTo>
                <a:cubicBezTo>
                  <a:pt x="-185858" y="1187745"/>
                  <a:pt x="907067" y="1011396"/>
                  <a:pt x="1072530" y="100486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500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7625" y="2751182"/>
            <a:ext cx="706571" cy="43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066" y="206954"/>
            <a:ext cx="13630389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Existing </a:t>
            </a:r>
            <a:r>
              <a:rPr b="0" spc="-1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solutions </a:t>
            </a:r>
            <a:r>
              <a:rPr b="0" spc="-1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require </a:t>
            </a:r>
            <a:r>
              <a:rPr b="0" spc="-10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setup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b="0" spc="-7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4934" y="5213984"/>
            <a:ext cx="1703705" cy="1057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11454">
              <a:lnSpc>
                <a:spcPct val="101200"/>
              </a:lnSpc>
              <a:spcBef>
                <a:spcPts val="85"/>
              </a:spcBef>
            </a:pPr>
            <a:r>
              <a:rPr sz="3350" spc="15" dirty="0">
                <a:latin typeface="Calibri"/>
                <a:cs typeface="Calibri"/>
              </a:rPr>
              <a:t>Service  </a:t>
            </a:r>
            <a:r>
              <a:rPr sz="3350" spc="-50" dirty="0">
                <a:latin typeface="Calibri"/>
                <a:cs typeface="Calibri"/>
              </a:rPr>
              <a:t>R</a:t>
            </a:r>
            <a:r>
              <a:rPr sz="3350" spc="10" dirty="0">
                <a:latin typeface="Calibri"/>
                <a:cs typeface="Calibri"/>
              </a:rPr>
              <a:t>egi</a:t>
            </a:r>
            <a:r>
              <a:rPr sz="3350" spc="-30" dirty="0">
                <a:latin typeface="Calibri"/>
                <a:cs typeface="Calibri"/>
              </a:rPr>
              <a:t>s</a:t>
            </a:r>
            <a:r>
              <a:rPr sz="3350" spc="10" dirty="0">
                <a:latin typeface="Calibri"/>
                <a:cs typeface="Calibri"/>
              </a:rPr>
              <a:t>t</a:t>
            </a:r>
            <a:r>
              <a:rPr sz="3350" dirty="0">
                <a:latin typeface="Calibri"/>
                <a:cs typeface="Calibri"/>
              </a:rPr>
              <a:t>r</a:t>
            </a:r>
            <a:r>
              <a:rPr sz="3350" spc="10" dirty="0">
                <a:latin typeface="Calibri"/>
                <a:cs typeface="Calibri"/>
              </a:rPr>
              <a:t>ies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2935" y="2758439"/>
            <a:ext cx="1199388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6024" y="3534900"/>
            <a:ext cx="1177031" cy="339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9288" y="4238862"/>
            <a:ext cx="1339595" cy="479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5683" y="3185160"/>
            <a:ext cx="1120140" cy="11201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19075" marR="209550" indent="15240">
              <a:lnSpc>
                <a:spcPct val="100600"/>
              </a:lnSpc>
            </a:pPr>
            <a:r>
              <a:rPr sz="1750" spc="5" dirty="0">
                <a:latin typeface="Calibri"/>
                <a:cs typeface="Calibri"/>
              </a:rPr>
              <a:t>Service  </a:t>
            </a:r>
            <a:r>
              <a:rPr sz="1750" spc="-30" dirty="0">
                <a:latin typeface="Calibri"/>
                <a:cs typeface="Calibri"/>
              </a:rPr>
              <a:t>r</a:t>
            </a:r>
            <a:r>
              <a:rPr sz="1750" spc="5" dirty="0">
                <a:latin typeface="Calibri"/>
                <a:cs typeface="Calibri"/>
              </a:rPr>
              <a:t>e</a:t>
            </a:r>
            <a:r>
              <a:rPr sz="1750" dirty="0">
                <a:latin typeface="Calibri"/>
                <a:cs typeface="Calibri"/>
              </a:rPr>
              <a:t>gi</a:t>
            </a:r>
            <a:r>
              <a:rPr sz="1750" spc="-10" dirty="0">
                <a:latin typeface="Calibri"/>
                <a:cs typeface="Calibri"/>
              </a:rPr>
              <a:t>s</a:t>
            </a:r>
            <a:r>
              <a:rPr sz="1750" spc="5" dirty="0">
                <a:latin typeface="Calibri"/>
                <a:cs typeface="Calibri"/>
              </a:rPr>
              <a:t>try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8835" y="4108703"/>
            <a:ext cx="600444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7847" y="3396996"/>
            <a:ext cx="525779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1986" y="3570859"/>
            <a:ext cx="913384" cy="139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0014" y="4325873"/>
            <a:ext cx="642874" cy="1394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51951" y="2885567"/>
            <a:ext cx="527050" cy="139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63AF4F61-F360-7F40-B89B-1D9B9C99CE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</a:t>
            </a:r>
            <a:r>
              <a:rPr lang="en-US" dirty="0" err="1"/>
              <a:t>Daida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360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978" y="1701328"/>
            <a:ext cx="7527992" cy="47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0294" y="1532636"/>
            <a:ext cx="7590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Build the </a:t>
            </a:r>
            <a:r>
              <a:rPr sz="4000" b="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dynamic </a:t>
            </a: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map of </a:t>
            </a:r>
            <a:r>
              <a:rPr sz="4000" b="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your </a:t>
            </a: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cloud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2822" y="5753227"/>
            <a:ext cx="2586990" cy="17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9794" y="6027546"/>
            <a:ext cx="2256282" cy="17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4090" y="5746496"/>
            <a:ext cx="1904238" cy="167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442" y="6011798"/>
            <a:ext cx="2336673" cy="219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06511" y="5747511"/>
            <a:ext cx="2001991" cy="218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7526" y="6022213"/>
            <a:ext cx="2523490" cy="17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2946" y="5747511"/>
            <a:ext cx="1995297" cy="218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58525" y="6021832"/>
            <a:ext cx="2134996" cy="218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8735" y="4251959"/>
            <a:ext cx="227075" cy="2529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448" y="4239767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5">
                <a:moveTo>
                  <a:pt x="144906" y="0"/>
                </a:moveTo>
                <a:lnTo>
                  <a:pt x="97698" y="7315"/>
                </a:lnTo>
                <a:lnTo>
                  <a:pt x="57744" y="27614"/>
                </a:lnTo>
                <a:lnTo>
                  <a:pt x="26903" y="58430"/>
                </a:lnTo>
                <a:lnTo>
                  <a:pt x="7035" y="97292"/>
                </a:lnTo>
                <a:lnTo>
                  <a:pt x="0" y="141732"/>
                </a:lnTo>
                <a:lnTo>
                  <a:pt x="7035" y="187391"/>
                </a:lnTo>
                <a:lnTo>
                  <a:pt x="26903" y="226405"/>
                </a:lnTo>
                <a:lnTo>
                  <a:pt x="57744" y="256763"/>
                </a:lnTo>
                <a:lnTo>
                  <a:pt x="97698" y="276453"/>
                </a:lnTo>
                <a:lnTo>
                  <a:pt x="144906" y="283464"/>
                </a:lnTo>
                <a:lnTo>
                  <a:pt x="189016" y="276453"/>
                </a:lnTo>
                <a:lnTo>
                  <a:pt x="225313" y="257683"/>
                </a:lnTo>
                <a:lnTo>
                  <a:pt x="144906" y="257683"/>
                </a:lnTo>
                <a:lnTo>
                  <a:pt x="101977" y="248620"/>
                </a:lnTo>
                <a:lnTo>
                  <a:pt x="67214" y="223853"/>
                </a:lnTo>
                <a:lnTo>
                  <a:pt x="43930" y="187013"/>
                </a:lnTo>
                <a:lnTo>
                  <a:pt x="35432" y="141732"/>
                </a:lnTo>
                <a:lnTo>
                  <a:pt x="47573" y="100637"/>
                </a:lnTo>
                <a:lnTo>
                  <a:pt x="72072" y="66817"/>
                </a:lnTo>
                <a:lnTo>
                  <a:pt x="105620" y="43880"/>
                </a:lnTo>
                <a:lnTo>
                  <a:pt x="144906" y="35433"/>
                </a:lnTo>
                <a:lnTo>
                  <a:pt x="234670" y="35433"/>
                </a:lnTo>
                <a:lnTo>
                  <a:pt x="227091" y="27614"/>
                </a:lnTo>
                <a:lnTo>
                  <a:pt x="189016" y="7315"/>
                </a:lnTo>
                <a:lnTo>
                  <a:pt x="144906" y="0"/>
                </a:lnTo>
                <a:close/>
              </a:path>
              <a:path w="283844" h="283845">
                <a:moveTo>
                  <a:pt x="234670" y="35433"/>
                </a:moveTo>
                <a:lnTo>
                  <a:pt x="144906" y="35433"/>
                </a:lnTo>
                <a:lnTo>
                  <a:pt x="184661" y="43880"/>
                </a:lnTo>
                <a:lnTo>
                  <a:pt x="218630" y="66817"/>
                </a:lnTo>
                <a:lnTo>
                  <a:pt x="242312" y="100637"/>
                </a:lnTo>
                <a:lnTo>
                  <a:pt x="251206" y="141732"/>
                </a:lnTo>
                <a:lnTo>
                  <a:pt x="242312" y="187013"/>
                </a:lnTo>
                <a:lnTo>
                  <a:pt x="218630" y="223853"/>
                </a:lnTo>
                <a:lnTo>
                  <a:pt x="184661" y="248620"/>
                </a:lnTo>
                <a:lnTo>
                  <a:pt x="144906" y="257683"/>
                </a:lnTo>
                <a:lnTo>
                  <a:pt x="225313" y="257683"/>
                </a:lnTo>
                <a:lnTo>
                  <a:pt x="227091" y="256763"/>
                </a:lnTo>
                <a:lnTo>
                  <a:pt x="256966" y="226405"/>
                </a:lnTo>
                <a:lnTo>
                  <a:pt x="276478" y="187391"/>
                </a:lnTo>
                <a:lnTo>
                  <a:pt x="283463" y="141732"/>
                </a:lnTo>
                <a:lnTo>
                  <a:pt x="276478" y="97292"/>
                </a:lnTo>
                <a:lnTo>
                  <a:pt x="256966" y="58430"/>
                </a:lnTo>
                <a:lnTo>
                  <a:pt x="234670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0404" y="3593591"/>
            <a:ext cx="227075" cy="2529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2116" y="3579876"/>
            <a:ext cx="288290" cy="285115"/>
          </a:xfrm>
          <a:custGeom>
            <a:avLst/>
            <a:gdLst/>
            <a:ahLst/>
            <a:cxnLst/>
            <a:rect l="l" t="t" r="r" b="b"/>
            <a:pathLst>
              <a:path w="288289" h="285114">
                <a:moveTo>
                  <a:pt x="148844" y="0"/>
                </a:moveTo>
                <a:lnTo>
                  <a:pt x="101079" y="7357"/>
                </a:lnTo>
                <a:lnTo>
                  <a:pt x="60130" y="27773"/>
                </a:lnTo>
                <a:lnTo>
                  <a:pt x="28179" y="58759"/>
                </a:lnTo>
                <a:lnTo>
                  <a:pt x="7408" y="97828"/>
                </a:lnTo>
                <a:lnTo>
                  <a:pt x="0" y="142494"/>
                </a:lnTo>
                <a:lnTo>
                  <a:pt x="7408" y="187159"/>
                </a:lnTo>
                <a:lnTo>
                  <a:pt x="28179" y="226228"/>
                </a:lnTo>
                <a:lnTo>
                  <a:pt x="60130" y="257214"/>
                </a:lnTo>
                <a:lnTo>
                  <a:pt x="101079" y="277630"/>
                </a:lnTo>
                <a:lnTo>
                  <a:pt x="148844" y="284988"/>
                </a:lnTo>
                <a:lnTo>
                  <a:pt x="191898" y="277630"/>
                </a:lnTo>
                <a:lnTo>
                  <a:pt x="229989" y="257214"/>
                </a:lnTo>
                <a:lnTo>
                  <a:pt x="231403" y="255777"/>
                </a:lnTo>
                <a:lnTo>
                  <a:pt x="148844" y="255777"/>
                </a:lnTo>
                <a:lnTo>
                  <a:pt x="103872" y="247185"/>
                </a:lnTo>
                <a:lnTo>
                  <a:pt x="67960" y="223424"/>
                </a:lnTo>
                <a:lnTo>
                  <a:pt x="44170" y="187519"/>
                </a:lnTo>
                <a:lnTo>
                  <a:pt x="35559" y="142494"/>
                </a:lnTo>
                <a:lnTo>
                  <a:pt x="47813" y="101193"/>
                </a:lnTo>
                <a:lnTo>
                  <a:pt x="72818" y="67167"/>
                </a:lnTo>
                <a:lnTo>
                  <a:pt x="107515" y="44070"/>
                </a:lnTo>
                <a:lnTo>
                  <a:pt x="148844" y="35560"/>
                </a:lnTo>
                <a:lnTo>
                  <a:pt x="237650" y="35560"/>
                </a:lnTo>
                <a:lnTo>
                  <a:pt x="229989" y="27773"/>
                </a:lnTo>
                <a:lnTo>
                  <a:pt x="191898" y="7357"/>
                </a:lnTo>
                <a:lnTo>
                  <a:pt x="148844" y="0"/>
                </a:lnTo>
                <a:close/>
              </a:path>
              <a:path w="288289" h="285114">
                <a:moveTo>
                  <a:pt x="237650" y="35560"/>
                </a:moveTo>
                <a:lnTo>
                  <a:pt x="148844" y="35560"/>
                </a:lnTo>
                <a:lnTo>
                  <a:pt x="188235" y="44070"/>
                </a:lnTo>
                <a:lnTo>
                  <a:pt x="221281" y="67167"/>
                </a:lnTo>
                <a:lnTo>
                  <a:pt x="244016" y="101193"/>
                </a:lnTo>
                <a:lnTo>
                  <a:pt x="252475" y="142494"/>
                </a:lnTo>
                <a:lnTo>
                  <a:pt x="244016" y="187519"/>
                </a:lnTo>
                <a:lnTo>
                  <a:pt x="221281" y="223424"/>
                </a:lnTo>
                <a:lnTo>
                  <a:pt x="188235" y="247185"/>
                </a:lnTo>
                <a:lnTo>
                  <a:pt x="148844" y="255777"/>
                </a:lnTo>
                <a:lnTo>
                  <a:pt x="231403" y="255777"/>
                </a:lnTo>
                <a:lnTo>
                  <a:pt x="260473" y="226228"/>
                </a:lnTo>
                <a:lnTo>
                  <a:pt x="280704" y="187159"/>
                </a:lnTo>
                <a:lnTo>
                  <a:pt x="288035" y="142494"/>
                </a:lnTo>
                <a:lnTo>
                  <a:pt x="280704" y="97828"/>
                </a:lnTo>
                <a:lnTo>
                  <a:pt x="260473" y="58759"/>
                </a:lnTo>
                <a:lnTo>
                  <a:pt x="237650" y="3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5120" y="4251959"/>
            <a:ext cx="225552" cy="2529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5307" y="4239767"/>
            <a:ext cx="287020" cy="283845"/>
          </a:xfrm>
          <a:custGeom>
            <a:avLst/>
            <a:gdLst/>
            <a:ahLst/>
            <a:cxnLst/>
            <a:rect l="l" t="t" r="r" b="b"/>
            <a:pathLst>
              <a:path w="287019" h="283845">
                <a:moveTo>
                  <a:pt x="146558" y="0"/>
                </a:moveTo>
                <a:lnTo>
                  <a:pt x="98787" y="7315"/>
                </a:lnTo>
                <a:lnTo>
                  <a:pt x="58375" y="27614"/>
                </a:lnTo>
                <a:lnTo>
                  <a:pt x="27192" y="58430"/>
                </a:lnTo>
                <a:lnTo>
                  <a:pt x="7109" y="97292"/>
                </a:lnTo>
                <a:lnTo>
                  <a:pt x="0" y="141732"/>
                </a:lnTo>
                <a:lnTo>
                  <a:pt x="7109" y="187391"/>
                </a:lnTo>
                <a:lnTo>
                  <a:pt x="27192" y="226405"/>
                </a:lnTo>
                <a:lnTo>
                  <a:pt x="58375" y="256763"/>
                </a:lnTo>
                <a:lnTo>
                  <a:pt x="98787" y="276453"/>
                </a:lnTo>
                <a:lnTo>
                  <a:pt x="146558" y="283464"/>
                </a:lnTo>
                <a:lnTo>
                  <a:pt x="191105" y="276453"/>
                </a:lnTo>
                <a:lnTo>
                  <a:pt x="227767" y="257683"/>
                </a:lnTo>
                <a:lnTo>
                  <a:pt x="146558" y="257683"/>
                </a:lnTo>
                <a:lnTo>
                  <a:pt x="101252" y="248620"/>
                </a:lnTo>
                <a:lnTo>
                  <a:pt x="65103" y="223853"/>
                </a:lnTo>
                <a:lnTo>
                  <a:pt x="41169" y="187013"/>
                </a:lnTo>
                <a:lnTo>
                  <a:pt x="32512" y="141732"/>
                </a:lnTo>
                <a:lnTo>
                  <a:pt x="45331" y="100637"/>
                </a:lnTo>
                <a:lnTo>
                  <a:pt x="71247" y="66817"/>
                </a:lnTo>
                <a:lnTo>
                  <a:pt x="106306" y="43880"/>
                </a:lnTo>
                <a:lnTo>
                  <a:pt x="146558" y="35433"/>
                </a:lnTo>
                <a:lnTo>
                  <a:pt x="237219" y="35433"/>
                </a:lnTo>
                <a:lnTo>
                  <a:pt x="229563" y="27614"/>
                </a:lnTo>
                <a:lnTo>
                  <a:pt x="191105" y="7315"/>
                </a:lnTo>
                <a:lnTo>
                  <a:pt x="146558" y="0"/>
                </a:lnTo>
                <a:close/>
              </a:path>
              <a:path w="287019" h="283845">
                <a:moveTo>
                  <a:pt x="237219" y="35433"/>
                </a:moveTo>
                <a:lnTo>
                  <a:pt x="146558" y="35433"/>
                </a:lnTo>
                <a:lnTo>
                  <a:pt x="186136" y="43880"/>
                </a:lnTo>
                <a:lnTo>
                  <a:pt x="219344" y="66817"/>
                </a:lnTo>
                <a:lnTo>
                  <a:pt x="242194" y="100637"/>
                </a:lnTo>
                <a:lnTo>
                  <a:pt x="250698" y="141732"/>
                </a:lnTo>
                <a:lnTo>
                  <a:pt x="242194" y="187013"/>
                </a:lnTo>
                <a:lnTo>
                  <a:pt x="219344" y="223853"/>
                </a:lnTo>
                <a:lnTo>
                  <a:pt x="186136" y="248620"/>
                </a:lnTo>
                <a:lnTo>
                  <a:pt x="146558" y="257683"/>
                </a:lnTo>
                <a:lnTo>
                  <a:pt x="227767" y="257683"/>
                </a:lnTo>
                <a:lnTo>
                  <a:pt x="229563" y="256763"/>
                </a:lnTo>
                <a:lnTo>
                  <a:pt x="259742" y="226405"/>
                </a:lnTo>
                <a:lnTo>
                  <a:pt x="279454" y="187391"/>
                </a:lnTo>
                <a:lnTo>
                  <a:pt x="286512" y="141732"/>
                </a:lnTo>
                <a:lnTo>
                  <a:pt x="279454" y="97292"/>
                </a:lnTo>
                <a:lnTo>
                  <a:pt x="259742" y="58430"/>
                </a:lnTo>
                <a:lnTo>
                  <a:pt x="237219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1522" y="4496561"/>
            <a:ext cx="521334" cy="135890"/>
          </a:xfrm>
          <a:custGeom>
            <a:avLst/>
            <a:gdLst/>
            <a:ahLst/>
            <a:cxnLst/>
            <a:rect l="l" t="t" r="r" b="b"/>
            <a:pathLst>
              <a:path w="521335" h="135889">
                <a:moveTo>
                  <a:pt x="521207" y="93599"/>
                </a:moveTo>
                <a:lnTo>
                  <a:pt x="476275" y="111097"/>
                </a:lnTo>
                <a:lnTo>
                  <a:pt x="428926" y="124333"/>
                </a:lnTo>
                <a:lnTo>
                  <a:pt x="379172" y="132711"/>
                </a:lnTo>
                <a:lnTo>
                  <a:pt x="327025" y="135636"/>
                </a:lnTo>
                <a:lnTo>
                  <a:pt x="273540" y="132528"/>
                </a:lnTo>
                <a:lnTo>
                  <a:pt x="221659" y="123430"/>
                </a:lnTo>
                <a:lnTo>
                  <a:pt x="171773" y="108683"/>
                </a:lnTo>
                <a:lnTo>
                  <a:pt x="124273" y="88627"/>
                </a:lnTo>
                <a:lnTo>
                  <a:pt x="79550" y="63601"/>
                </a:lnTo>
                <a:lnTo>
                  <a:pt x="37995" y="33945"/>
                </a:lnTo>
                <a:lnTo>
                  <a:pt x="0" y="0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0161" y="3761994"/>
            <a:ext cx="241300" cy="508000"/>
          </a:xfrm>
          <a:custGeom>
            <a:avLst/>
            <a:gdLst/>
            <a:ahLst/>
            <a:cxnLst/>
            <a:rect l="l" t="t" r="r" b="b"/>
            <a:pathLst>
              <a:path w="241300" h="508000">
                <a:moveTo>
                  <a:pt x="0" y="0"/>
                </a:moveTo>
                <a:lnTo>
                  <a:pt x="41522" y="25548"/>
                </a:lnTo>
                <a:lnTo>
                  <a:pt x="80003" y="55403"/>
                </a:lnTo>
                <a:lnTo>
                  <a:pt x="115130" y="89214"/>
                </a:lnTo>
                <a:lnTo>
                  <a:pt x="146590" y="126632"/>
                </a:lnTo>
                <a:lnTo>
                  <a:pt x="174069" y="167306"/>
                </a:lnTo>
                <a:lnTo>
                  <a:pt x="197254" y="210888"/>
                </a:lnTo>
                <a:lnTo>
                  <a:pt x="215832" y="257026"/>
                </a:lnTo>
                <a:lnTo>
                  <a:pt x="229490" y="305373"/>
                </a:lnTo>
                <a:lnTo>
                  <a:pt x="237914" y="355577"/>
                </a:lnTo>
                <a:lnTo>
                  <a:pt x="240792" y="407288"/>
                </a:lnTo>
                <a:lnTo>
                  <a:pt x="240174" y="433393"/>
                </a:lnTo>
                <a:lnTo>
                  <a:pt x="238331" y="458581"/>
                </a:lnTo>
                <a:lnTo>
                  <a:pt x="235273" y="483173"/>
                </a:lnTo>
                <a:lnTo>
                  <a:pt x="231012" y="507491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8933" y="3723894"/>
            <a:ext cx="332740" cy="429895"/>
          </a:xfrm>
          <a:custGeom>
            <a:avLst/>
            <a:gdLst/>
            <a:ahLst/>
            <a:cxnLst/>
            <a:rect l="l" t="t" r="r" b="b"/>
            <a:pathLst>
              <a:path w="332739" h="429895">
                <a:moveTo>
                  <a:pt x="0" y="429767"/>
                </a:moveTo>
                <a:lnTo>
                  <a:pt x="4325" y="379595"/>
                </a:lnTo>
                <a:lnTo>
                  <a:pt x="13867" y="331064"/>
                </a:lnTo>
                <a:lnTo>
                  <a:pt x="28336" y="284464"/>
                </a:lnTo>
                <a:lnTo>
                  <a:pt x="47441" y="240086"/>
                </a:lnTo>
                <a:lnTo>
                  <a:pt x="70890" y="198222"/>
                </a:lnTo>
                <a:lnTo>
                  <a:pt x="98393" y="159162"/>
                </a:lnTo>
                <a:lnTo>
                  <a:pt x="129658" y="123198"/>
                </a:lnTo>
                <a:lnTo>
                  <a:pt x="164394" y="90621"/>
                </a:lnTo>
                <a:lnTo>
                  <a:pt x="202311" y="61721"/>
                </a:lnTo>
                <a:lnTo>
                  <a:pt x="243116" y="36791"/>
                </a:lnTo>
                <a:lnTo>
                  <a:pt x="286520" y="16120"/>
                </a:lnTo>
                <a:lnTo>
                  <a:pt x="332232" y="0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0877" y="3199638"/>
            <a:ext cx="1812289" cy="1813560"/>
          </a:xfrm>
          <a:custGeom>
            <a:avLst/>
            <a:gdLst/>
            <a:ahLst/>
            <a:cxnLst/>
            <a:rect l="l" t="t" r="r" b="b"/>
            <a:pathLst>
              <a:path w="1812289" h="1813560">
                <a:moveTo>
                  <a:pt x="0" y="906779"/>
                </a:moveTo>
                <a:lnTo>
                  <a:pt x="1255" y="858625"/>
                </a:lnTo>
                <a:lnTo>
                  <a:pt x="4981" y="811125"/>
                </a:lnTo>
                <a:lnTo>
                  <a:pt x="11114" y="764341"/>
                </a:lnTo>
                <a:lnTo>
                  <a:pt x="19592" y="718337"/>
                </a:lnTo>
                <a:lnTo>
                  <a:pt x="30353" y="673176"/>
                </a:lnTo>
                <a:lnTo>
                  <a:pt x="43332" y="628919"/>
                </a:lnTo>
                <a:lnTo>
                  <a:pt x="58469" y="585630"/>
                </a:lnTo>
                <a:lnTo>
                  <a:pt x="75699" y="543372"/>
                </a:lnTo>
                <a:lnTo>
                  <a:pt x="94962" y="502207"/>
                </a:lnTo>
                <a:lnTo>
                  <a:pt x="116194" y="462197"/>
                </a:lnTo>
                <a:lnTo>
                  <a:pt x="139332" y="423406"/>
                </a:lnTo>
                <a:lnTo>
                  <a:pt x="164313" y="385895"/>
                </a:lnTo>
                <a:lnTo>
                  <a:pt x="191076" y="349729"/>
                </a:lnTo>
                <a:lnTo>
                  <a:pt x="219558" y="314969"/>
                </a:lnTo>
                <a:lnTo>
                  <a:pt x="249696" y="281679"/>
                </a:lnTo>
                <a:lnTo>
                  <a:pt x="281427" y="249920"/>
                </a:lnTo>
                <a:lnTo>
                  <a:pt x="314689" y="219756"/>
                </a:lnTo>
                <a:lnTo>
                  <a:pt x="349418" y="191249"/>
                </a:lnTo>
                <a:lnTo>
                  <a:pt x="385554" y="164463"/>
                </a:lnTo>
                <a:lnTo>
                  <a:pt x="423032" y="139458"/>
                </a:lnTo>
                <a:lnTo>
                  <a:pt x="461791" y="116300"/>
                </a:lnTo>
                <a:lnTo>
                  <a:pt x="501767" y="95049"/>
                </a:lnTo>
                <a:lnTo>
                  <a:pt x="542898" y="75769"/>
                </a:lnTo>
                <a:lnTo>
                  <a:pt x="585122" y="58523"/>
                </a:lnTo>
                <a:lnTo>
                  <a:pt x="628376" y="43372"/>
                </a:lnTo>
                <a:lnTo>
                  <a:pt x="672597" y="30381"/>
                </a:lnTo>
                <a:lnTo>
                  <a:pt x="717722" y="19611"/>
                </a:lnTo>
                <a:lnTo>
                  <a:pt x="763690" y="11125"/>
                </a:lnTo>
                <a:lnTo>
                  <a:pt x="810436" y="4986"/>
                </a:lnTo>
                <a:lnTo>
                  <a:pt x="857900" y="1257"/>
                </a:lnTo>
                <a:lnTo>
                  <a:pt x="906018" y="0"/>
                </a:lnTo>
                <a:lnTo>
                  <a:pt x="954135" y="1257"/>
                </a:lnTo>
                <a:lnTo>
                  <a:pt x="1001599" y="4986"/>
                </a:lnTo>
                <a:lnTo>
                  <a:pt x="1048345" y="11125"/>
                </a:lnTo>
                <a:lnTo>
                  <a:pt x="1094313" y="19611"/>
                </a:lnTo>
                <a:lnTo>
                  <a:pt x="1139438" y="30381"/>
                </a:lnTo>
                <a:lnTo>
                  <a:pt x="1183659" y="43372"/>
                </a:lnTo>
                <a:lnTo>
                  <a:pt x="1226913" y="58523"/>
                </a:lnTo>
                <a:lnTo>
                  <a:pt x="1269137" y="75769"/>
                </a:lnTo>
                <a:lnTo>
                  <a:pt x="1310268" y="95049"/>
                </a:lnTo>
                <a:lnTo>
                  <a:pt x="1350244" y="116300"/>
                </a:lnTo>
                <a:lnTo>
                  <a:pt x="1389003" y="139458"/>
                </a:lnTo>
                <a:lnTo>
                  <a:pt x="1426481" y="164463"/>
                </a:lnTo>
                <a:lnTo>
                  <a:pt x="1462617" y="191249"/>
                </a:lnTo>
                <a:lnTo>
                  <a:pt x="1497346" y="219756"/>
                </a:lnTo>
                <a:lnTo>
                  <a:pt x="1530608" y="249920"/>
                </a:lnTo>
                <a:lnTo>
                  <a:pt x="1562339" y="281679"/>
                </a:lnTo>
                <a:lnTo>
                  <a:pt x="1592477" y="314969"/>
                </a:lnTo>
                <a:lnTo>
                  <a:pt x="1620959" y="349729"/>
                </a:lnTo>
                <a:lnTo>
                  <a:pt x="1647722" y="385895"/>
                </a:lnTo>
                <a:lnTo>
                  <a:pt x="1672703" y="423406"/>
                </a:lnTo>
                <a:lnTo>
                  <a:pt x="1695841" y="462197"/>
                </a:lnTo>
                <a:lnTo>
                  <a:pt x="1717073" y="502207"/>
                </a:lnTo>
                <a:lnTo>
                  <a:pt x="1736336" y="543372"/>
                </a:lnTo>
                <a:lnTo>
                  <a:pt x="1753566" y="585630"/>
                </a:lnTo>
                <a:lnTo>
                  <a:pt x="1768703" y="628919"/>
                </a:lnTo>
                <a:lnTo>
                  <a:pt x="1781682" y="673176"/>
                </a:lnTo>
                <a:lnTo>
                  <a:pt x="1792443" y="718337"/>
                </a:lnTo>
                <a:lnTo>
                  <a:pt x="1800921" y="764341"/>
                </a:lnTo>
                <a:lnTo>
                  <a:pt x="1807054" y="811125"/>
                </a:lnTo>
                <a:lnTo>
                  <a:pt x="1810780" y="858625"/>
                </a:lnTo>
                <a:lnTo>
                  <a:pt x="1812036" y="906779"/>
                </a:lnTo>
                <a:lnTo>
                  <a:pt x="1810780" y="954934"/>
                </a:lnTo>
                <a:lnTo>
                  <a:pt x="1807054" y="1002434"/>
                </a:lnTo>
                <a:lnTo>
                  <a:pt x="1800921" y="1049218"/>
                </a:lnTo>
                <a:lnTo>
                  <a:pt x="1792443" y="1095222"/>
                </a:lnTo>
                <a:lnTo>
                  <a:pt x="1781682" y="1140383"/>
                </a:lnTo>
                <a:lnTo>
                  <a:pt x="1768703" y="1184640"/>
                </a:lnTo>
                <a:lnTo>
                  <a:pt x="1753566" y="1227929"/>
                </a:lnTo>
                <a:lnTo>
                  <a:pt x="1736336" y="1270187"/>
                </a:lnTo>
                <a:lnTo>
                  <a:pt x="1717073" y="1311352"/>
                </a:lnTo>
                <a:lnTo>
                  <a:pt x="1695841" y="1351362"/>
                </a:lnTo>
                <a:lnTo>
                  <a:pt x="1672703" y="1390153"/>
                </a:lnTo>
                <a:lnTo>
                  <a:pt x="1647722" y="1427664"/>
                </a:lnTo>
                <a:lnTo>
                  <a:pt x="1620959" y="1463830"/>
                </a:lnTo>
                <a:lnTo>
                  <a:pt x="1592477" y="1498590"/>
                </a:lnTo>
                <a:lnTo>
                  <a:pt x="1562339" y="1531880"/>
                </a:lnTo>
                <a:lnTo>
                  <a:pt x="1530608" y="1563639"/>
                </a:lnTo>
                <a:lnTo>
                  <a:pt x="1497346" y="1593803"/>
                </a:lnTo>
                <a:lnTo>
                  <a:pt x="1462617" y="1622310"/>
                </a:lnTo>
                <a:lnTo>
                  <a:pt x="1426481" y="1649096"/>
                </a:lnTo>
                <a:lnTo>
                  <a:pt x="1389003" y="1674101"/>
                </a:lnTo>
                <a:lnTo>
                  <a:pt x="1350244" y="1697259"/>
                </a:lnTo>
                <a:lnTo>
                  <a:pt x="1310268" y="1718510"/>
                </a:lnTo>
                <a:lnTo>
                  <a:pt x="1269137" y="1737790"/>
                </a:lnTo>
                <a:lnTo>
                  <a:pt x="1226913" y="1755036"/>
                </a:lnTo>
                <a:lnTo>
                  <a:pt x="1183659" y="1770187"/>
                </a:lnTo>
                <a:lnTo>
                  <a:pt x="1139438" y="1783178"/>
                </a:lnTo>
                <a:lnTo>
                  <a:pt x="1094313" y="1793948"/>
                </a:lnTo>
                <a:lnTo>
                  <a:pt x="1048345" y="1802434"/>
                </a:lnTo>
                <a:lnTo>
                  <a:pt x="1001599" y="1808573"/>
                </a:lnTo>
                <a:lnTo>
                  <a:pt x="954135" y="1812302"/>
                </a:lnTo>
                <a:lnTo>
                  <a:pt x="906018" y="1813560"/>
                </a:lnTo>
                <a:lnTo>
                  <a:pt x="857900" y="1812302"/>
                </a:lnTo>
                <a:lnTo>
                  <a:pt x="810436" y="1808573"/>
                </a:lnTo>
                <a:lnTo>
                  <a:pt x="763690" y="1802434"/>
                </a:lnTo>
                <a:lnTo>
                  <a:pt x="717722" y="1793948"/>
                </a:lnTo>
                <a:lnTo>
                  <a:pt x="672597" y="1783178"/>
                </a:lnTo>
                <a:lnTo>
                  <a:pt x="628376" y="1770187"/>
                </a:lnTo>
                <a:lnTo>
                  <a:pt x="585122" y="1755036"/>
                </a:lnTo>
                <a:lnTo>
                  <a:pt x="542898" y="1737790"/>
                </a:lnTo>
                <a:lnTo>
                  <a:pt x="501767" y="1718510"/>
                </a:lnTo>
                <a:lnTo>
                  <a:pt x="461791" y="1697259"/>
                </a:lnTo>
                <a:lnTo>
                  <a:pt x="423032" y="1674101"/>
                </a:lnTo>
                <a:lnTo>
                  <a:pt x="385554" y="1649096"/>
                </a:lnTo>
                <a:lnTo>
                  <a:pt x="349418" y="1622310"/>
                </a:lnTo>
                <a:lnTo>
                  <a:pt x="314689" y="1593803"/>
                </a:lnTo>
                <a:lnTo>
                  <a:pt x="281427" y="1563639"/>
                </a:lnTo>
                <a:lnTo>
                  <a:pt x="249696" y="1531880"/>
                </a:lnTo>
                <a:lnTo>
                  <a:pt x="219558" y="1498590"/>
                </a:lnTo>
                <a:lnTo>
                  <a:pt x="191076" y="1463830"/>
                </a:lnTo>
                <a:lnTo>
                  <a:pt x="164313" y="1427664"/>
                </a:lnTo>
                <a:lnTo>
                  <a:pt x="139332" y="1390153"/>
                </a:lnTo>
                <a:lnTo>
                  <a:pt x="116194" y="1351362"/>
                </a:lnTo>
                <a:lnTo>
                  <a:pt x="94962" y="1311352"/>
                </a:lnTo>
                <a:lnTo>
                  <a:pt x="75699" y="1270187"/>
                </a:lnTo>
                <a:lnTo>
                  <a:pt x="58469" y="1227929"/>
                </a:lnTo>
                <a:lnTo>
                  <a:pt x="43332" y="1184640"/>
                </a:lnTo>
                <a:lnTo>
                  <a:pt x="30353" y="1140383"/>
                </a:lnTo>
                <a:lnTo>
                  <a:pt x="19592" y="1095222"/>
                </a:lnTo>
                <a:lnTo>
                  <a:pt x="11114" y="1049218"/>
                </a:lnTo>
                <a:lnTo>
                  <a:pt x="4981" y="1002434"/>
                </a:lnTo>
                <a:lnTo>
                  <a:pt x="1255" y="954934"/>
                </a:lnTo>
                <a:lnTo>
                  <a:pt x="0" y="906779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14131" y="3119627"/>
            <a:ext cx="1972055" cy="1973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9408" y="3502152"/>
            <a:ext cx="607060" cy="919480"/>
          </a:xfrm>
          <a:custGeom>
            <a:avLst/>
            <a:gdLst/>
            <a:ahLst/>
            <a:cxnLst/>
            <a:rect l="l" t="t" r="r" b="b"/>
            <a:pathLst>
              <a:path w="607060" h="919479">
                <a:moveTo>
                  <a:pt x="473328" y="0"/>
                </a:moveTo>
                <a:lnTo>
                  <a:pt x="0" y="0"/>
                </a:lnTo>
                <a:lnTo>
                  <a:pt x="0" y="918972"/>
                </a:lnTo>
                <a:lnTo>
                  <a:pt x="7746" y="918972"/>
                </a:lnTo>
                <a:lnTo>
                  <a:pt x="606551" y="134238"/>
                </a:lnTo>
                <a:lnTo>
                  <a:pt x="473328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2703" y="3514344"/>
            <a:ext cx="242570" cy="227329"/>
          </a:xfrm>
          <a:custGeom>
            <a:avLst/>
            <a:gdLst/>
            <a:ahLst/>
            <a:cxnLst/>
            <a:rect l="l" t="t" r="r" b="b"/>
            <a:pathLst>
              <a:path w="242570" h="227329">
                <a:moveTo>
                  <a:pt x="0" y="0"/>
                </a:moveTo>
                <a:lnTo>
                  <a:pt x="0" y="227075"/>
                </a:lnTo>
                <a:lnTo>
                  <a:pt x="242316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ECA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2703" y="3514344"/>
            <a:ext cx="242570" cy="227329"/>
          </a:xfrm>
          <a:custGeom>
            <a:avLst/>
            <a:gdLst/>
            <a:ahLst/>
            <a:cxnLst/>
            <a:rect l="l" t="t" r="r" b="b"/>
            <a:pathLst>
              <a:path w="242570" h="227329">
                <a:moveTo>
                  <a:pt x="0" y="0"/>
                </a:moveTo>
                <a:lnTo>
                  <a:pt x="0" y="227075"/>
                </a:lnTo>
                <a:lnTo>
                  <a:pt x="242316" y="227075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48655" y="3625596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47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9408" y="3502152"/>
            <a:ext cx="706120" cy="919480"/>
          </a:xfrm>
          <a:custGeom>
            <a:avLst/>
            <a:gdLst/>
            <a:ahLst/>
            <a:cxnLst/>
            <a:rect l="l" t="t" r="r" b="b"/>
            <a:pathLst>
              <a:path w="706120" h="919479">
                <a:moveTo>
                  <a:pt x="705612" y="234061"/>
                </a:moveTo>
                <a:lnTo>
                  <a:pt x="473455" y="0"/>
                </a:lnTo>
                <a:lnTo>
                  <a:pt x="0" y="0"/>
                </a:lnTo>
                <a:lnTo>
                  <a:pt x="0" y="918972"/>
                </a:lnTo>
                <a:lnTo>
                  <a:pt x="705612" y="918972"/>
                </a:lnTo>
                <a:lnTo>
                  <a:pt x="705612" y="234061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8655" y="38237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48655" y="39761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8655" y="42809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48655" y="41285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3623" y="3796284"/>
            <a:ext cx="722630" cy="721360"/>
          </a:xfrm>
          <a:custGeom>
            <a:avLst/>
            <a:gdLst/>
            <a:ahLst/>
            <a:cxnLst/>
            <a:rect l="l" t="t" r="r" b="b"/>
            <a:pathLst>
              <a:path w="722629" h="721360">
                <a:moveTo>
                  <a:pt x="361188" y="0"/>
                </a:moveTo>
                <a:lnTo>
                  <a:pt x="312168" y="3291"/>
                </a:lnTo>
                <a:lnTo>
                  <a:pt x="265156" y="12878"/>
                </a:lnTo>
                <a:lnTo>
                  <a:pt x="220581" y="28330"/>
                </a:lnTo>
                <a:lnTo>
                  <a:pt x="178872" y="49219"/>
                </a:lnTo>
                <a:lnTo>
                  <a:pt x="140460" y="75114"/>
                </a:lnTo>
                <a:lnTo>
                  <a:pt x="105775" y="105584"/>
                </a:lnTo>
                <a:lnTo>
                  <a:pt x="75246" y="140201"/>
                </a:lnTo>
                <a:lnTo>
                  <a:pt x="49304" y="178533"/>
                </a:lnTo>
                <a:lnTo>
                  <a:pt x="28378" y="220152"/>
                </a:lnTo>
                <a:lnTo>
                  <a:pt x="12899" y="264627"/>
                </a:lnTo>
                <a:lnTo>
                  <a:pt x="3296" y="311528"/>
                </a:lnTo>
                <a:lnTo>
                  <a:pt x="0" y="360425"/>
                </a:lnTo>
                <a:lnTo>
                  <a:pt x="3296" y="409323"/>
                </a:lnTo>
                <a:lnTo>
                  <a:pt x="12899" y="456224"/>
                </a:lnTo>
                <a:lnTo>
                  <a:pt x="28378" y="500699"/>
                </a:lnTo>
                <a:lnTo>
                  <a:pt x="49304" y="542318"/>
                </a:lnTo>
                <a:lnTo>
                  <a:pt x="75246" y="580650"/>
                </a:lnTo>
                <a:lnTo>
                  <a:pt x="105775" y="615267"/>
                </a:lnTo>
                <a:lnTo>
                  <a:pt x="140460" y="645737"/>
                </a:lnTo>
                <a:lnTo>
                  <a:pt x="178872" y="671632"/>
                </a:lnTo>
                <a:lnTo>
                  <a:pt x="220581" y="692521"/>
                </a:lnTo>
                <a:lnTo>
                  <a:pt x="265156" y="707973"/>
                </a:lnTo>
                <a:lnTo>
                  <a:pt x="312168" y="717560"/>
                </a:lnTo>
                <a:lnTo>
                  <a:pt x="361188" y="720851"/>
                </a:lnTo>
                <a:lnTo>
                  <a:pt x="410207" y="717560"/>
                </a:lnTo>
                <a:lnTo>
                  <a:pt x="457219" y="707973"/>
                </a:lnTo>
                <a:lnTo>
                  <a:pt x="501794" y="692521"/>
                </a:lnTo>
                <a:lnTo>
                  <a:pt x="543503" y="671632"/>
                </a:lnTo>
                <a:lnTo>
                  <a:pt x="581915" y="645737"/>
                </a:lnTo>
                <a:lnTo>
                  <a:pt x="616600" y="615267"/>
                </a:lnTo>
                <a:lnTo>
                  <a:pt x="647129" y="580650"/>
                </a:lnTo>
                <a:lnTo>
                  <a:pt x="673071" y="542318"/>
                </a:lnTo>
                <a:lnTo>
                  <a:pt x="693997" y="500699"/>
                </a:lnTo>
                <a:lnTo>
                  <a:pt x="709476" y="456224"/>
                </a:lnTo>
                <a:lnTo>
                  <a:pt x="719079" y="409323"/>
                </a:lnTo>
                <a:lnTo>
                  <a:pt x="722376" y="360425"/>
                </a:lnTo>
                <a:lnTo>
                  <a:pt x="719079" y="311528"/>
                </a:lnTo>
                <a:lnTo>
                  <a:pt x="709476" y="264627"/>
                </a:lnTo>
                <a:lnTo>
                  <a:pt x="693997" y="220152"/>
                </a:lnTo>
                <a:lnTo>
                  <a:pt x="673071" y="178533"/>
                </a:lnTo>
                <a:lnTo>
                  <a:pt x="647129" y="140201"/>
                </a:lnTo>
                <a:lnTo>
                  <a:pt x="616600" y="105584"/>
                </a:lnTo>
                <a:lnTo>
                  <a:pt x="581915" y="75114"/>
                </a:lnTo>
                <a:lnTo>
                  <a:pt x="543503" y="49219"/>
                </a:lnTo>
                <a:lnTo>
                  <a:pt x="501794" y="28330"/>
                </a:lnTo>
                <a:lnTo>
                  <a:pt x="457219" y="12878"/>
                </a:lnTo>
                <a:lnTo>
                  <a:pt x="410207" y="3291"/>
                </a:lnTo>
                <a:lnTo>
                  <a:pt x="361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3623" y="3796284"/>
            <a:ext cx="722630" cy="721360"/>
          </a:xfrm>
          <a:custGeom>
            <a:avLst/>
            <a:gdLst/>
            <a:ahLst/>
            <a:cxnLst/>
            <a:rect l="l" t="t" r="r" b="b"/>
            <a:pathLst>
              <a:path w="722629" h="721360">
                <a:moveTo>
                  <a:pt x="0" y="360425"/>
                </a:moveTo>
                <a:lnTo>
                  <a:pt x="3296" y="311528"/>
                </a:lnTo>
                <a:lnTo>
                  <a:pt x="12899" y="264627"/>
                </a:lnTo>
                <a:lnTo>
                  <a:pt x="28378" y="220152"/>
                </a:lnTo>
                <a:lnTo>
                  <a:pt x="49304" y="178533"/>
                </a:lnTo>
                <a:lnTo>
                  <a:pt x="75246" y="140201"/>
                </a:lnTo>
                <a:lnTo>
                  <a:pt x="105775" y="105584"/>
                </a:lnTo>
                <a:lnTo>
                  <a:pt x="140460" y="75114"/>
                </a:lnTo>
                <a:lnTo>
                  <a:pt x="178872" y="49219"/>
                </a:lnTo>
                <a:lnTo>
                  <a:pt x="220581" y="28330"/>
                </a:lnTo>
                <a:lnTo>
                  <a:pt x="265156" y="12878"/>
                </a:lnTo>
                <a:lnTo>
                  <a:pt x="312168" y="3291"/>
                </a:lnTo>
                <a:lnTo>
                  <a:pt x="361188" y="0"/>
                </a:lnTo>
                <a:lnTo>
                  <a:pt x="410207" y="3291"/>
                </a:lnTo>
                <a:lnTo>
                  <a:pt x="457219" y="12878"/>
                </a:lnTo>
                <a:lnTo>
                  <a:pt x="501794" y="28330"/>
                </a:lnTo>
                <a:lnTo>
                  <a:pt x="543503" y="49219"/>
                </a:lnTo>
                <a:lnTo>
                  <a:pt x="581915" y="75114"/>
                </a:lnTo>
                <a:lnTo>
                  <a:pt x="616600" y="105584"/>
                </a:lnTo>
                <a:lnTo>
                  <a:pt x="647129" y="140201"/>
                </a:lnTo>
                <a:lnTo>
                  <a:pt x="673071" y="178533"/>
                </a:lnTo>
                <a:lnTo>
                  <a:pt x="693997" y="220152"/>
                </a:lnTo>
                <a:lnTo>
                  <a:pt x="709476" y="264627"/>
                </a:lnTo>
                <a:lnTo>
                  <a:pt x="719079" y="311528"/>
                </a:lnTo>
                <a:lnTo>
                  <a:pt x="722376" y="360425"/>
                </a:lnTo>
                <a:lnTo>
                  <a:pt x="719079" y="409323"/>
                </a:lnTo>
                <a:lnTo>
                  <a:pt x="709476" y="456224"/>
                </a:lnTo>
                <a:lnTo>
                  <a:pt x="693997" y="500699"/>
                </a:lnTo>
                <a:lnTo>
                  <a:pt x="673071" y="542318"/>
                </a:lnTo>
                <a:lnTo>
                  <a:pt x="647129" y="580650"/>
                </a:lnTo>
                <a:lnTo>
                  <a:pt x="616600" y="615267"/>
                </a:lnTo>
                <a:lnTo>
                  <a:pt x="581915" y="645737"/>
                </a:lnTo>
                <a:lnTo>
                  <a:pt x="543503" y="671632"/>
                </a:lnTo>
                <a:lnTo>
                  <a:pt x="501794" y="692521"/>
                </a:lnTo>
                <a:lnTo>
                  <a:pt x="457219" y="707973"/>
                </a:lnTo>
                <a:lnTo>
                  <a:pt x="410207" y="717560"/>
                </a:lnTo>
                <a:lnTo>
                  <a:pt x="361188" y="720851"/>
                </a:lnTo>
                <a:lnTo>
                  <a:pt x="312168" y="717560"/>
                </a:lnTo>
                <a:lnTo>
                  <a:pt x="265156" y="707973"/>
                </a:lnTo>
                <a:lnTo>
                  <a:pt x="220581" y="692521"/>
                </a:lnTo>
                <a:lnTo>
                  <a:pt x="178872" y="671632"/>
                </a:lnTo>
                <a:lnTo>
                  <a:pt x="140460" y="645737"/>
                </a:lnTo>
                <a:lnTo>
                  <a:pt x="105775" y="615267"/>
                </a:lnTo>
                <a:lnTo>
                  <a:pt x="75246" y="580650"/>
                </a:lnTo>
                <a:lnTo>
                  <a:pt x="49304" y="542318"/>
                </a:lnTo>
                <a:lnTo>
                  <a:pt x="28378" y="500699"/>
                </a:lnTo>
                <a:lnTo>
                  <a:pt x="12899" y="456224"/>
                </a:lnTo>
                <a:lnTo>
                  <a:pt x="3296" y="409323"/>
                </a:lnTo>
                <a:lnTo>
                  <a:pt x="0" y="36042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3600" y="4364735"/>
            <a:ext cx="322580" cy="324485"/>
          </a:xfrm>
          <a:custGeom>
            <a:avLst/>
            <a:gdLst/>
            <a:ahLst/>
            <a:cxnLst/>
            <a:rect l="l" t="t" r="r" b="b"/>
            <a:pathLst>
              <a:path w="322579" h="324485">
                <a:moveTo>
                  <a:pt x="0" y="84074"/>
                </a:moveTo>
                <a:lnTo>
                  <a:pt x="129002" y="213663"/>
                </a:lnTo>
                <a:lnTo>
                  <a:pt x="195246" y="280209"/>
                </a:lnTo>
                <a:lnTo>
                  <a:pt x="219652" y="304726"/>
                </a:lnTo>
                <a:lnTo>
                  <a:pt x="223138" y="308228"/>
                </a:lnTo>
                <a:lnTo>
                  <a:pt x="241071" y="320016"/>
                </a:lnTo>
                <a:lnTo>
                  <a:pt x="262302" y="323945"/>
                </a:lnTo>
                <a:lnTo>
                  <a:pt x="284843" y="320016"/>
                </a:lnTo>
                <a:lnTo>
                  <a:pt x="306704" y="308228"/>
                </a:lnTo>
                <a:lnTo>
                  <a:pt x="318492" y="286198"/>
                </a:lnTo>
                <a:lnTo>
                  <a:pt x="322421" y="263525"/>
                </a:lnTo>
                <a:lnTo>
                  <a:pt x="318492" y="242185"/>
                </a:lnTo>
                <a:lnTo>
                  <a:pt x="306704" y="224154"/>
                </a:lnTo>
                <a:lnTo>
                  <a:pt x="177776" y="94565"/>
                </a:lnTo>
                <a:lnTo>
                  <a:pt x="111569" y="28019"/>
                </a:lnTo>
                <a:lnTo>
                  <a:pt x="87177" y="3502"/>
                </a:lnTo>
                <a:lnTo>
                  <a:pt x="836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1738" y="3144773"/>
            <a:ext cx="1906905" cy="1906905"/>
          </a:xfrm>
          <a:custGeom>
            <a:avLst/>
            <a:gdLst/>
            <a:ahLst/>
            <a:cxnLst/>
            <a:rect l="l" t="t" r="r" b="b"/>
            <a:pathLst>
              <a:path w="1906904" h="1906904">
                <a:moveTo>
                  <a:pt x="0" y="953262"/>
                </a:moveTo>
                <a:lnTo>
                  <a:pt x="1166" y="905689"/>
                </a:lnTo>
                <a:lnTo>
                  <a:pt x="4630" y="858720"/>
                </a:lnTo>
                <a:lnTo>
                  <a:pt x="10337" y="812408"/>
                </a:lnTo>
                <a:lnTo>
                  <a:pt x="18231" y="766809"/>
                </a:lnTo>
                <a:lnTo>
                  <a:pt x="28258" y="721978"/>
                </a:lnTo>
                <a:lnTo>
                  <a:pt x="40364" y="677968"/>
                </a:lnTo>
                <a:lnTo>
                  <a:pt x="54494" y="634834"/>
                </a:lnTo>
                <a:lnTo>
                  <a:pt x="70593" y="592632"/>
                </a:lnTo>
                <a:lnTo>
                  <a:pt x="88607" y="551415"/>
                </a:lnTo>
                <a:lnTo>
                  <a:pt x="108481" y="511239"/>
                </a:lnTo>
                <a:lnTo>
                  <a:pt x="130160" y="472157"/>
                </a:lnTo>
                <a:lnTo>
                  <a:pt x="153590" y="434226"/>
                </a:lnTo>
                <a:lnTo>
                  <a:pt x="178716" y="397498"/>
                </a:lnTo>
                <a:lnTo>
                  <a:pt x="205484" y="362030"/>
                </a:lnTo>
                <a:lnTo>
                  <a:pt x="233838" y="327875"/>
                </a:lnTo>
                <a:lnTo>
                  <a:pt x="263724" y="295088"/>
                </a:lnTo>
                <a:lnTo>
                  <a:pt x="295088" y="263724"/>
                </a:lnTo>
                <a:lnTo>
                  <a:pt x="327875" y="233838"/>
                </a:lnTo>
                <a:lnTo>
                  <a:pt x="362030" y="205484"/>
                </a:lnTo>
                <a:lnTo>
                  <a:pt x="397498" y="178716"/>
                </a:lnTo>
                <a:lnTo>
                  <a:pt x="434226" y="153590"/>
                </a:lnTo>
                <a:lnTo>
                  <a:pt x="472157" y="130160"/>
                </a:lnTo>
                <a:lnTo>
                  <a:pt x="511239" y="108481"/>
                </a:lnTo>
                <a:lnTo>
                  <a:pt x="551415" y="88607"/>
                </a:lnTo>
                <a:lnTo>
                  <a:pt x="592632" y="70593"/>
                </a:lnTo>
                <a:lnTo>
                  <a:pt x="634834" y="54494"/>
                </a:lnTo>
                <a:lnTo>
                  <a:pt x="677968" y="40364"/>
                </a:lnTo>
                <a:lnTo>
                  <a:pt x="721978" y="28258"/>
                </a:lnTo>
                <a:lnTo>
                  <a:pt x="766809" y="18231"/>
                </a:lnTo>
                <a:lnTo>
                  <a:pt x="812408" y="10337"/>
                </a:lnTo>
                <a:lnTo>
                  <a:pt x="858720" y="4630"/>
                </a:lnTo>
                <a:lnTo>
                  <a:pt x="905689" y="1166"/>
                </a:lnTo>
                <a:lnTo>
                  <a:pt x="953262" y="0"/>
                </a:lnTo>
                <a:lnTo>
                  <a:pt x="1000834" y="1166"/>
                </a:lnTo>
                <a:lnTo>
                  <a:pt x="1047803" y="4630"/>
                </a:lnTo>
                <a:lnTo>
                  <a:pt x="1094115" y="10337"/>
                </a:lnTo>
                <a:lnTo>
                  <a:pt x="1139714" y="18231"/>
                </a:lnTo>
                <a:lnTo>
                  <a:pt x="1184545" y="28258"/>
                </a:lnTo>
                <a:lnTo>
                  <a:pt x="1228555" y="40364"/>
                </a:lnTo>
                <a:lnTo>
                  <a:pt x="1271689" y="54494"/>
                </a:lnTo>
                <a:lnTo>
                  <a:pt x="1313891" y="70593"/>
                </a:lnTo>
                <a:lnTo>
                  <a:pt x="1355108" y="88607"/>
                </a:lnTo>
                <a:lnTo>
                  <a:pt x="1395284" y="108481"/>
                </a:lnTo>
                <a:lnTo>
                  <a:pt x="1434366" y="130160"/>
                </a:lnTo>
                <a:lnTo>
                  <a:pt x="1472297" y="153590"/>
                </a:lnTo>
                <a:lnTo>
                  <a:pt x="1509025" y="178716"/>
                </a:lnTo>
                <a:lnTo>
                  <a:pt x="1544493" y="205484"/>
                </a:lnTo>
                <a:lnTo>
                  <a:pt x="1578648" y="233838"/>
                </a:lnTo>
                <a:lnTo>
                  <a:pt x="1611435" y="263724"/>
                </a:lnTo>
                <a:lnTo>
                  <a:pt x="1642799" y="295088"/>
                </a:lnTo>
                <a:lnTo>
                  <a:pt x="1672685" y="327875"/>
                </a:lnTo>
                <a:lnTo>
                  <a:pt x="1701039" y="362030"/>
                </a:lnTo>
                <a:lnTo>
                  <a:pt x="1727807" y="397498"/>
                </a:lnTo>
                <a:lnTo>
                  <a:pt x="1752933" y="434226"/>
                </a:lnTo>
                <a:lnTo>
                  <a:pt x="1776363" y="472157"/>
                </a:lnTo>
                <a:lnTo>
                  <a:pt x="1798042" y="511239"/>
                </a:lnTo>
                <a:lnTo>
                  <a:pt x="1817916" y="551415"/>
                </a:lnTo>
                <a:lnTo>
                  <a:pt x="1835930" y="592632"/>
                </a:lnTo>
                <a:lnTo>
                  <a:pt x="1852029" y="634834"/>
                </a:lnTo>
                <a:lnTo>
                  <a:pt x="1866159" y="677968"/>
                </a:lnTo>
                <a:lnTo>
                  <a:pt x="1878265" y="721978"/>
                </a:lnTo>
                <a:lnTo>
                  <a:pt x="1888292" y="766809"/>
                </a:lnTo>
                <a:lnTo>
                  <a:pt x="1896186" y="812408"/>
                </a:lnTo>
                <a:lnTo>
                  <a:pt x="1901893" y="858720"/>
                </a:lnTo>
                <a:lnTo>
                  <a:pt x="1905357" y="905689"/>
                </a:lnTo>
                <a:lnTo>
                  <a:pt x="1906523" y="953262"/>
                </a:lnTo>
                <a:lnTo>
                  <a:pt x="1905357" y="1000834"/>
                </a:lnTo>
                <a:lnTo>
                  <a:pt x="1901893" y="1047803"/>
                </a:lnTo>
                <a:lnTo>
                  <a:pt x="1896186" y="1094115"/>
                </a:lnTo>
                <a:lnTo>
                  <a:pt x="1888292" y="1139714"/>
                </a:lnTo>
                <a:lnTo>
                  <a:pt x="1878265" y="1184545"/>
                </a:lnTo>
                <a:lnTo>
                  <a:pt x="1866159" y="1228555"/>
                </a:lnTo>
                <a:lnTo>
                  <a:pt x="1852029" y="1271689"/>
                </a:lnTo>
                <a:lnTo>
                  <a:pt x="1835930" y="1313891"/>
                </a:lnTo>
                <a:lnTo>
                  <a:pt x="1817916" y="1355108"/>
                </a:lnTo>
                <a:lnTo>
                  <a:pt x="1798042" y="1395284"/>
                </a:lnTo>
                <a:lnTo>
                  <a:pt x="1776363" y="1434366"/>
                </a:lnTo>
                <a:lnTo>
                  <a:pt x="1752933" y="1472297"/>
                </a:lnTo>
                <a:lnTo>
                  <a:pt x="1727807" y="1509025"/>
                </a:lnTo>
                <a:lnTo>
                  <a:pt x="1701039" y="1544493"/>
                </a:lnTo>
                <a:lnTo>
                  <a:pt x="1672685" y="1578648"/>
                </a:lnTo>
                <a:lnTo>
                  <a:pt x="1642799" y="1611435"/>
                </a:lnTo>
                <a:lnTo>
                  <a:pt x="1611435" y="1642799"/>
                </a:lnTo>
                <a:lnTo>
                  <a:pt x="1578648" y="1672685"/>
                </a:lnTo>
                <a:lnTo>
                  <a:pt x="1544493" y="1701039"/>
                </a:lnTo>
                <a:lnTo>
                  <a:pt x="1509025" y="1727807"/>
                </a:lnTo>
                <a:lnTo>
                  <a:pt x="1472297" y="1752933"/>
                </a:lnTo>
                <a:lnTo>
                  <a:pt x="1434366" y="1776363"/>
                </a:lnTo>
                <a:lnTo>
                  <a:pt x="1395284" y="1798042"/>
                </a:lnTo>
                <a:lnTo>
                  <a:pt x="1355108" y="1817916"/>
                </a:lnTo>
                <a:lnTo>
                  <a:pt x="1313891" y="1835930"/>
                </a:lnTo>
                <a:lnTo>
                  <a:pt x="1271689" y="1852029"/>
                </a:lnTo>
                <a:lnTo>
                  <a:pt x="1228555" y="1866159"/>
                </a:lnTo>
                <a:lnTo>
                  <a:pt x="1184545" y="1878265"/>
                </a:lnTo>
                <a:lnTo>
                  <a:pt x="1139714" y="1888292"/>
                </a:lnTo>
                <a:lnTo>
                  <a:pt x="1094115" y="1896186"/>
                </a:lnTo>
                <a:lnTo>
                  <a:pt x="1047803" y="1901893"/>
                </a:lnTo>
                <a:lnTo>
                  <a:pt x="1000834" y="1905357"/>
                </a:lnTo>
                <a:lnTo>
                  <a:pt x="953262" y="1906524"/>
                </a:lnTo>
                <a:lnTo>
                  <a:pt x="905689" y="1905357"/>
                </a:lnTo>
                <a:lnTo>
                  <a:pt x="858720" y="1901893"/>
                </a:lnTo>
                <a:lnTo>
                  <a:pt x="812408" y="1896186"/>
                </a:lnTo>
                <a:lnTo>
                  <a:pt x="766809" y="1888292"/>
                </a:lnTo>
                <a:lnTo>
                  <a:pt x="721978" y="1878265"/>
                </a:lnTo>
                <a:lnTo>
                  <a:pt x="677968" y="1866159"/>
                </a:lnTo>
                <a:lnTo>
                  <a:pt x="634834" y="1852029"/>
                </a:lnTo>
                <a:lnTo>
                  <a:pt x="592632" y="1835930"/>
                </a:lnTo>
                <a:lnTo>
                  <a:pt x="551415" y="1817916"/>
                </a:lnTo>
                <a:lnTo>
                  <a:pt x="511239" y="1798042"/>
                </a:lnTo>
                <a:lnTo>
                  <a:pt x="472157" y="1776363"/>
                </a:lnTo>
                <a:lnTo>
                  <a:pt x="434226" y="1752933"/>
                </a:lnTo>
                <a:lnTo>
                  <a:pt x="397498" y="1727807"/>
                </a:lnTo>
                <a:lnTo>
                  <a:pt x="362030" y="1701039"/>
                </a:lnTo>
                <a:lnTo>
                  <a:pt x="327875" y="1672685"/>
                </a:lnTo>
                <a:lnTo>
                  <a:pt x="295088" y="1642799"/>
                </a:lnTo>
                <a:lnTo>
                  <a:pt x="263724" y="1611435"/>
                </a:lnTo>
                <a:lnTo>
                  <a:pt x="233838" y="1578648"/>
                </a:lnTo>
                <a:lnTo>
                  <a:pt x="205484" y="1544493"/>
                </a:lnTo>
                <a:lnTo>
                  <a:pt x="178716" y="1509025"/>
                </a:lnTo>
                <a:lnTo>
                  <a:pt x="153590" y="1472297"/>
                </a:lnTo>
                <a:lnTo>
                  <a:pt x="130160" y="1434366"/>
                </a:lnTo>
                <a:lnTo>
                  <a:pt x="108481" y="1395284"/>
                </a:lnTo>
                <a:lnTo>
                  <a:pt x="88607" y="1355108"/>
                </a:lnTo>
                <a:lnTo>
                  <a:pt x="70593" y="1313891"/>
                </a:lnTo>
                <a:lnTo>
                  <a:pt x="54494" y="1271689"/>
                </a:lnTo>
                <a:lnTo>
                  <a:pt x="40364" y="1228555"/>
                </a:lnTo>
                <a:lnTo>
                  <a:pt x="28258" y="1184545"/>
                </a:lnTo>
                <a:lnTo>
                  <a:pt x="18231" y="1139714"/>
                </a:lnTo>
                <a:lnTo>
                  <a:pt x="10337" y="1094115"/>
                </a:lnTo>
                <a:lnTo>
                  <a:pt x="4630" y="1047803"/>
                </a:lnTo>
                <a:lnTo>
                  <a:pt x="1166" y="1000834"/>
                </a:lnTo>
                <a:lnTo>
                  <a:pt x="0" y="95326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52859" y="3381755"/>
            <a:ext cx="1333500" cy="1355090"/>
          </a:xfrm>
          <a:custGeom>
            <a:avLst/>
            <a:gdLst/>
            <a:ahLst/>
            <a:cxnLst/>
            <a:rect l="l" t="t" r="r" b="b"/>
            <a:pathLst>
              <a:path w="1333500" h="1355089">
                <a:moveTo>
                  <a:pt x="0" y="677418"/>
                </a:moveTo>
                <a:lnTo>
                  <a:pt x="1673" y="629037"/>
                </a:lnTo>
                <a:lnTo>
                  <a:pt x="6619" y="581576"/>
                </a:lnTo>
                <a:lnTo>
                  <a:pt x="14725" y="535147"/>
                </a:lnTo>
                <a:lnTo>
                  <a:pt x="25878" y="489866"/>
                </a:lnTo>
                <a:lnTo>
                  <a:pt x="39964" y="445847"/>
                </a:lnTo>
                <a:lnTo>
                  <a:pt x="56872" y="403205"/>
                </a:lnTo>
                <a:lnTo>
                  <a:pt x="76489" y="362054"/>
                </a:lnTo>
                <a:lnTo>
                  <a:pt x="98702" y="322509"/>
                </a:lnTo>
                <a:lnTo>
                  <a:pt x="123398" y="284685"/>
                </a:lnTo>
                <a:lnTo>
                  <a:pt x="150464" y="248697"/>
                </a:lnTo>
                <a:lnTo>
                  <a:pt x="179788" y="214658"/>
                </a:lnTo>
                <a:lnTo>
                  <a:pt x="211258" y="182683"/>
                </a:lnTo>
                <a:lnTo>
                  <a:pt x="244759" y="152888"/>
                </a:lnTo>
                <a:lnTo>
                  <a:pt x="280180" y="125386"/>
                </a:lnTo>
                <a:lnTo>
                  <a:pt x="317408" y="100293"/>
                </a:lnTo>
                <a:lnTo>
                  <a:pt x="356330" y="77723"/>
                </a:lnTo>
                <a:lnTo>
                  <a:pt x="396834" y="57790"/>
                </a:lnTo>
                <a:lnTo>
                  <a:pt x="438806" y="40609"/>
                </a:lnTo>
                <a:lnTo>
                  <a:pt x="482133" y="26295"/>
                </a:lnTo>
                <a:lnTo>
                  <a:pt x="526705" y="14963"/>
                </a:lnTo>
                <a:lnTo>
                  <a:pt x="572406" y="6726"/>
                </a:lnTo>
                <a:lnTo>
                  <a:pt x="619125" y="1700"/>
                </a:lnTo>
                <a:lnTo>
                  <a:pt x="666750" y="0"/>
                </a:lnTo>
                <a:lnTo>
                  <a:pt x="714359" y="1700"/>
                </a:lnTo>
                <a:lnTo>
                  <a:pt x="761065" y="6726"/>
                </a:lnTo>
                <a:lnTo>
                  <a:pt x="806757" y="14963"/>
                </a:lnTo>
                <a:lnTo>
                  <a:pt x="851320" y="26295"/>
                </a:lnTo>
                <a:lnTo>
                  <a:pt x="894643" y="40609"/>
                </a:lnTo>
                <a:lnTo>
                  <a:pt x="936611" y="57790"/>
                </a:lnTo>
                <a:lnTo>
                  <a:pt x="977113" y="77723"/>
                </a:lnTo>
                <a:lnTo>
                  <a:pt x="1016034" y="100293"/>
                </a:lnTo>
                <a:lnTo>
                  <a:pt x="1053263" y="125386"/>
                </a:lnTo>
                <a:lnTo>
                  <a:pt x="1088687" y="152888"/>
                </a:lnTo>
                <a:lnTo>
                  <a:pt x="1122192" y="182683"/>
                </a:lnTo>
                <a:lnTo>
                  <a:pt x="1153665" y="214658"/>
                </a:lnTo>
                <a:lnTo>
                  <a:pt x="1182994" y="248697"/>
                </a:lnTo>
                <a:lnTo>
                  <a:pt x="1210066" y="284685"/>
                </a:lnTo>
                <a:lnTo>
                  <a:pt x="1234767" y="322509"/>
                </a:lnTo>
                <a:lnTo>
                  <a:pt x="1256985" y="362054"/>
                </a:lnTo>
                <a:lnTo>
                  <a:pt x="1276607" y="403205"/>
                </a:lnTo>
                <a:lnTo>
                  <a:pt x="1293521" y="445847"/>
                </a:lnTo>
                <a:lnTo>
                  <a:pt x="1307612" y="489866"/>
                </a:lnTo>
                <a:lnTo>
                  <a:pt x="1318768" y="535147"/>
                </a:lnTo>
                <a:lnTo>
                  <a:pt x="1326877" y="581576"/>
                </a:lnTo>
                <a:lnTo>
                  <a:pt x="1331825" y="629037"/>
                </a:lnTo>
                <a:lnTo>
                  <a:pt x="1333500" y="677418"/>
                </a:lnTo>
                <a:lnTo>
                  <a:pt x="1331825" y="725798"/>
                </a:lnTo>
                <a:lnTo>
                  <a:pt x="1326877" y="773259"/>
                </a:lnTo>
                <a:lnTo>
                  <a:pt x="1318768" y="819688"/>
                </a:lnTo>
                <a:lnTo>
                  <a:pt x="1307612" y="864969"/>
                </a:lnTo>
                <a:lnTo>
                  <a:pt x="1293521" y="908988"/>
                </a:lnTo>
                <a:lnTo>
                  <a:pt x="1276607" y="951630"/>
                </a:lnTo>
                <a:lnTo>
                  <a:pt x="1256985" y="992781"/>
                </a:lnTo>
                <a:lnTo>
                  <a:pt x="1234767" y="1032326"/>
                </a:lnTo>
                <a:lnTo>
                  <a:pt x="1210066" y="1070150"/>
                </a:lnTo>
                <a:lnTo>
                  <a:pt x="1182994" y="1106138"/>
                </a:lnTo>
                <a:lnTo>
                  <a:pt x="1153665" y="1140177"/>
                </a:lnTo>
                <a:lnTo>
                  <a:pt x="1122192" y="1172152"/>
                </a:lnTo>
                <a:lnTo>
                  <a:pt x="1088687" y="1201947"/>
                </a:lnTo>
                <a:lnTo>
                  <a:pt x="1053263" y="1229449"/>
                </a:lnTo>
                <a:lnTo>
                  <a:pt x="1016034" y="1254542"/>
                </a:lnTo>
                <a:lnTo>
                  <a:pt x="977113" y="1277112"/>
                </a:lnTo>
                <a:lnTo>
                  <a:pt x="936611" y="1297045"/>
                </a:lnTo>
                <a:lnTo>
                  <a:pt x="894643" y="1314226"/>
                </a:lnTo>
                <a:lnTo>
                  <a:pt x="851320" y="1328540"/>
                </a:lnTo>
                <a:lnTo>
                  <a:pt x="806757" y="1339872"/>
                </a:lnTo>
                <a:lnTo>
                  <a:pt x="761065" y="1348109"/>
                </a:lnTo>
                <a:lnTo>
                  <a:pt x="714359" y="1353135"/>
                </a:lnTo>
                <a:lnTo>
                  <a:pt x="666750" y="1354836"/>
                </a:lnTo>
                <a:lnTo>
                  <a:pt x="619125" y="1353135"/>
                </a:lnTo>
                <a:lnTo>
                  <a:pt x="572406" y="1348109"/>
                </a:lnTo>
                <a:lnTo>
                  <a:pt x="526705" y="1339872"/>
                </a:lnTo>
                <a:lnTo>
                  <a:pt x="482133" y="1328540"/>
                </a:lnTo>
                <a:lnTo>
                  <a:pt x="438806" y="1314226"/>
                </a:lnTo>
                <a:lnTo>
                  <a:pt x="396834" y="1297045"/>
                </a:lnTo>
                <a:lnTo>
                  <a:pt x="356330" y="1277112"/>
                </a:lnTo>
                <a:lnTo>
                  <a:pt x="317408" y="1254542"/>
                </a:lnTo>
                <a:lnTo>
                  <a:pt x="280180" y="1229449"/>
                </a:lnTo>
                <a:lnTo>
                  <a:pt x="244759" y="1201947"/>
                </a:lnTo>
                <a:lnTo>
                  <a:pt x="211258" y="1172152"/>
                </a:lnTo>
                <a:lnTo>
                  <a:pt x="179788" y="1140177"/>
                </a:lnTo>
                <a:lnTo>
                  <a:pt x="150464" y="1106138"/>
                </a:lnTo>
                <a:lnTo>
                  <a:pt x="123398" y="1070150"/>
                </a:lnTo>
                <a:lnTo>
                  <a:pt x="98702" y="1032326"/>
                </a:lnTo>
                <a:lnTo>
                  <a:pt x="76489" y="992781"/>
                </a:lnTo>
                <a:lnTo>
                  <a:pt x="56872" y="951630"/>
                </a:lnTo>
                <a:lnTo>
                  <a:pt x="39964" y="908988"/>
                </a:lnTo>
                <a:lnTo>
                  <a:pt x="25878" y="864969"/>
                </a:lnTo>
                <a:lnTo>
                  <a:pt x="14725" y="819688"/>
                </a:lnTo>
                <a:lnTo>
                  <a:pt x="6619" y="773259"/>
                </a:lnTo>
                <a:lnTo>
                  <a:pt x="1673" y="725798"/>
                </a:lnTo>
                <a:lnTo>
                  <a:pt x="0" y="67741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18847" y="3387852"/>
            <a:ext cx="0" cy="1343025"/>
          </a:xfrm>
          <a:custGeom>
            <a:avLst/>
            <a:gdLst/>
            <a:ahLst/>
            <a:cxnLst/>
            <a:rect l="l" t="t" r="r" b="b"/>
            <a:pathLst>
              <a:path h="1343025">
                <a:moveTo>
                  <a:pt x="0" y="0"/>
                </a:move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7680" y="3387852"/>
            <a:ext cx="203200" cy="1343025"/>
          </a:xfrm>
          <a:custGeom>
            <a:avLst/>
            <a:gdLst/>
            <a:ahLst/>
            <a:cxnLst/>
            <a:rect l="l" t="t" r="r" b="b"/>
            <a:pathLst>
              <a:path w="203200" h="1343025">
                <a:moveTo>
                  <a:pt x="202692" y="0"/>
                </a:moveTo>
                <a:lnTo>
                  <a:pt x="171021" y="47136"/>
                </a:lnTo>
                <a:lnTo>
                  <a:pt x="101346" y="181641"/>
                </a:lnTo>
                <a:lnTo>
                  <a:pt x="31670" y="393156"/>
                </a:lnTo>
                <a:lnTo>
                  <a:pt x="0" y="671322"/>
                </a:lnTo>
                <a:lnTo>
                  <a:pt x="31670" y="950505"/>
                </a:lnTo>
                <a:lnTo>
                  <a:pt x="101346" y="1161907"/>
                </a:lnTo>
                <a:lnTo>
                  <a:pt x="171021" y="1295846"/>
                </a:lnTo>
                <a:lnTo>
                  <a:pt x="202692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57076" y="3387852"/>
            <a:ext cx="463550" cy="1343025"/>
          </a:xfrm>
          <a:custGeom>
            <a:avLst/>
            <a:gdLst/>
            <a:ahLst/>
            <a:cxnLst/>
            <a:rect l="l" t="t" r="r" b="b"/>
            <a:pathLst>
              <a:path w="463550" h="1343025">
                <a:moveTo>
                  <a:pt x="463296" y="0"/>
                </a:moveTo>
                <a:lnTo>
                  <a:pt x="390905" y="33188"/>
                </a:lnTo>
                <a:lnTo>
                  <a:pt x="231648" y="144446"/>
                </a:lnTo>
                <a:lnTo>
                  <a:pt x="72390" y="351311"/>
                </a:lnTo>
                <a:lnTo>
                  <a:pt x="0" y="671322"/>
                </a:lnTo>
                <a:lnTo>
                  <a:pt x="72390" y="993743"/>
                </a:lnTo>
                <a:lnTo>
                  <a:pt x="231648" y="1200340"/>
                </a:lnTo>
                <a:lnTo>
                  <a:pt x="390905" y="1310258"/>
                </a:lnTo>
                <a:lnTo>
                  <a:pt x="463296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18847" y="3387852"/>
            <a:ext cx="203200" cy="1343025"/>
          </a:xfrm>
          <a:custGeom>
            <a:avLst/>
            <a:gdLst/>
            <a:ahLst/>
            <a:cxnLst/>
            <a:rect l="l" t="t" r="r" b="b"/>
            <a:pathLst>
              <a:path w="203200" h="1343025">
                <a:moveTo>
                  <a:pt x="0" y="0"/>
                </a:moveTo>
                <a:lnTo>
                  <a:pt x="31670" y="47136"/>
                </a:lnTo>
                <a:lnTo>
                  <a:pt x="101346" y="181641"/>
                </a:lnTo>
                <a:lnTo>
                  <a:pt x="171021" y="393156"/>
                </a:lnTo>
                <a:lnTo>
                  <a:pt x="202692" y="671322"/>
                </a:lnTo>
                <a:lnTo>
                  <a:pt x="171021" y="950505"/>
                </a:lnTo>
                <a:lnTo>
                  <a:pt x="101346" y="1161907"/>
                </a:lnTo>
                <a:lnTo>
                  <a:pt x="31670" y="1295846"/>
                </a:ln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18847" y="3387852"/>
            <a:ext cx="464820" cy="1343025"/>
          </a:xfrm>
          <a:custGeom>
            <a:avLst/>
            <a:gdLst/>
            <a:ahLst/>
            <a:cxnLst/>
            <a:rect l="l" t="t" r="r" b="b"/>
            <a:pathLst>
              <a:path w="464820" h="1343025">
                <a:moveTo>
                  <a:pt x="0" y="0"/>
                </a:moveTo>
                <a:lnTo>
                  <a:pt x="72628" y="33188"/>
                </a:lnTo>
                <a:lnTo>
                  <a:pt x="232410" y="144446"/>
                </a:lnTo>
                <a:lnTo>
                  <a:pt x="392191" y="351311"/>
                </a:lnTo>
                <a:lnTo>
                  <a:pt x="464820" y="671322"/>
                </a:lnTo>
                <a:lnTo>
                  <a:pt x="392191" y="993743"/>
                </a:lnTo>
                <a:lnTo>
                  <a:pt x="232410" y="1200340"/>
                </a:lnTo>
                <a:lnTo>
                  <a:pt x="72628" y="1310258"/>
                </a:ln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96700" y="4465320"/>
            <a:ext cx="824865" cy="125095"/>
          </a:xfrm>
          <a:custGeom>
            <a:avLst/>
            <a:gdLst/>
            <a:ahLst/>
            <a:cxnLst/>
            <a:rect l="l" t="t" r="r" b="b"/>
            <a:pathLst>
              <a:path w="824865" h="125095">
                <a:moveTo>
                  <a:pt x="0" y="124967"/>
                </a:moveTo>
                <a:lnTo>
                  <a:pt x="35921" y="99375"/>
                </a:lnTo>
                <a:lnTo>
                  <a:pt x="76515" y="76571"/>
                </a:lnTo>
                <a:lnTo>
                  <a:pt x="120847" y="56613"/>
                </a:lnTo>
                <a:lnTo>
                  <a:pt x="167982" y="39563"/>
                </a:lnTo>
                <a:lnTo>
                  <a:pt x="216987" y="25479"/>
                </a:lnTo>
                <a:lnTo>
                  <a:pt x="266925" y="14421"/>
                </a:lnTo>
                <a:lnTo>
                  <a:pt x="316864" y="6449"/>
                </a:lnTo>
                <a:lnTo>
                  <a:pt x="365868" y="1622"/>
                </a:lnTo>
                <a:lnTo>
                  <a:pt x="413003" y="0"/>
                </a:lnTo>
                <a:lnTo>
                  <a:pt x="460212" y="1839"/>
                </a:lnTo>
                <a:lnTo>
                  <a:pt x="508929" y="7210"/>
                </a:lnTo>
                <a:lnTo>
                  <a:pt x="558348" y="15889"/>
                </a:lnTo>
                <a:lnTo>
                  <a:pt x="607664" y="27653"/>
                </a:lnTo>
                <a:lnTo>
                  <a:pt x="656070" y="42281"/>
                </a:lnTo>
                <a:lnTo>
                  <a:pt x="702761" y="59548"/>
                </a:lnTo>
                <a:lnTo>
                  <a:pt x="746931" y="79234"/>
                </a:lnTo>
                <a:lnTo>
                  <a:pt x="787774" y="101114"/>
                </a:lnTo>
                <a:lnTo>
                  <a:pt x="824483" y="124967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41252" y="4239767"/>
            <a:ext cx="1155700" cy="146685"/>
          </a:xfrm>
          <a:custGeom>
            <a:avLst/>
            <a:gdLst/>
            <a:ahLst/>
            <a:cxnLst/>
            <a:rect l="l" t="t" r="r" b="b"/>
            <a:pathLst>
              <a:path w="1155700" h="146685">
                <a:moveTo>
                  <a:pt x="0" y="146304"/>
                </a:moveTo>
                <a:lnTo>
                  <a:pt x="51237" y="115446"/>
                </a:lnTo>
                <a:lnTo>
                  <a:pt x="119408" y="82747"/>
                </a:lnTo>
                <a:lnTo>
                  <a:pt x="160108" y="66745"/>
                </a:lnTo>
                <a:lnTo>
                  <a:pt x="205359" y="51530"/>
                </a:lnTo>
                <a:lnTo>
                  <a:pt x="255266" y="37515"/>
                </a:lnTo>
                <a:lnTo>
                  <a:pt x="309936" y="25117"/>
                </a:lnTo>
                <a:lnTo>
                  <a:pt x="369474" y="14751"/>
                </a:lnTo>
                <a:lnTo>
                  <a:pt x="433987" y="6833"/>
                </a:lnTo>
                <a:lnTo>
                  <a:pt x="503579" y="1777"/>
                </a:lnTo>
                <a:lnTo>
                  <a:pt x="578357" y="0"/>
                </a:lnTo>
                <a:lnTo>
                  <a:pt x="652786" y="1760"/>
                </a:lnTo>
                <a:lnTo>
                  <a:pt x="722086" y="6768"/>
                </a:lnTo>
                <a:lnTo>
                  <a:pt x="786360" y="14614"/>
                </a:lnTo>
                <a:lnTo>
                  <a:pt x="845707" y="24892"/>
                </a:lnTo>
                <a:lnTo>
                  <a:pt x="900228" y="37190"/>
                </a:lnTo>
                <a:lnTo>
                  <a:pt x="950023" y="51101"/>
                </a:lnTo>
                <a:lnTo>
                  <a:pt x="995194" y="66216"/>
                </a:lnTo>
                <a:lnTo>
                  <a:pt x="1035840" y="82126"/>
                </a:lnTo>
                <a:lnTo>
                  <a:pt x="1072062" y="98423"/>
                </a:lnTo>
                <a:lnTo>
                  <a:pt x="1131637" y="130539"/>
                </a:lnTo>
                <a:lnTo>
                  <a:pt x="1155192" y="14554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60480" y="4058411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1318260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16511" y="3520440"/>
            <a:ext cx="805180" cy="125095"/>
          </a:xfrm>
          <a:custGeom>
            <a:avLst/>
            <a:gdLst/>
            <a:ahLst/>
            <a:cxnLst/>
            <a:rect l="l" t="t" r="r" b="b"/>
            <a:pathLst>
              <a:path w="805179" h="125095">
                <a:moveTo>
                  <a:pt x="804672" y="0"/>
                </a:moveTo>
                <a:lnTo>
                  <a:pt x="769833" y="25358"/>
                </a:lnTo>
                <a:lnTo>
                  <a:pt x="730359" y="48038"/>
                </a:lnTo>
                <a:lnTo>
                  <a:pt x="687164" y="67959"/>
                </a:lnTo>
                <a:lnTo>
                  <a:pt x="641162" y="85038"/>
                </a:lnTo>
                <a:lnTo>
                  <a:pt x="593268" y="99195"/>
                </a:lnTo>
                <a:lnTo>
                  <a:pt x="544397" y="110348"/>
                </a:lnTo>
                <a:lnTo>
                  <a:pt x="495463" y="118416"/>
                </a:lnTo>
                <a:lnTo>
                  <a:pt x="447381" y="123316"/>
                </a:lnTo>
                <a:lnTo>
                  <a:pt x="401066" y="124968"/>
                </a:lnTo>
                <a:lnTo>
                  <a:pt x="355176" y="123103"/>
                </a:lnTo>
                <a:lnTo>
                  <a:pt x="307713" y="117669"/>
                </a:lnTo>
                <a:lnTo>
                  <a:pt x="259493" y="108909"/>
                </a:lnTo>
                <a:lnTo>
                  <a:pt x="211333" y="97063"/>
                </a:lnTo>
                <a:lnTo>
                  <a:pt x="164049" y="82373"/>
                </a:lnTo>
                <a:lnTo>
                  <a:pt x="118458" y="65080"/>
                </a:lnTo>
                <a:lnTo>
                  <a:pt x="75374" y="45426"/>
                </a:lnTo>
                <a:lnTo>
                  <a:pt x="35616" y="23652"/>
                </a:lnTo>
                <a:lnTo>
                  <a:pt x="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41252" y="3724655"/>
            <a:ext cx="1155700" cy="146685"/>
          </a:xfrm>
          <a:custGeom>
            <a:avLst/>
            <a:gdLst/>
            <a:ahLst/>
            <a:cxnLst/>
            <a:rect l="l" t="t" r="r" b="b"/>
            <a:pathLst>
              <a:path w="1155700" h="146685">
                <a:moveTo>
                  <a:pt x="1155192" y="0"/>
                </a:moveTo>
                <a:lnTo>
                  <a:pt x="1104263" y="30681"/>
                </a:lnTo>
                <a:lnTo>
                  <a:pt x="1036178" y="63330"/>
                </a:lnTo>
                <a:lnTo>
                  <a:pt x="995461" y="79341"/>
                </a:lnTo>
                <a:lnTo>
                  <a:pt x="950166" y="94583"/>
                </a:lnTo>
                <a:lnTo>
                  <a:pt x="900195" y="108633"/>
                </a:lnTo>
                <a:lnTo>
                  <a:pt x="845453" y="121073"/>
                </a:lnTo>
                <a:lnTo>
                  <a:pt x="785842" y="131480"/>
                </a:lnTo>
                <a:lnTo>
                  <a:pt x="721266" y="139435"/>
                </a:lnTo>
                <a:lnTo>
                  <a:pt x="651629" y="144516"/>
                </a:lnTo>
                <a:lnTo>
                  <a:pt x="576833" y="146304"/>
                </a:lnTo>
                <a:lnTo>
                  <a:pt x="502405" y="144534"/>
                </a:lnTo>
                <a:lnTo>
                  <a:pt x="433105" y="139500"/>
                </a:lnTo>
                <a:lnTo>
                  <a:pt x="368831" y="131617"/>
                </a:lnTo>
                <a:lnTo>
                  <a:pt x="309484" y="121299"/>
                </a:lnTo>
                <a:lnTo>
                  <a:pt x="254963" y="108959"/>
                </a:lnTo>
                <a:lnTo>
                  <a:pt x="205168" y="95011"/>
                </a:lnTo>
                <a:lnTo>
                  <a:pt x="159997" y="79871"/>
                </a:lnTo>
                <a:lnTo>
                  <a:pt x="119351" y="63951"/>
                </a:lnTo>
                <a:lnTo>
                  <a:pt x="83129" y="47666"/>
                </a:lnTo>
                <a:lnTo>
                  <a:pt x="23554" y="15657"/>
                </a:lnTo>
                <a:lnTo>
                  <a:pt x="0" y="76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051792" y="3410311"/>
            <a:ext cx="638175" cy="694055"/>
          </a:xfrm>
          <a:custGeom>
            <a:avLst/>
            <a:gdLst/>
            <a:ahLst/>
            <a:cxnLst/>
            <a:rect l="l" t="t" r="r" b="b"/>
            <a:pathLst>
              <a:path w="638175" h="694054">
                <a:moveTo>
                  <a:pt x="605569" y="0"/>
                </a:moveTo>
                <a:lnTo>
                  <a:pt x="554799" y="32150"/>
                </a:lnTo>
                <a:lnTo>
                  <a:pt x="505463" y="79517"/>
                </a:lnTo>
                <a:lnTo>
                  <a:pt x="433958" y="158007"/>
                </a:lnTo>
                <a:lnTo>
                  <a:pt x="47878" y="174263"/>
                </a:lnTo>
                <a:lnTo>
                  <a:pt x="0" y="213379"/>
                </a:lnTo>
                <a:lnTo>
                  <a:pt x="344931" y="271418"/>
                </a:lnTo>
                <a:lnTo>
                  <a:pt x="330136" y="292179"/>
                </a:lnTo>
                <a:lnTo>
                  <a:pt x="292671" y="346444"/>
                </a:lnTo>
                <a:lnTo>
                  <a:pt x="242919" y="422187"/>
                </a:lnTo>
                <a:lnTo>
                  <a:pt x="191261" y="507384"/>
                </a:lnTo>
                <a:lnTo>
                  <a:pt x="171803" y="508888"/>
                </a:lnTo>
                <a:lnTo>
                  <a:pt x="128746" y="512750"/>
                </a:lnTo>
                <a:lnTo>
                  <a:pt x="85070" y="517993"/>
                </a:lnTo>
                <a:lnTo>
                  <a:pt x="63753" y="523640"/>
                </a:lnTo>
                <a:lnTo>
                  <a:pt x="49402" y="541928"/>
                </a:lnTo>
                <a:lnTo>
                  <a:pt x="51434" y="548659"/>
                </a:lnTo>
                <a:lnTo>
                  <a:pt x="63246" y="555390"/>
                </a:lnTo>
                <a:lnTo>
                  <a:pt x="144652" y="582187"/>
                </a:lnTo>
                <a:lnTo>
                  <a:pt x="159130" y="588664"/>
                </a:lnTo>
                <a:lnTo>
                  <a:pt x="163956" y="594887"/>
                </a:lnTo>
                <a:lnTo>
                  <a:pt x="171196" y="598062"/>
                </a:lnTo>
                <a:lnTo>
                  <a:pt x="180848" y="610635"/>
                </a:lnTo>
                <a:lnTo>
                  <a:pt x="226186" y="683406"/>
                </a:lnTo>
                <a:lnTo>
                  <a:pt x="235584" y="693185"/>
                </a:lnTo>
                <a:lnTo>
                  <a:pt x="242569" y="693693"/>
                </a:lnTo>
                <a:lnTo>
                  <a:pt x="256921" y="675405"/>
                </a:lnTo>
                <a:lnTo>
                  <a:pt x="257357" y="653353"/>
                </a:lnTo>
                <a:lnTo>
                  <a:pt x="252126" y="609667"/>
                </a:lnTo>
                <a:lnTo>
                  <a:pt x="245705" y="566910"/>
                </a:lnTo>
                <a:lnTo>
                  <a:pt x="242569" y="547643"/>
                </a:lnTo>
                <a:lnTo>
                  <a:pt x="313110" y="477287"/>
                </a:lnTo>
                <a:lnTo>
                  <a:pt x="374935" y="411039"/>
                </a:lnTo>
                <a:lnTo>
                  <a:pt x="418806" y="361817"/>
                </a:lnTo>
                <a:lnTo>
                  <a:pt x="435482" y="342538"/>
                </a:lnTo>
                <a:lnTo>
                  <a:pt x="547161" y="342538"/>
                </a:lnTo>
                <a:lnTo>
                  <a:pt x="524509" y="229127"/>
                </a:lnTo>
                <a:lnTo>
                  <a:pt x="583840" y="141063"/>
                </a:lnTo>
                <a:lnTo>
                  <a:pt x="618156" y="81918"/>
                </a:lnTo>
                <a:lnTo>
                  <a:pt x="633970" y="48658"/>
                </a:lnTo>
                <a:lnTo>
                  <a:pt x="637793" y="38246"/>
                </a:lnTo>
                <a:lnTo>
                  <a:pt x="637341" y="25020"/>
                </a:lnTo>
                <a:lnTo>
                  <a:pt x="616188" y="1766"/>
                </a:lnTo>
                <a:lnTo>
                  <a:pt x="605569" y="0"/>
                </a:lnTo>
                <a:close/>
              </a:path>
              <a:path w="638175" h="694054">
                <a:moveTo>
                  <a:pt x="547161" y="342538"/>
                </a:moveTo>
                <a:lnTo>
                  <a:pt x="435482" y="342538"/>
                </a:lnTo>
                <a:lnTo>
                  <a:pt x="573404" y="663848"/>
                </a:lnTo>
                <a:lnTo>
                  <a:pt x="600201" y="608095"/>
                </a:lnTo>
                <a:lnTo>
                  <a:pt x="547161" y="342538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051792" y="3410311"/>
            <a:ext cx="638175" cy="694055"/>
          </a:xfrm>
          <a:custGeom>
            <a:avLst/>
            <a:gdLst/>
            <a:ahLst/>
            <a:cxnLst/>
            <a:rect l="l" t="t" r="r" b="b"/>
            <a:pathLst>
              <a:path w="638175" h="694054">
                <a:moveTo>
                  <a:pt x="242569" y="547643"/>
                </a:moveTo>
                <a:lnTo>
                  <a:pt x="313110" y="477287"/>
                </a:lnTo>
                <a:lnTo>
                  <a:pt x="374935" y="411039"/>
                </a:lnTo>
                <a:lnTo>
                  <a:pt x="418806" y="361817"/>
                </a:lnTo>
                <a:lnTo>
                  <a:pt x="435482" y="342538"/>
                </a:lnTo>
                <a:lnTo>
                  <a:pt x="515219" y="528296"/>
                </a:lnTo>
                <a:lnTo>
                  <a:pt x="556164" y="623685"/>
                </a:lnTo>
                <a:lnTo>
                  <a:pt x="571249" y="658828"/>
                </a:lnTo>
                <a:lnTo>
                  <a:pt x="573404" y="663848"/>
                </a:lnTo>
                <a:lnTo>
                  <a:pt x="588897" y="631616"/>
                </a:lnTo>
                <a:lnTo>
                  <a:pt x="596852" y="615064"/>
                </a:lnTo>
                <a:lnTo>
                  <a:pt x="599783" y="608966"/>
                </a:lnTo>
                <a:lnTo>
                  <a:pt x="600201" y="608095"/>
                </a:lnTo>
                <a:lnTo>
                  <a:pt x="556442" y="389004"/>
                </a:lnTo>
                <a:lnTo>
                  <a:pt x="533971" y="276498"/>
                </a:lnTo>
                <a:lnTo>
                  <a:pt x="525692" y="235049"/>
                </a:lnTo>
                <a:lnTo>
                  <a:pt x="524509" y="229127"/>
                </a:lnTo>
                <a:lnTo>
                  <a:pt x="583840" y="141063"/>
                </a:lnTo>
                <a:lnTo>
                  <a:pt x="618156" y="81918"/>
                </a:lnTo>
                <a:lnTo>
                  <a:pt x="633970" y="48658"/>
                </a:lnTo>
                <a:lnTo>
                  <a:pt x="637793" y="38246"/>
                </a:lnTo>
                <a:lnTo>
                  <a:pt x="637341" y="25020"/>
                </a:lnTo>
                <a:lnTo>
                  <a:pt x="633126" y="15116"/>
                </a:lnTo>
                <a:lnTo>
                  <a:pt x="628292" y="8903"/>
                </a:lnTo>
                <a:lnTo>
                  <a:pt x="625982" y="6750"/>
                </a:lnTo>
                <a:lnTo>
                  <a:pt x="623353" y="5008"/>
                </a:lnTo>
                <a:lnTo>
                  <a:pt x="616188" y="1766"/>
                </a:lnTo>
                <a:lnTo>
                  <a:pt x="554799" y="32150"/>
                </a:lnTo>
                <a:lnTo>
                  <a:pt x="505463" y="79517"/>
                </a:lnTo>
                <a:lnTo>
                  <a:pt x="433958" y="158007"/>
                </a:lnTo>
                <a:lnTo>
                  <a:pt x="210756" y="167405"/>
                </a:lnTo>
                <a:lnTo>
                  <a:pt x="96139" y="172231"/>
                </a:lnTo>
                <a:lnTo>
                  <a:pt x="53911" y="174009"/>
                </a:lnTo>
                <a:lnTo>
                  <a:pt x="47878" y="174263"/>
                </a:lnTo>
                <a:lnTo>
                  <a:pt x="20198" y="196877"/>
                </a:lnTo>
                <a:lnTo>
                  <a:pt x="5984" y="208490"/>
                </a:lnTo>
                <a:lnTo>
                  <a:pt x="748" y="212768"/>
                </a:lnTo>
                <a:lnTo>
                  <a:pt x="0" y="213379"/>
                </a:lnTo>
                <a:lnTo>
                  <a:pt x="199413" y="246933"/>
                </a:lnTo>
                <a:lnTo>
                  <a:pt x="301815" y="264163"/>
                </a:lnTo>
                <a:lnTo>
                  <a:pt x="339542" y="270511"/>
                </a:lnTo>
                <a:lnTo>
                  <a:pt x="344931" y="271418"/>
                </a:lnTo>
                <a:lnTo>
                  <a:pt x="330136" y="292179"/>
                </a:lnTo>
                <a:lnTo>
                  <a:pt x="292671" y="346444"/>
                </a:lnTo>
                <a:lnTo>
                  <a:pt x="242919" y="422187"/>
                </a:lnTo>
                <a:lnTo>
                  <a:pt x="191261" y="507384"/>
                </a:lnTo>
                <a:lnTo>
                  <a:pt x="171803" y="508888"/>
                </a:lnTo>
                <a:lnTo>
                  <a:pt x="128746" y="512750"/>
                </a:lnTo>
                <a:lnTo>
                  <a:pt x="85070" y="517993"/>
                </a:lnTo>
                <a:lnTo>
                  <a:pt x="63753" y="523640"/>
                </a:lnTo>
                <a:lnTo>
                  <a:pt x="49402" y="541928"/>
                </a:lnTo>
                <a:lnTo>
                  <a:pt x="51434" y="548659"/>
                </a:lnTo>
                <a:lnTo>
                  <a:pt x="63246" y="555390"/>
                </a:lnTo>
                <a:lnTo>
                  <a:pt x="110309" y="570882"/>
                </a:lnTo>
                <a:lnTo>
                  <a:pt x="134477" y="578838"/>
                </a:lnTo>
                <a:lnTo>
                  <a:pt x="143381" y="581769"/>
                </a:lnTo>
                <a:lnTo>
                  <a:pt x="144652" y="582187"/>
                </a:lnTo>
                <a:lnTo>
                  <a:pt x="159130" y="588664"/>
                </a:lnTo>
                <a:lnTo>
                  <a:pt x="163956" y="594887"/>
                </a:lnTo>
                <a:lnTo>
                  <a:pt x="171196" y="598062"/>
                </a:lnTo>
                <a:lnTo>
                  <a:pt x="180848" y="610635"/>
                </a:lnTo>
                <a:lnTo>
                  <a:pt x="207059" y="652706"/>
                </a:lnTo>
                <a:lnTo>
                  <a:pt x="220519" y="674310"/>
                </a:lnTo>
                <a:lnTo>
                  <a:pt x="225478" y="682269"/>
                </a:lnTo>
                <a:lnTo>
                  <a:pt x="226186" y="683406"/>
                </a:lnTo>
                <a:lnTo>
                  <a:pt x="235584" y="693185"/>
                </a:lnTo>
                <a:lnTo>
                  <a:pt x="242569" y="693693"/>
                </a:lnTo>
                <a:lnTo>
                  <a:pt x="256921" y="675405"/>
                </a:lnTo>
                <a:lnTo>
                  <a:pt x="257357" y="653353"/>
                </a:lnTo>
                <a:lnTo>
                  <a:pt x="252126" y="609667"/>
                </a:lnTo>
                <a:lnTo>
                  <a:pt x="245705" y="566910"/>
                </a:lnTo>
                <a:lnTo>
                  <a:pt x="242569" y="5476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32057" y="3024377"/>
            <a:ext cx="1991995" cy="2022475"/>
          </a:xfrm>
          <a:custGeom>
            <a:avLst/>
            <a:gdLst/>
            <a:ahLst/>
            <a:cxnLst/>
            <a:rect l="l" t="t" r="r" b="b"/>
            <a:pathLst>
              <a:path w="1991994" h="2022475">
                <a:moveTo>
                  <a:pt x="0" y="1011174"/>
                </a:moveTo>
                <a:lnTo>
                  <a:pt x="1148" y="962184"/>
                </a:lnTo>
                <a:lnTo>
                  <a:pt x="4559" y="913796"/>
                </a:lnTo>
                <a:lnTo>
                  <a:pt x="10179" y="866063"/>
                </a:lnTo>
                <a:lnTo>
                  <a:pt x="17958" y="819037"/>
                </a:lnTo>
                <a:lnTo>
                  <a:pt x="27842" y="772771"/>
                </a:lnTo>
                <a:lnTo>
                  <a:pt x="39780" y="727319"/>
                </a:lnTo>
                <a:lnTo>
                  <a:pt x="53718" y="682733"/>
                </a:lnTo>
                <a:lnTo>
                  <a:pt x="69607" y="639067"/>
                </a:lnTo>
                <a:lnTo>
                  <a:pt x="87392" y="596372"/>
                </a:lnTo>
                <a:lnTo>
                  <a:pt x="107021" y="554703"/>
                </a:lnTo>
                <a:lnTo>
                  <a:pt x="128444" y="514113"/>
                </a:lnTo>
                <a:lnTo>
                  <a:pt x="151607" y="474653"/>
                </a:lnTo>
                <a:lnTo>
                  <a:pt x="176458" y="436378"/>
                </a:lnTo>
                <a:lnTo>
                  <a:pt x="202946" y="399340"/>
                </a:lnTo>
                <a:lnTo>
                  <a:pt x="231017" y="363592"/>
                </a:lnTo>
                <a:lnTo>
                  <a:pt x="260620" y="329188"/>
                </a:lnTo>
                <a:lnTo>
                  <a:pt x="291703" y="296179"/>
                </a:lnTo>
                <a:lnTo>
                  <a:pt x="324213" y="264620"/>
                </a:lnTo>
                <a:lnTo>
                  <a:pt x="358098" y="234563"/>
                </a:lnTo>
                <a:lnTo>
                  <a:pt x="393307" y="206061"/>
                </a:lnTo>
                <a:lnTo>
                  <a:pt x="429786" y="179168"/>
                </a:lnTo>
                <a:lnTo>
                  <a:pt x="467484" y="153935"/>
                </a:lnTo>
                <a:lnTo>
                  <a:pt x="506349" y="130417"/>
                </a:lnTo>
                <a:lnTo>
                  <a:pt x="546328" y="108666"/>
                </a:lnTo>
                <a:lnTo>
                  <a:pt x="587369" y="88734"/>
                </a:lnTo>
                <a:lnTo>
                  <a:pt x="629421" y="70676"/>
                </a:lnTo>
                <a:lnTo>
                  <a:pt x="672430" y="54544"/>
                </a:lnTo>
                <a:lnTo>
                  <a:pt x="716345" y="40391"/>
                </a:lnTo>
                <a:lnTo>
                  <a:pt x="761114" y="28270"/>
                </a:lnTo>
                <a:lnTo>
                  <a:pt x="806683" y="18234"/>
                </a:lnTo>
                <a:lnTo>
                  <a:pt x="853003" y="10336"/>
                </a:lnTo>
                <a:lnTo>
                  <a:pt x="900019" y="4629"/>
                </a:lnTo>
                <a:lnTo>
                  <a:pt x="947680" y="1166"/>
                </a:lnTo>
                <a:lnTo>
                  <a:pt x="995934" y="0"/>
                </a:lnTo>
                <a:lnTo>
                  <a:pt x="1044187" y="1166"/>
                </a:lnTo>
                <a:lnTo>
                  <a:pt x="1091848" y="4629"/>
                </a:lnTo>
                <a:lnTo>
                  <a:pt x="1138864" y="10336"/>
                </a:lnTo>
                <a:lnTo>
                  <a:pt x="1185184" y="18234"/>
                </a:lnTo>
                <a:lnTo>
                  <a:pt x="1230753" y="28270"/>
                </a:lnTo>
                <a:lnTo>
                  <a:pt x="1275522" y="40391"/>
                </a:lnTo>
                <a:lnTo>
                  <a:pt x="1319437" y="54544"/>
                </a:lnTo>
                <a:lnTo>
                  <a:pt x="1362446" y="70676"/>
                </a:lnTo>
                <a:lnTo>
                  <a:pt x="1404498" y="88734"/>
                </a:lnTo>
                <a:lnTo>
                  <a:pt x="1445539" y="108666"/>
                </a:lnTo>
                <a:lnTo>
                  <a:pt x="1485518" y="130417"/>
                </a:lnTo>
                <a:lnTo>
                  <a:pt x="1524383" y="153935"/>
                </a:lnTo>
                <a:lnTo>
                  <a:pt x="1562081" y="179168"/>
                </a:lnTo>
                <a:lnTo>
                  <a:pt x="1598560" y="206061"/>
                </a:lnTo>
                <a:lnTo>
                  <a:pt x="1633769" y="234563"/>
                </a:lnTo>
                <a:lnTo>
                  <a:pt x="1667654" y="264620"/>
                </a:lnTo>
                <a:lnTo>
                  <a:pt x="1700164" y="296179"/>
                </a:lnTo>
                <a:lnTo>
                  <a:pt x="1731247" y="329188"/>
                </a:lnTo>
                <a:lnTo>
                  <a:pt x="1760850" y="363592"/>
                </a:lnTo>
                <a:lnTo>
                  <a:pt x="1788921" y="399340"/>
                </a:lnTo>
                <a:lnTo>
                  <a:pt x="1815409" y="436378"/>
                </a:lnTo>
                <a:lnTo>
                  <a:pt x="1840260" y="474653"/>
                </a:lnTo>
                <a:lnTo>
                  <a:pt x="1863423" y="514113"/>
                </a:lnTo>
                <a:lnTo>
                  <a:pt x="1884846" y="554703"/>
                </a:lnTo>
                <a:lnTo>
                  <a:pt x="1904475" y="596372"/>
                </a:lnTo>
                <a:lnTo>
                  <a:pt x="1922260" y="639067"/>
                </a:lnTo>
                <a:lnTo>
                  <a:pt x="1938149" y="682733"/>
                </a:lnTo>
                <a:lnTo>
                  <a:pt x="1952087" y="727319"/>
                </a:lnTo>
                <a:lnTo>
                  <a:pt x="1964025" y="772771"/>
                </a:lnTo>
                <a:lnTo>
                  <a:pt x="1973909" y="819037"/>
                </a:lnTo>
                <a:lnTo>
                  <a:pt x="1981688" y="866063"/>
                </a:lnTo>
                <a:lnTo>
                  <a:pt x="1987308" y="913796"/>
                </a:lnTo>
                <a:lnTo>
                  <a:pt x="1990719" y="962184"/>
                </a:lnTo>
                <a:lnTo>
                  <a:pt x="1991868" y="1011174"/>
                </a:lnTo>
                <a:lnTo>
                  <a:pt x="1990719" y="1060163"/>
                </a:lnTo>
                <a:lnTo>
                  <a:pt x="1987308" y="1108551"/>
                </a:lnTo>
                <a:lnTo>
                  <a:pt x="1981688" y="1156284"/>
                </a:lnTo>
                <a:lnTo>
                  <a:pt x="1973909" y="1203310"/>
                </a:lnTo>
                <a:lnTo>
                  <a:pt x="1964025" y="1249576"/>
                </a:lnTo>
                <a:lnTo>
                  <a:pt x="1952087" y="1295028"/>
                </a:lnTo>
                <a:lnTo>
                  <a:pt x="1938149" y="1339614"/>
                </a:lnTo>
                <a:lnTo>
                  <a:pt x="1922260" y="1383280"/>
                </a:lnTo>
                <a:lnTo>
                  <a:pt x="1904475" y="1425975"/>
                </a:lnTo>
                <a:lnTo>
                  <a:pt x="1884846" y="1467644"/>
                </a:lnTo>
                <a:lnTo>
                  <a:pt x="1863423" y="1508234"/>
                </a:lnTo>
                <a:lnTo>
                  <a:pt x="1840260" y="1547694"/>
                </a:lnTo>
                <a:lnTo>
                  <a:pt x="1815409" y="1585969"/>
                </a:lnTo>
                <a:lnTo>
                  <a:pt x="1788921" y="1623007"/>
                </a:lnTo>
                <a:lnTo>
                  <a:pt x="1760850" y="1658755"/>
                </a:lnTo>
                <a:lnTo>
                  <a:pt x="1731247" y="1693159"/>
                </a:lnTo>
                <a:lnTo>
                  <a:pt x="1700164" y="1726168"/>
                </a:lnTo>
                <a:lnTo>
                  <a:pt x="1667654" y="1757727"/>
                </a:lnTo>
                <a:lnTo>
                  <a:pt x="1633769" y="1787784"/>
                </a:lnTo>
                <a:lnTo>
                  <a:pt x="1598560" y="1816286"/>
                </a:lnTo>
                <a:lnTo>
                  <a:pt x="1562081" y="1843179"/>
                </a:lnTo>
                <a:lnTo>
                  <a:pt x="1524383" y="1868412"/>
                </a:lnTo>
                <a:lnTo>
                  <a:pt x="1485518" y="1891930"/>
                </a:lnTo>
                <a:lnTo>
                  <a:pt x="1445539" y="1913681"/>
                </a:lnTo>
                <a:lnTo>
                  <a:pt x="1404498" y="1933613"/>
                </a:lnTo>
                <a:lnTo>
                  <a:pt x="1362446" y="1951671"/>
                </a:lnTo>
                <a:lnTo>
                  <a:pt x="1319437" y="1967803"/>
                </a:lnTo>
                <a:lnTo>
                  <a:pt x="1275522" y="1981956"/>
                </a:lnTo>
                <a:lnTo>
                  <a:pt x="1230753" y="1994077"/>
                </a:lnTo>
                <a:lnTo>
                  <a:pt x="1185184" y="2004113"/>
                </a:lnTo>
                <a:lnTo>
                  <a:pt x="1138864" y="2012011"/>
                </a:lnTo>
                <a:lnTo>
                  <a:pt x="1091848" y="2017718"/>
                </a:lnTo>
                <a:lnTo>
                  <a:pt x="1044187" y="2021181"/>
                </a:lnTo>
                <a:lnTo>
                  <a:pt x="995934" y="2022348"/>
                </a:lnTo>
                <a:lnTo>
                  <a:pt x="947680" y="2021181"/>
                </a:lnTo>
                <a:lnTo>
                  <a:pt x="900019" y="2017718"/>
                </a:lnTo>
                <a:lnTo>
                  <a:pt x="853003" y="2012011"/>
                </a:lnTo>
                <a:lnTo>
                  <a:pt x="806683" y="2004113"/>
                </a:lnTo>
                <a:lnTo>
                  <a:pt x="761114" y="1994077"/>
                </a:lnTo>
                <a:lnTo>
                  <a:pt x="716345" y="1981956"/>
                </a:lnTo>
                <a:lnTo>
                  <a:pt x="672430" y="1967803"/>
                </a:lnTo>
                <a:lnTo>
                  <a:pt x="629421" y="1951671"/>
                </a:lnTo>
                <a:lnTo>
                  <a:pt x="587369" y="1933613"/>
                </a:lnTo>
                <a:lnTo>
                  <a:pt x="546328" y="1913681"/>
                </a:lnTo>
                <a:lnTo>
                  <a:pt x="506349" y="1891930"/>
                </a:lnTo>
                <a:lnTo>
                  <a:pt x="467484" y="1868412"/>
                </a:lnTo>
                <a:lnTo>
                  <a:pt x="429786" y="1843179"/>
                </a:lnTo>
                <a:lnTo>
                  <a:pt x="393307" y="1816286"/>
                </a:lnTo>
                <a:lnTo>
                  <a:pt x="358098" y="1787784"/>
                </a:lnTo>
                <a:lnTo>
                  <a:pt x="324213" y="1757727"/>
                </a:lnTo>
                <a:lnTo>
                  <a:pt x="291703" y="1726168"/>
                </a:lnTo>
                <a:lnTo>
                  <a:pt x="260620" y="1693159"/>
                </a:lnTo>
                <a:lnTo>
                  <a:pt x="231017" y="1658755"/>
                </a:lnTo>
                <a:lnTo>
                  <a:pt x="202946" y="1623007"/>
                </a:lnTo>
                <a:lnTo>
                  <a:pt x="176458" y="1585969"/>
                </a:lnTo>
                <a:lnTo>
                  <a:pt x="151607" y="1547694"/>
                </a:lnTo>
                <a:lnTo>
                  <a:pt x="128444" y="1508234"/>
                </a:lnTo>
                <a:lnTo>
                  <a:pt x="107021" y="1467644"/>
                </a:lnTo>
                <a:lnTo>
                  <a:pt x="87392" y="1425975"/>
                </a:lnTo>
                <a:lnTo>
                  <a:pt x="69607" y="1383280"/>
                </a:lnTo>
                <a:lnTo>
                  <a:pt x="53718" y="1339614"/>
                </a:lnTo>
                <a:lnTo>
                  <a:pt x="39780" y="1295028"/>
                </a:lnTo>
                <a:lnTo>
                  <a:pt x="27842" y="1249576"/>
                </a:lnTo>
                <a:lnTo>
                  <a:pt x="17958" y="1203310"/>
                </a:lnTo>
                <a:lnTo>
                  <a:pt x="10179" y="1156284"/>
                </a:lnTo>
                <a:lnTo>
                  <a:pt x="4559" y="1108551"/>
                </a:lnTo>
                <a:lnTo>
                  <a:pt x="1148" y="1060163"/>
                </a:lnTo>
                <a:lnTo>
                  <a:pt x="0" y="101117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620" y="2500883"/>
            <a:ext cx="13548360" cy="0"/>
          </a:xfrm>
          <a:custGeom>
            <a:avLst/>
            <a:gdLst/>
            <a:ahLst/>
            <a:cxnLst/>
            <a:rect l="l" t="t" r="r" b="b"/>
            <a:pathLst>
              <a:path w="13548360">
                <a:moveTo>
                  <a:pt x="0" y="0"/>
                </a:moveTo>
                <a:lnTo>
                  <a:pt x="1354823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85811" y="371955"/>
            <a:ext cx="3887310" cy="9771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53" name="Footer Placeholder 1">
            <a:extLst>
              <a:ext uri="{FF2B5EF4-FFF2-40B4-BE49-F238E27FC236}">
                <a16:creationId xmlns:a16="http://schemas.microsoft.com/office/drawing/2014/main" id="{4B65B640-F974-D348-A863-56BC73F50065}"/>
              </a:ext>
            </a:extLst>
          </p:cNvPr>
          <p:cNvSpPr txBox="1">
            <a:spLocks/>
          </p:cNvSpPr>
          <p:nvPr/>
        </p:nvSpPr>
        <p:spPr>
          <a:xfrm>
            <a:off x="0" y="7741207"/>
            <a:ext cx="4937760" cy="4381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Kalyan Reddy Daida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71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0E6A48-253F-1D4F-97AD-D2AFF4967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7267-44C0-4848-AB26-6A5DD5B9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AWS Cloud Map is a </a:t>
            </a:r>
            <a:r>
              <a:rPr lang="en-IN" dirty="0">
                <a:solidFill>
                  <a:srgbClr val="0070C0"/>
                </a:solidFill>
              </a:rPr>
              <a:t>cloud resource discovery service</a:t>
            </a:r>
            <a:r>
              <a:rPr lang="en-IN" dirty="0"/>
              <a:t>. </a:t>
            </a:r>
          </a:p>
          <a:p>
            <a:r>
              <a:rPr lang="en-IN" dirty="0"/>
              <a:t>With Cloud Map, you can define </a:t>
            </a:r>
            <a:r>
              <a:rPr lang="en-IN" dirty="0">
                <a:solidFill>
                  <a:srgbClr val="0070C0"/>
                </a:solidFill>
              </a:rPr>
              <a:t>custom names for your application resources</a:t>
            </a:r>
            <a:r>
              <a:rPr lang="en-IN" dirty="0"/>
              <a:t>, and it maintains the updated location of these </a:t>
            </a:r>
            <a:r>
              <a:rPr lang="en-IN" dirty="0">
                <a:solidFill>
                  <a:srgbClr val="0070C0"/>
                </a:solidFill>
              </a:rPr>
              <a:t>dynamically changing resources.</a:t>
            </a:r>
          </a:p>
          <a:p>
            <a:r>
              <a:rPr lang="en-IN" dirty="0"/>
              <a:t>This increases your </a:t>
            </a:r>
            <a:r>
              <a:rPr lang="en-IN" dirty="0">
                <a:solidFill>
                  <a:srgbClr val="0070C0"/>
                </a:solidFill>
              </a:rPr>
              <a:t>application availability </a:t>
            </a:r>
            <a:r>
              <a:rPr lang="en-IN" dirty="0"/>
              <a:t>because your web service always discovers the most up-to-date locations of its resources.</a:t>
            </a:r>
          </a:p>
          <a:p>
            <a:r>
              <a:rPr lang="en-IN" dirty="0"/>
              <a:t>Cloud Map allows you to register </a:t>
            </a:r>
            <a:r>
              <a:rPr lang="en-IN" dirty="0">
                <a:solidFill>
                  <a:srgbClr val="0070C0"/>
                </a:solidFill>
              </a:rPr>
              <a:t>any </a:t>
            </a:r>
            <a:r>
              <a:rPr lang="en-IN" dirty="0"/>
              <a:t>application resources, such as databases, queues, microservices, and other cloud resources, with custom names. </a:t>
            </a:r>
          </a:p>
          <a:p>
            <a:r>
              <a:rPr lang="en-IN" dirty="0"/>
              <a:t>Cloud Map then constantly checks the </a:t>
            </a:r>
            <a:r>
              <a:rPr lang="en-IN" dirty="0">
                <a:solidFill>
                  <a:srgbClr val="0070C0"/>
                </a:solidFill>
              </a:rPr>
              <a:t>health</a:t>
            </a:r>
            <a:r>
              <a:rPr lang="en-IN" dirty="0"/>
              <a:t> of resources to make sure the location is up-to-date. </a:t>
            </a:r>
          </a:p>
          <a:p>
            <a:r>
              <a:rPr lang="en-IN" dirty="0"/>
              <a:t>The application can then query the registry for the location of the resources needed based on the application version and deployment environment.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6DEE1-97E3-4049-8C47-640BD80B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Map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339650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5" y="169222"/>
            <a:ext cx="12882243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AWS 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Cloud </a:t>
            </a:r>
            <a:r>
              <a:rPr b="0" spc="-80" dirty="0">
                <a:solidFill>
                  <a:srgbClr val="000000"/>
                </a:solidFill>
                <a:latin typeface="Calibri"/>
                <a:cs typeface="Calibri"/>
              </a:rPr>
              <a:t>Map</a:t>
            </a:r>
            <a:r>
              <a:rPr b="0" spc="-5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Calibri"/>
                <a:cs typeface="Calibri"/>
              </a:rPr>
              <a:t>registry</a:t>
            </a:r>
          </a:p>
        </p:txBody>
      </p:sp>
      <p:sp>
        <p:nvSpPr>
          <p:cNvPr id="3" name="object 3"/>
          <p:cNvSpPr/>
          <p:nvPr/>
        </p:nvSpPr>
        <p:spPr>
          <a:xfrm>
            <a:off x="6518909" y="1504950"/>
            <a:ext cx="6741159" cy="5104130"/>
          </a:xfrm>
          <a:custGeom>
            <a:avLst/>
            <a:gdLst/>
            <a:ahLst/>
            <a:cxnLst/>
            <a:rect l="l" t="t" r="r" b="b"/>
            <a:pathLst>
              <a:path w="6741159" h="5104130">
                <a:moveTo>
                  <a:pt x="0" y="850646"/>
                </a:moveTo>
                <a:lnTo>
                  <a:pt x="1346" y="802377"/>
                </a:lnTo>
                <a:lnTo>
                  <a:pt x="5338" y="754815"/>
                </a:lnTo>
                <a:lnTo>
                  <a:pt x="11904" y="708031"/>
                </a:lnTo>
                <a:lnTo>
                  <a:pt x="20972" y="662097"/>
                </a:lnTo>
                <a:lnTo>
                  <a:pt x="32469" y="617084"/>
                </a:lnTo>
                <a:lnTo>
                  <a:pt x="46325" y="573065"/>
                </a:lnTo>
                <a:lnTo>
                  <a:pt x="62467" y="530110"/>
                </a:lnTo>
                <a:lnTo>
                  <a:pt x="80823" y="488293"/>
                </a:lnTo>
                <a:lnTo>
                  <a:pt x="101322" y="447685"/>
                </a:lnTo>
                <a:lnTo>
                  <a:pt x="123892" y="408357"/>
                </a:lnTo>
                <a:lnTo>
                  <a:pt x="148461" y="370382"/>
                </a:lnTo>
                <a:lnTo>
                  <a:pt x="174957" y="333831"/>
                </a:lnTo>
                <a:lnTo>
                  <a:pt x="203309" y="298777"/>
                </a:lnTo>
                <a:lnTo>
                  <a:pt x="233444" y="265290"/>
                </a:lnTo>
                <a:lnTo>
                  <a:pt x="265290" y="233444"/>
                </a:lnTo>
                <a:lnTo>
                  <a:pt x="298777" y="203309"/>
                </a:lnTo>
                <a:lnTo>
                  <a:pt x="333831" y="174957"/>
                </a:lnTo>
                <a:lnTo>
                  <a:pt x="370382" y="148461"/>
                </a:lnTo>
                <a:lnTo>
                  <a:pt x="408357" y="123892"/>
                </a:lnTo>
                <a:lnTo>
                  <a:pt x="447685" y="101322"/>
                </a:lnTo>
                <a:lnTo>
                  <a:pt x="488293" y="80823"/>
                </a:lnTo>
                <a:lnTo>
                  <a:pt x="530110" y="62467"/>
                </a:lnTo>
                <a:lnTo>
                  <a:pt x="573065" y="46325"/>
                </a:lnTo>
                <a:lnTo>
                  <a:pt x="617084" y="32469"/>
                </a:lnTo>
                <a:lnTo>
                  <a:pt x="662097" y="20972"/>
                </a:lnTo>
                <a:lnTo>
                  <a:pt x="708031" y="11904"/>
                </a:lnTo>
                <a:lnTo>
                  <a:pt x="754815" y="5338"/>
                </a:lnTo>
                <a:lnTo>
                  <a:pt x="802377" y="1346"/>
                </a:lnTo>
                <a:lnTo>
                  <a:pt x="850646" y="0"/>
                </a:lnTo>
                <a:lnTo>
                  <a:pt x="5890006" y="0"/>
                </a:lnTo>
                <a:lnTo>
                  <a:pt x="5938274" y="1346"/>
                </a:lnTo>
                <a:lnTo>
                  <a:pt x="5985836" y="5338"/>
                </a:lnTo>
                <a:lnTo>
                  <a:pt x="6032620" y="11904"/>
                </a:lnTo>
                <a:lnTo>
                  <a:pt x="6078554" y="20972"/>
                </a:lnTo>
                <a:lnTo>
                  <a:pt x="6123567" y="32469"/>
                </a:lnTo>
                <a:lnTo>
                  <a:pt x="6167586" y="46325"/>
                </a:lnTo>
                <a:lnTo>
                  <a:pt x="6210541" y="62467"/>
                </a:lnTo>
                <a:lnTo>
                  <a:pt x="6252358" y="80823"/>
                </a:lnTo>
                <a:lnTo>
                  <a:pt x="6292966" y="101322"/>
                </a:lnTo>
                <a:lnTo>
                  <a:pt x="6332294" y="123892"/>
                </a:lnTo>
                <a:lnTo>
                  <a:pt x="6370269" y="148461"/>
                </a:lnTo>
                <a:lnTo>
                  <a:pt x="6406820" y="174957"/>
                </a:lnTo>
                <a:lnTo>
                  <a:pt x="6441874" y="203309"/>
                </a:lnTo>
                <a:lnTo>
                  <a:pt x="6475361" y="233444"/>
                </a:lnTo>
                <a:lnTo>
                  <a:pt x="6507207" y="265290"/>
                </a:lnTo>
                <a:lnTo>
                  <a:pt x="6537342" y="298777"/>
                </a:lnTo>
                <a:lnTo>
                  <a:pt x="6565694" y="333831"/>
                </a:lnTo>
                <a:lnTo>
                  <a:pt x="6592190" y="370382"/>
                </a:lnTo>
                <a:lnTo>
                  <a:pt x="6616759" y="408357"/>
                </a:lnTo>
                <a:lnTo>
                  <a:pt x="6639329" y="447685"/>
                </a:lnTo>
                <a:lnTo>
                  <a:pt x="6659828" y="488293"/>
                </a:lnTo>
                <a:lnTo>
                  <a:pt x="6678184" y="530110"/>
                </a:lnTo>
                <a:lnTo>
                  <a:pt x="6694326" y="573065"/>
                </a:lnTo>
                <a:lnTo>
                  <a:pt x="6708182" y="617084"/>
                </a:lnTo>
                <a:lnTo>
                  <a:pt x="6719679" y="662097"/>
                </a:lnTo>
                <a:lnTo>
                  <a:pt x="6728747" y="708031"/>
                </a:lnTo>
                <a:lnTo>
                  <a:pt x="6735313" y="754815"/>
                </a:lnTo>
                <a:lnTo>
                  <a:pt x="6739305" y="802377"/>
                </a:lnTo>
                <a:lnTo>
                  <a:pt x="6740652" y="850646"/>
                </a:lnTo>
                <a:lnTo>
                  <a:pt x="6740652" y="4253230"/>
                </a:lnTo>
                <a:lnTo>
                  <a:pt x="6739305" y="4301498"/>
                </a:lnTo>
                <a:lnTo>
                  <a:pt x="6735313" y="4349060"/>
                </a:lnTo>
                <a:lnTo>
                  <a:pt x="6728747" y="4395844"/>
                </a:lnTo>
                <a:lnTo>
                  <a:pt x="6719679" y="4441778"/>
                </a:lnTo>
                <a:lnTo>
                  <a:pt x="6708182" y="4486791"/>
                </a:lnTo>
                <a:lnTo>
                  <a:pt x="6694326" y="4530810"/>
                </a:lnTo>
                <a:lnTo>
                  <a:pt x="6678184" y="4573765"/>
                </a:lnTo>
                <a:lnTo>
                  <a:pt x="6659828" y="4615582"/>
                </a:lnTo>
                <a:lnTo>
                  <a:pt x="6639329" y="4656190"/>
                </a:lnTo>
                <a:lnTo>
                  <a:pt x="6616759" y="4695518"/>
                </a:lnTo>
                <a:lnTo>
                  <a:pt x="6592190" y="4733493"/>
                </a:lnTo>
                <a:lnTo>
                  <a:pt x="6565694" y="4770044"/>
                </a:lnTo>
                <a:lnTo>
                  <a:pt x="6537342" y="4805098"/>
                </a:lnTo>
                <a:lnTo>
                  <a:pt x="6507207" y="4838585"/>
                </a:lnTo>
                <a:lnTo>
                  <a:pt x="6475361" y="4870431"/>
                </a:lnTo>
                <a:lnTo>
                  <a:pt x="6441874" y="4900566"/>
                </a:lnTo>
                <a:lnTo>
                  <a:pt x="6406820" y="4928918"/>
                </a:lnTo>
                <a:lnTo>
                  <a:pt x="6370269" y="4955414"/>
                </a:lnTo>
                <a:lnTo>
                  <a:pt x="6332294" y="4979983"/>
                </a:lnTo>
                <a:lnTo>
                  <a:pt x="6292966" y="5002553"/>
                </a:lnTo>
                <a:lnTo>
                  <a:pt x="6252358" y="5023052"/>
                </a:lnTo>
                <a:lnTo>
                  <a:pt x="6210541" y="5041408"/>
                </a:lnTo>
                <a:lnTo>
                  <a:pt x="6167586" y="5057550"/>
                </a:lnTo>
                <a:lnTo>
                  <a:pt x="6123567" y="5071406"/>
                </a:lnTo>
                <a:lnTo>
                  <a:pt x="6078554" y="5082903"/>
                </a:lnTo>
                <a:lnTo>
                  <a:pt x="6032620" y="5091971"/>
                </a:lnTo>
                <a:lnTo>
                  <a:pt x="5985836" y="5098537"/>
                </a:lnTo>
                <a:lnTo>
                  <a:pt x="5938274" y="5102529"/>
                </a:lnTo>
                <a:lnTo>
                  <a:pt x="5890006" y="5103876"/>
                </a:lnTo>
                <a:lnTo>
                  <a:pt x="850646" y="5103876"/>
                </a:lnTo>
                <a:lnTo>
                  <a:pt x="802377" y="5102529"/>
                </a:lnTo>
                <a:lnTo>
                  <a:pt x="754815" y="5098537"/>
                </a:lnTo>
                <a:lnTo>
                  <a:pt x="708031" y="5091971"/>
                </a:lnTo>
                <a:lnTo>
                  <a:pt x="662097" y="5082903"/>
                </a:lnTo>
                <a:lnTo>
                  <a:pt x="617084" y="5071406"/>
                </a:lnTo>
                <a:lnTo>
                  <a:pt x="573065" y="5057550"/>
                </a:lnTo>
                <a:lnTo>
                  <a:pt x="530110" y="5041408"/>
                </a:lnTo>
                <a:lnTo>
                  <a:pt x="488293" y="5023052"/>
                </a:lnTo>
                <a:lnTo>
                  <a:pt x="447685" y="5002553"/>
                </a:lnTo>
                <a:lnTo>
                  <a:pt x="408357" y="4979983"/>
                </a:lnTo>
                <a:lnTo>
                  <a:pt x="370382" y="4955414"/>
                </a:lnTo>
                <a:lnTo>
                  <a:pt x="333831" y="4928918"/>
                </a:lnTo>
                <a:lnTo>
                  <a:pt x="298777" y="4900566"/>
                </a:lnTo>
                <a:lnTo>
                  <a:pt x="265290" y="4870431"/>
                </a:lnTo>
                <a:lnTo>
                  <a:pt x="233444" y="4838585"/>
                </a:lnTo>
                <a:lnTo>
                  <a:pt x="203309" y="4805098"/>
                </a:lnTo>
                <a:lnTo>
                  <a:pt x="174957" y="4770044"/>
                </a:lnTo>
                <a:lnTo>
                  <a:pt x="148461" y="4733493"/>
                </a:lnTo>
                <a:lnTo>
                  <a:pt x="123892" y="4695518"/>
                </a:lnTo>
                <a:lnTo>
                  <a:pt x="101322" y="4656190"/>
                </a:lnTo>
                <a:lnTo>
                  <a:pt x="80823" y="4615582"/>
                </a:lnTo>
                <a:lnTo>
                  <a:pt x="62467" y="4573765"/>
                </a:lnTo>
                <a:lnTo>
                  <a:pt x="46325" y="4530810"/>
                </a:lnTo>
                <a:lnTo>
                  <a:pt x="32469" y="4486791"/>
                </a:lnTo>
                <a:lnTo>
                  <a:pt x="20972" y="4441778"/>
                </a:lnTo>
                <a:lnTo>
                  <a:pt x="11904" y="4395844"/>
                </a:lnTo>
                <a:lnTo>
                  <a:pt x="5338" y="4349060"/>
                </a:lnTo>
                <a:lnTo>
                  <a:pt x="1346" y="4301498"/>
                </a:lnTo>
                <a:lnTo>
                  <a:pt x="0" y="4253230"/>
                </a:lnTo>
                <a:lnTo>
                  <a:pt x="0" y="850646"/>
                </a:lnTo>
                <a:close/>
              </a:path>
            </a:pathLst>
          </a:custGeom>
          <a:ln w="10668">
            <a:solidFill>
              <a:srgbClr val="000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1266" y="2577845"/>
            <a:ext cx="5992495" cy="2467610"/>
          </a:xfrm>
          <a:custGeom>
            <a:avLst/>
            <a:gdLst/>
            <a:ahLst/>
            <a:cxnLst/>
            <a:rect l="l" t="t" r="r" b="b"/>
            <a:pathLst>
              <a:path w="5992494" h="2467610">
                <a:moveTo>
                  <a:pt x="0" y="2467355"/>
                </a:moveTo>
                <a:lnTo>
                  <a:pt x="5992368" y="2467355"/>
                </a:lnTo>
                <a:lnTo>
                  <a:pt x="5992368" y="0"/>
                </a:lnTo>
                <a:lnTo>
                  <a:pt x="0" y="0"/>
                </a:lnTo>
                <a:lnTo>
                  <a:pt x="0" y="2467355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7437" y="1498853"/>
            <a:ext cx="3055689" cy="420628"/>
          </a:xfrm>
          <a:prstGeom prst="rect">
            <a:avLst/>
          </a:prstGeom>
          <a:solidFill>
            <a:srgbClr val="0009FF"/>
          </a:solidFill>
          <a:ln w="10667">
            <a:solidFill>
              <a:srgbClr val="0004B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9554" algn="ctr">
              <a:lnSpc>
                <a:spcPct val="100000"/>
              </a:lnSpc>
              <a:spcBef>
                <a:spcPts val="1000"/>
              </a:spcBef>
            </a:pPr>
            <a:r>
              <a:rPr lang="en-US" sz="1900" spc="10" dirty="0" err="1">
                <a:solidFill>
                  <a:srgbClr val="FFFFFF"/>
                </a:solidFill>
                <a:latin typeface="Lucida Console"/>
                <a:cs typeface="Lucida Console"/>
              </a:rPr>
              <a:t>microservices.local</a:t>
            </a:r>
            <a:endParaRPr sz="19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3814" y="2356866"/>
            <a:ext cx="5994400" cy="2466340"/>
          </a:xfrm>
          <a:custGeom>
            <a:avLst/>
            <a:gdLst/>
            <a:ahLst/>
            <a:cxnLst/>
            <a:rect l="l" t="t" r="r" b="b"/>
            <a:pathLst>
              <a:path w="5994400" h="2466340">
                <a:moveTo>
                  <a:pt x="0" y="2465831"/>
                </a:moveTo>
                <a:lnTo>
                  <a:pt x="5993891" y="2465831"/>
                </a:lnTo>
                <a:lnTo>
                  <a:pt x="5993891" y="0"/>
                </a:lnTo>
                <a:lnTo>
                  <a:pt x="0" y="0"/>
                </a:lnTo>
                <a:lnTo>
                  <a:pt x="0" y="2465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3814" y="2356866"/>
            <a:ext cx="5994400" cy="2466340"/>
          </a:xfrm>
          <a:custGeom>
            <a:avLst/>
            <a:gdLst/>
            <a:ahLst/>
            <a:cxnLst/>
            <a:rect l="l" t="t" r="r" b="b"/>
            <a:pathLst>
              <a:path w="5994400" h="2466340">
                <a:moveTo>
                  <a:pt x="0" y="2465831"/>
                </a:moveTo>
                <a:lnTo>
                  <a:pt x="5993891" y="2465831"/>
                </a:lnTo>
                <a:lnTo>
                  <a:pt x="5993891" y="0"/>
                </a:lnTo>
                <a:lnTo>
                  <a:pt x="0" y="0"/>
                </a:lnTo>
                <a:lnTo>
                  <a:pt x="0" y="2465831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3814" y="2356866"/>
            <a:ext cx="3989958" cy="635510"/>
          </a:xfrm>
          <a:custGeom>
            <a:avLst/>
            <a:gdLst/>
            <a:ahLst/>
            <a:cxnLst/>
            <a:rect l="l" t="t" r="r" b="b"/>
            <a:pathLst>
              <a:path w="2763520" h="567055">
                <a:moveTo>
                  <a:pt x="0" y="566927"/>
                </a:moveTo>
                <a:lnTo>
                  <a:pt x="2763012" y="566927"/>
                </a:lnTo>
                <a:lnTo>
                  <a:pt x="27630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000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3814" y="2356866"/>
            <a:ext cx="2763520" cy="567055"/>
          </a:xfrm>
          <a:custGeom>
            <a:avLst/>
            <a:gdLst/>
            <a:ahLst/>
            <a:cxnLst/>
            <a:rect l="l" t="t" r="r" b="b"/>
            <a:pathLst>
              <a:path w="2763520" h="567055">
                <a:moveTo>
                  <a:pt x="0" y="566927"/>
                </a:moveTo>
                <a:lnTo>
                  <a:pt x="2763012" y="566927"/>
                </a:lnTo>
                <a:lnTo>
                  <a:pt x="27630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10668">
            <a:solidFill>
              <a:srgbClr val="000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86599" y="2583179"/>
            <a:ext cx="3695448" cy="205954"/>
          </a:xfrm>
          <a:prstGeom prst="rect">
            <a:avLst/>
          </a:prstGeom>
          <a:solidFill>
            <a:srgbClr val="0009FF"/>
          </a:solidFill>
        </p:spPr>
        <p:txBody>
          <a:bodyPr vert="horz" wrap="square" lIns="0" tIns="0" rIns="0" bIns="0" rtlCol="0">
            <a:spAutoFit/>
          </a:bodyPr>
          <a:lstStyle/>
          <a:p>
            <a:pPr marL="671830">
              <a:lnSpc>
                <a:spcPts val="1500"/>
              </a:lnSpc>
            </a:pPr>
            <a:r>
              <a:rPr lang="en-US" sz="1900" spc="10" dirty="0">
                <a:solidFill>
                  <a:srgbClr val="FFFFFF"/>
                </a:solidFill>
                <a:latin typeface="Lucida Console"/>
                <a:cs typeface="Lucida Console"/>
              </a:rPr>
              <a:t>notification-service</a:t>
            </a:r>
            <a:endParaRPr sz="19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599" y="3043808"/>
            <a:ext cx="7917874" cy="1171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869690" algn="just">
              <a:lnSpc>
                <a:spcPct val="152700"/>
              </a:lnSpc>
              <a:spcBef>
                <a:spcPts val="95"/>
              </a:spcBef>
            </a:pP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Name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</a:t>
            </a:r>
            <a:r>
              <a:rPr lang="en-IN"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notification-service</a:t>
            </a:r>
            <a:r>
              <a:rPr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DNS </a:t>
            </a: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record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A 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TTL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</a:t>
            </a:r>
            <a:r>
              <a:rPr sz="1650" spc="35" dirty="0">
                <a:solidFill>
                  <a:srgbClr val="414042"/>
                </a:solidFill>
                <a:latin typeface="Lucida Console"/>
                <a:cs typeface="Lucida Console"/>
              </a:rPr>
              <a:t>60</a:t>
            </a:r>
            <a:r>
              <a:rPr sz="1650" spc="229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sec</a:t>
            </a:r>
            <a:endParaRPr sz="1650" dirty="0">
              <a:latin typeface="Lucida Console"/>
              <a:cs typeface="Lucida Console"/>
            </a:endParaRPr>
          </a:p>
          <a:p>
            <a:pPr marL="37465">
              <a:lnSpc>
                <a:spcPct val="100000"/>
              </a:lnSpc>
              <a:spcBef>
                <a:spcPts val="1045"/>
              </a:spcBef>
            </a:pP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Health </a:t>
            </a:r>
            <a:r>
              <a:rPr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Check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</a:t>
            </a:r>
            <a:r>
              <a:rPr sz="1650" spc="229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Yes</a:t>
            </a:r>
            <a:endParaRPr sz="1650" dirty="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2377" y="5543803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Task-1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172.10.0.1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16140" y="4815713"/>
            <a:ext cx="2675255" cy="678815"/>
          </a:xfrm>
          <a:custGeom>
            <a:avLst/>
            <a:gdLst/>
            <a:ahLst/>
            <a:cxnLst/>
            <a:rect l="l" t="t" r="r" b="b"/>
            <a:pathLst>
              <a:path w="2675254" h="678814">
                <a:moveTo>
                  <a:pt x="65024" y="604647"/>
                </a:moveTo>
                <a:lnTo>
                  <a:pt x="0" y="659764"/>
                </a:lnTo>
                <a:lnTo>
                  <a:pt x="83057" y="678688"/>
                </a:lnTo>
                <a:lnTo>
                  <a:pt x="76283" y="650875"/>
                </a:lnTo>
                <a:lnTo>
                  <a:pt x="63245" y="650875"/>
                </a:lnTo>
                <a:lnTo>
                  <a:pt x="60198" y="638556"/>
                </a:lnTo>
                <a:lnTo>
                  <a:pt x="72547" y="635536"/>
                </a:lnTo>
                <a:lnTo>
                  <a:pt x="65024" y="604647"/>
                </a:lnTo>
                <a:close/>
              </a:path>
              <a:path w="2675254" h="678814">
                <a:moveTo>
                  <a:pt x="72547" y="635536"/>
                </a:moveTo>
                <a:lnTo>
                  <a:pt x="60198" y="638556"/>
                </a:lnTo>
                <a:lnTo>
                  <a:pt x="63245" y="650875"/>
                </a:lnTo>
                <a:lnTo>
                  <a:pt x="75551" y="647867"/>
                </a:lnTo>
                <a:lnTo>
                  <a:pt x="72547" y="635536"/>
                </a:lnTo>
                <a:close/>
              </a:path>
              <a:path w="2675254" h="678814">
                <a:moveTo>
                  <a:pt x="75551" y="647867"/>
                </a:moveTo>
                <a:lnTo>
                  <a:pt x="63245" y="650875"/>
                </a:lnTo>
                <a:lnTo>
                  <a:pt x="76283" y="650875"/>
                </a:lnTo>
                <a:lnTo>
                  <a:pt x="75551" y="647867"/>
                </a:lnTo>
                <a:close/>
              </a:path>
              <a:path w="2675254" h="678814">
                <a:moveTo>
                  <a:pt x="2672079" y="0"/>
                </a:moveTo>
                <a:lnTo>
                  <a:pt x="72547" y="635536"/>
                </a:lnTo>
                <a:lnTo>
                  <a:pt x="75551" y="647867"/>
                </a:lnTo>
                <a:lnTo>
                  <a:pt x="2675128" y="12446"/>
                </a:lnTo>
                <a:lnTo>
                  <a:pt x="2672079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04959" y="4817236"/>
            <a:ext cx="689610" cy="643890"/>
          </a:xfrm>
          <a:custGeom>
            <a:avLst/>
            <a:gdLst/>
            <a:ahLst/>
            <a:cxnLst/>
            <a:rect l="l" t="t" r="r" b="b"/>
            <a:pathLst>
              <a:path w="689609" h="643889">
                <a:moveTo>
                  <a:pt x="29718" y="564007"/>
                </a:moveTo>
                <a:lnTo>
                  <a:pt x="0" y="643763"/>
                </a:lnTo>
                <a:lnTo>
                  <a:pt x="81661" y="619760"/>
                </a:lnTo>
                <a:lnTo>
                  <a:pt x="68054" y="605155"/>
                </a:lnTo>
                <a:lnTo>
                  <a:pt x="50800" y="605155"/>
                </a:lnTo>
                <a:lnTo>
                  <a:pt x="42164" y="595883"/>
                </a:lnTo>
                <a:lnTo>
                  <a:pt x="51393" y="587272"/>
                </a:lnTo>
                <a:lnTo>
                  <a:pt x="29718" y="564007"/>
                </a:lnTo>
                <a:close/>
              </a:path>
              <a:path w="689609" h="643889">
                <a:moveTo>
                  <a:pt x="51393" y="587272"/>
                </a:moveTo>
                <a:lnTo>
                  <a:pt x="42164" y="595883"/>
                </a:lnTo>
                <a:lnTo>
                  <a:pt x="50800" y="605155"/>
                </a:lnTo>
                <a:lnTo>
                  <a:pt x="60032" y="596544"/>
                </a:lnTo>
                <a:lnTo>
                  <a:pt x="51393" y="587272"/>
                </a:lnTo>
                <a:close/>
              </a:path>
              <a:path w="689609" h="643889">
                <a:moveTo>
                  <a:pt x="60032" y="596544"/>
                </a:moveTo>
                <a:lnTo>
                  <a:pt x="50800" y="605155"/>
                </a:lnTo>
                <a:lnTo>
                  <a:pt x="68054" y="605155"/>
                </a:lnTo>
                <a:lnTo>
                  <a:pt x="60032" y="596544"/>
                </a:lnTo>
                <a:close/>
              </a:path>
              <a:path w="689609" h="643889">
                <a:moveTo>
                  <a:pt x="680847" y="0"/>
                </a:moveTo>
                <a:lnTo>
                  <a:pt x="51393" y="587272"/>
                </a:lnTo>
                <a:lnTo>
                  <a:pt x="60032" y="596544"/>
                </a:lnTo>
                <a:lnTo>
                  <a:pt x="689610" y="9398"/>
                </a:lnTo>
                <a:lnTo>
                  <a:pt x="680847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86568" y="4816094"/>
            <a:ext cx="1445895" cy="662940"/>
          </a:xfrm>
          <a:custGeom>
            <a:avLst/>
            <a:gdLst/>
            <a:ahLst/>
            <a:cxnLst/>
            <a:rect l="l" t="t" r="r" b="b"/>
            <a:pathLst>
              <a:path w="1445895" h="662939">
                <a:moveTo>
                  <a:pt x="1373829" y="633678"/>
                </a:moveTo>
                <a:lnTo>
                  <a:pt x="1360677" y="662685"/>
                </a:lnTo>
                <a:lnTo>
                  <a:pt x="1445895" y="659383"/>
                </a:lnTo>
                <a:lnTo>
                  <a:pt x="1429294" y="638936"/>
                </a:lnTo>
                <a:lnTo>
                  <a:pt x="1385442" y="638936"/>
                </a:lnTo>
                <a:lnTo>
                  <a:pt x="1373829" y="633678"/>
                </a:lnTo>
                <a:close/>
              </a:path>
              <a:path w="1445895" h="662939">
                <a:moveTo>
                  <a:pt x="1379064" y="622132"/>
                </a:moveTo>
                <a:lnTo>
                  <a:pt x="1373829" y="633678"/>
                </a:lnTo>
                <a:lnTo>
                  <a:pt x="1385442" y="638936"/>
                </a:lnTo>
                <a:lnTo>
                  <a:pt x="1390650" y="627379"/>
                </a:lnTo>
                <a:lnTo>
                  <a:pt x="1379064" y="622132"/>
                </a:lnTo>
                <a:close/>
              </a:path>
              <a:path w="1445895" h="662939">
                <a:moveTo>
                  <a:pt x="1392174" y="593216"/>
                </a:moveTo>
                <a:lnTo>
                  <a:pt x="1379064" y="622132"/>
                </a:lnTo>
                <a:lnTo>
                  <a:pt x="1390650" y="627379"/>
                </a:lnTo>
                <a:lnTo>
                  <a:pt x="1385442" y="638936"/>
                </a:lnTo>
                <a:lnTo>
                  <a:pt x="1429294" y="638936"/>
                </a:lnTo>
                <a:lnTo>
                  <a:pt x="1392174" y="593216"/>
                </a:lnTo>
                <a:close/>
              </a:path>
              <a:path w="1445895" h="662939">
                <a:moveTo>
                  <a:pt x="5333" y="0"/>
                </a:moveTo>
                <a:lnTo>
                  <a:pt x="0" y="11683"/>
                </a:lnTo>
                <a:lnTo>
                  <a:pt x="1373829" y="633678"/>
                </a:lnTo>
                <a:lnTo>
                  <a:pt x="1379064" y="622132"/>
                </a:lnTo>
                <a:lnTo>
                  <a:pt x="5333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10337" y="5523102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Task-2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172.10.0.2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12040982" y="5523102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Task-3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172.10.0.3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180" y="2537358"/>
            <a:ext cx="3498215" cy="2440305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22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Namespace</a:t>
            </a:r>
            <a:endParaRPr sz="3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Service</a:t>
            </a:r>
            <a:endParaRPr sz="3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Service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Instance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8CD3CFAC-A3CB-504B-B71D-1336097F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</a:t>
            </a:r>
            <a:r>
              <a:rPr lang="en-US" dirty="0" err="1"/>
              <a:t>Daida</a:t>
            </a:r>
            <a:endParaRPr lang="en-GB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7DAABF8-DAC0-C544-90BE-D67226196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235" y="5329236"/>
            <a:ext cx="996062" cy="99606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44D8281-FAA6-674C-BB46-EAD7BD62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855" y="5289169"/>
            <a:ext cx="996062" cy="99606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35643D8-C276-294B-9020-D67F01F4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5095" y="5322823"/>
            <a:ext cx="996062" cy="9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44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81" y="4786648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&amp; App Mesh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483" y="525842"/>
            <a:ext cx="3076433" cy="30764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4E63A8-6FAD-9046-AA08-3B5AC20B6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936" y="525839"/>
            <a:ext cx="3076433" cy="30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60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2C2302-9833-DF4F-B3F7-4CCFA09455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6A9FD0-69C5-BF4A-AB30-9923684E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 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06071-3DA8-5544-BDF4-92E4AC7E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70" y="1694002"/>
            <a:ext cx="12791090" cy="5441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363C1-D887-6140-B833-A7B91C4E0379}"/>
              </a:ext>
            </a:extLst>
          </p:cNvPr>
          <p:cNvSpPr txBox="1"/>
          <p:nvPr/>
        </p:nvSpPr>
        <p:spPr>
          <a:xfrm>
            <a:off x="164920" y="7135710"/>
            <a:ext cx="5539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Refernce</a:t>
            </a:r>
            <a:r>
              <a:rPr lang="en-US" dirty="0"/>
              <a:t>: https://</a:t>
            </a:r>
            <a:r>
              <a:rPr lang="en-US" dirty="0" err="1"/>
              <a:t>aws.amazon.com</a:t>
            </a:r>
            <a:r>
              <a:rPr lang="en-US" dirty="0"/>
              <a:t>/app-mesh/</a:t>
            </a:r>
          </a:p>
        </p:txBody>
      </p:sp>
    </p:spTree>
    <p:extLst>
      <p:ext uri="{BB962C8B-B14F-4D97-AF65-F5344CB8AC3E}">
        <p14:creationId xmlns:p14="http://schemas.microsoft.com/office/powerpoint/2010/main" val="14348163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F3948B-1E1D-6148-B16A-D8386233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33528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2614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49734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33528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2945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0258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6" y="565504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3057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58271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66316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166502" y="3859733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46654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133935" y="4927600"/>
            <a:ext cx="9866" cy="72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592802" y="6486793"/>
            <a:ext cx="1159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User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38A78-8FC9-804B-8D46-C86A49D507BB}"/>
              </a:ext>
            </a:extLst>
          </p:cNvPr>
          <p:cNvCxnSpPr>
            <a:cxnSpLocks/>
            <a:stCxn id="54" idx="3"/>
            <a:endCxn id="6" idx="1"/>
          </p:cNvCxnSpPr>
          <p:nvPr/>
        </p:nvCxnSpPr>
        <p:spPr>
          <a:xfrm>
            <a:off x="3536297" y="4397755"/>
            <a:ext cx="1063415" cy="20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40A41C-6599-0D49-82D1-5EF3CF9A1EE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7038112" y="4600862"/>
            <a:ext cx="2064326" cy="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2182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53861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69663F-4C6C-764E-B1BD-4C023419B954}"/>
              </a:ext>
            </a:extLst>
          </p:cNvPr>
          <p:cNvCxnSpPr>
            <a:cxnSpLocks/>
            <a:stCxn id="12" idx="2"/>
            <a:endCxn id="85" idx="0"/>
          </p:cNvCxnSpPr>
          <p:nvPr/>
        </p:nvCxnSpPr>
        <p:spPr>
          <a:xfrm>
            <a:off x="10321638" y="4973421"/>
            <a:ext cx="9979" cy="88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34774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35104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3536297" y="3849873"/>
            <a:ext cx="1063415" cy="54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959B96-1BCC-2344-B2C3-A0BB0AAEB62F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7038112" y="3816899"/>
            <a:ext cx="2064326" cy="3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29210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29175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472862" y="47898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5097" y="40421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29175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29140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2247900"/>
            <a:ext cx="9916114" cy="4508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5187" y="2247900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>
            <a:off x="2101368" y="4393667"/>
            <a:ext cx="723729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0480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58626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8642827" y="592655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5862673"/>
            <a:ext cx="711200" cy="7112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277132A-567E-584B-883F-849ACF179A20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792961" y="4940298"/>
            <a:ext cx="0" cy="92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Microservices – without AWS </a:t>
            </a:r>
            <a:r>
              <a:rPr lang="en-US" dirty="0" err="1"/>
              <a:t>AppMesh</a:t>
            </a:r>
            <a:r>
              <a:rPr lang="en-US" dirty="0"/>
              <a:t> on ECS</a:t>
            </a:r>
          </a:p>
        </p:txBody>
      </p:sp>
    </p:spTree>
    <p:extLst>
      <p:ext uri="{BB962C8B-B14F-4D97-AF65-F5344CB8AC3E}">
        <p14:creationId xmlns:p14="http://schemas.microsoft.com/office/powerpoint/2010/main" val="12562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F3948B-1E1D-6148-B16A-D8386233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with AWS </a:t>
            </a:r>
            <a:r>
              <a:rPr lang="en-US" dirty="0" err="1"/>
              <a:t>AppMesh</a:t>
            </a:r>
            <a:r>
              <a:rPr lang="en-US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</p:spTree>
    <p:extLst>
      <p:ext uri="{BB962C8B-B14F-4D97-AF65-F5344CB8AC3E}">
        <p14:creationId xmlns:p14="http://schemas.microsoft.com/office/powerpoint/2010/main" val="3577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  <p:bldP spid="3" grpId="0" animBg="1"/>
      <p:bldP spid="42" grpId="0" animBg="1"/>
      <p:bldP spid="4" grpId="0" animBg="1"/>
      <p:bldP spid="44" grpId="0"/>
      <p:bldP spid="90" grpId="0"/>
      <p:bldP spid="9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433" y="4005159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6500" b="1" dirty="0">
                <a:solidFill>
                  <a:srgbClr val="00B050"/>
                </a:solidFill>
              </a:rPr>
              <a:t>Microservices Canary Deployments with App Mesh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483" y="525842"/>
            <a:ext cx="3076433" cy="30764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4E63A8-6FAD-9046-AA08-3B5AC20B6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936" y="525839"/>
            <a:ext cx="3076433" cy="30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44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F3948B-1E1D-6148-B16A-D8386233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1E97E1-3C0A-944E-AD06-BB102C547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877AA-C14F-C14B-92C5-EDCA231F508E}"/>
              </a:ext>
            </a:extLst>
          </p:cNvPr>
          <p:cNvSpPr/>
          <p:nvPr/>
        </p:nvSpPr>
        <p:spPr>
          <a:xfrm>
            <a:off x="7325958" y="3062741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7C967-F0D0-C543-8D12-0D925E093272}"/>
              </a:ext>
            </a:extLst>
          </p:cNvPr>
          <p:cNvSpPr/>
          <p:nvPr/>
        </p:nvSpPr>
        <p:spPr>
          <a:xfrm>
            <a:off x="7325958" y="1886120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11557-65AE-E846-8FEE-F46587FB13C9}"/>
              </a:ext>
            </a:extLst>
          </p:cNvPr>
          <p:cNvSpPr/>
          <p:nvPr/>
        </p:nvSpPr>
        <p:spPr>
          <a:xfrm>
            <a:off x="7325958" y="4286136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762F-7859-1C45-8D02-DB1D51573503}"/>
              </a:ext>
            </a:extLst>
          </p:cNvPr>
          <p:cNvSpPr/>
          <p:nvPr/>
        </p:nvSpPr>
        <p:spPr>
          <a:xfrm>
            <a:off x="7325958" y="5391385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86B9C84-7474-5A40-9AA5-E7C06E42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109908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or ECS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7A3D2-24BE-7E4D-A483-74C6D9670D60}"/>
              </a:ext>
            </a:extLst>
          </p:cNvPr>
          <p:cNvSpPr/>
          <p:nvPr/>
        </p:nvSpPr>
        <p:spPr>
          <a:xfrm>
            <a:off x="2186044" y="3447936"/>
            <a:ext cx="2336800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C9305-9668-7E4E-883B-14088C5D0CF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522844" y="2305220"/>
            <a:ext cx="2803114" cy="156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76F-EEEC-5A4D-B9E3-DAB4F54AE20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4522844" y="3481841"/>
            <a:ext cx="2803114" cy="38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B62B8-693F-D941-8B1C-E0C0871FEB17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522844" y="3867036"/>
            <a:ext cx="2803114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857E9-E8AA-674C-AF96-EAF6C7DD89A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4522844" y="3867036"/>
            <a:ext cx="2803114" cy="194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405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81" y="4621548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CloudFormation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F8917E-EE33-7D48-A244-F3424B7F1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3" y="525842"/>
            <a:ext cx="3076433" cy="30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332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924224-8A55-AA4E-989D-D351974994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F1E129-8D1A-B545-97D7-2A7ED2B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Tasks – Public Subnet in a 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5A77C-80CC-AA4B-AB33-05AE163F0F65}"/>
              </a:ext>
            </a:extLst>
          </p:cNvPr>
          <p:cNvSpPr/>
          <p:nvPr/>
        </p:nvSpPr>
        <p:spPr>
          <a:xfrm>
            <a:off x="3535028" y="1569081"/>
            <a:ext cx="9248792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D0F0977-5AC9-D346-944F-0A695C44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027" y="1570687"/>
            <a:ext cx="578537" cy="578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2A9ED6-C690-3B4D-A65B-C660EEEE45EC}"/>
              </a:ext>
            </a:extLst>
          </p:cNvPr>
          <p:cNvSpPr/>
          <p:nvPr/>
        </p:nvSpPr>
        <p:spPr>
          <a:xfrm>
            <a:off x="4252401" y="2198493"/>
            <a:ext cx="7990399" cy="446202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B0C377-080C-A740-BEAA-7581C589B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2401" y="2203942"/>
            <a:ext cx="424958" cy="424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7564DD-9415-3844-90F8-2A5885F782B2}"/>
              </a:ext>
            </a:extLst>
          </p:cNvPr>
          <p:cNvSpPr/>
          <p:nvPr/>
        </p:nvSpPr>
        <p:spPr>
          <a:xfrm>
            <a:off x="5275908" y="2886874"/>
            <a:ext cx="6471592" cy="33107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C315B8C-DAFE-0A45-8E4F-2B843A4FA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786" y="2890762"/>
            <a:ext cx="346716" cy="3467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980CDB1-5F30-C54A-AB4E-371EB3B8D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9999" y="4220596"/>
            <a:ext cx="578536" cy="578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C7AF08-A8A1-934B-A1F5-122071D4A8E2}"/>
              </a:ext>
            </a:extLst>
          </p:cNvPr>
          <p:cNvSpPr txBox="1"/>
          <p:nvPr/>
        </p:nvSpPr>
        <p:spPr>
          <a:xfrm>
            <a:off x="5464614" y="4865588"/>
            <a:ext cx="151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Load </a:t>
            </a:r>
          </a:p>
          <a:p>
            <a:pPr algn="ctr"/>
            <a:r>
              <a:rPr lang="en-US" sz="1600" dirty="0"/>
              <a:t>Balancing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89860A7-5B58-1D4E-B3A2-A55A58AA0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8032" y="4138404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336913-EC9F-BE46-ADA6-9AB932EBF1D2}"/>
              </a:ext>
            </a:extLst>
          </p:cNvPr>
          <p:cNvSpPr txBox="1"/>
          <p:nvPr/>
        </p:nvSpPr>
        <p:spPr>
          <a:xfrm>
            <a:off x="3613510" y="4799132"/>
            <a:ext cx="127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 </a:t>
            </a:r>
          </a:p>
          <a:p>
            <a:pPr algn="ctr"/>
            <a:r>
              <a:rPr lang="en-US" sz="1600" dirty="0"/>
              <a:t>Gateway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6B0184-CAE9-BA45-9F00-A5CB5FA9EAEB}"/>
              </a:ext>
            </a:extLst>
          </p:cNvPr>
          <p:cNvSpPr/>
          <p:nvPr/>
        </p:nvSpPr>
        <p:spPr>
          <a:xfrm>
            <a:off x="728980" y="4050119"/>
            <a:ext cx="156606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9F7E7-D35B-524D-97A2-4D05D18B9504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 flipV="1">
            <a:off x="2295040" y="4494004"/>
            <a:ext cx="3522992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31A382-129A-0A48-9B7E-60508986CBC4}"/>
              </a:ext>
            </a:extLst>
          </p:cNvPr>
          <p:cNvSpPr txBox="1"/>
          <p:nvPr/>
        </p:nvSpPr>
        <p:spPr>
          <a:xfrm>
            <a:off x="5179141" y="2218479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617B8-0E84-4B45-A1D0-C32E5BB024FE}"/>
              </a:ext>
            </a:extLst>
          </p:cNvPr>
          <p:cNvSpPr txBox="1"/>
          <p:nvPr/>
        </p:nvSpPr>
        <p:spPr>
          <a:xfrm>
            <a:off x="5578877" y="3314778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10.0.1.0/24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6483C8-A60A-1A4F-9C86-FB504A386B97}"/>
              </a:ext>
            </a:extLst>
          </p:cNvPr>
          <p:cNvSpPr/>
          <p:nvPr/>
        </p:nvSpPr>
        <p:spPr>
          <a:xfrm>
            <a:off x="7878038" y="3064746"/>
            <a:ext cx="3107462" cy="295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EB5D07B-7048-2B4D-8CBC-C936B333B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797" y="3166346"/>
            <a:ext cx="1203911" cy="120391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C45546C-3F29-C34D-B67D-6DDE9481A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4167" y="4341604"/>
            <a:ext cx="1203911" cy="120391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76125F-3799-4748-9956-08C6050C1A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9232" y="3768302"/>
            <a:ext cx="1663565" cy="72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627708-49DC-FC47-8DB3-477AEDECDA39}"/>
              </a:ext>
            </a:extLst>
          </p:cNvPr>
          <p:cNvSpPr txBox="1"/>
          <p:nvPr/>
        </p:nvSpPr>
        <p:spPr>
          <a:xfrm>
            <a:off x="8515592" y="5652493"/>
            <a:ext cx="171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Fargate</a:t>
            </a:r>
            <a:r>
              <a:rPr lang="en-US" sz="1800" dirty="0"/>
              <a:t> Cluster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18B18-2B9C-0B44-898D-6B0ADBD40048}"/>
              </a:ext>
            </a:extLst>
          </p:cNvPr>
          <p:cNvSpPr txBox="1"/>
          <p:nvPr/>
        </p:nvSpPr>
        <p:spPr>
          <a:xfrm>
            <a:off x="9447725" y="4124353"/>
            <a:ext cx="151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Definition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DB1A10-9953-9D4E-B197-F9B9596F3403}"/>
              </a:ext>
            </a:extLst>
          </p:cNvPr>
          <p:cNvSpPr txBox="1"/>
          <p:nvPr/>
        </p:nvSpPr>
        <p:spPr>
          <a:xfrm>
            <a:off x="9767918" y="5349152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Service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5D27A7D-9CB1-3D48-BF06-67A3CFE3D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2018" y="4564181"/>
            <a:ext cx="793685" cy="79368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1F92DF4-8922-DA44-BF1B-C359D54DC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12146" y="3371644"/>
            <a:ext cx="714478" cy="7144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2ACAE3-4148-9D45-A4AD-CEBFF2F4B506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6529232" y="4494004"/>
            <a:ext cx="1714935" cy="4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8E4A21-5FB0-B341-A8E1-66EBFF693303}"/>
              </a:ext>
            </a:extLst>
          </p:cNvPr>
          <p:cNvSpPr txBox="1"/>
          <p:nvPr/>
        </p:nvSpPr>
        <p:spPr>
          <a:xfrm>
            <a:off x="8295022" y="5341214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91B21-4EBF-684D-82B7-C01ECEF14821}"/>
              </a:ext>
            </a:extLst>
          </p:cNvPr>
          <p:cNvSpPr txBox="1"/>
          <p:nvPr/>
        </p:nvSpPr>
        <p:spPr>
          <a:xfrm>
            <a:off x="8278903" y="4120459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Task-1</a:t>
            </a:r>
          </a:p>
        </p:txBody>
      </p:sp>
    </p:spTree>
    <p:extLst>
      <p:ext uri="{BB962C8B-B14F-4D97-AF65-F5344CB8AC3E}">
        <p14:creationId xmlns:p14="http://schemas.microsoft.com/office/powerpoint/2010/main" val="26029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  <p:bldP spid="11" grpId="0" animBg="1"/>
      <p:bldP spid="17" grpId="0"/>
      <p:bldP spid="21" grpId="0"/>
      <p:bldP spid="22" grpId="0" animBg="1"/>
      <p:bldP spid="41" grpId="0"/>
      <p:bldP spid="42" grpId="0"/>
      <p:bldP spid="43" grpId="0" animBg="1"/>
      <p:bldP spid="34" grpId="0"/>
      <p:bldP spid="35" grpId="0"/>
      <p:bldP spid="36" grpId="0"/>
      <p:bldP spid="49" grpId="0"/>
      <p:bldP spid="5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CE0AF-8FAF-C447-BA40-CCAF3E43B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37ED85-E2CA-FB4D-B515-ECACD66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08" y="3313958"/>
            <a:ext cx="12618720" cy="1188851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199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77198</TotalTime>
  <Words>4604</Words>
  <Application>Microsoft Macintosh PowerPoint</Application>
  <PresentationFormat>Custom</PresentationFormat>
  <Paragraphs>1184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Lucida Console</vt:lpstr>
      <vt:lpstr>Times New Roman</vt:lpstr>
      <vt:lpstr>Office Theme</vt:lpstr>
      <vt:lpstr>AWS Fargate &amp; ECS Masterclass </vt:lpstr>
      <vt:lpstr>PowerPoint Presentation</vt:lpstr>
      <vt:lpstr>Course Outline</vt:lpstr>
      <vt:lpstr>Physical Machines</vt:lpstr>
      <vt:lpstr>Physical Machines with Docker</vt:lpstr>
      <vt:lpstr>PowerPoint Presentation</vt:lpstr>
      <vt:lpstr>PowerPoint Presentation</vt:lpstr>
      <vt:lpstr>Docker - Architecture</vt:lpstr>
      <vt:lpstr>Fargate or ECS Objects</vt:lpstr>
      <vt:lpstr>Fargate &amp; ECS Fundamentals – Clusters Introduction</vt:lpstr>
      <vt:lpstr>Fargate &amp; ECS Fundamentals – Cluster Features</vt:lpstr>
      <vt:lpstr>PowerPoint Presentation</vt:lpstr>
      <vt:lpstr>How ECR Works?</vt:lpstr>
      <vt:lpstr>Load Balancing &amp; Service Autoscaling</vt:lpstr>
      <vt:lpstr>PowerPoint Presentation</vt:lpstr>
      <vt:lpstr>PowerPoint Presentation</vt:lpstr>
      <vt:lpstr>Microservices Deployment on AWS ECS – No Service Discovery</vt:lpstr>
      <vt:lpstr>Microservices Deployment on ECS -  with Service Discovery</vt:lpstr>
      <vt:lpstr>Microservices – with AWS AppMesh on ECS</vt:lpstr>
      <vt:lpstr>Microservices – Canary Deployments with AppMesh on ECS</vt:lpstr>
      <vt:lpstr>Fargate Deployments using CloudFormation</vt:lpstr>
      <vt:lpstr>PowerPoint Presentation</vt:lpstr>
      <vt:lpstr>ECS &amp; Fargate  - Introduction</vt:lpstr>
      <vt:lpstr>ECS &amp; Fargate  - Introduction</vt:lpstr>
      <vt:lpstr>PowerPoint Presentation</vt:lpstr>
      <vt:lpstr>Fargate or ECS Objects</vt:lpstr>
      <vt:lpstr>Fargate &amp; ECS – First Steps</vt:lpstr>
      <vt:lpstr>PowerPoint Presentation</vt:lpstr>
      <vt:lpstr>Fargate &amp; ECS Fundamentals – Clusters Introduction</vt:lpstr>
      <vt:lpstr>PowerPoint Presentation</vt:lpstr>
      <vt:lpstr>Fargate &amp; ECS Fundamentals – Cluster Features</vt:lpstr>
      <vt:lpstr>PowerPoint Presentation</vt:lpstr>
      <vt:lpstr>Fargate &amp; ECS Fundamentals – Task Definition</vt:lpstr>
      <vt:lpstr>PowerPoint Presentation</vt:lpstr>
      <vt:lpstr>Fargate &amp; ECS Fundamentals – Task Definition</vt:lpstr>
      <vt:lpstr>Fargate &amp; ECS Fundamentals – Task Definition</vt:lpstr>
      <vt:lpstr>PowerPoint Presentation</vt:lpstr>
      <vt:lpstr>Elastic Container Registry - ECR</vt:lpstr>
      <vt:lpstr>Elastic Container Registry - ECR</vt:lpstr>
      <vt:lpstr>How ECR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CodeCommit</vt:lpstr>
      <vt:lpstr>AWS CodeCommit - Introduction</vt:lpstr>
      <vt:lpstr>CodeCommit – Integration with AWS Services</vt:lpstr>
      <vt:lpstr>CodeCommit - Steps</vt:lpstr>
      <vt:lpstr>AWS CodeBuild</vt:lpstr>
      <vt:lpstr>CodeBuild - Introduction</vt:lpstr>
      <vt:lpstr>PowerPoint Presentation</vt:lpstr>
      <vt:lpstr>PowerPoint Presentation</vt:lpstr>
      <vt:lpstr>CodeBuild - Steps</vt:lpstr>
      <vt:lpstr>AWS CodePipeline</vt:lpstr>
      <vt:lpstr>CodePipeline - Introduction</vt:lpstr>
      <vt:lpstr>PowerPoint Presentation</vt:lpstr>
      <vt:lpstr>Continuous Delivery</vt:lpstr>
      <vt:lpstr>PowerPoint Presentation</vt:lpstr>
      <vt:lpstr>PowerPoint Presentation</vt:lpstr>
      <vt:lpstr>What are Microservices?</vt:lpstr>
      <vt:lpstr>Microservices - Benefits</vt:lpstr>
      <vt:lpstr>Microservices Deployment on AWS ECS – No Service Discovery</vt:lpstr>
      <vt:lpstr>Microservices Deployment on ECS -  with Service Discovery</vt:lpstr>
      <vt:lpstr>Microservices – with AWS AppMesh on ECS</vt:lpstr>
      <vt:lpstr>Microservices – Canary Deployments with AppMesh on ECS</vt:lpstr>
      <vt:lpstr>PowerPoint Presentation</vt:lpstr>
      <vt:lpstr>Microservices</vt:lpstr>
      <vt:lpstr>Microservices</vt:lpstr>
      <vt:lpstr>Microservices Deployment on AWS ECS</vt:lpstr>
      <vt:lpstr>PowerPoint Presentation</vt:lpstr>
      <vt:lpstr>Microservices Deployment on ECS with Service Discovery</vt:lpstr>
      <vt:lpstr>PowerPoint Presentation</vt:lpstr>
      <vt:lpstr>Complexity of modern architectures</vt:lpstr>
      <vt:lpstr>How to find resources to connect to?</vt:lpstr>
      <vt:lpstr>Server-side service discovery pattern</vt:lpstr>
      <vt:lpstr>Client-side service discovery pattern</vt:lpstr>
      <vt:lpstr>Existing solutions require setup and management</vt:lpstr>
      <vt:lpstr>Build the dynamic map of your cloud</vt:lpstr>
      <vt:lpstr>AWS Cloud Map - Introduction</vt:lpstr>
      <vt:lpstr>AWS Cloud Map registry</vt:lpstr>
      <vt:lpstr>PowerPoint Presentation</vt:lpstr>
      <vt:lpstr>AWS App Mesh</vt:lpstr>
      <vt:lpstr>Microservices – without AWS AppMesh on ECS</vt:lpstr>
      <vt:lpstr>Microservices – with AWS AppMesh on ECS</vt:lpstr>
      <vt:lpstr>PowerPoint Presentation</vt:lpstr>
      <vt:lpstr>Microservices – Canary Deployments with AppMesh on ECS</vt:lpstr>
      <vt:lpstr>PowerPoint Presentation</vt:lpstr>
      <vt:lpstr>Fargate Tasks – Public Subnet in a VPC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 </dc:title>
  <dc:creator>Stack Simplify</dc:creator>
  <cp:lastModifiedBy>Stack Simplify</cp:lastModifiedBy>
  <cp:revision>175</cp:revision>
  <dcterms:created xsi:type="dcterms:W3CDTF">2019-11-12T03:20:49Z</dcterms:created>
  <dcterms:modified xsi:type="dcterms:W3CDTF">2020-02-20T14:48:36Z</dcterms:modified>
</cp:coreProperties>
</file>