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4" r:id="rId2"/>
    <p:sldId id="560" r:id="rId3"/>
    <p:sldId id="561" r:id="rId4"/>
    <p:sldId id="562" r:id="rId5"/>
    <p:sldId id="563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5.04188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5-02-10T17:44:46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 5169 0,'13'0'47,"0"0"-32,1 0-15,-1 0 0,0 0 0,13 0 0,14 0 16,13 13-16,0-13 16,-1 14-16,15-1 0,12 0 15,-13 14-15,-12-14 0,-41-13 0,39 14 16,1-14-16,-39 0 0,26 13 15,12 0-15,1-1 0,-13-12 16,-13 0-16</inkml:trace>
  <inkml:trace contextRef="#ctx0" brushRef="#br0" timeOffset="486.021">672 4653 0,'13'0'16,"-13"13"-1,13 1-15,26 12 0,1-12 16,-40-1-16,53 27 0,-1-15 0,55 29 15,-28-1-15,27-13 16,-27-15-16,-12 15 0,-14 0 16,-1-26-16,-12-1 0,-40 0 0,27 1 15,-1-1-15,-26 0 16,14-13-16,-14 12 16,0 2-16,0-1 0,0 40 15,-14-53-15,1 14 16,-14 26-16,-13-2 0,14 2 15,-13-13-15,-1 13 0,-13 0 16,13-27-16,1 26 16,-1-12-16,0-14 0,0 14 15,1-14-15,13 0 0,12 1 16,1-14-16,0 0 16,-1 0-16</inkml:trace>
  <inkml:trace contextRef="#ctx0" brushRef="#br0" timeOffset="15968.91">922 6996 0,'14'0'141,"-1"0"-141,0 0 0,1 0 16,-14-14-16,13 14 0,27 0 0,-15 0 15,2 0-15,13 0 16,13 0-16,-1 0 0,-12 0 16,-26 0-16,39 0 0,26 0 0,-39 0 15,13 0-15,-13 0 16,-1 0-16,14 0 0,-26 0 15,26 0 1,-41 0-16,1 0 0,1 0 0,-1 0 16</inkml:trace>
  <inkml:trace contextRef="#ctx0" brushRef="#br0" timeOffset="16566.089">645 6638 0,'27'0'0,"-54"0"0,92 0 0,2 0 0,-27 0 0,13 14 16,-41-14-16,148 25 0,-94 2 0,119 13 15,-40 0-15,-38-14 16,25 13-16,-40-12 0,-79-14 0,106 27 16,-52-13-16,-14-1 0,-1 13 15,-39-26-15,14 1 16,-14-1-16,-13 0 0,0 1 16,0-1-16,0 0 0,0 14 15,0 12-15,0 1 16,-26-27-16,12 27 0,1-27 15,13 1-15,-52 38 16,52-39-16,-40 27 0,27-27 16,-14 14-16,0-14 0,2 1 15,-2 12-15,14-14 0,-14-12 16,1 14-16,-1-1 16,0 0-16,2-13 0,-2 14 15,-13-14-15,27 0 0,-14 0 16,14 0-16,-14 0 15,14 0-15,1 0 0,-1 0 16,-1 0-16,1 0 0,0 0 16,-1 0 31</inkml:trace>
  <inkml:trace contextRef="#ctx0" brushRef="#br0" timeOffset="44965.729">169 8808 0,'13'0'15,"26"-27"-15,-26 14 0,14-1 16,13-12-16,13-13 0,53-28 16,-66 41-16,25-28 0,15 2 15,-1-1-15,-13-14 16,53-11-16,-79 51 15,-13 14-15,13-14 0,-27 27 0,12-27 16,-11 27-16,-1 0 0,0-13 16</inkml:trace>
  <inkml:trace contextRef="#ctx0" brushRef="#br0" timeOffset="45328.79">989 7934 0,'40'0'15,"-80"0"-15,93 0 0,-41 0 0,15 0 0,53 0 16,-53 0-16,11 14 0,16-1 0,-1 14 16,12-1-16,-11 26 15,-41-52-15,-13 14 0,13-1 16,-13 0-16,14 14 0,-14-14 15,0 14-15,0-15 16,-14 28-16,14-27 0,-40 27 16,27-26-16,-27 26 15,1-2-15,13-24 16,-28-1-16,14 14 16,2-14-16,-2 0 15,13-13-15,27 14 0,-13-14 0,-1 0 0,-26 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B5A6F8-749D-4CF3-B0AF-EAD153D2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FDB58BC-FCC5-4D14-9A8B-B7B05A9BB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4B675CA-A5D7-44A2-8823-A36DE041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4F42275-A6F7-4F77-AFE4-F0D9FDF7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32E4759-9154-41C7-884F-EC2C87C7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0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6D694C-6055-4B32-9746-E84655C7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9A1B0A85-947F-4273-B838-1FB03D6C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88CD5B0-C9BA-4222-BEE3-46ADF136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96809B4-377B-431C-9917-871E7CEA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03E56F0-2AC7-4237-8F77-21E335D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98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6C704834-E5B2-47DD-ACD6-85F3D52E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DCE16B5-00CC-44F6-B017-955F31F2E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E984101-276B-4402-BB55-A6234FC6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924E13D-BB61-4673-BB01-37C62980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8541AF3-6127-4926-8C44-24908F0B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586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838200" y="2766200"/>
            <a:ext cx="53448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 u="none" strike="noStrike" cap="none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44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1FBBFF-4374-47B1-80C0-0051BD74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485F8F6-BAD8-4B34-B8FA-C3C3CCDD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38DE0DD-A53D-41E6-8D90-B1453046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BE56433-0835-440E-9034-9C321480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201CC3A-C252-44E2-A21D-377F961E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8318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353E59-81D2-4562-AAE5-F328EFEA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C1A1DC9D-AB70-41F8-8CB1-34BDD092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4606856-1FD3-45BD-94FD-A0B10649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9DB27E5-49CD-4C04-8E4E-9E8C42C8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6B2F772-A898-4C75-BCAD-91B043AE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9134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3BAEEB-41A7-4075-895D-D7C520CC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8F33ED-D0CB-4322-9608-BCA2376EF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4A6BE83E-8D62-4AF2-9115-187EAA90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77F32CA-E2CF-4536-A179-6EBCC956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4945EFC7-7E25-4D7B-868F-B5A13004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ACF9897-E5E5-44A6-8376-8B0F6F1F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28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999AAD-274E-41D7-A939-8DA8E1A0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D775C75-FAE7-4D1F-A1F9-8192CF57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EE260ECD-3220-4807-AE00-A4F40255D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D80C1B0C-9116-4D67-9889-16F6C833D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721F801-27F7-4B43-BFF6-944834C5A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F0266815-47B6-474B-847A-E9A003B4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36FCA34E-75CC-41D1-BBF8-04EC3411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437B9766-D402-49D9-B08F-96C75236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38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A44854-32EF-4DCE-99AF-5AF11039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51E6A49-A1C0-4DD4-8B88-0B347BF2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8C7D706-A4CA-4AE9-B581-2C6E2A75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95892EF-49C4-4D97-BF32-9A0C8998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53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9E6883F1-1E09-4AAF-AFA2-DE4CCFE0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8F16CF9B-C2A4-485E-A6A7-A340E2CE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7178A98-3AAA-42AE-B919-B658DF98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540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CEFFFF-F68A-4924-BB12-9A1CC6B3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5EA51B5-E4AD-4512-9282-E9EE5F6A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28207E6D-8245-4CF8-8DB2-50742BFB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C0E2A3B1-E3EF-4C71-B987-3F45BDAB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850015D-1E9A-475F-A408-1037DDB7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52E4B407-F42F-4264-B365-B12CC880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6895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FF0517-9069-42E8-BB50-25580B0D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B89E171C-8AAF-4BA9-BE5F-429D05FE3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2A6129E-5894-460C-ADF8-839D07F4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224C88DF-0DD3-480E-9E7E-E19CF940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B60846E-9AE5-4B2F-8274-30228F2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976C8C8E-D0DB-4CDC-8976-4CB0870E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404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7DA57796-5FC1-40A0-88EE-D5574BB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61E4937-D52A-4B8E-9FFA-B4AEDF5DB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7DE5074-C0CF-4508-B3D8-1F30FD13D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7320-F66B-40EB-9C16-0FF181D8E6F7}" type="datetimeFigureOut">
              <a:rPr lang="hr-HR" smtClean="0"/>
              <a:t>10.2.2025.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E15245A-735A-4E36-984D-947F56ABF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2AFAB20-E626-48AF-9683-80A882516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1106-A2B1-4841-94DF-1B7171F0FD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121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668D31-7B81-417B-BBD3-63D9FBDB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00"/>
            <a:ext cx="6958533" cy="1325600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tx1"/>
                </a:solidFill>
              </a:rPr>
              <a:t>Metode (Funkcije)</a:t>
            </a:r>
          </a:p>
        </p:txBody>
      </p:sp>
    </p:spTree>
    <p:extLst>
      <p:ext uri="{BB962C8B-B14F-4D97-AF65-F5344CB8AC3E}">
        <p14:creationId xmlns:p14="http://schemas.microsoft.com/office/powerpoint/2010/main" val="394973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Metode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-1486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5" y="1437278"/>
            <a:ext cx="11035381" cy="570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simuliraju ponašanje (engl. </a:t>
            </a:r>
            <a:r>
              <a:rPr lang="hr-HR" sz="2400" i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882" indent="-342882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općenita sintaksa: 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13" lvl="1" indent="-285737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[modifikator pristupa] tip identifikator ime([lista parametara s tipovima])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13" lvl="1" indent="-285737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13" lvl="1" indent="-285737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// tijelo metode – izračun vrijednosti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13" lvl="1" indent="-285737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 return vrijednost; ]  // samo ako je tip metode različit od void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13" lvl="1" indent="-285737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882" indent="-342882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obavezan tip povratne vrijednosti i identifikator </a:t>
            </a:r>
          </a:p>
          <a:p>
            <a:pPr marL="342882" indent="-342882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obavezne zagrade, bez obzira prihvaća li metoda parametre</a:t>
            </a:r>
          </a:p>
          <a:p>
            <a:pPr marL="342882" indent="-342882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povratni tip koji je naveden u deklaraciji metode mora se podudarati s tipom vraćene vrijednosti</a:t>
            </a:r>
            <a:endParaRPr lang="en-US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607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hr-HR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2326" lvl="1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prijaviIspit(int </a:t>
            </a:r>
            <a:r>
              <a:rPr lang="hr-HR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idIspita</a:t>
            </a:r>
            <a:r>
              <a:rPr lang="hr-HR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96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295" y="565487"/>
            <a:ext cx="9144000" cy="838952"/>
          </a:xfrm>
        </p:spPr>
        <p:txBody>
          <a:bodyPr>
            <a:normAutofit/>
          </a:bodyPr>
          <a:lstStyle/>
          <a:p>
            <a:pPr algn="l"/>
            <a:r>
              <a:rPr lang="hr-HR" sz="4400" dirty="0"/>
              <a:t>Metode – modifikatori pristupa</a:t>
            </a:r>
            <a:endParaRPr lang="en-US" sz="4400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704EC144-6101-4D3C-BC82-23CF950C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1" y="-1486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r-HR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71153-4D37-4C7E-AFC6-86B010C276EA}"/>
              </a:ext>
            </a:extLst>
          </p:cNvPr>
          <p:cNvSpPr txBox="1"/>
          <p:nvPr/>
        </p:nvSpPr>
        <p:spPr>
          <a:xfrm>
            <a:off x="767296" y="1437280"/>
            <a:ext cx="8388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326" lvl="1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D645-B15E-4983-837A-4382AE4712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326" y="1621944"/>
          <a:ext cx="7699301" cy="4262433"/>
        </p:xfrm>
        <a:graphic>
          <a:graphicData uri="http://schemas.openxmlformats.org/drawingml/2006/table">
            <a:tbl>
              <a:tblPr/>
              <a:tblGrid>
                <a:gridCol w="194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5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5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500" b="1" dirty="0" err="1">
                          <a:latin typeface="Arial"/>
                          <a:ea typeface="Times New Roman"/>
                        </a:rPr>
                        <a:t>Modifikator</a:t>
                      </a:r>
                      <a:r>
                        <a:rPr lang="hr-HR" sz="1500" b="1" dirty="0">
                          <a:latin typeface="Arial"/>
                          <a:ea typeface="Times New Roman"/>
                        </a:rPr>
                        <a:t> pristupa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500" b="1" dirty="0">
                          <a:latin typeface="Arial"/>
                          <a:ea typeface="Times New Roman"/>
                        </a:rPr>
                        <a:t>Ograničenja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500" dirty="0" err="1">
                          <a:latin typeface="Consolas"/>
                          <a:ea typeface="Times New Roman"/>
                          <a:cs typeface="Arial"/>
                        </a:rPr>
                        <a:t>public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500" dirty="0">
                          <a:latin typeface="Arial"/>
                          <a:ea typeface="Times New Roman"/>
                        </a:rPr>
                        <a:t>Nema ograničenja. Članovi ograničeni </a:t>
                      </a:r>
                      <a:r>
                        <a:rPr lang="hr-HR" sz="15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500" dirty="0" err="1">
                          <a:latin typeface="Consolas"/>
                          <a:ea typeface="Times New Roman"/>
                          <a:cs typeface="Arial"/>
                        </a:rPr>
                        <a:t>public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vidljivi</a:t>
                      </a:r>
                      <a:r>
                        <a:rPr lang="en-US" sz="1500" dirty="0">
                          <a:latin typeface="Arial"/>
                          <a:ea typeface="Times New Roman"/>
                        </a:rPr>
                        <a:t>  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su svim metodama iz svih klasa.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0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onsolas"/>
                          <a:ea typeface="Times New Roman"/>
                          <a:cs typeface="Arial"/>
                        </a:rPr>
                        <a:t>p</a:t>
                      </a:r>
                      <a:r>
                        <a:rPr lang="hr-HR" sz="1500" dirty="0">
                          <a:latin typeface="Consolas"/>
                          <a:ea typeface="Times New Roman"/>
                          <a:cs typeface="Arial"/>
                        </a:rPr>
                        <a:t>rivate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500" dirty="0">
                          <a:latin typeface="Arial"/>
                          <a:ea typeface="Times New Roman"/>
                        </a:rPr>
                        <a:t>Članovima klase A koji su označeni </a:t>
                      </a:r>
                      <a:r>
                        <a:rPr lang="hr-HR" sz="15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500" dirty="0" err="1">
                          <a:latin typeface="Consolas"/>
                          <a:ea typeface="Times New Roman"/>
                          <a:cs typeface="Arial"/>
                        </a:rPr>
                        <a:t>private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mogu pristupiti samo metode klase A.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6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Consolas"/>
                          <a:ea typeface="Times New Roman"/>
                          <a:cs typeface="Arial"/>
                        </a:rPr>
                        <a:t>p</a:t>
                      </a:r>
                      <a:r>
                        <a:rPr lang="hr-HR" sz="1500" dirty="0" err="1">
                          <a:latin typeface="Consolas"/>
                          <a:ea typeface="Times New Roman"/>
                          <a:cs typeface="Arial"/>
                        </a:rPr>
                        <a:t>rotected</a:t>
                      </a:r>
                      <a:endParaRPr lang="en-US" sz="15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5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5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5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500" dirty="0">
                        <a:latin typeface="Consolas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Consolas"/>
                          <a:ea typeface="Times New Roman"/>
                          <a:cs typeface="Arial"/>
                        </a:rPr>
                        <a:t>izostavljen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500" dirty="0">
                          <a:latin typeface="Arial"/>
                          <a:ea typeface="Times New Roman"/>
                        </a:rPr>
                        <a:t>Metodi koja je označena </a:t>
                      </a:r>
                      <a:r>
                        <a:rPr lang="hr-HR" sz="1500" dirty="0" err="1">
                          <a:latin typeface="Arial"/>
                          <a:ea typeface="Times New Roman"/>
                        </a:rPr>
                        <a:t>modifikatorom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500" dirty="0" err="1">
                          <a:latin typeface="Consolas"/>
                          <a:ea typeface="Times New Roman"/>
                          <a:cs typeface="Arial"/>
                        </a:rPr>
                        <a:t>protected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mogu pristupiti metode klase A, metode onih klasa koje su naslijeđene iz klase A te sve metode onih klasa koje se nalaze u istom paketu kao i klasa A.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500" dirty="0">
                        <a:latin typeface="Arial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500" dirty="0">
                          <a:latin typeface="Arial"/>
                          <a:ea typeface="Times New Roman"/>
                        </a:rPr>
                        <a:t>Metodi u kojoj je </a:t>
                      </a:r>
                      <a:r>
                        <a:rPr lang="en-US" sz="1500" baseline="0" dirty="0" err="1">
                          <a:latin typeface="Arial"/>
                          <a:ea typeface="Times New Roman"/>
                        </a:rPr>
                        <a:t>izostavljen</a:t>
                      </a:r>
                      <a:r>
                        <a:rPr lang="en-US" sz="1500" baseline="0" dirty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hr-HR" sz="1500" dirty="0" err="1">
                          <a:latin typeface="Arial"/>
                          <a:ea typeface="Times New Roman"/>
                        </a:rPr>
                        <a:t>modifikat</a:t>
                      </a:r>
                      <a:r>
                        <a:rPr lang="en-US" sz="1500" dirty="0">
                          <a:latin typeface="Arial"/>
                          <a:ea typeface="Times New Roman"/>
                        </a:rPr>
                        <a:t>or</a:t>
                      </a:r>
                      <a:r>
                        <a:rPr lang="hr-HR" sz="1500" dirty="0">
                          <a:latin typeface="Arial"/>
                          <a:ea typeface="Times New Roman"/>
                        </a:rPr>
                        <a:t> mogu pristupiti metode klase A, te sve metode onih klasa koje se nalaze u istom paketu kao i klasa A.</a:t>
                      </a:r>
                      <a:endParaRPr lang="en-US" sz="1500" dirty="0">
                        <a:latin typeface="Arial"/>
                        <a:ea typeface="Times New Roman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8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hr-HR" sz="1500" kern="1200" dirty="0" err="1">
                          <a:solidFill>
                            <a:schemeClr val="tx1"/>
                          </a:solidFill>
                          <a:latin typeface="Consolas"/>
                          <a:ea typeface="Times New Roman"/>
                          <a:cs typeface="Arial"/>
                        </a:rPr>
                        <a:t>static</a:t>
                      </a:r>
                      <a:endParaRPr kumimoji="0" lang="en-US" sz="1500" kern="1200" dirty="0">
                        <a:solidFill>
                          <a:schemeClr val="tx1"/>
                        </a:solidFill>
                        <a:latin typeface="Consolas"/>
                        <a:ea typeface="Times New Roman"/>
                        <a:cs typeface="Arial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kumimoji="0" lang="hr-HR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M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etoda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koja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je 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ista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za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svaki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objekt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dane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en-US" sz="1500" kern="1200" dirty="0" err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klase</a:t>
                      </a:r>
                      <a:r>
                        <a:rPr kumimoji="0" lang="en-US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 </a:t>
                      </a:r>
                      <a:r>
                        <a:rPr kumimoji="0" lang="hr-HR" sz="1500" kern="12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+mn-cs"/>
                        </a:rPr>
                        <a:t>A.</a:t>
                      </a:r>
                      <a:endParaRPr kumimoji="0" lang="en-US" sz="1500" kern="12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+mn-cs"/>
                      </a:endParaRPr>
                    </a:p>
                  </a:txBody>
                  <a:tcPr marL="35529" marR="35529" marT="35529" marB="3552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Rukopis 2">
                <a:extLst>
                  <a:ext uri="{FF2B5EF4-FFF2-40B4-BE49-F238E27FC236}">
                    <a16:creationId xmlns:a16="http://schemas.microsoft.com/office/drawing/2014/main" id="{167B2A95-6052-4224-9304-29A6C18CAE45}"/>
                  </a:ext>
                </a:extLst>
              </p14:cNvPr>
              <p14:cNvContentPartPr/>
              <p14:nvPr/>
            </p14:nvContentPartPr>
            <p14:xfrm>
              <a:off x="81120" y="2233440"/>
              <a:ext cx="705120" cy="1496160"/>
            </p14:xfrm>
          </p:contentPart>
        </mc:Choice>
        <mc:Fallback>
          <p:pic>
            <p:nvPicPr>
              <p:cNvPr id="3" name="Rukopis 2">
                <a:extLst>
                  <a:ext uri="{FF2B5EF4-FFF2-40B4-BE49-F238E27FC236}">
                    <a16:creationId xmlns:a16="http://schemas.microsoft.com/office/drawing/2014/main" id="{167B2A95-6052-4224-9304-29A6C18CA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57" y="2224080"/>
                <a:ext cx="723846" cy="15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40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B1B3CB-F482-4474-9197-76C5B75F0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1329" y="1221781"/>
            <a:ext cx="8433867" cy="38583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private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static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void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56A8F5"/>
                </a:solidFill>
                <a:latin typeface="JetBrains Mono"/>
              </a:rPr>
              <a:t>ispisiPozdrav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() {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sr-Latn-RS" altLang="sr-Latn-RS" sz="1867" dirty="0" err="1">
                <a:solidFill>
                  <a:srgbClr val="BCBEC4"/>
                </a:solidFill>
                <a:latin typeface="JetBrains Mono"/>
              </a:rPr>
              <a:t>System.</a:t>
            </a:r>
            <a:r>
              <a:rPr lang="sr-Latn-RS" altLang="sr-Latn-RS" sz="1867" i="1" dirty="0" err="1">
                <a:solidFill>
                  <a:srgbClr val="C77DBB"/>
                </a:solidFill>
                <a:latin typeface="JetBrains Mono"/>
              </a:rPr>
              <a:t>out</a:t>
            </a:r>
            <a:r>
              <a:rPr lang="sr-Latn-RS" altLang="sr-Latn-RS" sz="1867" dirty="0" err="1">
                <a:solidFill>
                  <a:srgbClr val="BCBEC4"/>
                </a:solidFill>
                <a:latin typeface="JetBrains Mono"/>
              </a:rPr>
              <a:t>.println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sr-Latn-RS" altLang="sr-Latn-RS" sz="1867" dirty="0">
                <a:solidFill>
                  <a:srgbClr val="6AAB73"/>
                </a:solidFill>
                <a:latin typeface="JetBrains Mono"/>
              </a:rPr>
              <a:t>"Bok bok!"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);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private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static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void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56A8F5"/>
                </a:solidFill>
                <a:latin typeface="JetBrains Mono"/>
              </a:rPr>
              <a:t>ispisi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(String s) {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sr-Latn-RS" altLang="sr-Latn-RS" sz="1867" dirty="0" err="1">
                <a:solidFill>
                  <a:srgbClr val="BCBEC4"/>
                </a:solidFill>
                <a:latin typeface="JetBrains Mono"/>
              </a:rPr>
              <a:t>System.</a:t>
            </a:r>
            <a:r>
              <a:rPr lang="sr-Latn-RS" altLang="sr-Latn-RS" sz="1867" i="1" dirty="0" err="1">
                <a:solidFill>
                  <a:srgbClr val="C77DBB"/>
                </a:solidFill>
                <a:latin typeface="JetBrains Mono"/>
              </a:rPr>
              <a:t>out</a:t>
            </a:r>
            <a:r>
              <a:rPr lang="sr-Latn-RS" altLang="sr-Latn-RS" sz="1867" dirty="0" err="1">
                <a:solidFill>
                  <a:srgbClr val="BCBEC4"/>
                </a:solidFill>
                <a:latin typeface="JetBrains Mono"/>
              </a:rPr>
              <a:t>.println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(s);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private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static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void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56A8F5"/>
                </a:solidFill>
                <a:latin typeface="JetBrains Mono"/>
              </a:rPr>
              <a:t>ispisi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i) {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sr-Latn-RS" altLang="sr-Latn-RS" sz="1867" dirty="0" err="1">
                <a:solidFill>
                  <a:srgbClr val="BCBEC4"/>
                </a:solidFill>
                <a:latin typeface="JetBrains Mono"/>
              </a:rPr>
              <a:t>System.</a:t>
            </a:r>
            <a:r>
              <a:rPr lang="sr-Latn-RS" altLang="sr-Latn-RS" sz="1867" i="1" dirty="0" err="1">
                <a:solidFill>
                  <a:srgbClr val="C77DBB"/>
                </a:solidFill>
                <a:latin typeface="JetBrains Mono"/>
              </a:rPr>
              <a:t>out</a:t>
            </a:r>
            <a:r>
              <a:rPr lang="sr-Latn-RS" altLang="sr-Latn-RS" sz="1867" dirty="0" err="1">
                <a:solidFill>
                  <a:srgbClr val="BCBEC4"/>
                </a:solidFill>
                <a:latin typeface="JetBrains Mono"/>
              </a:rPr>
              <a:t>.println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(i);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private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static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56A8F5"/>
                </a:solidFill>
                <a:latin typeface="JetBrains Mono"/>
              </a:rPr>
              <a:t>zbroji 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x,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y) {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w = x +y;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sr-Latn-RS" altLang="sr-Latn-RS" sz="1867" dirty="0" err="1">
                <a:solidFill>
                  <a:srgbClr val="CF8E6D"/>
                </a:solidFill>
                <a:latin typeface="JetBrains Mono"/>
              </a:rPr>
              <a:t>return</a:t>
            </a:r>
            <a:r>
              <a:rPr lang="sr-Latn-RS" altLang="sr-Latn-RS" sz="1867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w;</a:t>
            </a:r>
            <a:br>
              <a:rPr lang="sr-Latn-RS" altLang="sr-Latn-RS" sz="1867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1867" dirty="0">
                <a:solidFill>
                  <a:srgbClr val="BCBEC4"/>
                </a:solidFill>
                <a:latin typeface="JetBrains Mono"/>
              </a:rPr>
              <a:t>    }</a:t>
            </a:r>
            <a:endParaRPr lang="sr-Latn-RS" altLang="sr-Latn-RS" sz="4267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3E45D8-F688-49AC-AF0A-4C367415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Provjera </a:t>
            </a:r>
            <a:r>
              <a:rPr lang="hr-HR" dirty="0" err="1"/>
              <a:t>palindroma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F8E922-F61C-4F5B-9FA8-14FA9958D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093081"/>
            <a:ext cx="6302431" cy="38164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121917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static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boolean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 err="1">
                <a:solidFill>
                  <a:srgbClr val="56A8F5"/>
                </a:solidFill>
                <a:latin typeface="JetBrains Mono"/>
              </a:rPr>
              <a:t>isPalindrome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(String 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word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) {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word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= 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word.toLowerCase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().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replaceAll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sr-Latn-RS" altLang="sr-Latn-RS" sz="2400" dirty="0">
                <a:solidFill>
                  <a:srgbClr val="6AAB73"/>
                </a:solidFill>
                <a:latin typeface="JetBrains Mono"/>
              </a:rPr>
              <a:t>" "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sr-Latn-RS" altLang="sr-Latn-RS" sz="2400" dirty="0">
                <a:solidFill>
                  <a:srgbClr val="6AAB73"/>
                </a:solidFill>
                <a:latin typeface="JetBrains Mono"/>
              </a:rPr>
              <a:t>""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);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index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= 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word.length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() - </a:t>
            </a:r>
            <a:r>
              <a:rPr lang="sr-Latn-RS" altLang="sr-Latn-RS" sz="2400" dirty="0">
                <a:solidFill>
                  <a:srgbClr val="2AACB8"/>
                </a:solidFill>
                <a:latin typeface="JetBrains Mono"/>
              </a:rPr>
              <a:t>1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for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i = </a:t>
            </a:r>
            <a:r>
              <a:rPr lang="sr-Latn-RS" altLang="sr-Latn-RS" sz="2400" dirty="0">
                <a:solidFill>
                  <a:srgbClr val="2AACB8"/>
                </a:solidFill>
                <a:latin typeface="JetBrains Mono"/>
              </a:rPr>
              <a:t>0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; i &lt; 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word.length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() / </a:t>
            </a:r>
            <a:r>
              <a:rPr lang="sr-Latn-RS" altLang="sr-Latn-RS" sz="2400" dirty="0">
                <a:solidFill>
                  <a:srgbClr val="2AACB8"/>
                </a:solidFill>
                <a:latin typeface="JetBrains Mono"/>
              </a:rPr>
              <a:t>2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; i++) {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if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word.charAt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(i) != 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word.charAt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sr-Latn-RS" altLang="sr-Latn-RS" sz="2400" dirty="0" err="1">
                <a:solidFill>
                  <a:srgbClr val="BCBEC4"/>
                </a:solidFill>
                <a:latin typeface="JetBrains Mono"/>
              </a:rPr>
              <a:t>index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--)) {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       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return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false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    }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}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return</a:t>
            </a:r>
            <a:r>
              <a:rPr lang="sr-Latn-RS" altLang="sr-Latn-RS" sz="2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sr-Latn-RS" altLang="sr-Latn-RS" sz="2400" dirty="0" err="1">
                <a:solidFill>
                  <a:srgbClr val="CF8E6D"/>
                </a:solidFill>
                <a:latin typeface="JetBrains Mono"/>
              </a:rPr>
              <a:t>true</a:t>
            </a: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sr-Latn-RS" altLang="sr-Latn-RS" sz="2400" dirty="0">
                <a:solidFill>
                  <a:srgbClr val="BCBEC4"/>
                </a:solidFill>
                <a:latin typeface="JetBrains Mono"/>
              </a:rPr>
            </a:br>
            <a:r>
              <a:rPr lang="sr-Latn-RS" altLang="sr-Latn-RS" sz="2400" dirty="0">
                <a:solidFill>
                  <a:srgbClr val="BCBEC4"/>
                </a:solidFill>
                <a:latin typeface="JetBrains Mono"/>
              </a:rPr>
              <a:t>}</a:t>
            </a:r>
            <a:endParaRPr lang="sr-Latn-RS" altLang="sr-Latn-RS" sz="5333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84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Široki zaslon</PresentationFormat>
  <Paragraphs>35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JetBrains Mono</vt:lpstr>
      <vt:lpstr>Times New Roman</vt:lpstr>
      <vt:lpstr>Tema sustava Office</vt:lpstr>
      <vt:lpstr>Metode (Funkcije)</vt:lpstr>
      <vt:lpstr>Metode</vt:lpstr>
      <vt:lpstr>Metode – modifikatori pristupa</vt:lpstr>
      <vt:lpstr>PowerPoint prezentacija</vt:lpstr>
      <vt:lpstr>Provjera palindroma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(Funkcije)</dc:title>
  <dc:creator>Dinko Šuliček</dc:creator>
  <cp:lastModifiedBy>Dinko Šuliček</cp:lastModifiedBy>
  <cp:revision>1</cp:revision>
  <dcterms:created xsi:type="dcterms:W3CDTF">2025-02-10T18:52:08Z</dcterms:created>
  <dcterms:modified xsi:type="dcterms:W3CDTF">2025-02-10T18:52:32Z</dcterms:modified>
</cp:coreProperties>
</file>