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1161" r:id="rId5"/>
    <p:sldId id="1177" r:id="rId6"/>
    <p:sldId id="1176" r:id="rId7"/>
    <p:sldId id="392" r:id="rId8"/>
    <p:sldId id="259" r:id="rId9"/>
    <p:sldId id="1141" r:id="rId10"/>
    <p:sldId id="1184" r:id="rId11"/>
    <p:sldId id="1164" r:id="rId12"/>
    <p:sldId id="1180" r:id="rId13"/>
    <p:sldId id="1182" r:id="rId14"/>
    <p:sldId id="1185" r:id="rId15"/>
    <p:sldId id="1190" r:id="rId16"/>
    <p:sldId id="1186" r:id="rId17"/>
    <p:sldId id="1187" r:id="rId18"/>
    <p:sldId id="1188" r:id="rId19"/>
    <p:sldId id="1191" r:id="rId20"/>
    <p:sldId id="1192" r:id="rId21"/>
    <p:sldId id="1189" r:id="rId22"/>
    <p:sldId id="1174" r:id="rId23"/>
    <p:sldId id="117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1831" autoAdjust="0"/>
  </p:normalViewPr>
  <p:slideViewPr>
    <p:cSldViewPr snapToGrid="0" showGuides="1">
      <p:cViewPr varScale="1">
        <p:scale>
          <a:sx n="86" d="100"/>
          <a:sy n="86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17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CB7E-B063-4D9C-BD75-40FAACB83737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399F-21A5-45EA-9084-55455E44CFD9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1E20-56AB-4762-9390-0C3A7507E9C2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8DC4-153C-494A-BFE6-ED3609890C5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4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256-41E0-4E57-93C8-DB3342A3F9CA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9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426B-4D6C-45C8-91CD-C601054377BD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9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CA80-83DA-4610-A27A-C2ED91C53B73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09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6556-A9CD-445D-AB2C-6040C6F15923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7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C5F2-28DE-4350-A6AB-4323D555E2A3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6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C4D4-3F83-412D-AD51-C80967F1966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73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CB74-8C52-4DDC-B3C0-CF1993860331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94C9-5247-435B-B048-26FF5A605EB2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D98C-D911-4FCB-96C3-DE083C91377D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70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0173-E24F-45F8-80E8-986E89ED5E9A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72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A261-F544-467F-B091-D2FF78A6F04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929-70F1-4F4F-A37A-4A0E5DAC4347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5A7-065C-4C6A-B147-DEF8D5445DB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7C0A-9F62-4F0B-A99B-19F30D098738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4E83-BCC6-481A-94B5-8795A2A537BA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5B5-810E-41DE-89DA-4E6E6DFD9CA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D2EB-5590-420B-ACB7-558AAD101A11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9B-AB05-4A7B-9CFE-1E6B6A41C7C9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B504-7A1A-4C84-B835-D8EA9A8CCF67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382C-2EF6-4307-89E8-111CA020784F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8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10720 Graph Construction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8" y="38834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2    5    5   2    2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 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r>
              <a:rPr lang="zh-TW" altLang="en-US" sz="3200" dirty="0"/>
              <a:t>    </a:t>
            </a:r>
            <a:r>
              <a:rPr lang="en-US" altLang="zh-TW" sz="3200" dirty="0"/>
              <a:t>5    2    2   2    2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9C82F53-4CDD-4FB4-9DD4-998B300E7163}"/>
              </a:ext>
            </a:extLst>
          </p:cNvPr>
          <p:cNvSpPr txBox="1"/>
          <p:nvPr/>
        </p:nvSpPr>
        <p:spPr>
          <a:xfrm>
            <a:off x="8704533" y="4368722"/>
            <a:ext cx="1806224" cy="45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非遞增序列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AD1A34F-5A16-43E0-8967-84B59DAA2675}"/>
              </a:ext>
            </a:extLst>
          </p:cNvPr>
          <p:cNvSpPr/>
          <p:nvPr/>
        </p:nvSpPr>
        <p:spPr>
          <a:xfrm rot="5400000">
            <a:off x="9132285" y="2536621"/>
            <a:ext cx="570111" cy="2877972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32A7B-97A2-4A6D-8DE4-2F894504A447}"/>
              </a:ext>
            </a:extLst>
          </p:cNvPr>
          <p:cNvSpPr txBox="1"/>
          <p:nvPr/>
        </p:nvSpPr>
        <p:spPr>
          <a:xfrm>
            <a:off x="7325826" y="1175292"/>
            <a:ext cx="436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400" dirty="0"/>
              <a:t>degree(5)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點與後面</a:t>
            </a:r>
            <a:r>
              <a:rPr lang="en-US" altLang="zh-TW" sz="2400" dirty="0"/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點拉邊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1E2DFA-9925-4546-8744-F5782B145513}"/>
              </a:ext>
            </a:extLst>
          </p:cNvPr>
          <p:cNvCxnSpPr>
            <a:cxnSpLocks/>
          </p:cNvCxnSpPr>
          <p:nvPr/>
        </p:nvCxnSpPr>
        <p:spPr>
          <a:xfrm flipH="1">
            <a:off x="7986965" y="1555531"/>
            <a:ext cx="841725" cy="1103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7BF50EDB-BE03-4F23-A09A-77EF1C8CCCE8}"/>
              </a:ext>
            </a:extLst>
          </p:cNvPr>
          <p:cNvSpPr/>
          <p:nvPr/>
        </p:nvSpPr>
        <p:spPr>
          <a:xfrm rot="16200000">
            <a:off x="9413501" y="1220593"/>
            <a:ext cx="461664" cy="2337008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DCB16-52FF-40D9-BCEF-DAABEBE8B5EF}"/>
              </a:ext>
            </a:extLst>
          </p:cNvPr>
          <p:cNvCxnSpPr>
            <a:cxnSpLocks/>
          </p:cNvCxnSpPr>
          <p:nvPr/>
        </p:nvCxnSpPr>
        <p:spPr>
          <a:xfrm flipH="1">
            <a:off x="9644333" y="1555531"/>
            <a:ext cx="1338980" cy="50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331200" y="3081861"/>
            <a:ext cx="2850315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B2BEAC-0E53-4850-BE19-3EA7E6284281}"/>
              </a:ext>
            </a:extLst>
          </p:cNvPr>
          <p:cNvSpPr txBox="1"/>
          <p:nvPr/>
        </p:nvSpPr>
        <p:spPr>
          <a:xfrm>
            <a:off x="8882243" y="5058758"/>
            <a:ext cx="32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</a:t>
            </a:r>
            <a:r>
              <a:rPr lang="en-US" altLang="zh-TW" sz="2400" dirty="0">
                <a:ea typeface="標楷體" panose="03000509000000000000" pitchFamily="65" charset="-120"/>
              </a:rPr>
              <a:t>(degr</a:t>
            </a:r>
            <a:r>
              <a:rPr lang="en-US" altLang="zh-TW" sz="2400" u="sng" dirty="0">
                <a:ea typeface="標楷體" panose="03000509000000000000" pitchFamily="65" charset="-120"/>
              </a:rPr>
              <a:t>ee)</a:t>
            </a:r>
            <a:r>
              <a:rPr lang="zh-TW" altLang="en-US" sz="24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240656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BC7FF3-72A8-4F76-A16C-D110984107A7}"/>
              </a:ext>
            </a:extLst>
          </p:cNvPr>
          <p:cNvSpPr txBox="1"/>
          <p:nvPr/>
        </p:nvSpPr>
        <p:spPr>
          <a:xfrm>
            <a:off x="8004215" y="5539279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4    1    1   1    1</a:t>
            </a:r>
            <a:endParaRPr lang="zh-TW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754F10-697A-4CA9-AACF-FB09F28C4170}"/>
              </a:ext>
            </a:extLst>
          </p:cNvPr>
          <p:cNvSpPr/>
          <p:nvPr/>
        </p:nvSpPr>
        <p:spPr>
          <a:xfrm>
            <a:off x="8557042" y="5480945"/>
            <a:ext cx="2850315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B95116-1011-4FAC-8602-7D32A5547840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第一回合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2FC11B-A16E-462F-BA6E-E294D1E353E0}"/>
              </a:ext>
            </a:extLst>
          </p:cNvPr>
          <p:cNvSpPr txBox="1"/>
          <p:nvPr/>
        </p:nvSpPr>
        <p:spPr>
          <a:xfrm>
            <a:off x="7052596" y="4011321"/>
            <a:ext cx="23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</a:t>
            </a:r>
            <a:r>
              <a:rPr lang="en-US" altLang="zh-TW" sz="2400" dirty="0"/>
              <a:t>:sorting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DD2AD-641D-45E1-AB4D-E71C618E4ECF}"/>
              </a:ext>
            </a:extLst>
          </p:cNvPr>
          <p:cNvSpPr txBox="1"/>
          <p:nvPr/>
        </p:nvSpPr>
        <p:spPr>
          <a:xfrm>
            <a:off x="6214258" y="1158187"/>
            <a:ext cx="1175890" cy="45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AD7513-2F21-4797-B929-C60BCE00E9BD}"/>
              </a:ext>
            </a:extLst>
          </p:cNvPr>
          <p:cNvSpPr txBox="1"/>
          <p:nvPr/>
        </p:nvSpPr>
        <p:spPr>
          <a:xfrm>
            <a:off x="7819882" y="5014710"/>
            <a:ext cx="11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10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/>
      <p:bldP spid="38" grpId="0" animBg="1"/>
      <p:bldP spid="44" grpId="0" animBg="1"/>
      <p:bldP spid="45" grpId="0"/>
      <p:bldP spid="50" grpId="0"/>
      <p:bldP spid="39" grpId="0" animBg="1"/>
      <p:bldP spid="13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8" y="38834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2    5    5   2    2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 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4    1    1   1    1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9C82F53-4CDD-4FB4-9DD4-998B300E7163}"/>
              </a:ext>
            </a:extLst>
          </p:cNvPr>
          <p:cNvSpPr txBox="1"/>
          <p:nvPr/>
        </p:nvSpPr>
        <p:spPr>
          <a:xfrm>
            <a:off x="8704533" y="4368722"/>
            <a:ext cx="1806224" cy="45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非遞增序列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AD1A34F-5A16-43E0-8967-84B59DAA2675}"/>
              </a:ext>
            </a:extLst>
          </p:cNvPr>
          <p:cNvSpPr/>
          <p:nvPr/>
        </p:nvSpPr>
        <p:spPr>
          <a:xfrm rot="5400000">
            <a:off x="9344232" y="2894826"/>
            <a:ext cx="707821" cy="2299273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32A7B-97A2-4A6D-8DE4-2F894504A447}"/>
              </a:ext>
            </a:extLst>
          </p:cNvPr>
          <p:cNvSpPr txBox="1"/>
          <p:nvPr/>
        </p:nvSpPr>
        <p:spPr>
          <a:xfrm>
            <a:off x="7325826" y="1175292"/>
            <a:ext cx="436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400" dirty="0"/>
              <a:t>degree(4)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點與後面</a:t>
            </a:r>
            <a:r>
              <a:rPr lang="en-US" altLang="zh-TW" sz="2400" dirty="0"/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點拉邊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1E2DFA-9925-4546-8744-F5782B145513}"/>
              </a:ext>
            </a:extLst>
          </p:cNvPr>
          <p:cNvCxnSpPr>
            <a:cxnSpLocks/>
          </p:cNvCxnSpPr>
          <p:nvPr/>
        </p:nvCxnSpPr>
        <p:spPr>
          <a:xfrm flipH="1">
            <a:off x="8610600" y="1555531"/>
            <a:ext cx="218092" cy="1103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7BF50EDB-BE03-4F23-A09A-77EF1C8CCCE8}"/>
              </a:ext>
            </a:extLst>
          </p:cNvPr>
          <p:cNvSpPr/>
          <p:nvPr/>
        </p:nvSpPr>
        <p:spPr>
          <a:xfrm rot="16200000">
            <a:off x="9692330" y="1538813"/>
            <a:ext cx="501055" cy="1739957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DCB16-52FF-40D9-BCEF-DAABEBE8B5EF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9893338" y="1555531"/>
            <a:ext cx="1089976" cy="602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882243" y="3081861"/>
            <a:ext cx="2299272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B2BEAC-0E53-4850-BE19-3EA7E6284281}"/>
              </a:ext>
            </a:extLst>
          </p:cNvPr>
          <p:cNvSpPr txBox="1"/>
          <p:nvPr/>
        </p:nvSpPr>
        <p:spPr>
          <a:xfrm>
            <a:off x="8882243" y="5058758"/>
            <a:ext cx="32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</a:t>
            </a:r>
            <a:r>
              <a:rPr lang="en-US" altLang="zh-TW" sz="2400" dirty="0">
                <a:ea typeface="標楷體" panose="03000509000000000000" pitchFamily="65" charset="-120"/>
              </a:rPr>
              <a:t>(degr</a:t>
            </a:r>
            <a:r>
              <a:rPr lang="en-US" altLang="zh-TW" sz="2400" u="sng" dirty="0">
                <a:ea typeface="標楷體" panose="03000509000000000000" pitchFamily="65" charset="-120"/>
              </a:rPr>
              <a:t>ee)</a:t>
            </a:r>
            <a:r>
              <a:rPr lang="zh-TW" altLang="en-US" sz="24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240656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BC7FF3-72A8-4F76-A16C-D110984107A7}"/>
              </a:ext>
            </a:extLst>
          </p:cNvPr>
          <p:cNvSpPr txBox="1"/>
          <p:nvPr/>
        </p:nvSpPr>
        <p:spPr>
          <a:xfrm>
            <a:off x="8004215" y="5539279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0    0    0   0    0</a:t>
            </a:r>
            <a:endParaRPr lang="zh-TW" altLang="en-US" sz="32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157EDC6-013E-4203-AAF6-A0C39DEACA46}"/>
              </a:ext>
            </a:extLst>
          </p:cNvPr>
          <p:cNvCxnSpPr>
            <a:cxnSpLocks/>
          </p:cNvCxnSpPr>
          <p:nvPr/>
        </p:nvCxnSpPr>
        <p:spPr>
          <a:xfrm>
            <a:off x="1681243" y="4826575"/>
            <a:ext cx="5749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44E52550-E95B-4339-B26F-08EF9EC951DC}"/>
              </a:ext>
            </a:extLst>
          </p:cNvPr>
          <p:cNvSpPr/>
          <p:nvPr/>
        </p:nvSpPr>
        <p:spPr>
          <a:xfrm>
            <a:off x="1564579" y="5074430"/>
            <a:ext cx="2165684" cy="366206"/>
          </a:xfrm>
          <a:custGeom>
            <a:avLst/>
            <a:gdLst>
              <a:gd name="connsiteX0" fmla="*/ 0 w 2289594"/>
              <a:gd name="connsiteY0" fmla="*/ 8693 h 393760"/>
              <a:gd name="connsiteX1" fmla="*/ 1097280 w 2289594"/>
              <a:gd name="connsiteY1" fmla="*/ 393703 h 393760"/>
              <a:gd name="connsiteX2" fmla="*/ 2184935 w 2289594"/>
              <a:gd name="connsiteY2" fmla="*/ 37568 h 393760"/>
              <a:gd name="connsiteX3" fmla="*/ 2184935 w 2289594"/>
              <a:gd name="connsiteY3" fmla="*/ 27943 h 3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94" h="393760">
                <a:moveTo>
                  <a:pt x="0" y="8693"/>
                </a:moveTo>
                <a:cubicBezTo>
                  <a:pt x="366562" y="198792"/>
                  <a:pt x="733124" y="388891"/>
                  <a:pt x="1097280" y="393703"/>
                </a:cubicBezTo>
                <a:cubicBezTo>
                  <a:pt x="1461436" y="398516"/>
                  <a:pt x="2003659" y="98528"/>
                  <a:pt x="2184935" y="37568"/>
                </a:cubicBezTo>
                <a:cubicBezTo>
                  <a:pt x="2366211" y="-23392"/>
                  <a:pt x="2275573" y="2275"/>
                  <a:pt x="2184935" y="279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AAC5BA0C-D5F3-4926-A5FB-343ADEBDE372}"/>
              </a:ext>
            </a:extLst>
          </p:cNvPr>
          <p:cNvSpPr/>
          <p:nvPr/>
        </p:nvSpPr>
        <p:spPr>
          <a:xfrm>
            <a:off x="1381699" y="5026693"/>
            <a:ext cx="3590223" cy="848320"/>
          </a:xfrm>
          <a:custGeom>
            <a:avLst/>
            <a:gdLst>
              <a:gd name="connsiteX0" fmla="*/ 0 w 3590223"/>
              <a:gd name="connsiteY0" fmla="*/ 154004 h 848320"/>
              <a:gd name="connsiteX1" fmla="*/ 1674796 w 3590223"/>
              <a:gd name="connsiteY1" fmla="*/ 847023 h 848320"/>
              <a:gd name="connsiteX2" fmla="*/ 3590223 w 3590223"/>
              <a:gd name="connsiteY2" fmla="*/ 0 h 8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223" h="848320">
                <a:moveTo>
                  <a:pt x="0" y="154004"/>
                </a:moveTo>
                <a:cubicBezTo>
                  <a:pt x="538213" y="513347"/>
                  <a:pt x="1076426" y="872690"/>
                  <a:pt x="1674796" y="847023"/>
                </a:cubicBezTo>
                <a:cubicBezTo>
                  <a:pt x="2273166" y="821356"/>
                  <a:pt x="2931694" y="410678"/>
                  <a:pt x="359022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273A75D9-83AF-43E2-BF4A-162E97E37053}"/>
              </a:ext>
            </a:extLst>
          </p:cNvPr>
          <p:cNvSpPr/>
          <p:nvPr/>
        </p:nvSpPr>
        <p:spPr>
          <a:xfrm>
            <a:off x="1279923" y="5094070"/>
            <a:ext cx="5020286" cy="1150587"/>
          </a:xfrm>
          <a:custGeom>
            <a:avLst/>
            <a:gdLst>
              <a:gd name="connsiteX0" fmla="*/ 0 w 5130266"/>
              <a:gd name="connsiteY0" fmla="*/ 57751 h 1289895"/>
              <a:gd name="connsiteX1" fmla="*/ 1414914 w 5130266"/>
              <a:gd name="connsiteY1" fmla="*/ 1289785 h 1289895"/>
              <a:gd name="connsiteX2" fmla="*/ 5130266 w 5130266"/>
              <a:gd name="connsiteY2" fmla="*/ 0 h 128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266" h="1289895">
                <a:moveTo>
                  <a:pt x="0" y="57751"/>
                </a:moveTo>
                <a:cubicBezTo>
                  <a:pt x="279935" y="678580"/>
                  <a:pt x="559870" y="1299410"/>
                  <a:pt x="1414914" y="1289785"/>
                </a:cubicBezTo>
                <a:cubicBezTo>
                  <a:pt x="2269958" y="1280160"/>
                  <a:pt x="3700112" y="640080"/>
                  <a:pt x="5130266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436B22A-C7FE-47AB-AC80-AFA06B6512D3}"/>
              </a:ext>
            </a:extLst>
          </p:cNvPr>
          <p:cNvSpPr/>
          <p:nvPr/>
        </p:nvSpPr>
        <p:spPr>
          <a:xfrm>
            <a:off x="9072879" y="5532383"/>
            <a:ext cx="2299272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CDF8EBF-A345-4329-8636-82FA453C8BC9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第二回合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F441387-7BE3-4CFB-9516-CD4525B46D64}"/>
              </a:ext>
            </a:extLst>
          </p:cNvPr>
          <p:cNvSpPr txBox="1"/>
          <p:nvPr/>
        </p:nvSpPr>
        <p:spPr>
          <a:xfrm>
            <a:off x="7052596" y="4011321"/>
            <a:ext cx="23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</a:t>
            </a:r>
            <a:r>
              <a:rPr lang="en-US" altLang="zh-TW" sz="2400" dirty="0"/>
              <a:t>:sorting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26B03EB-0819-4D99-8BB8-A2912D0F8F03}"/>
              </a:ext>
            </a:extLst>
          </p:cNvPr>
          <p:cNvSpPr txBox="1"/>
          <p:nvPr/>
        </p:nvSpPr>
        <p:spPr>
          <a:xfrm>
            <a:off x="6214258" y="1158187"/>
            <a:ext cx="1175890" cy="45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06D0224-F29C-4C7C-8BB5-85DF5B4A1CC2}"/>
              </a:ext>
            </a:extLst>
          </p:cNvPr>
          <p:cNvSpPr txBox="1"/>
          <p:nvPr/>
        </p:nvSpPr>
        <p:spPr>
          <a:xfrm>
            <a:off x="7893671" y="5012644"/>
            <a:ext cx="11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37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/>
      <p:bldP spid="38" grpId="0" animBg="1"/>
      <p:bldP spid="44" grpId="0" animBg="1"/>
      <p:bldP spid="45" grpId="0"/>
      <p:bldP spid="50" grpId="0"/>
      <p:bldP spid="42" grpId="0" animBg="1"/>
      <p:bldP spid="43" grpId="0" animBg="1"/>
      <p:bldP spid="47" grpId="0" animBg="1"/>
      <p:bldP spid="51" grpId="0" animBg="1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8" y="38834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2    5    5   2    2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 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0    0    0   0    0</a:t>
            </a:r>
            <a:endParaRPr lang="zh-TW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882243" y="3081861"/>
            <a:ext cx="2299272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B2BEAC-0E53-4850-BE19-3EA7E6284281}"/>
              </a:ext>
            </a:extLst>
          </p:cNvPr>
          <p:cNvSpPr txBox="1"/>
          <p:nvPr/>
        </p:nvSpPr>
        <p:spPr>
          <a:xfrm>
            <a:off x="8610600" y="4431126"/>
            <a:ext cx="347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每個數全部都是</a:t>
            </a:r>
            <a:r>
              <a:rPr lang="en-US" altLang="zh-TW" sz="2400" dirty="0">
                <a:ea typeface="標楷體" panose="03000509000000000000" pitchFamily="65" charset="-120"/>
              </a:rPr>
              <a:t>0: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可以建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graph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348002" y="3836235"/>
            <a:ext cx="0" cy="594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157EDC6-013E-4203-AAF6-A0C39DEACA46}"/>
              </a:ext>
            </a:extLst>
          </p:cNvPr>
          <p:cNvCxnSpPr>
            <a:cxnSpLocks/>
          </p:cNvCxnSpPr>
          <p:nvPr/>
        </p:nvCxnSpPr>
        <p:spPr>
          <a:xfrm>
            <a:off x="1650764" y="4826575"/>
            <a:ext cx="5749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44E52550-E95B-4339-B26F-08EF9EC951DC}"/>
              </a:ext>
            </a:extLst>
          </p:cNvPr>
          <p:cNvSpPr/>
          <p:nvPr/>
        </p:nvSpPr>
        <p:spPr>
          <a:xfrm>
            <a:off x="1564579" y="5074430"/>
            <a:ext cx="2165684" cy="366206"/>
          </a:xfrm>
          <a:custGeom>
            <a:avLst/>
            <a:gdLst>
              <a:gd name="connsiteX0" fmla="*/ 0 w 2289594"/>
              <a:gd name="connsiteY0" fmla="*/ 8693 h 393760"/>
              <a:gd name="connsiteX1" fmla="*/ 1097280 w 2289594"/>
              <a:gd name="connsiteY1" fmla="*/ 393703 h 393760"/>
              <a:gd name="connsiteX2" fmla="*/ 2184935 w 2289594"/>
              <a:gd name="connsiteY2" fmla="*/ 37568 h 393760"/>
              <a:gd name="connsiteX3" fmla="*/ 2184935 w 2289594"/>
              <a:gd name="connsiteY3" fmla="*/ 27943 h 3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94" h="393760">
                <a:moveTo>
                  <a:pt x="0" y="8693"/>
                </a:moveTo>
                <a:cubicBezTo>
                  <a:pt x="366562" y="198792"/>
                  <a:pt x="733124" y="388891"/>
                  <a:pt x="1097280" y="393703"/>
                </a:cubicBezTo>
                <a:cubicBezTo>
                  <a:pt x="1461436" y="398516"/>
                  <a:pt x="2003659" y="98528"/>
                  <a:pt x="2184935" y="37568"/>
                </a:cubicBezTo>
                <a:cubicBezTo>
                  <a:pt x="2366211" y="-23392"/>
                  <a:pt x="2275573" y="2275"/>
                  <a:pt x="2184935" y="279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AAC5BA0C-D5F3-4926-A5FB-343ADEBDE372}"/>
              </a:ext>
            </a:extLst>
          </p:cNvPr>
          <p:cNvSpPr/>
          <p:nvPr/>
        </p:nvSpPr>
        <p:spPr>
          <a:xfrm>
            <a:off x="1381699" y="5026693"/>
            <a:ext cx="3590223" cy="848320"/>
          </a:xfrm>
          <a:custGeom>
            <a:avLst/>
            <a:gdLst>
              <a:gd name="connsiteX0" fmla="*/ 0 w 3590223"/>
              <a:gd name="connsiteY0" fmla="*/ 154004 h 848320"/>
              <a:gd name="connsiteX1" fmla="*/ 1674796 w 3590223"/>
              <a:gd name="connsiteY1" fmla="*/ 847023 h 848320"/>
              <a:gd name="connsiteX2" fmla="*/ 3590223 w 3590223"/>
              <a:gd name="connsiteY2" fmla="*/ 0 h 8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223" h="848320">
                <a:moveTo>
                  <a:pt x="0" y="154004"/>
                </a:moveTo>
                <a:cubicBezTo>
                  <a:pt x="538213" y="513347"/>
                  <a:pt x="1076426" y="872690"/>
                  <a:pt x="1674796" y="847023"/>
                </a:cubicBezTo>
                <a:cubicBezTo>
                  <a:pt x="2273166" y="821356"/>
                  <a:pt x="2931694" y="410678"/>
                  <a:pt x="359022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273A75D9-83AF-43E2-BF4A-162E97E37053}"/>
              </a:ext>
            </a:extLst>
          </p:cNvPr>
          <p:cNvSpPr/>
          <p:nvPr/>
        </p:nvSpPr>
        <p:spPr>
          <a:xfrm>
            <a:off x="1279923" y="5094070"/>
            <a:ext cx="5020286" cy="1150587"/>
          </a:xfrm>
          <a:custGeom>
            <a:avLst/>
            <a:gdLst>
              <a:gd name="connsiteX0" fmla="*/ 0 w 5130266"/>
              <a:gd name="connsiteY0" fmla="*/ 57751 h 1289895"/>
              <a:gd name="connsiteX1" fmla="*/ 1414914 w 5130266"/>
              <a:gd name="connsiteY1" fmla="*/ 1289785 h 1289895"/>
              <a:gd name="connsiteX2" fmla="*/ 5130266 w 5130266"/>
              <a:gd name="connsiteY2" fmla="*/ 0 h 128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266" h="1289895">
                <a:moveTo>
                  <a:pt x="0" y="57751"/>
                </a:moveTo>
                <a:cubicBezTo>
                  <a:pt x="279935" y="678580"/>
                  <a:pt x="559870" y="1299410"/>
                  <a:pt x="1414914" y="1289785"/>
                </a:cubicBezTo>
                <a:cubicBezTo>
                  <a:pt x="2269958" y="1280160"/>
                  <a:pt x="3700112" y="640080"/>
                  <a:pt x="5130266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02F83B-FD92-4A3A-8DAC-E20F3DE463F8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第三回合</a:t>
            </a:r>
          </a:p>
        </p:txBody>
      </p:sp>
    </p:spTree>
    <p:extLst>
      <p:ext uri="{BB962C8B-B14F-4D97-AF65-F5344CB8AC3E}">
        <p14:creationId xmlns:p14="http://schemas.microsoft.com/office/powerpoint/2010/main" val="38723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BBBD29-AAB1-465A-A166-95466D2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9B5B5-810E-41DE-89DA-4E6E6DFD9CA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A9A086-5FCE-428E-A485-C7F47625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10720 Graph Construction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B966D5-09F9-418F-B431-8F781DC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61090B-37CD-4616-AC4D-5961A8E6A28C}"/>
              </a:ext>
            </a:extLst>
          </p:cNvPr>
          <p:cNvSpPr txBox="1"/>
          <p:nvPr/>
        </p:nvSpPr>
        <p:spPr>
          <a:xfrm>
            <a:off x="4038600" y="30581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Case 2: </a:t>
            </a:r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可以建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graph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37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86D324-80DD-4835-9FE2-04753E72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5B5-810E-41DE-89DA-4E6E6DFD9CA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214164-DA38-4F7F-87C4-F6DF226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8164B-CAF3-493A-A677-C4E3DCAD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22E98-9512-4492-B577-3093BFE65458}"/>
              </a:ext>
            </a:extLst>
          </p:cNvPr>
          <p:cNvSpPr txBox="1"/>
          <p:nvPr/>
        </p:nvSpPr>
        <p:spPr>
          <a:xfrm>
            <a:off x="3454400" y="3017520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Example 1: Test Case #2 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不能建</a:t>
            </a:r>
            <a:r>
              <a:rPr lang="en-US" altLang="zh-TW" sz="3600" dirty="0"/>
              <a:t>graph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45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8" y="38834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4    5    5   2    1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 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r>
              <a:rPr lang="zh-TW" altLang="en-US" sz="3200" dirty="0"/>
              <a:t>    </a:t>
            </a:r>
            <a:r>
              <a:rPr lang="en-US" altLang="zh-TW" sz="3200" dirty="0"/>
              <a:t>5    4    2   2    1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9C82F53-4CDD-4FB4-9DD4-998B300E7163}"/>
              </a:ext>
            </a:extLst>
          </p:cNvPr>
          <p:cNvSpPr txBox="1"/>
          <p:nvPr/>
        </p:nvSpPr>
        <p:spPr>
          <a:xfrm>
            <a:off x="8704533" y="4368722"/>
            <a:ext cx="1806224" cy="45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非遞增序列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AD1A34F-5A16-43E0-8967-84B59DAA2675}"/>
              </a:ext>
            </a:extLst>
          </p:cNvPr>
          <p:cNvSpPr/>
          <p:nvPr/>
        </p:nvSpPr>
        <p:spPr>
          <a:xfrm rot="5400000">
            <a:off x="9132285" y="2536621"/>
            <a:ext cx="570111" cy="2877972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32A7B-97A2-4A6D-8DE4-2F894504A447}"/>
              </a:ext>
            </a:extLst>
          </p:cNvPr>
          <p:cNvSpPr txBox="1"/>
          <p:nvPr/>
        </p:nvSpPr>
        <p:spPr>
          <a:xfrm>
            <a:off x="7325826" y="1175292"/>
            <a:ext cx="436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400" dirty="0"/>
              <a:t>degree(5)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點與後面</a:t>
            </a:r>
            <a:r>
              <a:rPr lang="en-US" altLang="zh-TW" sz="2400" dirty="0"/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點拉邊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1E2DFA-9925-4546-8744-F5782B145513}"/>
              </a:ext>
            </a:extLst>
          </p:cNvPr>
          <p:cNvCxnSpPr>
            <a:cxnSpLocks/>
          </p:cNvCxnSpPr>
          <p:nvPr/>
        </p:nvCxnSpPr>
        <p:spPr>
          <a:xfrm flipH="1">
            <a:off x="7986965" y="1555531"/>
            <a:ext cx="841725" cy="1103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7BF50EDB-BE03-4F23-A09A-77EF1C8CCCE8}"/>
              </a:ext>
            </a:extLst>
          </p:cNvPr>
          <p:cNvSpPr/>
          <p:nvPr/>
        </p:nvSpPr>
        <p:spPr>
          <a:xfrm rot="16200000">
            <a:off x="9413501" y="1220593"/>
            <a:ext cx="461664" cy="2337008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DCB16-52FF-40D9-BCEF-DAABEBE8B5EF}"/>
              </a:ext>
            </a:extLst>
          </p:cNvPr>
          <p:cNvCxnSpPr>
            <a:cxnSpLocks/>
          </p:cNvCxnSpPr>
          <p:nvPr/>
        </p:nvCxnSpPr>
        <p:spPr>
          <a:xfrm flipH="1">
            <a:off x="9644333" y="1555531"/>
            <a:ext cx="1338980" cy="50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331200" y="3081861"/>
            <a:ext cx="2850315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B2BEAC-0E53-4850-BE19-3EA7E6284281}"/>
              </a:ext>
            </a:extLst>
          </p:cNvPr>
          <p:cNvSpPr txBox="1"/>
          <p:nvPr/>
        </p:nvSpPr>
        <p:spPr>
          <a:xfrm>
            <a:off x="8882243" y="5058758"/>
            <a:ext cx="32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</a:t>
            </a:r>
            <a:r>
              <a:rPr lang="en-US" altLang="zh-TW" sz="2400" dirty="0">
                <a:ea typeface="標楷體" panose="03000509000000000000" pitchFamily="65" charset="-120"/>
              </a:rPr>
              <a:t>(degr</a:t>
            </a:r>
            <a:r>
              <a:rPr lang="en-US" altLang="zh-TW" sz="2400" u="sng" dirty="0">
                <a:ea typeface="標楷體" panose="03000509000000000000" pitchFamily="65" charset="-120"/>
              </a:rPr>
              <a:t>ee)</a:t>
            </a:r>
            <a:r>
              <a:rPr lang="zh-TW" altLang="en-US" sz="24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240656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BC7FF3-72A8-4F76-A16C-D110984107A7}"/>
              </a:ext>
            </a:extLst>
          </p:cNvPr>
          <p:cNvSpPr txBox="1"/>
          <p:nvPr/>
        </p:nvSpPr>
        <p:spPr>
          <a:xfrm>
            <a:off x="8004215" y="5539279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4    3    1   1    0</a:t>
            </a:r>
            <a:endParaRPr lang="zh-TW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754F10-697A-4CA9-AACF-FB09F28C4170}"/>
              </a:ext>
            </a:extLst>
          </p:cNvPr>
          <p:cNvSpPr/>
          <p:nvPr/>
        </p:nvSpPr>
        <p:spPr>
          <a:xfrm>
            <a:off x="8557042" y="5480945"/>
            <a:ext cx="2850315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B95116-1011-4FAC-8602-7D32A5547840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第一回合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2FC11B-A16E-462F-BA6E-E294D1E353E0}"/>
              </a:ext>
            </a:extLst>
          </p:cNvPr>
          <p:cNvSpPr txBox="1"/>
          <p:nvPr/>
        </p:nvSpPr>
        <p:spPr>
          <a:xfrm>
            <a:off x="7052596" y="4011321"/>
            <a:ext cx="23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</a:t>
            </a:r>
            <a:r>
              <a:rPr lang="en-US" altLang="zh-TW" sz="2400" dirty="0"/>
              <a:t>:sorting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DD2AD-641D-45E1-AB4D-E71C618E4ECF}"/>
              </a:ext>
            </a:extLst>
          </p:cNvPr>
          <p:cNvSpPr txBox="1"/>
          <p:nvPr/>
        </p:nvSpPr>
        <p:spPr>
          <a:xfrm>
            <a:off x="6214258" y="1158187"/>
            <a:ext cx="1175890" cy="45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AD7513-2F21-4797-B929-C60BCE00E9BD}"/>
              </a:ext>
            </a:extLst>
          </p:cNvPr>
          <p:cNvSpPr txBox="1"/>
          <p:nvPr/>
        </p:nvSpPr>
        <p:spPr>
          <a:xfrm>
            <a:off x="7819882" y="5014710"/>
            <a:ext cx="11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2CBC28D-A9F2-4E0F-8A9E-2E7735382A47}"/>
              </a:ext>
            </a:extLst>
          </p:cNvPr>
          <p:cNvSpPr txBox="1"/>
          <p:nvPr/>
        </p:nvSpPr>
        <p:spPr>
          <a:xfrm>
            <a:off x="4404160" y="-104128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9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/>
      <p:bldP spid="38" grpId="0" animBg="1"/>
      <p:bldP spid="44" grpId="0" animBg="1"/>
      <p:bldP spid="45" grpId="0"/>
      <p:bldP spid="50" grpId="0"/>
      <p:bldP spid="39" grpId="0" animBg="1"/>
      <p:bldP spid="13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8" y="388341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4    5    5   2    1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 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4    3    1   1    0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9C82F53-4CDD-4FB4-9DD4-998B300E7163}"/>
              </a:ext>
            </a:extLst>
          </p:cNvPr>
          <p:cNvSpPr txBox="1"/>
          <p:nvPr/>
        </p:nvSpPr>
        <p:spPr>
          <a:xfrm>
            <a:off x="8704533" y="4368722"/>
            <a:ext cx="1806224" cy="45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非遞增序列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AD1A34F-5A16-43E0-8967-84B59DAA2675}"/>
              </a:ext>
            </a:extLst>
          </p:cNvPr>
          <p:cNvSpPr/>
          <p:nvPr/>
        </p:nvSpPr>
        <p:spPr>
          <a:xfrm rot="5400000">
            <a:off x="9438180" y="2809413"/>
            <a:ext cx="537007" cy="2299285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32A7B-97A2-4A6D-8DE4-2F894504A447}"/>
              </a:ext>
            </a:extLst>
          </p:cNvPr>
          <p:cNvSpPr txBox="1"/>
          <p:nvPr/>
        </p:nvSpPr>
        <p:spPr>
          <a:xfrm>
            <a:off x="7325826" y="1175292"/>
            <a:ext cx="436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400" dirty="0"/>
              <a:t>degree(4)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點與後面</a:t>
            </a:r>
            <a:r>
              <a:rPr lang="en-US" altLang="zh-TW" sz="2400" dirty="0"/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點拉邊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1E2DFA-9925-4546-8744-F5782B145513}"/>
              </a:ext>
            </a:extLst>
          </p:cNvPr>
          <p:cNvCxnSpPr>
            <a:cxnSpLocks/>
          </p:cNvCxnSpPr>
          <p:nvPr/>
        </p:nvCxnSpPr>
        <p:spPr>
          <a:xfrm flipH="1">
            <a:off x="8610600" y="1555531"/>
            <a:ext cx="218091" cy="1103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7BF50EDB-BE03-4F23-A09A-77EF1C8CCCE8}"/>
              </a:ext>
            </a:extLst>
          </p:cNvPr>
          <p:cNvSpPr/>
          <p:nvPr/>
        </p:nvSpPr>
        <p:spPr>
          <a:xfrm rot="16200000">
            <a:off x="9712026" y="1519118"/>
            <a:ext cx="461664" cy="1739957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DCB16-52FF-40D9-BCEF-DAABEBE8B5EF}"/>
              </a:ext>
            </a:extLst>
          </p:cNvPr>
          <p:cNvCxnSpPr>
            <a:cxnSpLocks/>
          </p:cNvCxnSpPr>
          <p:nvPr/>
        </p:nvCxnSpPr>
        <p:spPr>
          <a:xfrm flipH="1">
            <a:off x="9644333" y="1555531"/>
            <a:ext cx="1338980" cy="50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995772" y="3081861"/>
            <a:ext cx="2185743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B2BEAC-0E53-4850-BE19-3EA7E6284281}"/>
              </a:ext>
            </a:extLst>
          </p:cNvPr>
          <p:cNvSpPr txBox="1"/>
          <p:nvPr/>
        </p:nvSpPr>
        <p:spPr>
          <a:xfrm>
            <a:off x="8882243" y="5058758"/>
            <a:ext cx="320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</a:t>
            </a:r>
            <a:r>
              <a:rPr lang="en-US" altLang="zh-TW" sz="2400" dirty="0">
                <a:ea typeface="標楷體" panose="03000509000000000000" pitchFamily="65" charset="-120"/>
              </a:rPr>
              <a:t>(degr</a:t>
            </a:r>
            <a:r>
              <a:rPr lang="en-US" altLang="zh-TW" sz="2400" u="sng" dirty="0">
                <a:ea typeface="標楷體" panose="03000509000000000000" pitchFamily="65" charset="-120"/>
              </a:rPr>
              <a:t>ee)</a:t>
            </a:r>
            <a:r>
              <a:rPr lang="zh-TW" altLang="en-US" sz="24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240656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BC7FF3-72A8-4F76-A16C-D110984107A7}"/>
              </a:ext>
            </a:extLst>
          </p:cNvPr>
          <p:cNvSpPr txBox="1"/>
          <p:nvPr/>
        </p:nvSpPr>
        <p:spPr>
          <a:xfrm>
            <a:off x="8004215" y="5539279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0    2    0   0    -1</a:t>
            </a:r>
            <a:endParaRPr lang="zh-TW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754F10-697A-4CA9-AACF-FB09F28C4170}"/>
              </a:ext>
            </a:extLst>
          </p:cNvPr>
          <p:cNvSpPr/>
          <p:nvPr/>
        </p:nvSpPr>
        <p:spPr>
          <a:xfrm>
            <a:off x="9072879" y="5480945"/>
            <a:ext cx="2334478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B95116-1011-4FAC-8602-7D32A5547840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第二回合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2FC11B-A16E-462F-BA6E-E294D1E353E0}"/>
              </a:ext>
            </a:extLst>
          </p:cNvPr>
          <p:cNvSpPr txBox="1"/>
          <p:nvPr/>
        </p:nvSpPr>
        <p:spPr>
          <a:xfrm>
            <a:off x="7052596" y="4011321"/>
            <a:ext cx="23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</a:t>
            </a:r>
            <a:r>
              <a:rPr lang="en-US" altLang="zh-TW" sz="2400" dirty="0"/>
              <a:t>:sorting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DD2AD-641D-45E1-AB4D-E71C618E4ECF}"/>
              </a:ext>
            </a:extLst>
          </p:cNvPr>
          <p:cNvSpPr txBox="1"/>
          <p:nvPr/>
        </p:nvSpPr>
        <p:spPr>
          <a:xfrm>
            <a:off x="6214258" y="1158187"/>
            <a:ext cx="1175890" cy="45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AD7513-2F21-4797-B929-C60BCE00E9BD}"/>
              </a:ext>
            </a:extLst>
          </p:cNvPr>
          <p:cNvSpPr txBox="1"/>
          <p:nvPr/>
        </p:nvSpPr>
        <p:spPr>
          <a:xfrm>
            <a:off x="7819882" y="5014710"/>
            <a:ext cx="117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第三步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4635589-6EA9-4CD7-B849-40602F54E3AF}"/>
              </a:ext>
            </a:extLst>
          </p:cNvPr>
          <p:cNvCxnSpPr>
            <a:cxnSpLocks/>
          </p:cNvCxnSpPr>
          <p:nvPr/>
        </p:nvCxnSpPr>
        <p:spPr>
          <a:xfrm>
            <a:off x="1681243" y="4826575"/>
            <a:ext cx="5749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7332C5F9-5106-49F2-ACFE-58DDABC9A8EC}"/>
              </a:ext>
            </a:extLst>
          </p:cNvPr>
          <p:cNvSpPr/>
          <p:nvPr/>
        </p:nvSpPr>
        <p:spPr>
          <a:xfrm>
            <a:off x="1564579" y="5074430"/>
            <a:ext cx="2165684" cy="366206"/>
          </a:xfrm>
          <a:custGeom>
            <a:avLst/>
            <a:gdLst>
              <a:gd name="connsiteX0" fmla="*/ 0 w 2289594"/>
              <a:gd name="connsiteY0" fmla="*/ 8693 h 393760"/>
              <a:gd name="connsiteX1" fmla="*/ 1097280 w 2289594"/>
              <a:gd name="connsiteY1" fmla="*/ 393703 h 393760"/>
              <a:gd name="connsiteX2" fmla="*/ 2184935 w 2289594"/>
              <a:gd name="connsiteY2" fmla="*/ 37568 h 393760"/>
              <a:gd name="connsiteX3" fmla="*/ 2184935 w 2289594"/>
              <a:gd name="connsiteY3" fmla="*/ 27943 h 3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94" h="393760">
                <a:moveTo>
                  <a:pt x="0" y="8693"/>
                </a:moveTo>
                <a:cubicBezTo>
                  <a:pt x="366562" y="198792"/>
                  <a:pt x="733124" y="388891"/>
                  <a:pt x="1097280" y="393703"/>
                </a:cubicBezTo>
                <a:cubicBezTo>
                  <a:pt x="1461436" y="398516"/>
                  <a:pt x="2003659" y="98528"/>
                  <a:pt x="2184935" y="37568"/>
                </a:cubicBezTo>
                <a:cubicBezTo>
                  <a:pt x="2366211" y="-23392"/>
                  <a:pt x="2275573" y="2275"/>
                  <a:pt x="2184935" y="279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6B11C576-6E06-4A56-AB83-A21B2CB8E924}"/>
              </a:ext>
            </a:extLst>
          </p:cNvPr>
          <p:cNvSpPr/>
          <p:nvPr/>
        </p:nvSpPr>
        <p:spPr>
          <a:xfrm>
            <a:off x="1381699" y="5026693"/>
            <a:ext cx="3590223" cy="848320"/>
          </a:xfrm>
          <a:custGeom>
            <a:avLst/>
            <a:gdLst>
              <a:gd name="connsiteX0" fmla="*/ 0 w 3590223"/>
              <a:gd name="connsiteY0" fmla="*/ 154004 h 848320"/>
              <a:gd name="connsiteX1" fmla="*/ 1674796 w 3590223"/>
              <a:gd name="connsiteY1" fmla="*/ 847023 h 848320"/>
              <a:gd name="connsiteX2" fmla="*/ 3590223 w 3590223"/>
              <a:gd name="connsiteY2" fmla="*/ 0 h 8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223" h="848320">
                <a:moveTo>
                  <a:pt x="0" y="154004"/>
                </a:moveTo>
                <a:cubicBezTo>
                  <a:pt x="538213" y="513347"/>
                  <a:pt x="1076426" y="872690"/>
                  <a:pt x="1674796" y="847023"/>
                </a:cubicBezTo>
                <a:cubicBezTo>
                  <a:pt x="2273166" y="821356"/>
                  <a:pt x="2931694" y="410678"/>
                  <a:pt x="359022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02F54298-0257-4F34-94C3-DF44D2D484D7}"/>
              </a:ext>
            </a:extLst>
          </p:cNvPr>
          <p:cNvSpPr/>
          <p:nvPr/>
        </p:nvSpPr>
        <p:spPr>
          <a:xfrm>
            <a:off x="1279923" y="5094070"/>
            <a:ext cx="5020286" cy="1150587"/>
          </a:xfrm>
          <a:custGeom>
            <a:avLst/>
            <a:gdLst>
              <a:gd name="connsiteX0" fmla="*/ 0 w 5130266"/>
              <a:gd name="connsiteY0" fmla="*/ 57751 h 1289895"/>
              <a:gd name="connsiteX1" fmla="*/ 1414914 w 5130266"/>
              <a:gd name="connsiteY1" fmla="*/ 1289785 h 1289895"/>
              <a:gd name="connsiteX2" fmla="*/ 5130266 w 5130266"/>
              <a:gd name="connsiteY2" fmla="*/ 0 h 128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266" h="1289895">
                <a:moveTo>
                  <a:pt x="0" y="57751"/>
                </a:moveTo>
                <a:cubicBezTo>
                  <a:pt x="279935" y="678580"/>
                  <a:pt x="559870" y="1299410"/>
                  <a:pt x="1414914" y="1289785"/>
                </a:cubicBezTo>
                <a:cubicBezTo>
                  <a:pt x="2269958" y="1280160"/>
                  <a:pt x="3700112" y="640080"/>
                  <a:pt x="5130266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FD8C35C-A6BB-4394-9528-8AAE4150B9B9}"/>
              </a:ext>
            </a:extLst>
          </p:cNvPr>
          <p:cNvSpPr txBox="1"/>
          <p:nvPr/>
        </p:nvSpPr>
        <p:spPr>
          <a:xfrm>
            <a:off x="4404160" y="-104128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/>
      <p:bldP spid="38" grpId="0" animBg="1"/>
      <p:bldP spid="44" grpId="0" animBg="1"/>
      <p:bldP spid="45" grpId="0"/>
      <p:bldP spid="50" grpId="0"/>
      <p:bldP spid="39" grpId="0" animBg="1"/>
      <p:bldP spid="13" grpId="0"/>
      <p:bldP spid="41" grpId="0"/>
      <p:bldP spid="42" grpId="0"/>
      <p:bldP spid="48" grpId="0" animBg="1"/>
      <p:bldP spid="49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B4B-5898-4830-970F-A163326A7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6EB1A27-6416-4A65-AD9D-387CCBFBF304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3072459" y="3257695"/>
            <a:ext cx="2133952" cy="1142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C1C3B7-1656-4846-AC12-F1507ACC7742}"/>
              </a:ext>
            </a:extLst>
          </p:cNvPr>
          <p:cNvSpPr/>
          <p:nvPr/>
        </p:nvSpPr>
        <p:spPr>
          <a:xfrm>
            <a:off x="4805091" y="4400656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215B7C-2B79-4B4D-93BB-D78080D52E7F}"/>
              </a:ext>
            </a:extLst>
          </p:cNvPr>
          <p:cNvSpPr/>
          <p:nvPr/>
        </p:nvSpPr>
        <p:spPr>
          <a:xfrm>
            <a:off x="6049787" y="440786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63093C-A409-4F51-92C3-6062C55377E0}"/>
              </a:ext>
            </a:extLst>
          </p:cNvPr>
          <p:cNvCxnSpPr>
            <a:cxnSpLocks/>
            <a:stCxn id="6" idx="6"/>
            <a:endCxn id="19" idx="0"/>
          </p:cNvCxnSpPr>
          <p:nvPr/>
        </p:nvCxnSpPr>
        <p:spPr>
          <a:xfrm>
            <a:off x="3190003" y="3009840"/>
            <a:ext cx="3261104" cy="1398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C4C71D-EB3E-4486-B161-D7F6611227AA}"/>
              </a:ext>
            </a:extLst>
          </p:cNvPr>
          <p:cNvSpPr txBox="1"/>
          <p:nvPr/>
        </p:nvSpPr>
        <p:spPr>
          <a:xfrm>
            <a:off x="5219559" y="3951109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A1D112-F5D9-49BD-80B4-64D997757FD6}"/>
              </a:ext>
            </a:extLst>
          </p:cNvPr>
          <p:cNvSpPr txBox="1"/>
          <p:nvPr/>
        </p:nvSpPr>
        <p:spPr>
          <a:xfrm>
            <a:off x="6423337" y="3883413"/>
            <a:ext cx="572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-1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0" y="1082657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4    5    5   2    1 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      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0" y="3111794"/>
            <a:ext cx="33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0</a:t>
            </a:r>
            <a:r>
              <a:rPr lang="zh-TW" altLang="en-US" sz="3200" dirty="0"/>
              <a:t>    </a:t>
            </a:r>
            <a:r>
              <a:rPr lang="en-US" altLang="zh-TW" sz="3200" dirty="0"/>
              <a:t>0    2    0   0    -1</a:t>
            </a:r>
            <a:endParaRPr lang="zh-TW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10576560" y="3081861"/>
            <a:ext cx="604955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240656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AD7513-2F21-4797-B929-C60BCE00E9BD}"/>
              </a:ext>
            </a:extLst>
          </p:cNvPr>
          <p:cNvSpPr txBox="1"/>
          <p:nvPr/>
        </p:nvSpPr>
        <p:spPr>
          <a:xfrm>
            <a:off x="8009294" y="5123066"/>
            <a:ext cx="430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出現負值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en-US" altLang="zh-TW" sz="2400" dirty="0">
                <a:ea typeface="標楷體" panose="03000509000000000000" pitchFamily="65" charset="-120"/>
              </a:rPr>
              <a:t>graph</a:t>
            </a:r>
            <a:endParaRPr lang="zh-TW" altLang="en-US" sz="24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4635589-6EA9-4CD7-B849-40602F54E3AF}"/>
              </a:ext>
            </a:extLst>
          </p:cNvPr>
          <p:cNvCxnSpPr>
            <a:cxnSpLocks/>
          </p:cNvCxnSpPr>
          <p:nvPr/>
        </p:nvCxnSpPr>
        <p:spPr>
          <a:xfrm>
            <a:off x="1681243" y="4826575"/>
            <a:ext cx="5749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7332C5F9-5106-49F2-ACFE-58DDABC9A8EC}"/>
              </a:ext>
            </a:extLst>
          </p:cNvPr>
          <p:cNvSpPr/>
          <p:nvPr/>
        </p:nvSpPr>
        <p:spPr>
          <a:xfrm>
            <a:off x="1564579" y="5074430"/>
            <a:ext cx="2165684" cy="366206"/>
          </a:xfrm>
          <a:custGeom>
            <a:avLst/>
            <a:gdLst>
              <a:gd name="connsiteX0" fmla="*/ 0 w 2289594"/>
              <a:gd name="connsiteY0" fmla="*/ 8693 h 393760"/>
              <a:gd name="connsiteX1" fmla="*/ 1097280 w 2289594"/>
              <a:gd name="connsiteY1" fmla="*/ 393703 h 393760"/>
              <a:gd name="connsiteX2" fmla="*/ 2184935 w 2289594"/>
              <a:gd name="connsiteY2" fmla="*/ 37568 h 393760"/>
              <a:gd name="connsiteX3" fmla="*/ 2184935 w 2289594"/>
              <a:gd name="connsiteY3" fmla="*/ 27943 h 3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94" h="393760">
                <a:moveTo>
                  <a:pt x="0" y="8693"/>
                </a:moveTo>
                <a:cubicBezTo>
                  <a:pt x="366562" y="198792"/>
                  <a:pt x="733124" y="388891"/>
                  <a:pt x="1097280" y="393703"/>
                </a:cubicBezTo>
                <a:cubicBezTo>
                  <a:pt x="1461436" y="398516"/>
                  <a:pt x="2003659" y="98528"/>
                  <a:pt x="2184935" y="37568"/>
                </a:cubicBezTo>
                <a:cubicBezTo>
                  <a:pt x="2366211" y="-23392"/>
                  <a:pt x="2275573" y="2275"/>
                  <a:pt x="2184935" y="279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6B11C576-6E06-4A56-AB83-A21B2CB8E924}"/>
              </a:ext>
            </a:extLst>
          </p:cNvPr>
          <p:cNvSpPr/>
          <p:nvPr/>
        </p:nvSpPr>
        <p:spPr>
          <a:xfrm>
            <a:off x="1381699" y="5026693"/>
            <a:ext cx="3590223" cy="848320"/>
          </a:xfrm>
          <a:custGeom>
            <a:avLst/>
            <a:gdLst>
              <a:gd name="connsiteX0" fmla="*/ 0 w 3590223"/>
              <a:gd name="connsiteY0" fmla="*/ 154004 h 848320"/>
              <a:gd name="connsiteX1" fmla="*/ 1674796 w 3590223"/>
              <a:gd name="connsiteY1" fmla="*/ 847023 h 848320"/>
              <a:gd name="connsiteX2" fmla="*/ 3590223 w 3590223"/>
              <a:gd name="connsiteY2" fmla="*/ 0 h 84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223" h="848320">
                <a:moveTo>
                  <a:pt x="0" y="154004"/>
                </a:moveTo>
                <a:cubicBezTo>
                  <a:pt x="538213" y="513347"/>
                  <a:pt x="1076426" y="872690"/>
                  <a:pt x="1674796" y="847023"/>
                </a:cubicBezTo>
                <a:cubicBezTo>
                  <a:pt x="2273166" y="821356"/>
                  <a:pt x="2931694" y="410678"/>
                  <a:pt x="359022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02F54298-0257-4F34-94C3-DF44D2D484D7}"/>
              </a:ext>
            </a:extLst>
          </p:cNvPr>
          <p:cNvSpPr/>
          <p:nvPr/>
        </p:nvSpPr>
        <p:spPr>
          <a:xfrm>
            <a:off x="1279923" y="5094070"/>
            <a:ext cx="5020286" cy="1150587"/>
          </a:xfrm>
          <a:custGeom>
            <a:avLst/>
            <a:gdLst>
              <a:gd name="connsiteX0" fmla="*/ 0 w 5130266"/>
              <a:gd name="connsiteY0" fmla="*/ 57751 h 1289895"/>
              <a:gd name="connsiteX1" fmla="*/ 1414914 w 5130266"/>
              <a:gd name="connsiteY1" fmla="*/ 1289785 h 1289895"/>
              <a:gd name="connsiteX2" fmla="*/ 5130266 w 5130266"/>
              <a:gd name="connsiteY2" fmla="*/ 0 h 128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266" h="1289895">
                <a:moveTo>
                  <a:pt x="0" y="57751"/>
                </a:moveTo>
                <a:cubicBezTo>
                  <a:pt x="279935" y="678580"/>
                  <a:pt x="559870" y="1299410"/>
                  <a:pt x="1414914" y="1289785"/>
                </a:cubicBezTo>
                <a:cubicBezTo>
                  <a:pt x="2269958" y="1280160"/>
                  <a:pt x="3700112" y="640080"/>
                  <a:pt x="5130266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B0BF0F9-1AF1-4810-B3F8-99966E5760C0}"/>
              </a:ext>
            </a:extLst>
          </p:cNvPr>
          <p:cNvSpPr txBox="1"/>
          <p:nvPr/>
        </p:nvSpPr>
        <p:spPr>
          <a:xfrm>
            <a:off x="4404160" y="-104128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3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4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86D324-80DD-4835-9FE2-04753E72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9B5B5-810E-41DE-89DA-4E6E6DFD9CA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214164-DA38-4F7F-87C4-F6DF226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10720 Graph Construction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8164B-CAF3-493A-A677-C4E3DCAD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22E98-9512-4492-B577-3093BFE65458}"/>
              </a:ext>
            </a:extLst>
          </p:cNvPr>
          <p:cNvSpPr txBox="1"/>
          <p:nvPr/>
        </p:nvSpPr>
        <p:spPr>
          <a:xfrm>
            <a:off x="3454400" y="3017520"/>
            <a:ext cx="601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2 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不能建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graph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例子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22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7AC434-1D53-4A79-9E95-C2EB3403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FAB4B-5898-4830-970F-A163326A715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2022/3/2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0B232-3360-420E-9EB3-99B9BF78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10720 Graph Construction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881DAA-E82B-496A-A3DF-500D6AF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60CE9C-F637-4DB7-9810-DC171862B228}"/>
              </a:ext>
            </a:extLst>
          </p:cNvPr>
          <p:cNvSpPr/>
          <p:nvPr/>
        </p:nvSpPr>
        <p:spPr>
          <a:xfrm>
            <a:off x="2387363" y="2659320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5E62699-37C2-4795-B1B8-8DD29CE0DDD8}"/>
              </a:ext>
            </a:extLst>
          </p:cNvPr>
          <p:cNvSpPr/>
          <p:nvPr/>
        </p:nvSpPr>
        <p:spPr>
          <a:xfrm>
            <a:off x="878603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356ECD6-ABCE-496F-89D4-9686E823DC1D}"/>
              </a:ext>
            </a:extLst>
          </p:cNvPr>
          <p:cNvSpPr/>
          <p:nvPr/>
        </p:nvSpPr>
        <p:spPr>
          <a:xfrm>
            <a:off x="2256170" y="4476055"/>
            <a:ext cx="802640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12B59C-7428-4687-93CD-594AE6A84F41}"/>
              </a:ext>
            </a:extLst>
          </p:cNvPr>
          <p:cNvSpPr/>
          <p:nvPr/>
        </p:nvSpPr>
        <p:spPr>
          <a:xfrm>
            <a:off x="3633779" y="4465997"/>
            <a:ext cx="727163" cy="7010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27F0F1F-A9E7-4428-B709-869556D82085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657490" y="3360360"/>
            <a:ext cx="131193" cy="11156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DA2C8D9-F112-4B13-83CC-928C4E9CEE4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279923" y="3257695"/>
            <a:ext cx="1224984" cy="1218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AFFF4-AF75-4945-8C7D-EE4BF82CC5A7}"/>
              </a:ext>
            </a:extLst>
          </p:cNvPr>
          <p:cNvSpPr txBox="1"/>
          <p:nvPr/>
        </p:nvSpPr>
        <p:spPr>
          <a:xfrm>
            <a:off x="2584779" y="2081345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16F4C5-72D6-4B2C-99A6-382B3C426FE6}"/>
              </a:ext>
            </a:extLst>
          </p:cNvPr>
          <p:cNvSpPr txBox="1"/>
          <p:nvPr/>
        </p:nvSpPr>
        <p:spPr>
          <a:xfrm>
            <a:off x="683023" y="4063388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3D77C-1921-47E6-BEB8-6297526ED4F5}"/>
              </a:ext>
            </a:extLst>
          </p:cNvPr>
          <p:cNvSpPr txBox="1"/>
          <p:nvPr/>
        </p:nvSpPr>
        <p:spPr>
          <a:xfrm>
            <a:off x="2870315" y="4015206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950782-94D1-4D29-8315-0B3FEFE92689}"/>
              </a:ext>
            </a:extLst>
          </p:cNvPr>
          <p:cNvSpPr txBox="1"/>
          <p:nvPr/>
        </p:nvSpPr>
        <p:spPr>
          <a:xfrm>
            <a:off x="3977176" y="4000703"/>
            <a:ext cx="4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CE0595-9204-4A56-A6B6-22333E32911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41266" y="3307230"/>
            <a:ext cx="1056095" cy="1158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B1FBAE-8F6A-4073-8F5F-94C3C5DD9E46}"/>
              </a:ext>
            </a:extLst>
          </p:cNvPr>
          <p:cNvSpPr txBox="1"/>
          <p:nvPr/>
        </p:nvSpPr>
        <p:spPr>
          <a:xfrm>
            <a:off x="118111" y="20681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頂點數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D0BE0D-CE35-486F-87FD-4DCF84DA34C3}"/>
              </a:ext>
            </a:extLst>
          </p:cNvPr>
          <p:cNvSpPr txBox="1"/>
          <p:nvPr/>
        </p:nvSpPr>
        <p:spPr>
          <a:xfrm>
            <a:off x="82551" y="1082657"/>
            <a:ext cx="45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頂點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degree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78D6B35-7CFD-4B57-8E6B-CC6993EF9F52}"/>
              </a:ext>
            </a:extLst>
          </p:cNvPr>
          <p:cNvSpPr txBox="1"/>
          <p:nvPr/>
        </p:nvSpPr>
        <p:spPr>
          <a:xfrm>
            <a:off x="82550" y="551669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頂點編號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0380FA-BE86-4045-8FDB-7E54C87DF903}"/>
              </a:ext>
            </a:extLst>
          </p:cNvPr>
          <p:cNvSpPr txBox="1"/>
          <p:nvPr/>
        </p:nvSpPr>
        <p:spPr>
          <a:xfrm>
            <a:off x="2021841" y="561726"/>
            <a:ext cx="262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    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9A7E4-EA34-4772-806E-A93BE0D07436}"/>
              </a:ext>
            </a:extLst>
          </p:cNvPr>
          <p:cNvSpPr txBox="1"/>
          <p:nvPr/>
        </p:nvSpPr>
        <p:spPr>
          <a:xfrm>
            <a:off x="7550761" y="2580806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   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CB1ABA-2996-4A1C-9FF5-29A7863E483D}"/>
              </a:ext>
            </a:extLst>
          </p:cNvPr>
          <p:cNvSpPr txBox="1"/>
          <p:nvPr/>
        </p:nvSpPr>
        <p:spPr>
          <a:xfrm>
            <a:off x="7831931" y="3111794"/>
            <a:ext cx="212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2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9C82F53-4CDD-4FB4-9DD4-998B300E7163}"/>
              </a:ext>
            </a:extLst>
          </p:cNvPr>
          <p:cNvSpPr txBox="1"/>
          <p:nvPr/>
        </p:nvSpPr>
        <p:spPr>
          <a:xfrm>
            <a:off x="8704533" y="4368722"/>
            <a:ext cx="1806224" cy="45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非遞增序列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CAD1A34F-5A16-43E0-8967-84B59DAA2675}"/>
              </a:ext>
            </a:extLst>
          </p:cNvPr>
          <p:cNvSpPr/>
          <p:nvPr/>
        </p:nvSpPr>
        <p:spPr>
          <a:xfrm rot="5400000">
            <a:off x="8659238" y="3009669"/>
            <a:ext cx="584776" cy="1946542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32A7B-97A2-4A6D-8DE4-2F894504A447}"/>
              </a:ext>
            </a:extLst>
          </p:cNvPr>
          <p:cNvSpPr txBox="1"/>
          <p:nvPr/>
        </p:nvSpPr>
        <p:spPr>
          <a:xfrm>
            <a:off x="7325826" y="1175292"/>
            <a:ext cx="436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最大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degree(4)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點與後面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點拉邊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81E2DFA-9925-4546-8744-F5782B145513}"/>
              </a:ext>
            </a:extLst>
          </p:cNvPr>
          <p:cNvCxnSpPr>
            <a:cxnSpLocks/>
          </p:cNvCxnSpPr>
          <p:nvPr/>
        </p:nvCxnSpPr>
        <p:spPr>
          <a:xfrm flipH="1">
            <a:off x="7986965" y="1555531"/>
            <a:ext cx="841725" cy="1103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7BF50EDB-BE03-4F23-A09A-77EF1C8CCCE8}"/>
              </a:ext>
            </a:extLst>
          </p:cNvPr>
          <p:cNvSpPr/>
          <p:nvPr/>
        </p:nvSpPr>
        <p:spPr>
          <a:xfrm rot="16200000">
            <a:off x="9413501" y="1220593"/>
            <a:ext cx="461664" cy="2337008"/>
          </a:xfrm>
          <a:prstGeom prst="rightBrace">
            <a:avLst>
              <a:gd name="adj1" fmla="val 37090"/>
              <a:gd name="adj2" fmla="val 471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DCB16-52FF-40D9-BCEF-DAABEBE8B5EF}"/>
              </a:ext>
            </a:extLst>
          </p:cNvPr>
          <p:cNvCxnSpPr>
            <a:cxnSpLocks/>
          </p:cNvCxnSpPr>
          <p:nvPr/>
        </p:nvCxnSpPr>
        <p:spPr>
          <a:xfrm flipH="1">
            <a:off x="9644333" y="1555531"/>
            <a:ext cx="1338980" cy="50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FE53C44-6E5C-4819-9B94-F4A294C30458}"/>
              </a:ext>
            </a:extLst>
          </p:cNvPr>
          <p:cNvSpPr/>
          <p:nvPr/>
        </p:nvSpPr>
        <p:spPr>
          <a:xfrm>
            <a:off x="8331201" y="3081861"/>
            <a:ext cx="1772024" cy="7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C93A54-D244-4803-9DF9-E840F7C6B244}"/>
              </a:ext>
            </a:extLst>
          </p:cNvPr>
          <p:cNvCxnSpPr>
            <a:cxnSpLocks/>
          </p:cNvCxnSpPr>
          <p:nvPr/>
        </p:nvCxnSpPr>
        <p:spPr>
          <a:xfrm flipH="1">
            <a:off x="10789188" y="3789680"/>
            <a:ext cx="46770" cy="1387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B95116-1011-4FAC-8602-7D32A5547840}"/>
              </a:ext>
            </a:extLst>
          </p:cNvPr>
          <p:cNvSpPr txBox="1"/>
          <p:nvPr/>
        </p:nvSpPr>
        <p:spPr>
          <a:xfrm>
            <a:off x="7315200" y="551847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第一回合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2FC11B-A16E-462F-BA6E-E294D1E353E0}"/>
              </a:ext>
            </a:extLst>
          </p:cNvPr>
          <p:cNvSpPr txBox="1"/>
          <p:nvPr/>
        </p:nvSpPr>
        <p:spPr>
          <a:xfrm>
            <a:off x="7052596" y="4011321"/>
            <a:ext cx="23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第一步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:sorting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BDD2AD-641D-45E1-AB4D-E71C618E4ECF}"/>
              </a:ext>
            </a:extLst>
          </p:cNvPr>
          <p:cNvSpPr txBox="1"/>
          <p:nvPr/>
        </p:nvSpPr>
        <p:spPr>
          <a:xfrm>
            <a:off x="6214258" y="1158187"/>
            <a:ext cx="1175890" cy="45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第二步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AD7513-2F21-4797-B929-C60BCE00E9BD}"/>
              </a:ext>
            </a:extLst>
          </p:cNvPr>
          <p:cNvSpPr txBox="1"/>
          <p:nvPr/>
        </p:nvSpPr>
        <p:spPr>
          <a:xfrm>
            <a:off x="9347200" y="5124446"/>
            <a:ext cx="2583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缺少一點來拉邊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sz="2400" b="1" noProof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en-US" altLang="zh-TW" sz="2400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graph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2CBC28D-A9F2-4E0F-8A9E-2E7735382A47}"/>
              </a:ext>
            </a:extLst>
          </p:cNvPr>
          <p:cNvSpPr txBox="1"/>
          <p:nvPr/>
        </p:nvSpPr>
        <p:spPr>
          <a:xfrm>
            <a:off x="4404160" y="-104128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Example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7A66658-E029-4A7E-ABD7-44E404EADF5E}"/>
              </a:ext>
            </a:extLst>
          </p:cNvPr>
          <p:cNvCxnSpPr>
            <a:cxnSpLocks/>
          </p:cNvCxnSpPr>
          <p:nvPr/>
        </p:nvCxnSpPr>
        <p:spPr>
          <a:xfrm>
            <a:off x="3219697" y="3103470"/>
            <a:ext cx="2025599" cy="126525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90E73B42-3B22-4DAD-A4D3-2301991215AD}"/>
              </a:ext>
            </a:extLst>
          </p:cNvPr>
          <p:cNvSpPr/>
          <p:nvPr/>
        </p:nvSpPr>
        <p:spPr>
          <a:xfrm>
            <a:off x="4935911" y="4414951"/>
            <a:ext cx="727163" cy="70104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?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8DC98B-DBD9-4A70-8068-0057FE7AFC31}"/>
              </a:ext>
            </a:extLst>
          </p:cNvPr>
          <p:cNvSpPr/>
          <p:nvPr/>
        </p:nvSpPr>
        <p:spPr>
          <a:xfrm>
            <a:off x="10510757" y="3103470"/>
            <a:ext cx="519087" cy="583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  <p:bldP spid="35" grpId="0"/>
      <p:bldP spid="38" grpId="0" animBg="1"/>
      <p:bldP spid="44" grpId="0" animBg="1"/>
      <p:bldP spid="13" grpId="0"/>
      <p:bldP spid="41" grpId="0"/>
      <p:bldP spid="42" grpId="0"/>
      <p:bldP spid="4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19100" y="1475595"/>
            <a:ext cx="9903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建構</a:t>
            </a:r>
            <a:r>
              <a:rPr lang="en-US" altLang="zh-TW" sz="3200" b="1" dirty="0">
                <a:solidFill>
                  <a:srgbClr val="FF0000"/>
                </a:solidFill>
                <a:ea typeface="標楷體" panose="03000509000000000000" pitchFamily="65" charset="-120"/>
              </a:rPr>
              <a:t>Graph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給定頂點數目</a:t>
            </a:r>
            <a:r>
              <a:rPr lang="en-US" altLang="zh-TW" sz="2400" dirty="0"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(n ≤ 10000)</a:t>
            </a:r>
            <a:r>
              <a:rPr lang="zh-TW" altLang="en-US" sz="2400" dirty="0">
                <a:ea typeface="標楷體" panose="03000509000000000000" pitchFamily="65" charset="-120"/>
              </a:rPr>
              <a:t>與每個頂點的</a:t>
            </a:r>
            <a:r>
              <a:rPr lang="en-US" altLang="zh-TW" sz="2400" dirty="0">
                <a:ea typeface="標楷體" panose="03000509000000000000" pitchFamily="65" charset="-120"/>
              </a:rPr>
              <a:t>degree (</a:t>
            </a:r>
            <a:r>
              <a:rPr lang="zh-TW" altLang="en-US" sz="2400" dirty="0">
                <a:ea typeface="標楷體" panose="03000509000000000000" pitchFamily="65" charset="-120"/>
              </a:rPr>
              <a:t>非負整數</a:t>
            </a:r>
            <a:r>
              <a:rPr lang="en-US" altLang="zh-TW" sz="2400" dirty="0">
                <a:ea typeface="標楷體" panose="03000509000000000000" pitchFamily="65" charset="-120"/>
              </a:rPr>
              <a:t>), </a:t>
            </a:r>
            <a:r>
              <a:rPr lang="zh-TW" altLang="en-US" sz="2400" dirty="0">
                <a:ea typeface="標楷體" panose="03000509000000000000" pitchFamily="65" charset="-120"/>
              </a:rPr>
              <a:t>請問是否可以建構一個</a:t>
            </a:r>
            <a:r>
              <a:rPr lang="en-US" altLang="zh-TW" sz="2400" dirty="0">
                <a:ea typeface="標楷體" panose="03000509000000000000" pitchFamily="65" charset="-120"/>
              </a:rPr>
              <a:t>graph?</a:t>
            </a:r>
            <a:r>
              <a:rPr lang="zh-TW" altLang="en-US" sz="2400" dirty="0">
                <a:ea typeface="標楷體" panose="03000509000000000000" pitchFamily="65" charset="-120"/>
              </a:rPr>
              <a:t> 如果可以</a:t>
            </a:r>
            <a:r>
              <a:rPr lang="en-US" altLang="zh-TW" sz="2400" dirty="0"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ea typeface="標楷體" panose="03000509000000000000" pitchFamily="65" charset="-120"/>
              </a:rPr>
              <a:t>則輸出</a:t>
            </a:r>
            <a:r>
              <a:rPr lang="en-US" altLang="zh-TW" sz="2400" dirty="0">
                <a:solidFill>
                  <a:srgbClr val="FF0000"/>
                </a:solidFill>
              </a:rPr>
              <a:t>Possible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不然則輸出</a:t>
            </a:r>
            <a:r>
              <a:rPr lang="en-US" altLang="zh-TW" sz="2400">
                <a:solidFill>
                  <a:srgbClr val="FF0000"/>
                </a:solidFill>
              </a:rPr>
              <a:t>Not possible</a:t>
            </a:r>
            <a:r>
              <a:rPr lang="zh-TW" altLang="en-US" sz="2400" dirty="0"/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0458"/>
            <a:ext cx="11353800" cy="108748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10720 Graph Construction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7199-6C62-4B3D-AF85-12D1DED896A3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8751EA-2BD4-4B2D-8DC0-E4491042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5B5-810E-41DE-89DA-4E6E6DFD9CA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2AB3AC-9B6F-430D-BE9F-25ACA0D2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ED6624-4320-4565-A692-C6DE128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35D006-570C-40B2-9320-CB1F11952A90}"/>
              </a:ext>
            </a:extLst>
          </p:cNvPr>
          <p:cNvSpPr txBox="1"/>
          <p:nvPr/>
        </p:nvSpPr>
        <p:spPr>
          <a:xfrm>
            <a:off x="873760" y="863600"/>
            <a:ext cx="54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無法建構</a:t>
            </a:r>
            <a:r>
              <a:rPr lang="en-US" altLang="zh-TW" sz="3600" dirty="0">
                <a:ea typeface="標楷體" panose="03000509000000000000" pitchFamily="65" charset="-120"/>
              </a:rPr>
              <a:t>graph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的狀況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90033F-F620-4E48-BB48-3D89F3DD143B}"/>
              </a:ext>
            </a:extLst>
          </p:cNvPr>
          <p:cNvSpPr txBox="1"/>
          <p:nvPr/>
        </p:nvSpPr>
        <p:spPr>
          <a:xfrm>
            <a:off x="995680" y="1808480"/>
            <a:ext cx="965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在每一回合中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ea typeface="標楷體" panose="03000509000000000000" pitchFamily="65" charset="-120"/>
              </a:rPr>
              <a:t>degree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dirty="0">
                <a:ea typeface="標楷體" panose="03000509000000000000" pitchFamily="65" charset="-120"/>
              </a:rPr>
              <a:t>sorted list</a:t>
            </a:r>
            <a:r>
              <a:rPr lang="zh-TW" altLang="en-US" sz="2800" dirty="0">
                <a:ea typeface="標楷體" panose="03000509000000000000" pitchFamily="65" charset="-120"/>
              </a:rPr>
              <a:t>之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最大值大於其後面的頂點數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沒有足夠頂點來拉邊</a:t>
            </a:r>
            <a:r>
              <a:rPr lang="en-US" altLang="zh-TW" sz="2800" dirty="0">
                <a:ea typeface="標楷體" panose="03000509000000000000" pitchFamily="65" charset="-120"/>
              </a:rPr>
              <a:t>), </a:t>
            </a:r>
          </a:p>
          <a:p>
            <a:r>
              <a:rPr lang="zh-TW" altLang="en-US" sz="2800" dirty="0">
                <a:ea typeface="標楷體" panose="03000509000000000000" pitchFamily="65" charset="-120"/>
              </a:rPr>
              <a:t>      或是</a:t>
            </a:r>
            <a:endParaRPr lang="en-US" altLang="zh-TW" sz="2800" dirty="0"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拉邊後頂點</a:t>
            </a:r>
            <a:r>
              <a:rPr lang="en-US" altLang="zh-TW" sz="2800" dirty="0">
                <a:ea typeface="標楷體" panose="03000509000000000000" pitchFamily="65" charset="-120"/>
              </a:rPr>
              <a:t>degree</a:t>
            </a:r>
            <a:r>
              <a:rPr lang="zh-TW" altLang="en-US" sz="2800" dirty="0">
                <a:ea typeface="標楷體" panose="03000509000000000000" pitchFamily="65" charset="-120"/>
              </a:rPr>
              <a:t>值減</a:t>
            </a:r>
            <a:r>
              <a:rPr lang="en-US" altLang="zh-TW" sz="2800" dirty="0"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ea typeface="標楷體" panose="03000509000000000000" pitchFamily="65" charset="-120"/>
              </a:rPr>
              <a:t>後出現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負值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表示該頂點</a:t>
            </a:r>
            <a:r>
              <a:rPr lang="en-US" altLang="zh-TW" sz="2800" dirty="0">
                <a:ea typeface="標楷體" panose="03000509000000000000" pitchFamily="65" charset="-120"/>
              </a:rPr>
              <a:t>degree</a:t>
            </a:r>
            <a:r>
              <a:rPr lang="zh-TW" altLang="en-US" sz="2800" dirty="0">
                <a:ea typeface="標楷體" panose="03000509000000000000" pitchFamily="65" charset="-120"/>
              </a:rPr>
              <a:t>值不夠大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062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99872B-6936-4090-91D0-6BE9AFBC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288AE-EE50-4385-B204-21BA830C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5781F3-5DD8-4ECF-BDD9-C78D253E33BB}"/>
              </a:ext>
            </a:extLst>
          </p:cNvPr>
          <p:cNvSpPr txBox="1"/>
          <p:nvPr/>
        </p:nvSpPr>
        <p:spPr>
          <a:xfrm>
            <a:off x="0" y="-125820"/>
            <a:ext cx="1246124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&lt;algorithm&gt;</a:t>
            </a:r>
          </a:p>
          <a:p>
            <a:r>
              <a:rPr lang="en-US" altLang="zh-TW" sz="2400" dirty="0"/>
              <a:t>#include &lt;functional&gt;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/>
              <a:t>#define MAXN 10000+10</a:t>
            </a:r>
          </a:p>
          <a:p>
            <a:r>
              <a:rPr lang="en-US" altLang="zh-TW" sz="2400" dirty="0"/>
              <a:t>int a[MAXN];</a:t>
            </a:r>
          </a:p>
          <a:p>
            <a:r>
              <a:rPr lang="en-US" altLang="zh-TW" sz="2400" dirty="0"/>
              <a:t>int n;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bool </a:t>
            </a:r>
            <a:r>
              <a:rPr lang="en-US" altLang="zh-TW" sz="2400" dirty="0" err="1">
                <a:solidFill>
                  <a:srgbClr val="FF0000"/>
                </a:solidFill>
              </a:rPr>
              <a:t>Havel_Hakimi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n-1;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0070C0"/>
                </a:solidFill>
              </a:rPr>
              <a:t>sort(</a:t>
            </a:r>
            <a:r>
              <a:rPr lang="en-US" altLang="zh-TW" sz="2400" dirty="0" err="1">
                <a:solidFill>
                  <a:srgbClr val="0070C0"/>
                </a:solidFill>
              </a:rPr>
              <a:t>a+i</a:t>
            </a:r>
            <a:r>
              <a:rPr lang="en-US" altLang="zh-TW" sz="2400" dirty="0">
                <a:solidFill>
                  <a:srgbClr val="0070C0"/>
                </a:solidFill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</a:rPr>
              <a:t>a+n</a:t>
            </a:r>
            <a:r>
              <a:rPr lang="en-US" altLang="zh-TW" sz="2400" dirty="0">
                <a:solidFill>
                  <a:srgbClr val="0070C0"/>
                </a:solidFill>
              </a:rPr>
              <a:t>, greater&lt;int&gt;());  </a:t>
            </a:r>
            <a:r>
              <a:rPr lang="zh-TW" altLang="en-US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回合頂點的</a:t>
            </a:r>
            <a:r>
              <a:rPr lang="en-US" altLang="zh-TW" sz="2400" dirty="0">
                <a:solidFill>
                  <a:srgbClr val="0070C0"/>
                </a:solidFill>
              </a:rPr>
              <a:t>degree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非遞增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順序排序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if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&gt;= n)  return false;</a:t>
            </a:r>
            <a:r>
              <a:rPr lang="zh-TW" altLang="en-US" sz="2400" dirty="0"/>
              <a:t>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如果第</a:t>
            </a:r>
            <a:r>
              <a:rPr lang="en-US" altLang="zh-TW" sz="2000" dirty="0" err="1">
                <a:solidFill>
                  <a:srgbClr val="0070C0"/>
                </a:solidFill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回合之最大</a:t>
            </a:r>
            <a:r>
              <a:rPr lang="en-US" altLang="zh-TW" sz="2000" dirty="0">
                <a:solidFill>
                  <a:srgbClr val="0070C0"/>
                </a:solidFill>
              </a:rPr>
              <a:t>degree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值大於其後面的頂點數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則無法建</a:t>
            </a:r>
            <a:r>
              <a:rPr lang="en-US" altLang="zh-TW" sz="2000" dirty="0">
                <a:solidFill>
                  <a:srgbClr val="0070C0"/>
                </a:solidFill>
              </a:rPr>
              <a:t>graph</a:t>
            </a:r>
          </a:p>
          <a:p>
            <a:r>
              <a:rPr lang="en-US" altLang="zh-TW" sz="2400" dirty="0"/>
              <a:t>        for (int j = i+1; j &lt;= </a:t>
            </a:r>
            <a:r>
              <a:rPr lang="en-US" altLang="zh-TW" sz="2400" dirty="0" err="1"/>
              <a:t>i+a</a:t>
            </a:r>
            <a:r>
              <a:rPr lang="en-US" altLang="zh-TW" sz="2400" dirty="0"/>
              <a:t>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]; </a:t>
            </a:r>
            <a:r>
              <a:rPr lang="en-US" altLang="zh-TW" sz="2400" dirty="0" err="1"/>
              <a:t>j++</a:t>
            </a:r>
            <a:r>
              <a:rPr lang="en-US" altLang="zh-TW" sz="2400" dirty="0"/>
              <a:t>) {  </a:t>
            </a:r>
            <a:r>
              <a:rPr lang="en-US" altLang="zh-TW" sz="2400" dirty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400" dirty="0">
                <a:solidFill>
                  <a:srgbClr val="0070C0"/>
                </a:solidFill>
              </a:rPr>
              <a:t>degree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a[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頂點其後面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a[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頂點每點的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degree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值減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endParaRPr lang="en-US" altLang="zh-TW" sz="2400" dirty="0"/>
          </a:p>
          <a:p>
            <a:r>
              <a:rPr lang="en-US" altLang="zh-TW" sz="2400" dirty="0"/>
              <a:t>            a[j]--;                                           </a:t>
            </a:r>
            <a:endParaRPr lang="en-US" altLang="zh-TW" sz="2000" dirty="0"/>
          </a:p>
          <a:p>
            <a:r>
              <a:rPr lang="en-US" altLang="zh-TW" sz="2400" dirty="0"/>
              <a:t>            if (a[j] &lt; 0)  return false;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degree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值減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後出現負值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則無法建</a:t>
            </a:r>
            <a:r>
              <a:rPr lang="en-US" altLang="zh-TW" sz="2400" dirty="0">
                <a:solidFill>
                  <a:srgbClr val="0070C0"/>
                </a:solidFill>
              </a:rPr>
              <a:t>graph</a:t>
            </a:r>
            <a:endParaRPr lang="en-US" altLang="zh-TW" sz="2400" dirty="0"/>
          </a:p>
          <a:p>
            <a:r>
              <a:rPr lang="en-US" altLang="zh-TW" sz="2400" dirty="0"/>
              <a:t>        }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if (a[n-1])  return false;                 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如果最後頂點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degree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值不為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則無法建</a:t>
            </a:r>
            <a:r>
              <a:rPr lang="en-US" altLang="zh-TW" sz="2400" dirty="0">
                <a:solidFill>
                  <a:srgbClr val="0070C0"/>
                </a:solidFill>
              </a:rPr>
              <a:t>graph</a:t>
            </a:r>
            <a:endParaRPr lang="en-US" altLang="zh-TW" sz="2400" dirty="0"/>
          </a:p>
          <a:p>
            <a:r>
              <a:rPr lang="en-US" altLang="zh-TW" sz="2400" dirty="0"/>
              <a:t>    return true;</a:t>
            </a:r>
          </a:p>
          <a:p>
            <a:r>
              <a:rPr lang="en-US" altLang="zh-TW" sz="2400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89529A-12F6-466B-A018-1A96A01E7047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10720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918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1A6E4C-62B3-4A89-A32C-0784B204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7F1E-588D-4229-85DA-C3D55C050238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83D80-1968-4FB3-AB13-4955CCB8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C353E-52E1-493A-BAEB-4FCA029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C0762C-5407-4E0D-9CE1-A46E1C925A9A}"/>
              </a:ext>
            </a:extLst>
          </p:cNvPr>
          <p:cNvSpPr txBox="1"/>
          <p:nvPr/>
        </p:nvSpPr>
        <p:spPr>
          <a:xfrm>
            <a:off x="518160" y="680720"/>
            <a:ext cx="9225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("10720.in","r",stdin);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("10720.out","w",stdout); 	</a:t>
            </a:r>
          </a:p>
          <a:p>
            <a:r>
              <a:rPr lang="en-US" altLang="zh-TW" sz="2400" dirty="0"/>
              <a:t>    while (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&amp;n) &amp;&amp; n) {</a:t>
            </a:r>
          </a:p>
          <a:p>
            <a:r>
              <a:rPr lang="en-US" altLang="zh-TW" sz="2400" dirty="0"/>
              <a:t>        for (int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n;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("%d", &amp;a[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]);</a:t>
            </a:r>
          </a:p>
          <a:p>
            <a:r>
              <a:rPr lang="en-US" altLang="zh-TW" sz="2400" dirty="0"/>
              <a:t>        if (</a:t>
            </a:r>
            <a:r>
              <a:rPr lang="en-US" altLang="zh-TW" sz="2400" dirty="0" err="1">
                <a:solidFill>
                  <a:srgbClr val="FF0000"/>
                </a:solidFill>
              </a:rPr>
              <a:t>Havel_Hakimi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)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("Possible\n");</a:t>
            </a:r>
          </a:p>
          <a:p>
            <a:r>
              <a:rPr lang="en-US" altLang="zh-TW" sz="2400" dirty="0"/>
              <a:t>        else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("Not possible\n");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095ED1-1F5E-4FBE-8708-319098618B53}"/>
              </a:ext>
            </a:extLst>
          </p:cNvPr>
          <p:cNvSpPr txBox="1"/>
          <p:nvPr/>
        </p:nvSpPr>
        <p:spPr>
          <a:xfrm>
            <a:off x="10131143" y="22436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10720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1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D43E49-2CF5-48CD-A9A6-9BCD3FEE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847C-8F3F-4982-A65F-25333091291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277E75-7872-4A9F-98F4-5865545E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CE475-BEBB-46A3-8A01-7069EF3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183F52-ACAA-4FE9-9D51-6ABAE416BA81}"/>
              </a:ext>
            </a:extLst>
          </p:cNvPr>
          <p:cNvSpPr txBox="1"/>
          <p:nvPr/>
        </p:nvSpPr>
        <p:spPr>
          <a:xfrm>
            <a:off x="82550" y="260350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A6A4B-D0D0-4FD6-987E-9637EAAE77B8}"/>
              </a:ext>
            </a:extLst>
          </p:cNvPr>
          <p:cNvSpPr txBox="1"/>
          <p:nvPr/>
        </p:nvSpPr>
        <p:spPr>
          <a:xfrm>
            <a:off x="201989" y="1300398"/>
            <a:ext cx="23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4  3  3  3  3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6173E7-8119-488D-B116-431A851A74DB}"/>
              </a:ext>
            </a:extLst>
          </p:cNvPr>
          <p:cNvSpPr txBox="1"/>
          <p:nvPr/>
        </p:nvSpPr>
        <p:spPr>
          <a:xfrm>
            <a:off x="201989" y="2072996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4</a:t>
            </a:r>
            <a:endParaRPr lang="zh-TW" altLang="en-US" sz="32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420DA8-FED3-4383-A3FF-4A37AFFB80C5}"/>
              </a:ext>
            </a:extLst>
          </p:cNvPr>
          <p:cNvGrpSpPr/>
          <p:nvPr/>
        </p:nvGrpSpPr>
        <p:grpSpPr>
          <a:xfrm>
            <a:off x="5856088" y="161199"/>
            <a:ext cx="4157980" cy="3508417"/>
            <a:chOff x="5856088" y="161199"/>
            <a:chExt cx="4157980" cy="3508417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8B3C919-04CB-494A-9504-7416FA610C9E}"/>
                </a:ext>
              </a:extLst>
            </p:cNvPr>
            <p:cNvSpPr/>
            <p:nvPr/>
          </p:nvSpPr>
          <p:spPr>
            <a:xfrm>
              <a:off x="7560428" y="739174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0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38AEAAE-3FFB-4872-BB40-750F9021FA83}"/>
                </a:ext>
              </a:extLst>
            </p:cNvPr>
            <p:cNvSpPr/>
            <p:nvPr/>
          </p:nvSpPr>
          <p:spPr>
            <a:xfrm>
              <a:off x="6051668" y="255590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1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A97A1E8-F97A-4F47-858E-7EC9E36052AE}"/>
                </a:ext>
              </a:extLst>
            </p:cNvPr>
            <p:cNvSpPr/>
            <p:nvPr/>
          </p:nvSpPr>
          <p:spPr>
            <a:xfrm>
              <a:off x="7560428" y="255590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2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22B3EB0-53D3-45B2-9D5B-8693C9B80D9B}"/>
                </a:ext>
              </a:extLst>
            </p:cNvPr>
            <p:cNvSpPr/>
            <p:nvPr/>
          </p:nvSpPr>
          <p:spPr>
            <a:xfrm>
              <a:off x="9140308" y="255590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A880014-0656-4618-B64E-BABFD895EB56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7961748" y="1440214"/>
              <a:ext cx="0" cy="11156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341F1E2-4EA9-4F7C-A351-E0E01A89D79F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6452988" y="1337549"/>
              <a:ext cx="1224984" cy="1218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9D8FD52-6056-4315-96BB-2D923037668A}"/>
                </a:ext>
              </a:extLst>
            </p:cNvPr>
            <p:cNvCxnSpPr>
              <a:cxnSpLocks/>
              <a:stCxn id="9" idx="5"/>
              <a:endCxn id="12" idx="0"/>
            </p:cNvCxnSpPr>
            <p:nvPr/>
          </p:nvCxnSpPr>
          <p:spPr>
            <a:xfrm>
              <a:off x="8245524" y="1337549"/>
              <a:ext cx="1296104" cy="1218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F4E9CA3-E007-4C45-978B-1E40803F6B2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854308" y="2906429"/>
              <a:ext cx="706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394979E-BB28-4A50-A05B-6F4A9FA921F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363068" y="2906429"/>
              <a:ext cx="7772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4524BE41-4B2E-49E8-8DA4-8B494A49DFDD}"/>
                </a:ext>
              </a:extLst>
            </p:cNvPr>
            <p:cNvSpPr/>
            <p:nvPr/>
          </p:nvSpPr>
          <p:spPr>
            <a:xfrm>
              <a:off x="6671428" y="3154283"/>
              <a:ext cx="2611119" cy="515333"/>
            </a:xfrm>
            <a:custGeom>
              <a:avLst/>
              <a:gdLst>
                <a:gd name="connsiteX0" fmla="*/ 0 w 2771078"/>
                <a:gd name="connsiteY0" fmla="*/ 48420 h 515780"/>
                <a:gd name="connsiteX1" fmla="*/ 1330960 w 2771078"/>
                <a:gd name="connsiteY1" fmla="*/ 515780 h 515780"/>
                <a:gd name="connsiteX2" fmla="*/ 2641600 w 2771078"/>
                <a:gd name="connsiteY2" fmla="*/ 48420 h 515780"/>
                <a:gd name="connsiteX3" fmla="*/ 2651760 w 2771078"/>
                <a:gd name="connsiteY3" fmla="*/ 38260 h 51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1078" h="515780">
                  <a:moveTo>
                    <a:pt x="0" y="48420"/>
                  </a:moveTo>
                  <a:cubicBezTo>
                    <a:pt x="445346" y="282100"/>
                    <a:pt x="890693" y="515780"/>
                    <a:pt x="1330960" y="515780"/>
                  </a:cubicBezTo>
                  <a:cubicBezTo>
                    <a:pt x="1771227" y="515780"/>
                    <a:pt x="2421467" y="128007"/>
                    <a:pt x="2641600" y="48420"/>
                  </a:cubicBezTo>
                  <a:cubicBezTo>
                    <a:pt x="2861733" y="-31167"/>
                    <a:pt x="2756746" y="3546"/>
                    <a:pt x="2651760" y="382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1E30DD9-DAEF-4B73-BEF7-12D825CB4212}"/>
                </a:ext>
              </a:extLst>
            </p:cNvPr>
            <p:cNvSpPr txBox="1"/>
            <p:nvPr/>
          </p:nvSpPr>
          <p:spPr>
            <a:xfrm>
              <a:off x="7757844" y="161199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AC33FD9-BED6-4D22-819A-8B3054F319FC}"/>
                </a:ext>
              </a:extLst>
            </p:cNvPr>
            <p:cNvSpPr txBox="1"/>
            <p:nvPr/>
          </p:nvSpPr>
          <p:spPr>
            <a:xfrm>
              <a:off x="5856088" y="2143242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C8287E7-E2E8-49CA-AC5D-685A125D0F23}"/>
                </a:ext>
              </a:extLst>
            </p:cNvPr>
            <p:cNvSpPr txBox="1"/>
            <p:nvPr/>
          </p:nvSpPr>
          <p:spPr>
            <a:xfrm>
              <a:off x="8043380" y="209506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2F3E174-0E10-4395-98B8-383184667286}"/>
                </a:ext>
              </a:extLst>
            </p:cNvPr>
            <p:cNvSpPr txBox="1"/>
            <p:nvPr/>
          </p:nvSpPr>
          <p:spPr>
            <a:xfrm>
              <a:off x="9526388" y="2072995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F669681-C9F5-4029-95D8-4F4DDAE10149}"/>
              </a:ext>
            </a:extLst>
          </p:cNvPr>
          <p:cNvSpPr txBox="1"/>
          <p:nvPr/>
        </p:nvSpPr>
        <p:spPr>
          <a:xfrm>
            <a:off x="166428" y="3134972"/>
            <a:ext cx="515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3</a:t>
            </a:r>
            <a:r>
              <a:rPr lang="zh-TW" altLang="en-US" sz="3200" dirty="0"/>
              <a:t>    </a:t>
            </a:r>
            <a:r>
              <a:rPr lang="en-US" altLang="zh-TW" sz="3200" dirty="0"/>
              <a:t>3    3    3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D19EAC7-98D7-4C3B-AE11-F14F446B97E0}"/>
              </a:ext>
            </a:extLst>
          </p:cNvPr>
          <p:cNvSpPr txBox="1"/>
          <p:nvPr/>
        </p:nvSpPr>
        <p:spPr>
          <a:xfrm>
            <a:off x="166428" y="2603984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BE4A9D9-85DC-4AD2-9336-D161CF32DFC9}"/>
              </a:ext>
            </a:extLst>
          </p:cNvPr>
          <p:cNvSpPr txBox="1"/>
          <p:nvPr/>
        </p:nvSpPr>
        <p:spPr>
          <a:xfrm>
            <a:off x="2105719" y="2614041"/>
            <a:ext cx="2755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</a:t>
            </a:r>
            <a:endParaRPr lang="zh-TW" altLang="en-US" sz="3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2BC3DDD-B543-4005-8167-883D48FCF1F6}"/>
              </a:ext>
            </a:extLst>
          </p:cNvPr>
          <p:cNvSpPr txBox="1"/>
          <p:nvPr/>
        </p:nvSpPr>
        <p:spPr>
          <a:xfrm>
            <a:off x="6247686" y="4213699"/>
            <a:ext cx="423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Possible: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建成</a:t>
            </a:r>
            <a:r>
              <a:rPr lang="en-US" altLang="zh-TW" sz="2800" dirty="0"/>
              <a:t>graph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86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D43E49-2CF5-48CD-A9A6-9BCD3FEE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847C-8F3F-4982-A65F-25333091291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277E75-7872-4A9F-98F4-5865545E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CE475-BEBB-46A3-8A01-7069EF3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183F52-ACAA-4FE9-9D51-6ABAE416BA81}"/>
              </a:ext>
            </a:extLst>
          </p:cNvPr>
          <p:cNvSpPr txBox="1"/>
          <p:nvPr/>
        </p:nvSpPr>
        <p:spPr>
          <a:xfrm>
            <a:off x="82550" y="260350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A6A4B-D0D0-4FD6-987E-9637EAAE77B8}"/>
              </a:ext>
            </a:extLst>
          </p:cNvPr>
          <p:cNvSpPr txBox="1"/>
          <p:nvPr/>
        </p:nvSpPr>
        <p:spPr>
          <a:xfrm>
            <a:off x="201988" y="1300398"/>
            <a:ext cx="307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6  2  4  5  5  2  1</a:t>
            </a:r>
          </a:p>
          <a:p>
            <a:pPr lvl="0"/>
            <a:endParaRPr lang="en-US" altLang="zh-TW" sz="3600" dirty="0">
              <a:solidFill>
                <a:prstClr val="black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6173E7-8119-488D-B116-431A851A74DB}"/>
              </a:ext>
            </a:extLst>
          </p:cNvPr>
          <p:cNvSpPr txBox="1"/>
          <p:nvPr/>
        </p:nvSpPr>
        <p:spPr>
          <a:xfrm>
            <a:off x="201989" y="2072996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66516C-4740-4B11-A91D-A651801B17D7}"/>
              </a:ext>
            </a:extLst>
          </p:cNvPr>
          <p:cNvSpPr txBox="1"/>
          <p:nvPr/>
        </p:nvSpPr>
        <p:spPr>
          <a:xfrm>
            <a:off x="166428" y="3134972"/>
            <a:ext cx="557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2</a:t>
            </a:r>
            <a:r>
              <a:rPr lang="zh-TW" altLang="en-US" sz="3200" dirty="0"/>
              <a:t>    </a:t>
            </a:r>
            <a:r>
              <a:rPr lang="en-US" altLang="zh-TW" sz="3200" dirty="0"/>
              <a:t>4    5    5   2    1 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373A187-1CB6-42FB-89CA-91C9AB011AFE}"/>
              </a:ext>
            </a:extLst>
          </p:cNvPr>
          <p:cNvSpPr txBox="1"/>
          <p:nvPr/>
        </p:nvSpPr>
        <p:spPr>
          <a:xfrm>
            <a:off x="166428" y="2603984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62E8BB2-FF1D-4894-8B4A-AE8E4605BA46}"/>
              </a:ext>
            </a:extLst>
          </p:cNvPr>
          <p:cNvSpPr txBox="1"/>
          <p:nvPr/>
        </p:nvSpPr>
        <p:spPr>
          <a:xfrm>
            <a:off x="2105719" y="2614041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  </a:t>
            </a:r>
            <a:endParaRPr lang="zh-TW" altLang="en-US" sz="32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C56925E-F5A0-4E0D-A5D5-630B8423DCAD}"/>
              </a:ext>
            </a:extLst>
          </p:cNvPr>
          <p:cNvGrpSpPr/>
          <p:nvPr/>
        </p:nvGrpSpPr>
        <p:grpSpPr>
          <a:xfrm>
            <a:off x="5881455" y="136525"/>
            <a:ext cx="6227995" cy="4163312"/>
            <a:chOff x="5856088" y="161199"/>
            <a:chExt cx="6227995" cy="4163312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8B3C919-04CB-494A-9504-7416FA610C9E}"/>
                </a:ext>
              </a:extLst>
            </p:cNvPr>
            <p:cNvSpPr/>
            <p:nvPr/>
          </p:nvSpPr>
          <p:spPr>
            <a:xfrm>
              <a:off x="7560428" y="739174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2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38AEAAE-3FFB-4872-BB40-750F9021FA83}"/>
                </a:ext>
              </a:extLst>
            </p:cNvPr>
            <p:cNvSpPr/>
            <p:nvPr/>
          </p:nvSpPr>
          <p:spPr>
            <a:xfrm>
              <a:off x="6051668" y="255590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A97A1E8-F97A-4F47-858E-7EC9E36052AE}"/>
                </a:ext>
              </a:extLst>
            </p:cNvPr>
            <p:cNvSpPr/>
            <p:nvPr/>
          </p:nvSpPr>
          <p:spPr>
            <a:xfrm>
              <a:off x="7429235" y="2555909"/>
              <a:ext cx="802640" cy="70104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1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22B3EB0-53D3-45B2-9D5B-8693C9B80D9B}"/>
                </a:ext>
              </a:extLst>
            </p:cNvPr>
            <p:cNvSpPr/>
            <p:nvPr/>
          </p:nvSpPr>
          <p:spPr>
            <a:xfrm>
              <a:off x="8806844" y="2545851"/>
              <a:ext cx="727163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0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A880014-0656-4618-B64E-BABFD895EB56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flipH="1">
              <a:off x="7830555" y="1440214"/>
              <a:ext cx="131193" cy="11156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341F1E2-4EA9-4F7C-A351-E0E01A89D79F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6452988" y="1337549"/>
              <a:ext cx="1224984" cy="1218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9D8FD52-6056-4315-96BB-2D923037668A}"/>
                </a:ext>
              </a:extLst>
            </p:cNvPr>
            <p:cNvCxnSpPr>
              <a:cxnSpLocks/>
              <a:stCxn id="9" idx="5"/>
              <a:endCxn id="31" idx="0"/>
            </p:cNvCxnSpPr>
            <p:nvPr/>
          </p:nvCxnSpPr>
          <p:spPr>
            <a:xfrm>
              <a:off x="8245524" y="1337549"/>
              <a:ext cx="2133952" cy="11429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F4E9CA3-E007-4C45-978B-1E40803F6B2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854308" y="2906429"/>
              <a:ext cx="5749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1E30DD9-DAEF-4B73-BEF7-12D825CB4212}"/>
                </a:ext>
              </a:extLst>
            </p:cNvPr>
            <p:cNvSpPr txBox="1"/>
            <p:nvPr/>
          </p:nvSpPr>
          <p:spPr>
            <a:xfrm>
              <a:off x="7757844" y="161199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5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AC33FD9-BED6-4D22-819A-8B3054F319FC}"/>
                </a:ext>
              </a:extLst>
            </p:cNvPr>
            <p:cNvSpPr txBox="1"/>
            <p:nvPr/>
          </p:nvSpPr>
          <p:spPr>
            <a:xfrm>
              <a:off x="5856088" y="2143242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5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C8287E7-E2E8-49CA-AC5D-685A125D0F23}"/>
                </a:ext>
              </a:extLst>
            </p:cNvPr>
            <p:cNvSpPr txBox="1"/>
            <p:nvPr/>
          </p:nvSpPr>
          <p:spPr>
            <a:xfrm>
              <a:off x="8043380" y="209506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2F3E174-0E10-4395-98B8-383184667286}"/>
                </a:ext>
              </a:extLst>
            </p:cNvPr>
            <p:cNvSpPr txBox="1"/>
            <p:nvPr/>
          </p:nvSpPr>
          <p:spPr>
            <a:xfrm>
              <a:off x="9150241" y="2080557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F9DB704-20B8-4A07-9F57-588B3D0676CA}"/>
                </a:ext>
              </a:extLst>
            </p:cNvPr>
            <p:cNvSpPr/>
            <p:nvPr/>
          </p:nvSpPr>
          <p:spPr>
            <a:xfrm>
              <a:off x="9978156" y="2480510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4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009B58C-46BB-4E77-8AD2-2E4A391F350B}"/>
                </a:ext>
              </a:extLst>
            </p:cNvPr>
            <p:cNvSpPr/>
            <p:nvPr/>
          </p:nvSpPr>
          <p:spPr>
            <a:xfrm>
              <a:off x="11222852" y="2487719"/>
              <a:ext cx="802640" cy="70104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5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0F13276D-76B8-41BD-B43F-AF53378F2A72}"/>
                </a:ext>
              </a:extLst>
            </p:cNvPr>
            <p:cNvSpPr/>
            <p:nvPr/>
          </p:nvSpPr>
          <p:spPr>
            <a:xfrm>
              <a:off x="6737644" y="3154284"/>
              <a:ext cx="2165684" cy="366206"/>
            </a:xfrm>
            <a:custGeom>
              <a:avLst/>
              <a:gdLst>
                <a:gd name="connsiteX0" fmla="*/ 0 w 2289594"/>
                <a:gd name="connsiteY0" fmla="*/ 8693 h 393760"/>
                <a:gd name="connsiteX1" fmla="*/ 1097280 w 2289594"/>
                <a:gd name="connsiteY1" fmla="*/ 393703 h 393760"/>
                <a:gd name="connsiteX2" fmla="*/ 2184935 w 2289594"/>
                <a:gd name="connsiteY2" fmla="*/ 37568 h 393760"/>
                <a:gd name="connsiteX3" fmla="*/ 2184935 w 2289594"/>
                <a:gd name="connsiteY3" fmla="*/ 27943 h 39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9594" h="393760">
                  <a:moveTo>
                    <a:pt x="0" y="8693"/>
                  </a:moveTo>
                  <a:cubicBezTo>
                    <a:pt x="366562" y="198792"/>
                    <a:pt x="733124" y="388891"/>
                    <a:pt x="1097280" y="393703"/>
                  </a:cubicBezTo>
                  <a:cubicBezTo>
                    <a:pt x="1461436" y="398516"/>
                    <a:pt x="2003659" y="98528"/>
                    <a:pt x="2184935" y="37568"/>
                  </a:cubicBezTo>
                  <a:cubicBezTo>
                    <a:pt x="2366211" y="-23392"/>
                    <a:pt x="2275573" y="2275"/>
                    <a:pt x="2184935" y="2794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849CC62E-3B4E-47C0-ABCD-AB223F39CB93}"/>
                </a:ext>
              </a:extLst>
            </p:cNvPr>
            <p:cNvSpPr/>
            <p:nvPr/>
          </p:nvSpPr>
          <p:spPr>
            <a:xfrm>
              <a:off x="6554764" y="3106547"/>
              <a:ext cx="3590223" cy="848320"/>
            </a:xfrm>
            <a:custGeom>
              <a:avLst/>
              <a:gdLst>
                <a:gd name="connsiteX0" fmla="*/ 0 w 3590223"/>
                <a:gd name="connsiteY0" fmla="*/ 154004 h 848320"/>
                <a:gd name="connsiteX1" fmla="*/ 1674796 w 3590223"/>
                <a:gd name="connsiteY1" fmla="*/ 847023 h 848320"/>
                <a:gd name="connsiteX2" fmla="*/ 3590223 w 3590223"/>
                <a:gd name="connsiteY2" fmla="*/ 0 h 8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223" h="848320">
                  <a:moveTo>
                    <a:pt x="0" y="154004"/>
                  </a:moveTo>
                  <a:cubicBezTo>
                    <a:pt x="538213" y="513347"/>
                    <a:pt x="1076426" y="872690"/>
                    <a:pt x="1674796" y="847023"/>
                  </a:cubicBezTo>
                  <a:cubicBezTo>
                    <a:pt x="2273166" y="821356"/>
                    <a:pt x="2931694" y="410678"/>
                    <a:pt x="3590223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BA59C302-5602-4DFF-B669-FB9881805A5F}"/>
                </a:ext>
              </a:extLst>
            </p:cNvPr>
            <p:cNvSpPr/>
            <p:nvPr/>
          </p:nvSpPr>
          <p:spPr>
            <a:xfrm>
              <a:off x="6452988" y="3173924"/>
              <a:ext cx="5020286" cy="1150587"/>
            </a:xfrm>
            <a:custGeom>
              <a:avLst/>
              <a:gdLst>
                <a:gd name="connsiteX0" fmla="*/ 0 w 5130266"/>
                <a:gd name="connsiteY0" fmla="*/ 57751 h 1289895"/>
                <a:gd name="connsiteX1" fmla="*/ 1414914 w 5130266"/>
                <a:gd name="connsiteY1" fmla="*/ 1289785 h 1289895"/>
                <a:gd name="connsiteX2" fmla="*/ 5130266 w 5130266"/>
                <a:gd name="connsiteY2" fmla="*/ 0 h 128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0266" h="1289895">
                  <a:moveTo>
                    <a:pt x="0" y="57751"/>
                  </a:moveTo>
                  <a:cubicBezTo>
                    <a:pt x="279935" y="678580"/>
                    <a:pt x="559870" y="1299410"/>
                    <a:pt x="1414914" y="1289785"/>
                  </a:cubicBezTo>
                  <a:cubicBezTo>
                    <a:pt x="2269958" y="1280160"/>
                    <a:pt x="3700112" y="640080"/>
                    <a:pt x="513026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55E0836-AE07-4196-801A-B83DDAC6656D}"/>
                </a:ext>
              </a:extLst>
            </p:cNvPr>
            <p:cNvCxnSpPr>
              <a:cxnSpLocks/>
              <a:stCxn id="9" idx="6"/>
              <a:endCxn id="32" idx="0"/>
            </p:cNvCxnSpPr>
            <p:nvPr/>
          </p:nvCxnSpPr>
          <p:spPr>
            <a:xfrm>
              <a:off x="8363068" y="1089694"/>
              <a:ext cx="3261104" cy="13980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6842C82-0E33-4CE1-87B3-50922DB52F6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8114331" y="1387084"/>
              <a:ext cx="1056095" cy="11587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EE25EDE-E436-432A-82C8-20C9D0424F34}"/>
                </a:ext>
              </a:extLst>
            </p:cNvPr>
            <p:cNvSpPr txBox="1"/>
            <p:nvPr/>
          </p:nvSpPr>
          <p:spPr>
            <a:xfrm>
              <a:off x="10392624" y="2030963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E0D15AB-AC97-41A5-976F-77CB3C365F46}"/>
                </a:ext>
              </a:extLst>
            </p:cNvPr>
            <p:cNvSpPr txBox="1"/>
            <p:nvPr/>
          </p:nvSpPr>
          <p:spPr>
            <a:xfrm>
              <a:off x="11596403" y="1963267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5600AD1-2409-40D3-8911-9F2AD63F26A8}"/>
              </a:ext>
            </a:extLst>
          </p:cNvPr>
          <p:cNvSpPr txBox="1"/>
          <p:nvPr/>
        </p:nvSpPr>
        <p:spPr>
          <a:xfrm>
            <a:off x="6399541" y="4721466"/>
            <a:ext cx="506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 Possible: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建成</a:t>
            </a:r>
            <a:r>
              <a:rPr lang="en-US" altLang="zh-TW" sz="2800" dirty="0"/>
              <a:t>graph</a:t>
            </a:r>
            <a:endParaRPr lang="zh-TW" altLang="en-US" sz="28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5FBADFF-7A1F-45E9-B1BA-EAE746F1CEA3}"/>
              </a:ext>
            </a:extLst>
          </p:cNvPr>
          <p:cNvGrpSpPr/>
          <p:nvPr/>
        </p:nvGrpSpPr>
        <p:grpSpPr>
          <a:xfrm>
            <a:off x="6455892" y="5378945"/>
            <a:ext cx="4324904" cy="871748"/>
            <a:chOff x="6455892" y="5378945"/>
            <a:chExt cx="4324904" cy="871748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F6132F6-210B-49E1-B66D-B36F37B3A04F}"/>
                </a:ext>
              </a:extLst>
            </p:cNvPr>
            <p:cNvSpPr txBox="1"/>
            <p:nvPr/>
          </p:nvSpPr>
          <p:spPr>
            <a:xfrm>
              <a:off x="6455892" y="5378945"/>
              <a:ext cx="4324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Vertex </a:t>
              </a:r>
              <a:r>
                <a:rPr lang="zh-TW" altLang="en-US" sz="2400" dirty="0">
                  <a:ea typeface="標楷體" panose="03000509000000000000" pitchFamily="65" charset="-120"/>
                  <a:sym typeface="Wingdings" panose="05000000000000000000" pitchFamily="2" charset="2"/>
                </a:rPr>
                <a:t> </a:t>
              </a:r>
              <a:r>
                <a:rPr lang="en-US" altLang="zh-TW" sz="2400" dirty="0">
                  <a:ea typeface="標楷體" panose="03000509000000000000" pitchFamily="65" charset="-120"/>
                  <a:sym typeface="Wingdings" panose="05000000000000000000" pitchFamily="2" charset="2"/>
                </a:rPr>
                <a:t>degree (4) 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給太大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 </a:t>
              </a:r>
              <a:r>
                <a:rPr lang="en-US" altLang="zh-TW" sz="2400" dirty="0"/>
                <a:t> </a:t>
              </a:r>
              <a:endParaRPr lang="zh-TW" altLang="en-US" sz="24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7BB7137-D59C-4B90-BB40-756C69E144A4}"/>
                </a:ext>
              </a:extLst>
            </p:cNvPr>
            <p:cNvSpPr txBox="1"/>
            <p:nvPr/>
          </p:nvSpPr>
          <p:spPr>
            <a:xfrm>
              <a:off x="6455892" y="5789028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Vertex 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</a:t>
              </a:r>
              <a:r>
                <a:rPr lang="zh-TW" altLang="en-US" sz="2400" dirty="0">
                  <a:ea typeface="標楷體" panose="03000509000000000000" pitchFamily="65" charset="-120"/>
                  <a:sym typeface="Wingdings" panose="05000000000000000000" pitchFamily="2" charset="2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  <a:sym typeface="Wingdings" panose="05000000000000000000" pitchFamily="2" charset="2"/>
                </a:rPr>
                <a:t>degree (1) 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給太小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  <a:sym typeface="Wingdings" panose="05000000000000000000" pitchFamily="2" charset="2"/>
                </a:rPr>
                <a:t> </a:t>
              </a:r>
              <a:r>
                <a:rPr lang="en-US" altLang="zh-TW" sz="2400" dirty="0"/>
                <a:t> </a:t>
              </a:r>
              <a:endParaRPr lang="zh-TW" altLang="en-US" sz="24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8BDFA67-F751-49A5-9FC9-663C4669A5BE}"/>
              </a:ext>
            </a:extLst>
          </p:cNvPr>
          <p:cNvGrpSpPr/>
          <p:nvPr/>
        </p:nvGrpSpPr>
        <p:grpSpPr>
          <a:xfrm>
            <a:off x="2919794" y="3395274"/>
            <a:ext cx="2763707" cy="2106941"/>
            <a:chOff x="2919794" y="3395274"/>
            <a:chExt cx="2763707" cy="2106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F98047E-4975-4164-971C-55329E4D09C9}"/>
                    </a:ext>
                  </a:extLst>
                </p:cNvPr>
                <p:cNvSpPr txBox="1"/>
                <p:nvPr/>
              </p:nvSpPr>
              <p:spPr>
                <a:xfrm>
                  <a:off x="2919794" y="3396843"/>
                  <a:ext cx="558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F98047E-4975-4164-971C-55329E4D0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794" y="3396843"/>
                  <a:ext cx="558800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119999A-E581-46E0-AA67-E0A1E68B0F15}"/>
                    </a:ext>
                  </a:extLst>
                </p:cNvPr>
                <p:cNvSpPr txBox="1"/>
                <p:nvPr/>
              </p:nvSpPr>
              <p:spPr>
                <a:xfrm>
                  <a:off x="5124701" y="3395274"/>
                  <a:ext cx="558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119999A-E581-46E0-AA67-E0A1E68B0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701" y="3395274"/>
                  <a:ext cx="558800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1D52945-7CCD-49D8-81DA-FEB67D8D315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199194" y="4104729"/>
              <a:ext cx="0" cy="8127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1440A043-C660-47EC-85F6-D1D10464A623}"/>
                </a:ext>
              </a:extLst>
            </p:cNvPr>
            <p:cNvCxnSpPr>
              <a:cxnSpLocks/>
            </p:cNvCxnSpPr>
            <p:nvPr/>
          </p:nvCxnSpPr>
          <p:spPr>
            <a:xfrm>
              <a:off x="5414074" y="4104729"/>
              <a:ext cx="0" cy="8127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D69D89C-214C-4F1E-9852-D6208D3FFE92}"/>
                </a:ext>
              </a:extLst>
            </p:cNvPr>
            <p:cNvSpPr txBox="1"/>
            <p:nvPr/>
          </p:nvSpPr>
          <p:spPr>
            <a:xfrm>
              <a:off x="3007894" y="491744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640D8285-C3E9-430C-8B38-75DAFC77F853}"/>
                </a:ext>
              </a:extLst>
            </p:cNvPr>
            <p:cNvSpPr txBox="1"/>
            <p:nvPr/>
          </p:nvSpPr>
          <p:spPr>
            <a:xfrm>
              <a:off x="5195821" y="491744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D43E49-2CF5-48CD-A9A6-9BCD3FEE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847C-8F3F-4982-A65F-25333091291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277E75-7872-4A9F-98F4-5865545E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CE475-BEBB-46A3-8A01-7069EF3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183F52-ACAA-4FE9-9D51-6ABAE416BA81}"/>
              </a:ext>
            </a:extLst>
          </p:cNvPr>
          <p:cNvSpPr txBox="1"/>
          <p:nvPr/>
        </p:nvSpPr>
        <p:spPr>
          <a:xfrm>
            <a:off x="82550" y="261990"/>
            <a:ext cx="26061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#3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A6A4B-D0D0-4FD6-987E-9637EAAE77B8}"/>
              </a:ext>
            </a:extLst>
          </p:cNvPr>
          <p:cNvSpPr txBox="1"/>
          <p:nvPr/>
        </p:nvSpPr>
        <p:spPr>
          <a:xfrm>
            <a:off x="201988" y="1302038"/>
            <a:ext cx="279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5  3  2  3  2  1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6173E7-8119-488D-B116-431A851A74DB}"/>
              </a:ext>
            </a:extLst>
          </p:cNvPr>
          <p:cNvSpPr txBox="1"/>
          <p:nvPr/>
        </p:nvSpPr>
        <p:spPr>
          <a:xfrm>
            <a:off x="201989" y="2074636"/>
            <a:ext cx="1948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66516C-4740-4B11-A91D-A651801B17D7}"/>
              </a:ext>
            </a:extLst>
          </p:cNvPr>
          <p:cNvSpPr txBox="1"/>
          <p:nvPr/>
        </p:nvSpPr>
        <p:spPr>
          <a:xfrm>
            <a:off x="166428" y="3136612"/>
            <a:ext cx="515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sz="3200" dirty="0">
                <a:ea typeface="標楷體" panose="03000509000000000000" pitchFamily="65" charset="-120"/>
              </a:rPr>
              <a:t>degree</a:t>
            </a:r>
            <a:r>
              <a:rPr lang="en-US" altLang="zh-TW" sz="3200" dirty="0"/>
              <a:t>:</a:t>
            </a:r>
            <a:r>
              <a:rPr lang="zh-TW" altLang="en-US" sz="3200" dirty="0"/>
              <a:t>  </a:t>
            </a:r>
            <a:r>
              <a:rPr lang="en-US" altLang="zh-TW" sz="3200" dirty="0"/>
              <a:t>3</a:t>
            </a:r>
            <a:r>
              <a:rPr lang="zh-TW" altLang="en-US" sz="3200" dirty="0"/>
              <a:t>    </a:t>
            </a:r>
            <a:r>
              <a:rPr lang="en-US" altLang="zh-TW" sz="3200" dirty="0"/>
              <a:t>2    3    2    1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373A187-1CB6-42FB-89CA-91C9AB011AFE}"/>
              </a:ext>
            </a:extLst>
          </p:cNvPr>
          <p:cNvSpPr txBox="1"/>
          <p:nvPr/>
        </p:nvSpPr>
        <p:spPr>
          <a:xfrm>
            <a:off x="166428" y="2605624"/>
            <a:ext cx="29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頂點編號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62E8BB2-FF1D-4894-8B4A-AE8E4605BA46}"/>
              </a:ext>
            </a:extLst>
          </p:cNvPr>
          <p:cNvSpPr txBox="1"/>
          <p:nvPr/>
        </p:nvSpPr>
        <p:spPr>
          <a:xfrm>
            <a:off x="2105719" y="2615681"/>
            <a:ext cx="384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    </a:t>
            </a:r>
            <a:endParaRPr lang="zh-TW" altLang="en-US" sz="32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E42DA9F-3E3A-457B-9878-E3F00A8C3B39}"/>
              </a:ext>
            </a:extLst>
          </p:cNvPr>
          <p:cNvGrpSpPr/>
          <p:nvPr/>
        </p:nvGrpSpPr>
        <p:grpSpPr>
          <a:xfrm>
            <a:off x="5856088" y="162839"/>
            <a:ext cx="5649740" cy="3471473"/>
            <a:chOff x="5856088" y="162839"/>
            <a:chExt cx="5649740" cy="3471473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8B3C919-04CB-494A-9504-7416FA610C9E}"/>
                </a:ext>
              </a:extLst>
            </p:cNvPr>
            <p:cNvSpPr/>
            <p:nvPr/>
          </p:nvSpPr>
          <p:spPr>
            <a:xfrm>
              <a:off x="7560428" y="740814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0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38AEAAE-3FFB-4872-BB40-750F9021FA83}"/>
                </a:ext>
              </a:extLst>
            </p:cNvPr>
            <p:cNvSpPr/>
            <p:nvPr/>
          </p:nvSpPr>
          <p:spPr>
            <a:xfrm>
              <a:off x="6051668" y="255754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2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A97A1E8-F97A-4F47-858E-7EC9E36052AE}"/>
                </a:ext>
              </a:extLst>
            </p:cNvPr>
            <p:cNvSpPr/>
            <p:nvPr/>
          </p:nvSpPr>
          <p:spPr>
            <a:xfrm>
              <a:off x="7560428" y="2557549"/>
              <a:ext cx="802640" cy="70104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1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22B3EB0-53D3-45B2-9D5B-8693C9B80D9B}"/>
                </a:ext>
              </a:extLst>
            </p:cNvPr>
            <p:cNvSpPr/>
            <p:nvPr/>
          </p:nvSpPr>
          <p:spPr>
            <a:xfrm>
              <a:off x="9140308" y="2557549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4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A880014-0656-4618-B64E-BABFD895EB56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7961748" y="1441854"/>
              <a:ext cx="0" cy="11156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341F1E2-4EA9-4F7C-A351-E0E01A89D79F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 flipH="1">
              <a:off x="6452988" y="1339189"/>
              <a:ext cx="1224984" cy="1218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9D8FD52-6056-4315-96BB-2D923037668A}"/>
                </a:ext>
              </a:extLst>
            </p:cNvPr>
            <p:cNvCxnSpPr>
              <a:cxnSpLocks/>
              <a:stCxn id="9" idx="5"/>
              <a:endCxn id="31" idx="0"/>
            </p:cNvCxnSpPr>
            <p:nvPr/>
          </p:nvCxnSpPr>
          <p:spPr>
            <a:xfrm>
              <a:off x="8245524" y="1339189"/>
              <a:ext cx="2692752" cy="12629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F4E9CA3-E007-4C45-978B-1E40803F6B2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854308" y="2908069"/>
              <a:ext cx="7061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394979E-BB28-4A50-A05B-6F4A9FA921F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363068" y="2908069"/>
              <a:ext cx="777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4524BE41-4B2E-49E8-8DA4-8B494A49DFDD}"/>
                </a:ext>
              </a:extLst>
            </p:cNvPr>
            <p:cNvSpPr/>
            <p:nvPr/>
          </p:nvSpPr>
          <p:spPr>
            <a:xfrm>
              <a:off x="6607613" y="3164390"/>
              <a:ext cx="4005893" cy="469922"/>
            </a:xfrm>
            <a:custGeom>
              <a:avLst/>
              <a:gdLst>
                <a:gd name="connsiteX0" fmla="*/ 0 w 2771078"/>
                <a:gd name="connsiteY0" fmla="*/ 48420 h 515780"/>
                <a:gd name="connsiteX1" fmla="*/ 1330960 w 2771078"/>
                <a:gd name="connsiteY1" fmla="*/ 515780 h 515780"/>
                <a:gd name="connsiteX2" fmla="*/ 2641600 w 2771078"/>
                <a:gd name="connsiteY2" fmla="*/ 48420 h 515780"/>
                <a:gd name="connsiteX3" fmla="*/ 2651760 w 2771078"/>
                <a:gd name="connsiteY3" fmla="*/ 38260 h 51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1078" h="515780">
                  <a:moveTo>
                    <a:pt x="0" y="48420"/>
                  </a:moveTo>
                  <a:cubicBezTo>
                    <a:pt x="445346" y="282100"/>
                    <a:pt x="890693" y="515780"/>
                    <a:pt x="1330960" y="515780"/>
                  </a:cubicBezTo>
                  <a:cubicBezTo>
                    <a:pt x="1771227" y="515780"/>
                    <a:pt x="2421467" y="128007"/>
                    <a:pt x="2641600" y="48420"/>
                  </a:cubicBezTo>
                  <a:cubicBezTo>
                    <a:pt x="2861733" y="-31167"/>
                    <a:pt x="2756746" y="3546"/>
                    <a:pt x="2651760" y="3826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1E30DD9-DAEF-4B73-BEF7-12D825CB4212}"/>
                </a:ext>
              </a:extLst>
            </p:cNvPr>
            <p:cNvSpPr txBox="1"/>
            <p:nvPr/>
          </p:nvSpPr>
          <p:spPr>
            <a:xfrm>
              <a:off x="7757844" y="162839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AC33FD9-BED6-4D22-819A-8B3054F319FC}"/>
                </a:ext>
              </a:extLst>
            </p:cNvPr>
            <p:cNvSpPr txBox="1"/>
            <p:nvPr/>
          </p:nvSpPr>
          <p:spPr>
            <a:xfrm>
              <a:off x="5856088" y="2144882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C8287E7-E2E8-49CA-AC5D-685A125D0F23}"/>
                </a:ext>
              </a:extLst>
            </p:cNvPr>
            <p:cNvSpPr txBox="1"/>
            <p:nvPr/>
          </p:nvSpPr>
          <p:spPr>
            <a:xfrm>
              <a:off x="8043380" y="209670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2F3E174-0E10-4395-98B8-383184667286}"/>
                </a:ext>
              </a:extLst>
            </p:cNvPr>
            <p:cNvSpPr txBox="1"/>
            <p:nvPr/>
          </p:nvSpPr>
          <p:spPr>
            <a:xfrm>
              <a:off x="9526388" y="2074635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F9DB704-20B8-4A07-9F57-588B3D0676CA}"/>
                </a:ext>
              </a:extLst>
            </p:cNvPr>
            <p:cNvSpPr/>
            <p:nvPr/>
          </p:nvSpPr>
          <p:spPr>
            <a:xfrm>
              <a:off x="10536956" y="2602183"/>
              <a:ext cx="802640" cy="7010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41CDF58-FBDB-4234-AB6D-88DEC8DFE402}"/>
                </a:ext>
              </a:extLst>
            </p:cNvPr>
            <p:cNvSpPr txBox="1"/>
            <p:nvPr/>
          </p:nvSpPr>
          <p:spPr>
            <a:xfrm>
              <a:off x="11018148" y="2069163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3E7E922-9E34-4819-9A0E-E63698C75C7B}"/>
              </a:ext>
            </a:extLst>
          </p:cNvPr>
          <p:cNvSpPr txBox="1"/>
          <p:nvPr/>
        </p:nvSpPr>
        <p:spPr>
          <a:xfrm>
            <a:off x="6399541" y="4721466"/>
            <a:ext cx="506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 Possible: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建成</a:t>
            </a:r>
            <a:r>
              <a:rPr lang="en-US" altLang="zh-TW" sz="2800" dirty="0"/>
              <a:t>graph</a:t>
            </a:r>
            <a:endParaRPr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C80BEF7-E1EE-4490-9A9F-86E13D29F287}"/>
              </a:ext>
            </a:extLst>
          </p:cNvPr>
          <p:cNvSpPr txBox="1"/>
          <p:nvPr/>
        </p:nvSpPr>
        <p:spPr>
          <a:xfrm>
            <a:off x="6455892" y="5378945"/>
            <a:ext cx="432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Vertex </a:t>
            </a:r>
            <a:r>
              <a:rPr lang="zh-TW" altLang="en-US" sz="2400" dirty="0">
                <a:ea typeface="標楷體" panose="03000509000000000000" pitchFamily="65" charset="-120"/>
                <a:sym typeface="Wingdings" panose="05000000000000000000" pitchFamily="2" charset="2"/>
              </a:rPr>
              <a:t> </a:t>
            </a:r>
            <a:r>
              <a:rPr lang="en-US" altLang="zh-TW" sz="2400" dirty="0">
                <a:ea typeface="標楷體" panose="03000509000000000000" pitchFamily="65" charset="-120"/>
                <a:sym typeface="Wingdings" panose="05000000000000000000" pitchFamily="2" charset="2"/>
              </a:rPr>
              <a:t>degree (2)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給太小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D7318C-0A65-4FDF-AA13-755DC1141F04}"/>
              </a:ext>
            </a:extLst>
          </p:cNvPr>
          <p:cNvGrpSpPr/>
          <p:nvPr/>
        </p:nvGrpSpPr>
        <p:grpSpPr>
          <a:xfrm>
            <a:off x="2919794" y="3398483"/>
            <a:ext cx="575780" cy="2103732"/>
            <a:chOff x="2919794" y="3398483"/>
            <a:chExt cx="575780" cy="210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F98047E-4975-4164-971C-55329E4D09C9}"/>
                    </a:ext>
                  </a:extLst>
                </p:cNvPr>
                <p:cNvSpPr txBox="1"/>
                <p:nvPr/>
              </p:nvSpPr>
              <p:spPr>
                <a:xfrm>
                  <a:off x="2919794" y="3398483"/>
                  <a:ext cx="558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F98047E-4975-4164-971C-55329E4D0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794" y="3398483"/>
                  <a:ext cx="558800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E3410037-4154-4665-B11C-BE76A49D63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9194" y="4104729"/>
              <a:ext cx="0" cy="8127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FBAE6DF-940A-4DFD-B821-D63CD295CDA3}"/>
                </a:ext>
              </a:extLst>
            </p:cNvPr>
            <p:cNvSpPr txBox="1"/>
            <p:nvPr/>
          </p:nvSpPr>
          <p:spPr>
            <a:xfrm>
              <a:off x="3007894" y="4917440"/>
              <a:ext cx="487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6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298748" y="-70795"/>
            <a:ext cx="310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Sample Input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8782181" y="-29404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Sample 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444828" y="537638"/>
            <a:ext cx="3266920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4 3 3 3 3</a:t>
            </a:r>
          </a:p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6 2 4 5 5 2 1</a:t>
            </a:r>
          </a:p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5 3 2 3 2 1</a:t>
            </a:r>
          </a:p>
          <a:p>
            <a:pPr lvl="0"/>
            <a:r>
              <a:rPr lang="en-US" altLang="zh-TW" sz="36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8862077" y="592524"/>
            <a:ext cx="2873454" cy="1569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Possible</a:t>
            </a:r>
          </a:p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Not possible</a:t>
            </a:r>
          </a:p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Not possible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250BECD-2AD3-4C99-A68A-3D8FD5D89A25}"/>
              </a:ext>
            </a:extLst>
          </p:cNvPr>
          <p:cNvSpPr txBox="1"/>
          <p:nvPr/>
        </p:nvSpPr>
        <p:spPr>
          <a:xfrm>
            <a:off x="6871519" y="305091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B7564F-356B-4260-B328-80A51E84DEBB}"/>
              </a:ext>
            </a:extLst>
          </p:cNvPr>
          <p:cNvSpPr txBox="1"/>
          <p:nvPr/>
        </p:nvSpPr>
        <p:spPr>
          <a:xfrm>
            <a:off x="2681300" y="602004"/>
            <a:ext cx="495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Vertex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數目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n, 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vertex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degree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27BE17A-7412-484D-8A02-5EE112482179}"/>
              </a:ext>
            </a:extLst>
          </p:cNvPr>
          <p:cNvCxnSpPr>
            <a:cxnSpLocks/>
          </p:cNvCxnSpPr>
          <p:nvPr/>
        </p:nvCxnSpPr>
        <p:spPr>
          <a:xfrm flipH="1">
            <a:off x="2194539" y="847429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DEE22E4-7846-43B7-A1CB-8815E54A5E1E}"/>
              </a:ext>
            </a:extLst>
          </p:cNvPr>
          <p:cNvSpPr/>
          <p:nvPr/>
        </p:nvSpPr>
        <p:spPr>
          <a:xfrm>
            <a:off x="1374757" y="2240703"/>
            <a:ext cx="141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E016FC5-1F19-4E5C-BE83-BFCF9C1A61E3}"/>
              </a:ext>
            </a:extLst>
          </p:cNvPr>
          <p:cNvCxnSpPr>
            <a:cxnSpLocks/>
          </p:cNvCxnSpPr>
          <p:nvPr/>
        </p:nvCxnSpPr>
        <p:spPr>
          <a:xfrm>
            <a:off x="6969555" y="853911"/>
            <a:ext cx="1810032" cy="8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72F7AD0-3CE6-4A9E-AF0B-312AAB3561C5}"/>
              </a:ext>
            </a:extLst>
          </p:cNvPr>
          <p:cNvSpPr txBox="1"/>
          <p:nvPr/>
        </p:nvSpPr>
        <p:spPr>
          <a:xfrm>
            <a:off x="6882385" y="935384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2920923-2E25-4E75-9707-0EE016F77612}"/>
              </a:ext>
            </a:extLst>
          </p:cNvPr>
          <p:cNvSpPr txBox="1"/>
          <p:nvPr/>
        </p:nvSpPr>
        <p:spPr>
          <a:xfrm>
            <a:off x="6881883" y="1501946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089919B-2098-464B-BFB1-0C7C7847DCD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53356" y="1377354"/>
            <a:ext cx="6008721" cy="19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B2760D1-3988-478A-9337-F9D048AF0FB6}"/>
              </a:ext>
            </a:extLst>
          </p:cNvPr>
          <p:cNvCxnSpPr>
            <a:cxnSpLocks/>
          </p:cNvCxnSpPr>
          <p:nvPr/>
        </p:nvCxnSpPr>
        <p:spPr>
          <a:xfrm>
            <a:off x="2581920" y="1956444"/>
            <a:ext cx="62608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3239BED-A1BB-4773-8B3E-D652CBC0EBFD}"/>
              </a:ext>
            </a:extLst>
          </p:cNvPr>
          <p:cNvSpPr txBox="1"/>
          <p:nvPr/>
        </p:nvSpPr>
        <p:spPr>
          <a:xfrm>
            <a:off x="3720990" y="2223965"/>
            <a:ext cx="2252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 (n ≤ 10000)</a:t>
            </a:r>
            <a:endParaRPr lang="zh-TW" altLang="en-US" sz="32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4D0BCDB-2BD8-47D5-A356-BB229DD63AD7}"/>
              </a:ext>
            </a:extLst>
          </p:cNvPr>
          <p:cNvCxnSpPr>
            <a:cxnSpLocks/>
          </p:cNvCxnSpPr>
          <p:nvPr/>
        </p:nvCxnSpPr>
        <p:spPr>
          <a:xfrm flipH="1">
            <a:off x="845735" y="2471535"/>
            <a:ext cx="529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179CD7E-640A-4C39-AE8B-5CA6961DDBF1}"/>
              </a:ext>
            </a:extLst>
          </p:cNvPr>
          <p:cNvSpPr txBox="1"/>
          <p:nvPr/>
        </p:nvSpPr>
        <p:spPr>
          <a:xfrm>
            <a:off x="7415359" y="2132455"/>
            <a:ext cx="423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Possible: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建成</a:t>
            </a:r>
            <a:r>
              <a:rPr lang="en-US" altLang="zh-TW" sz="2800" dirty="0"/>
              <a:t>graph</a:t>
            </a:r>
            <a:endParaRPr lang="zh-TW" altLang="en-US" sz="28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262260-5A42-407C-AEA4-0AC27ED82C7E}"/>
              </a:ext>
            </a:extLst>
          </p:cNvPr>
          <p:cNvSpPr txBox="1"/>
          <p:nvPr/>
        </p:nvSpPr>
        <p:spPr>
          <a:xfrm>
            <a:off x="7415359" y="2562350"/>
            <a:ext cx="506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 Possible: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不可以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建成</a:t>
            </a:r>
            <a:r>
              <a:rPr lang="en-US" altLang="zh-TW" sz="2800" dirty="0"/>
              <a:t>graph</a:t>
            </a:r>
            <a:endParaRPr lang="zh-TW" altLang="en-US" sz="28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1685BEF1-E3B2-4C3D-BD13-E4477BAD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2A3-60E5-4218-9308-105636FF091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28" name="頁尾版面配置區 27">
            <a:extLst>
              <a:ext uri="{FF2B5EF4-FFF2-40B4-BE49-F238E27FC236}">
                <a16:creationId xmlns:a16="http://schemas.microsoft.com/office/drawing/2014/main" id="{9E90A181-6CC3-486B-A764-D8B26F25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0C90CA7E-243D-49F3-AD09-7398569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59282AA-02AC-4D50-ACF3-6BB19723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08" y="3735128"/>
            <a:ext cx="2252459" cy="2275443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32D734B4-7A5C-4E89-80AD-E7200BF99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739" y="3734650"/>
            <a:ext cx="3232620" cy="267906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6836542-7A63-4568-A1A8-AD7FC5421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331" y="3734650"/>
            <a:ext cx="3005461" cy="273365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2691A9AB-01C0-414E-B9FB-E24FBEDFEFE5}"/>
              </a:ext>
            </a:extLst>
          </p:cNvPr>
          <p:cNvSpPr txBox="1"/>
          <p:nvPr/>
        </p:nvSpPr>
        <p:spPr>
          <a:xfrm>
            <a:off x="1586258" y="3252162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3C37F7B-8800-44E7-BA98-9288D90168C5}"/>
              </a:ext>
            </a:extLst>
          </p:cNvPr>
          <p:cNvSpPr txBox="1"/>
          <p:nvPr/>
        </p:nvSpPr>
        <p:spPr>
          <a:xfrm>
            <a:off x="4658122" y="3252162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BFEAC6-96EA-496C-81E6-98B7CA621AE4}"/>
              </a:ext>
            </a:extLst>
          </p:cNvPr>
          <p:cNvSpPr txBox="1"/>
          <p:nvPr/>
        </p:nvSpPr>
        <p:spPr>
          <a:xfrm>
            <a:off x="8397782" y="3253701"/>
            <a:ext cx="19905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740228" y="64731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6756-F6B7-41E9-94BA-A75C9C3B447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AEC514-7E1B-42C3-9928-A06890D2F6C9}"/>
              </a:ext>
            </a:extLst>
          </p:cNvPr>
          <p:cNvSpPr txBox="1"/>
          <p:nvPr/>
        </p:nvSpPr>
        <p:spPr>
          <a:xfrm>
            <a:off x="731838" y="2967335"/>
            <a:ext cx="109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The Havel–Hakimi algorithm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</a:t>
            </a:r>
            <a:r>
              <a:rPr lang="en-US" altLang="zh-TW" sz="2400" dirty="0">
                <a:ea typeface="標楷體" panose="03000509000000000000" pitchFamily="65" charset="-120"/>
              </a:rPr>
              <a:t>Greedy method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檢驗是否可以建構</a:t>
            </a:r>
            <a:r>
              <a:rPr lang="en-US" altLang="zh-TW" sz="2400" dirty="0">
                <a:ea typeface="標楷體" panose="03000509000000000000" pitchFamily="65" charset="-120"/>
              </a:rPr>
              <a:t>Graph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79F7C2-A910-4509-87D7-1366EF826150}"/>
              </a:ext>
            </a:extLst>
          </p:cNvPr>
          <p:cNvSpPr txBox="1"/>
          <p:nvPr/>
        </p:nvSpPr>
        <p:spPr>
          <a:xfrm>
            <a:off x="740228" y="1422771"/>
            <a:ext cx="117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The Havel–Hakimi algorithm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1B37FE-15CA-4A4F-A8D2-B99379F4616E}"/>
              </a:ext>
            </a:extLst>
          </p:cNvPr>
          <p:cNvSpPr txBox="1"/>
          <p:nvPr/>
        </p:nvSpPr>
        <p:spPr>
          <a:xfrm>
            <a:off x="740228" y="2000867"/>
            <a:ext cx="1023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如果輸入的資料可以建</a:t>
            </a:r>
            <a:r>
              <a:rPr lang="en-US" altLang="zh-TW" sz="2400" dirty="0">
                <a:ea typeface="標楷體" panose="03000509000000000000" pitchFamily="65" charset="-120"/>
              </a:rPr>
              <a:t>graph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>
                <a:ea typeface="標楷體" panose="03000509000000000000" pitchFamily="65" charset="-120"/>
              </a:rPr>
              <a:t>Havel-Hakimi algorithm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可以建立一個</a:t>
            </a:r>
            <a:r>
              <a:rPr lang="en-US" altLang="zh-TW" sz="2400" dirty="0">
                <a:ea typeface="標楷體" panose="03000509000000000000" pitchFamily="65" charset="-120"/>
              </a:rPr>
              <a:t>graph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5C0FAD-664D-4C8B-A97E-0E2F3CB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7595-E4E2-4F65-93E2-DF6E9C4651C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769D9D-2B68-49F5-AEC1-C4AC9627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0FC21-1F4C-4779-9665-E107A32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42505A-B58A-4FB7-A341-76B2027C638B}"/>
              </a:ext>
            </a:extLst>
          </p:cNvPr>
          <p:cNvSpPr txBox="1"/>
          <p:nvPr/>
        </p:nvSpPr>
        <p:spPr>
          <a:xfrm>
            <a:off x="3581400" y="2387600"/>
            <a:ext cx="550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The Havel–Hakimi algorithm</a:t>
            </a:r>
          </a:p>
        </p:txBody>
      </p:sp>
    </p:spTree>
    <p:extLst>
      <p:ext uri="{BB962C8B-B14F-4D97-AF65-F5344CB8AC3E}">
        <p14:creationId xmlns:p14="http://schemas.microsoft.com/office/powerpoint/2010/main" val="1617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BBBD29-AAB1-465A-A166-95466D2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5B5-810E-41DE-89DA-4E6E6DFD9CA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A9A086-5FCE-428E-A485-C7F47625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10720 Graph Construction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B966D5-09F9-418F-B431-8F781DC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61090B-37CD-4616-AC4D-5961A8E6A28C}"/>
              </a:ext>
            </a:extLst>
          </p:cNvPr>
          <p:cNvSpPr txBox="1"/>
          <p:nvPr/>
        </p:nvSpPr>
        <p:spPr>
          <a:xfrm>
            <a:off x="4038600" y="3058160"/>
            <a:ext cx="421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Case</a:t>
            </a:r>
            <a:r>
              <a:rPr lang="zh-TW" altLang="en-US" sz="3600" dirty="0"/>
              <a:t> </a:t>
            </a:r>
            <a:r>
              <a:rPr lang="en-US" altLang="zh-TW" sz="3600" dirty="0"/>
              <a:t>1: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可以建</a:t>
            </a:r>
            <a:r>
              <a:rPr lang="en-US" altLang="zh-TW" sz="3600" dirty="0"/>
              <a:t>graph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969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14316</TotalTime>
  <Words>1381</Words>
  <Application>Microsoft Office PowerPoint</Application>
  <PresentationFormat>寬螢幕</PresentationFormat>
  <Paragraphs>365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1_Office 佈景主題</vt:lpstr>
      <vt:lpstr>UVa 10720 Graph Construction</vt:lpstr>
      <vt:lpstr>UVa 10720 Graph Construction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進和 鄭</cp:lastModifiedBy>
  <cp:revision>3650</cp:revision>
  <dcterms:created xsi:type="dcterms:W3CDTF">2020-02-14T09:12:44Z</dcterms:created>
  <dcterms:modified xsi:type="dcterms:W3CDTF">2022-03-02T08:40:24Z</dcterms:modified>
</cp:coreProperties>
</file>