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373" r:id="rId3"/>
    <p:sldId id="383" r:id="rId4"/>
    <p:sldId id="384" r:id="rId5"/>
    <p:sldId id="374" r:id="rId6"/>
    <p:sldId id="375" r:id="rId7"/>
    <p:sldId id="376" r:id="rId8"/>
    <p:sldId id="385" r:id="rId9"/>
    <p:sldId id="386" r:id="rId10"/>
    <p:sldId id="387" r:id="rId11"/>
    <p:sldId id="388" r:id="rId1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00"/>
    <a:srgbClr val="FF99FF"/>
    <a:srgbClr val="0000CC"/>
    <a:srgbClr val="F8F8F8"/>
    <a:srgbClr val="FF00FF"/>
    <a:srgbClr val="0033CC"/>
    <a:srgbClr val="00CCFF"/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32" autoAdjust="0"/>
    <p:restoredTop sz="87840" autoAdjust="0"/>
  </p:normalViewPr>
  <p:slideViewPr>
    <p:cSldViewPr>
      <p:cViewPr>
        <p:scale>
          <a:sx n="66" d="100"/>
          <a:sy n="66" d="100"/>
        </p:scale>
        <p:origin x="-190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aivered.github.io/2018/03/11/Problem_Solving/UVa/UVa-11420-Chest-of-Drawer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191683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err="1" smtClean="0"/>
              <a:t>Uva</a:t>
            </a:r>
            <a:r>
              <a:rPr lang="en-US" altLang="zh-TW" smtClean="0"/>
              <a:t> 11420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356992"/>
            <a:ext cx="7488832" cy="1360488"/>
          </a:xfrm>
        </p:spPr>
        <p:txBody>
          <a:bodyPr/>
          <a:lstStyle/>
          <a:p>
            <a:r>
              <a:rPr lang="en-US" altLang="zh-TW" sz="4000" smtClean="0">
                <a:solidFill>
                  <a:schemeClr val="tx1"/>
                </a:solidFill>
              </a:rPr>
              <a:t>Chest </a:t>
            </a:r>
            <a:r>
              <a:rPr lang="en-US" altLang="zh-TW" sz="4000">
                <a:solidFill>
                  <a:schemeClr val="tx1"/>
                </a:solidFill>
              </a:rPr>
              <a:t>of Drawers</a:t>
            </a:r>
            <a:endParaRPr lang="en-US" altLang="zh-TW" sz="4000">
              <a:solidFill>
                <a:schemeClr val="tx1"/>
              </a:solidFill>
              <a:hlinkClick r:id="rId3"/>
            </a:endParaRPr>
          </a:p>
          <a:p>
            <a:endParaRPr lang="en-US" altLang="zh-TW" smtClean="0"/>
          </a:p>
          <a:p>
            <a:r>
              <a:rPr lang="en-US" altLang="zh-TW" smtClean="0">
                <a:latin typeface="Arial" charset="0"/>
              </a:rPr>
              <a:t>Time: 3 seconds</a:t>
            </a:r>
            <a:endParaRPr lang="en-US" altLang="zh-TW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DP State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24744"/>
            <a:ext cx="9171250" cy="540060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altLang="zh-TW" sz="360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State Transfer:</a:t>
            </a:r>
          </a:p>
          <a:p>
            <a:pPr lvl="1"/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dp[n][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][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1] = 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dp[n-1][s-1][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1] + 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dp[n-1][s-1][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0]</a:t>
            </a:r>
            <a:endParaRPr lang="en-US" altLang="zh-TW" sz="3600" dirty="0" smtClean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Arial Unicode MS" panose="020B0604020202020204" pitchFamily="34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483768" y="3212976"/>
            <a:ext cx="1944216" cy="172819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-7369" y="3687415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dp</a:t>
            </a:r>
            <a:r>
              <a:rPr lang="en-US" altLang="zh-TW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[n-1][s-1</a:t>
            </a:r>
            <a:r>
              <a:rPr lang="en-US" altLang="zh-TW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][1]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876256" y="3211114"/>
            <a:ext cx="1944216" cy="172819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423722" y="3674641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dp</a:t>
            </a:r>
            <a:r>
              <a:rPr lang="en-US" altLang="zh-TW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[n-1][s-1][0]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32" name="手繪多邊形 31"/>
          <p:cNvSpPr/>
          <p:nvPr/>
        </p:nvSpPr>
        <p:spPr bwMode="auto">
          <a:xfrm>
            <a:off x="2229141" y="3234088"/>
            <a:ext cx="250272" cy="1703672"/>
          </a:xfrm>
          <a:custGeom>
            <a:avLst/>
            <a:gdLst>
              <a:gd name="connsiteX0" fmla="*/ 250272 w 250272"/>
              <a:gd name="connsiteY0" fmla="*/ 0 h 1703672"/>
              <a:gd name="connsiteX1" fmla="*/ 15 w 250272"/>
              <a:gd name="connsiteY1" fmla="*/ 712270 h 1703672"/>
              <a:gd name="connsiteX2" fmla="*/ 240646 w 250272"/>
              <a:gd name="connsiteY2" fmla="*/ 1703672 h 170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272" h="1703672">
                <a:moveTo>
                  <a:pt x="250272" y="0"/>
                </a:moveTo>
                <a:cubicBezTo>
                  <a:pt x="125945" y="214162"/>
                  <a:pt x="1619" y="428325"/>
                  <a:pt x="15" y="712270"/>
                </a:cubicBezTo>
                <a:cubicBezTo>
                  <a:pt x="-1589" y="996215"/>
                  <a:pt x="119528" y="1349943"/>
                  <a:pt x="240646" y="1703672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手繪多邊形 32"/>
          <p:cNvSpPr/>
          <p:nvPr/>
        </p:nvSpPr>
        <p:spPr bwMode="auto">
          <a:xfrm>
            <a:off x="6625984" y="3237496"/>
            <a:ext cx="250272" cy="1703672"/>
          </a:xfrm>
          <a:custGeom>
            <a:avLst/>
            <a:gdLst>
              <a:gd name="connsiteX0" fmla="*/ 250272 w 250272"/>
              <a:gd name="connsiteY0" fmla="*/ 0 h 1703672"/>
              <a:gd name="connsiteX1" fmla="*/ 15 w 250272"/>
              <a:gd name="connsiteY1" fmla="*/ 712270 h 1703672"/>
              <a:gd name="connsiteX2" fmla="*/ 240646 w 250272"/>
              <a:gd name="connsiteY2" fmla="*/ 1703672 h 170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272" h="1703672">
                <a:moveTo>
                  <a:pt x="250272" y="0"/>
                </a:moveTo>
                <a:cubicBezTo>
                  <a:pt x="125945" y="214162"/>
                  <a:pt x="1619" y="428325"/>
                  <a:pt x="15" y="712270"/>
                </a:cubicBezTo>
                <a:cubicBezTo>
                  <a:pt x="-1589" y="996215"/>
                  <a:pt x="119528" y="1349943"/>
                  <a:pt x="240646" y="1703672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483768" y="2763057"/>
            <a:ext cx="1944216" cy="432048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275856" y="27089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76256" y="2763057"/>
            <a:ext cx="1944216" cy="432048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668344" y="27089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483768" y="3212976"/>
            <a:ext cx="1944216" cy="43204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275856" y="315883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898698" y="3212976"/>
            <a:ext cx="1921774" cy="432048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648859" y="3212976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endParaRPr lang="zh-TW" alt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2" y="-6494"/>
            <a:ext cx="7461582" cy="68644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043608" y="3068960"/>
            <a:ext cx="6264696" cy="23042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29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sz="2800"/>
              <a:t>A chest of drawers means a wardrobe which has many drawers aligned </a:t>
            </a:r>
            <a:r>
              <a:rPr lang="en-US" altLang="zh-TW" sz="2800" smtClean="0"/>
              <a:t>vertically </a:t>
            </a:r>
            <a:r>
              <a:rPr lang="en-US" altLang="zh-TW" sz="2800"/>
              <a:t>as shown in the </a:t>
            </a:r>
            <a:r>
              <a:rPr lang="en-US" altLang="zh-TW" sz="2800" smtClean="0"/>
              <a:t>figure </a:t>
            </a:r>
            <a:r>
              <a:rPr lang="en-US" altLang="zh-TW" sz="2800"/>
              <a:t>on the left. </a:t>
            </a:r>
            <a:endParaRPr lang="en-US" altLang="zh-TW" sz="2800" smtClean="0"/>
          </a:p>
          <a:p>
            <a:r>
              <a:rPr lang="en-US" altLang="zh-TW" sz="2800" smtClean="0"/>
              <a:t>Although </a:t>
            </a:r>
            <a:r>
              <a:rPr lang="en-US" altLang="zh-TW" sz="2800"/>
              <a:t>this is useful </a:t>
            </a:r>
            <a:r>
              <a:rPr lang="en-US" altLang="zh-TW" sz="2800" smtClean="0"/>
              <a:t>furniture,</a:t>
            </a:r>
            <a:r>
              <a:rPr lang="zh-TW" altLang="en-US" sz="2800" smtClean="0"/>
              <a:t> </a:t>
            </a:r>
            <a:r>
              <a:rPr lang="en-US" altLang="zh-TW" sz="2800" smtClean="0"/>
              <a:t>some </a:t>
            </a:r>
            <a:r>
              <a:rPr lang="en-US" altLang="zh-TW" sz="2800"/>
              <a:t>problems arise when all the drawers need </a:t>
            </a:r>
            <a:r>
              <a:rPr lang="en-US" altLang="zh-TW" sz="2800" u="sng">
                <a:solidFill>
                  <a:srgbClr val="FF0000"/>
                </a:solidFill>
              </a:rPr>
              <a:t>have provisions of locking</a:t>
            </a:r>
            <a:r>
              <a:rPr lang="en-US" altLang="zh-TW" sz="2800"/>
              <a:t> </a:t>
            </a:r>
            <a:r>
              <a:rPr lang="en-US" altLang="zh-TW" sz="2800" smtClean="0"/>
              <a:t>-</a:t>
            </a:r>
            <a:r>
              <a:rPr lang="zh-TW" altLang="en-US" sz="2800" smtClean="0"/>
              <a:t> </a:t>
            </a:r>
            <a:r>
              <a:rPr lang="en-US" altLang="zh-TW" sz="2800" smtClean="0"/>
              <a:t>that </a:t>
            </a:r>
            <a:r>
              <a:rPr lang="en-US" altLang="zh-TW" sz="2800"/>
              <a:t>is sometimes a drawer is not secured even if it is locked. </a:t>
            </a:r>
            <a:endParaRPr lang="en-US" altLang="zh-TW" sz="2800" smtClean="0"/>
          </a:p>
          <a:p>
            <a:r>
              <a:rPr lang="en-US" altLang="zh-TW" sz="2800" smtClean="0"/>
              <a:t>For example, assume </a:t>
            </a:r>
            <a:r>
              <a:rPr lang="en-US" altLang="zh-TW" sz="2800"/>
              <a:t>that the third drawer from the top is locked but the drawer </a:t>
            </a:r>
            <a:r>
              <a:rPr lang="en-US" altLang="zh-TW" sz="2800" smtClean="0"/>
              <a:t>immediately </a:t>
            </a:r>
            <a:r>
              <a:rPr lang="en-US" altLang="zh-TW" sz="2800"/>
              <a:t>above it is not locked. 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sz="2800"/>
              <a:t>Then the drawer </a:t>
            </a:r>
            <a:r>
              <a:rPr lang="en-US" altLang="zh-TW" sz="2800">
                <a:solidFill>
                  <a:srgbClr val="FF0000"/>
                </a:solidFill>
              </a:rPr>
              <a:t>that is locked is also </a:t>
            </a:r>
            <a:r>
              <a:rPr lang="en-US" altLang="zh-TW" sz="2800" smtClean="0">
                <a:solidFill>
                  <a:srgbClr val="FF0000"/>
                </a:solidFill>
              </a:rPr>
              <a:t>not secured </a:t>
            </a:r>
            <a:r>
              <a:rPr lang="en-US" altLang="zh-TW" sz="2800">
                <a:solidFill>
                  <a:srgbClr val="FF0000"/>
                </a:solidFill>
              </a:rPr>
              <a:t>because one can access it by pulling out the drawer </a:t>
            </a:r>
            <a:r>
              <a:rPr lang="en-US" altLang="zh-TW" sz="2800" smtClean="0">
                <a:solidFill>
                  <a:srgbClr val="FF0000"/>
                </a:solidFill>
              </a:rPr>
              <a:t>immediately above </a:t>
            </a:r>
            <a:r>
              <a:rPr lang="en-US" altLang="zh-TW" sz="2800">
                <a:solidFill>
                  <a:srgbClr val="FF0000"/>
                </a:solidFill>
              </a:rPr>
              <a:t>it</a:t>
            </a:r>
            <a:r>
              <a:rPr lang="en-US" altLang="zh-TW" sz="2800" smtClean="0"/>
              <a:t>.</a:t>
            </a:r>
          </a:p>
          <a:p>
            <a:r>
              <a:rPr lang="en-US" altLang="zh-TW" sz="2800"/>
              <a:t>In a chest of </a:t>
            </a:r>
            <a:r>
              <a:rPr lang="en-US" altLang="zh-TW" sz="2800" i="1"/>
              <a:t>n </a:t>
            </a:r>
            <a:r>
              <a:rPr lang="en-US" altLang="zh-TW" sz="2800"/>
              <a:t>drawers, there are a number of ways to </a:t>
            </a:r>
            <a:r>
              <a:rPr lang="en-US" altLang="zh-TW" sz="2800">
                <a:solidFill>
                  <a:srgbClr val="FF0000"/>
                </a:solidFill>
              </a:rPr>
              <a:t>ensure </a:t>
            </a:r>
            <a:r>
              <a:rPr lang="en-US" altLang="zh-TW" sz="2800" smtClean="0">
                <a:solidFill>
                  <a:srgbClr val="FF0000"/>
                </a:solidFill>
              </a:rPr>
              <a:t>that exactly </a:t>
            </a:r>
            <a:r>
              <a:rPr lang="en-US" altLang="zh-TW" sz="2800" i="1">
                <a:solidFill>
                  <a:srgbClr val="FF0000"/>
                </a:solidFill>
              </a:rPr>
              <a:t>s </a:t>
            </a:r>
            <a:r>
              <a:rPr lang="en-US" altLang="zh-TW" sz="2800">
                <a:solidFill>
                  <a:srgbClr val="FF0000"/>
                </a:solidFill>
              </a:rPr>
              <a:t>drawers are secure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r>
              <a:rPr lang="en-US" altLang="zh-TW" sz="2800" smtClean="0"/>
              <a:t>For </a:t>
            </a:r>
            <a:r>
              <a:rPr lang="en-US" altLang="zh-TW" sz="2800"/>
              <a:t>example for the chest of drawers </a:t>
            </a:r>
            <a:r>
              <a:rPr lang="en-US" altLang="zh-TW" sz="2800" smtClean="0"/>
              <a:t>shown on </a:t>
            </a:r>
            <a:r>
              <a:rPr lang="en-US" altLang="zh-TW" sz="2800"/>
              <a:t>the left, exactly four drawers can be secured in six </a:t>
            </a:r>
            <a:r>
              <a:rPr lang="en-US" altLang="zh-TW" sz="2800" smtClean="0"/>
              <a:t>ways.</a:t>
            </a:r>
          </a:p>
          <a:p>
            <a:r>
              <a:rPr lang="en-US" altLang="zh-TW" sz="2800" smtClean="0"/>
              <a:t>These </a:t>
            </a:r>
            <a:r>
              <a:rPr lang="en-US" altLang="zh-TW" sz="2800"/>
              <a:t>six </a:t>
            </a:r>
            <a:r>
              <a:rPr lang="en-US" altLang="zh-TW" sz="2800" smtClean="0"/>
              <a:t>ways are </a:t>
            </a:r>
            <a:r>
              <a:rPr lang="en-US" altLang="zh-TW" sz="2800"/>
              <a:t>shown in Figure 2.</a:t>
            </a:r>
          </a:p>
          <a:p>
            <a:r>
              <a:rPr lang="en-US" altLang="zh-TW" sz="2800"/>
              <a:t>Given the </a:t>
            </a:r>
            <a:r>
              <a:rPr lang="en-US" altLang="zh-TW" sz="2800" u="sng">
                <a:solidFill>
                  <a:srgbClr val="FF0000"/>
                </a:solidFill>
              </a:rPr>
              <a:t>value of </a:t>
            </a:r>
            <a:r>
              <a:rPr lang="en-US" altLang="zh-TW" sz="2800" i="1" u="sng">
                <a:solidFill>
                  <a:srgbClr val="FF0000"/>
                </a:solidFill>
              </a:rPr>
              <a:t>n </a:t>
            </a:r>
            <a:r>
              <a:rPr lang="en-US" altLang="zh-TW" sz="2800" u="sng">
                <a:solidFill>
                  <a:srgbClr val="FF0000"/>
                </a:solidFill>
              </a:rPr>
              <a:t>and </a:t>
            </a:r>
            <a:r>
              <a:rPr lang="en-US" altLang="zh-TW" sz="2800" i="1" u="sng">
                <a:solidFill>
                  <a:srgbClr val="FF0000"/>
                </a:solidFill>
              </a:rPr>
              <a:t>s</a:t>
            </a:r>
            <a:r>
              <a:rPr lang="en-US" altLang="zh-TW" sz="2800"/>
              <a:t>, your job is to </a:t>
            </a:r>
            <a:r>
              <a:rPr lang="en-US" altLang="zh-TW" sz="2800" u="sng" smtClean="0">
                <a:solidFill>
                  <a:srgbClr val="FF0000"/>
                </a:solidFill>
              </a:rPr>
              <a:t>find </a:t>
            </a:r>
            <a:r>
              <a:rPr lang="en-US" altLang="zh-TW" sz="2800" u="sng">
                <a:solidFill>
                  <a:srgbClr val="FF0000"/>
                </a:solidFill>
              </a:rPr>
              <a:t>out in how many </a:t>
            </a:r>
            <a:r>
              <a:rPr lang="en-US" altLang="zh-TW" sz="2800" u="sng" smtClean="0">
                <a:solidFill>
                  <a:srgbClr val="FF0000"/>
                </a:solidFill>
              </a:rPr>
              <a:t>ways they </a:t>
            </a:r>
            <a:r>
              <a:rPr lang="en-US" altLang="zh-TW" sz="2800" u="sng">
                <a:solidFill>
                  <a:srgbClr val="FF0000"/>
                </a:solidFill>
              </a:rPr>
              <a:t>can be secured</a:t>
            </a:r>
            <a:r>
              <a:rPr lang="en-US" altLang="zh-TW" sz="2800"/>
              <a:t>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1794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126" y="4024334"/>
            <a:ext cx="8613228" cy="2833665"/>
          </a:xfrm>
        </p:spPr>
        <p:txBody>
          <a:bodyPr/>
          <a:lstStyle/>
          <a:p>
            <a:r>
              <a:rPr lang="en-US" altLang="zh-TW" sz="2800"/>
              <a:t>In this gure L means that the drawer is locked and U means that the corresponding </a:t>
            </a:r>
            <a:r>
              <a:rPr lang="en-US" altLang="zh-TW" sz="2800" smtClean="0"/>
              <a:t>drawer is unlocked.</a:t>
            </a:r>
          </a:p>
          <a:p>
            <a:r>
              <a:rPr lang="en-US" altLang="zh-TW" sz="2800" smtClean="0"/>
              <a:t>And </a:t>
            </a:r>
            <a:r>
              <a:rPr lang="en-US" altLang="zh-TW" sz="2800"/>
              <a:t>here all six locking combinations are shown which ensures that exactly four </a:t>
            </a:r>
            <a:r>
              <a:rPr lang="en-US" altLang="zh-TW" sz="2800" smtClean="0"/>
              <a:t>drawers aresecured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r>
              <a:rPr lang="en-US" altLang="zh-TW" sz="2800" smtClean="0"/>
              <a:t>Letters </a:t>
            </a:r>
            <a:r>
              <a:rPr lang="en-US" altLang="zh-TW" sz="2800"/>
              <a:t>corresponding the secured drawers are boldfaced.</a:t>
            </a:r>
            <a:endParaRPr lang="en-US" altLang="zh-TW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6802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1403648" y="2276872"/>
            <a:ext cx="1080120" cy="1656184"/>
          </a:xfrm>
          <a:prstGeom prst="rect">
            <a:avLst/>
          </a:prstGeom>
          <a:solidFill>
            <a:srgbClr val="FF99FF">
              <a:alpha val="30196"/>
            </a:srgbClr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483768" y="2677443"/>
            <a:ext cx="1080120" cy="1255614"/>
          </a:xfrm>
          <a:prstGeom prst="rect">
            <a:avLst/>
          </a:prstGeom>
          <a:solidFill>
            <a:srgbClr val="FF99FF">
              <a:alpha val="30196"/>
            </a:srgbClr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483768" y="1412776"/>
            <a:ext cx="1080120" cy="432048"/>
          </a:xfrm>
          <a:prstGeom prst="rect">
            <a:avLst/>
          </a:prstGeom>
          <a:solidFill>
            <a:srgbClr val="FF99FF">
              <a:alpha val="30196"/>
            </a:srgbClr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635896" y="1412776"/>
            <a:ext cx="1080120" cy="864096"/>
          </a:xfrm>
          <a:prstGeom prst="rect">
            <a:avLst/>
          </a:prstGeom>
          <a:solidFill>
            <a:srgbClr val="FF99FF">
              <a:alpha val="30196"/>
            </a:srgbClr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563888" y="3140968"/>
            <a:ext cx="1080120" cy="792088"/>
          </a:xfrm>
          <a:prstGeom prst="rect">
            <a:avLst/>
          </a:prstGeom>
          <a:solidFill>
            <a:srgbClr val="FF99FF">
              <a:alpha val="30196"/>
            </a:srgbClr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16016" y="1412775"/>
            <a:ext cx="1008112" cy="1264667"/>
          </a:xfrm>
          <a:prstGeom prst="rect">
            <a:avLst/>
          </a:prstGeom>
          <a:solidFill>
            <a:srgbClr val="FF99FF">
              <a:alpha val="30196"/>
            </a:srgbClr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716016" y="3532486"/>
            <a:ext cx="1080120" cy="400572"/>
          </a:xfrm>
          <a:prstGeom prst="rect">
            <a:avLst/>
          </a:prstGeom>
          <a:solidFill>
            <a:srgbClr val="FF99FF">
              <a:alpha val="30196"/>
            </a:srgbClr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796136" y="1412776"/>
            <a:ext cx="1093926" cy="1692188"/>
          </a:xfrm>
          <a:prstGeom prst="rect">
            <a:avLst/>
          </a:prstGeom>
          <a:solidFill>
            <a:srgbClr val="FF99FF">
              <a:alpha val="30196"/>
            </a:srgbClr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890062" y="1412775"/>
            <a:ext cx="1066314" cy="1692188"/>
          </a:xfrm>
          <a:prstGeom prst="rect">
            <a:avLst/>
          </a:prstGeom>
          <a:solidFill>
            <a:srgbClr val="FF99FF">
              <a:alpha val="30196"/>
            </a:srgbClr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1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Input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052736"/>
            <a:ext cx="8496944" cy="5400600"/>
          </a:xfrm>
        </p:spPr>
        <p:txBody>
          <a:bodyPr/>
          <a:lstStyle/>
          <a:p>
            <a:r>
              <a:rPr lang="en-US" altLang="zh-TW" sz="2800"/>
              <a:t>The input </a:t>
            </a:r>
            <a:r>
              <a:rPr lang="en-US" altLang="zh-TW" sz="2800" smtClean="0"/>
              <a:t>contains </a:t>
            </a:r>
            <a:r>
              <a:rPr lang="en-US" altLang="zh-TW" sz="2800"/>
              <a:t>at most 5000 lines of inputs.</a:t>
            </a:r>
          </a:p>
          <a:p>
            <a:r>
              <a:rPr lang="en-US" altLang="zh-TW" sz="2800"/>
              <a:t>Each line contains two integers </a:t>
            </a:r>
            <a:r>
              <a:rPr lang="en-US" altLang="zh-TW" sz="2800" i="1">
                <a:solidFill>
                  <a:srgbClr val="FF0000"/>
                </a:solidFill>
              </a:rPr>
              <a:t>n </a:t>
            </a:r>
            <a:r>
              <a:rPr lang="en-US" altLang="zh-TW" sz="2800">
                <a:solidFill>
                  <a:srgbClr val="FF0000"/>
                </a:solidFill>
              </a:rPr>
              <a:t>and </a:t>
            </a:r>
            <a:r>
              <a:rPr lang="en-US" altLang="zh-TW" sz="2800" i="1">
                <a:solidFill>
                  <a:srgbClr val="FF0000"/>
                </a:solidFill>
              </a:rPr>
              <a:t>s</a:t>
            </a:r>
            <a:r>
              <a:rPr lang="en-US" altLang="zh-TW" sz="2800" i="1"/>
              <a:t> </a:t>
            </a:r>
            <a:r>
              <a:rPr lang="en-US" altLang="zh-TW" sz="2800"/>
              <a:t>(</a:t>
            </a:r>
            <a:r>
              <a:rPr lang="en-US" altLang="zh-TW" sz="2800" smtClean="0"/>
              <a:t>1</a:t>
            </a:r>
            <a:r>
              <a:rPr lang="en-US" altLang="zh-TW" sz="2800" i="1" smtClean="0"/>
              <a:t>&lt;=n&lt;=</a:t>
            </a:r>
            <a:r>
              <a:rPr lang="en-US" altLang="zh-TW" sz="2800" smtClean="0"/>
              <a:t>65) </a:t>
            </a:r>
            <a:r>
              <a:rPr lang="en-US" altLang="zh-TW" sz="2800"/>
              <a:t>and </a:t>
            </a:r>
            <a:r>
              <a:rPr lang="en-US" altLang="zh-TW" sz="2800" smtClean="0"/>
              <a:t>0&lt;=</a:t>
            </a:r>
            <a:r>
              <a:rPr lang="en-US" altLang="zh-TW" sz="2800" i="1" smtClean="0"/>
              <a:t>s&lt;=</a:t>
            </a:r>
            <a:r>
              <a:rPr lang="en-US" altLang="zh-TW" sz="2800" smtClean="0"/>
              <a:t>65</a:t>
            </a:r>
            <a:r>
              <a:rPr lang="en-US" altLang="zh-TW" sz="2800"/>
              <a:t>). </a:t>
            </a:r>
            <a:endParaRPr lang="en-US" altLang="zh-TW" sz="2800" smtClean="0"/>
          </a:p>
          <a:p>
            <a:r>
              <a:rPr lang="en-US" altLang="zh-TW" sz="2800" smtClean="0"/>
              <a:t>Here </a:t>
            </a:r>
            <a:r>
              <a:rPr lang="en-US" altLang="zh-TW" sz="2800" i="1">
                <a:solidFill>
                  <a:srgbClr val="FF0000"/>
                </a:solidFill>
              </a:rPr>
              <a:t>n </a:t>
            </a:r>
            <a:r>
              <a:rPr lang="en-US" altLang="zh-TW" sz="2800">
                <a:solidFill>
                  <a:srgbClr val="FF0000"/>
                </a:solidFill>
              </a:rPr>
              <a:t>is the total </a:t>
            </a:r>
            <a:r>
              <a:rPr lang="en-US" altLang="zh-TW" sz="2800" smtClean="0">
                <a:solidFill>
                  <a:srgbClr val="FF0000"/>
                </a:solidFill>
              </a:rPr>
              <a:t>number of </a:t>
            </a:r>
            <a:r>
              <a:rPr lang="en-US" altLang="zh-TW" sz="2800">
                <a:solidFill>
                  <a:srgbClr val="FF0000"/>
                </a:solidFill>
              </a:rPr>
              <a:t>drawers </a:t>
            </a:r>
            <a:r>
              <a:rPr lang="en-US" altLang="zh-TW" sz="2800"/>
              <a:t>and </a:t>
            </a:r>
            <a:r>
              <a:rPr lang="en-US" altLang="zh-TW" sz="2800" i="1">
                <a:solidFill>
                  <a:srgbClr val="FF0000"/>
                </a:solidFill>
              </a:rPr>
              <a:t>s </a:t>
            </a:r>
            <a:r>
              <a:rPr lang="en-US" altLang="zh-TW" sz="2800">
                <a:solidFill>
                  <a:srgbClr val="FF0000"/>
                </a:solidFill>
              </a:rPr>
              <a:t>is the number of drawers that needs to be secured</a:t>
            </a:r>
            <a:r>
              <a:rPr lang="en-US" altLang="zh-TW" sz="2800"/>
              <a:t>.</a:t>
            </a:r>
          </a:p>
          <a:p>
            <a:r>
              <a:rPr lang="en-US" altLang="zh-TW" sz="2800"/>
              <a:t>Input is terminated by </a:t>
            </a:r>
            <a:r>
              <a:rPr lang="en-US" altLang="zh-TW" sz="2800">
                <a:solidFill>
                  <a:srgbClr val="FF0000"/>
                </a:solidFill>
              </a:rPr>
              <a:t>a line containing two negative numbers</a:t>
            </a:r>
            <a:r>
              <a:rPr lang="en-US" altLang="zh-TW" sz="2800"/>
              <a:t>. </a:t>
            </a:r>
            <a:r>
              <a:rPr lang="en-US" altLang="zh-TW" sz="2800" smtClean="0">
                <a:solidFill>
                  <a:srgbClr val="FF0000"/>
                </a:solidFill>
              </a:rPr>
              <a:t>This </a:t>
            </a:r>
            <a:r>
              <a:rPr lang="en-US" altLang="zh-TW" sz="2800">
                <a:solidFill>
                  <a:srgbClr val="FF0000"/>
                </a:solidFill>
              </a:rPr>
              <a:t>input should not be processed.</a:t>
            </a:r>
            <a:endParaRPr lang="en-US" altLang="zh-TW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sz="2800"/>
              <a:t>For each line of input produce one line of </a:t>
            </a:r>
            <a:r>
              <a:rPr lang="en-US" altLang="zh-TW" sz="2800" smtClean="0"/>
              <a:t>output.</a:t>
            </a:r>
          </a:p>
          <a:p>
            <a:r>
              <a:rPr lang="en-US" altLang="zh-TW" sz="2800" smtClean="0"/>
              <a:t>This </a:t>
            </a:r>
            <a:r>
              <a:rPr lang="en-US" altLang="zh-TW" sz="2800"/>
              <a:t>line contains an integer which denotes in </a:t>
            </a:r>
            <a:r>
              <a:rPr lang="en-US" altLang="zh-TW" sz="2800" u="sng" smtClean="0">
                <a:solidFill>
                  <a:srgbClr val="FF0000"/>
                </a:solidFill>
              </a:rPr>
              <a:t>how many</a:t>
            </a:r>
            <a:r>
              <a:rPr lang="en-US" altLang="zh-TW" sz="2800"/>
              <a:t>, </a:t>
            </a:r>
            <a:r>
              <a:rPr lang="en-US" altLang="zh-TW" sz="2800" i="1"/>
              <a:t>s </a:t>
            </a:r>
            <a:r>
              <a:rPr lang="en-US" altLang="zh-TW" sz="2800"/>
              <a:t>drawers out of the </a:t>
            </a:r>
            <a:r>
              <a:rPr lang="en-US" altLang="zh-TW" sz="2800" i="1"/>
              <a:t>n </a:t>
            </a:r>
            <a:r>
              <a:rPr lang="en-US" altLang="zh-TW" sz="2800"/>
              <a:t>drawers can be secured.</a:t>
            </a:r>
            <a:endParaRPr lang="en-US" altLang="zh-TW" sz="2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3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9896" y="81149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908720"/>
            <a:ext cx="2592288" cy="5688632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6 2</a:t>
            </a:r>
          </a:p>
          <a:p>
            <a:pPr marL="0" indent="0">
              <a:buNone/>
            </a:pPr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6 3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6 4</a:t>
            </a:r>
          </a:p>
          <a:p>
            <a:pPr marL="0" indent="0">
              <a:buNone/>
            </a:pPr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-1 -1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5738496" y="908720"/>
            <a:ext cx="2505911" cy="205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16</a:t>
            </a:r>
          </a:p>
          <a:p>
            <a:pPr marL="0" indent="0">
              <a:buNone/>
            </a:pPr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9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</a:t>
            </a:r>
            <a:endParaRPr lang="en-US" altLang="zh-TW" dirty="0" smtClean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1560" y="903040"/>
            <a:ext cx="2592288" cy="504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881097" y="620688"/>
            <a:ext cx="360040" cy="3960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1254116" y="4186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endParaRPr lang="zh-TW" altLang="en-US" sz="2800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11560" y="2636912"/>
            <a:ext cx="2592288" cy="576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810694" y="4046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endParaRPr lang="zh-TW" altLang="en-US" sz="2800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1384646" y="827294"/>
            <a:ext cx="360040" cy="3960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字方塊 35"/>
          <p:cNvSpPr txBox="1"/>
          <p:nvPr/>
        </p:nvSpPr>
        <p:spPr>
          <a:xfrm>
            <a:off x="3347864" y="2689756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End of input</a:t>
            </a:r>
            <a:endParaRPr lang="zh-TW" altLang="en-US" sz="2800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54" y="3762031"/>
            <a:ext cx="66802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矩形 37"/>
          <p:cNvSpPr/>
          <p:nvPr/>
        </p:nvSpPr>
        <p:spPr bwMode="auto">
          <a:xfrm>
            <a:off x="1941262" y="4698135"/>
            <a:ext cx="1080120" cy="1656184"/>
          </a:xfrm>
          <a:prstGeom prst="rect">
            <a:avLst/>
          </a:prstGeom>
          <a:solidFill>
            <a:srgbClr val="FF99FF">
              <a:alpha val="30196"/>
            </a:srgbClr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021382" y="5098706"/>
            <a:ext cx="1080120" cy="1255614"/>
          </a:xfrm>
          <a:prstGeom prst="rect">
            <a:avLst/>
          </a:prstGeom>
          <a:solidFill>
            <a:srgbClr val="FF99FF">
              <a:alpha val="30196"/>
            </a:srgbClr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021382" y="3834039"/>
            <a:ext cx="1080120" cy="432048"/>
          </a:xfrm>
          <a:prstGeom prst="rect">
            <a:avLst/>
          </a:prstGeom>
          <a:solidFill>
            <a:srgbClr val="FF99FF">
              <a:alpha val="30196"/>
            </a:srgbClr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173510" y="3834039"/>
            <a:ext cx="1080120" cy="864096"/>
          </a:xfrm>
          <a:prstGeom prst="rect">
            <a:avLst/>
          </a:prstGeom>
          <a:solidFill>
            <a:srgbClr val="FF99FF">
              <a:alpha val="30196"/>
            </a:srgbClr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101502" y="5562231"/>
            <a:ext cx="1080120" cy="792088"/>
          </a:xfrm>
          <a:prstGeom prst="rect">
            <a:avLst/>
          </a:prstGeom>
          <a:solidFill>
            <a:srgbClr val="FF99FF">
              <a:alpha val="30196"/>
            </a:srgbClr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253630" y="3834038"/>
            <a:ext cx="1008112" cy="1264667"/>
          </a:xfrm>
          <a:prstGeom prst="rect">
            <a:avLst/>
          </a:prstGeom>
          <a:solidFill>
            <a:srgbClr val="FF99FF">
              <a:alpha val="30196"/>
            </a:srgbClr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5253630" y="5953749"/>
            <a:ext cx="1080120" cy="400572"/>
          </a:xfrm>
          <a:prstGeom prst="rect">
            <a:avLst/>
          </a:prstGeom>
          <a:solidFill>
            <a:srgbClr val="FF99FF">
              <a:alpha val="30196"/>
            </a:srgbClr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333750" y="3834039"/>
            <a:ext cx="1093926" cy="1692188"/>
          </a:xfrm>
          <a:prstGeom prst="rect">
            <a:avLst/>
          </a:prstGeom>
          <a:solidFill>
            <a:srgbClr val="FF99FF">
              <a:alpha val="30196"/>
            </a:srgbClr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427676" y="3834038"/>
            <a:ext cx="1066314" cy="1692188"/>
          </a:xfrm>
          <a:prstGeom prst="rect">
            <a:avLst/>
          </a:prstGeom>
          <a:solidFill>
            <a:srgbClr val="FF99FF">
              <a:alpha val="30196"/>
            </a:srgbClr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20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DP State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54006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sz="3600" dirty="0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State:</a:t>
            </a:r>
          </a:p>
          <a:p>
            <a:pPr lvl="1"/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dp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[n][s][</a:t>
            </a:r>
            <a:r>
              <a:rPr lang="en-US" altLang="zh-TW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0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]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n</a:t>
            </a:r>
            <a:r>
              <a:rPr lang="zh-TW" altLang="en-US" dirty="0" smtClean="0">
                <a:latin typeface="Cambria Math" panose="02040503050406030204" pitchFamily="18" charset="0"/>
                <a:ea typeface="Arial Unicode MS" panose="020B0604020202020204" pitchFamily="34" charset="-120"/>
                <a:cs typeface="Droid Serif" panose="02020600060500020200" pitchFamily="18" charset="0"/>
              </a:rPr>
              <a:t>個抽屜，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s</a:t>
            </a:r>
            <a:r>
              <a:rPr lang="zh-TW" altLang="en-US" dirty="0" smtClean="0">
                <a:latin typeface="Cambria Math" panose="02040503050406030204" pitchFamily="18" charset="0"/>
                <a:ea typeface="Arial Unicode MS" panose="020B0604020202020204" pitchFamily="34" charset="-120"/>
                <a:cs typeface="Droid Serif" panose="02020600060500020200" pitchFamily="18" charset="0"/>
              </a:rPr>
              <a:t>個是安全的，且最上方的抽屜是 </a:t>
            </a:r>
            <a:r>
              <a:rPr lang="en-US" altLang="zh-TW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unLock</a:t>
            </a:r>
            <a:endParaRPr lang="en-US" altLang="zh-TW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Droid Serif" panose="02020600060500020200" pitchFamily="18" charset="0"/>
            </a:endParaRPr>
          </a:p>
          <a:p>
            <a:pPr lvl="1"/>
            <a:endParaRPr lang="en-US" altLang="zh-TW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Droid Serif" panose="02020600060500020200" pitchFamily="18" charset="0"/>
            </a:endParaRPr>
          </a:p>
          <a:p>
            <a:pPr lvl="1"/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dp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[s][s][</a:t>
            </a:r>
            <a:r>
              <a:rPr lang="en-US" altLang="zh-TW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1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]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n </a:t>
            </a:r>
            <a:r>
              <a:rPr lang="zh-TW" altLang="en-US" dirty="0">
                <a:latin typeface="Cambria Math" panose="02040503050406030204" pitchFamily="18" charset="0"/>
                <a:ea typeface="Arial Unicode MS" panose="020B0604020202020204" pitchFamily="34" charset="-120"/>
                <a:cs typeface="Droid Serif" panose="02020600060500020200" pitchFamily="18" charset="0"/>
              </a:rPr>
              <a:t>個抽屜</a:t>
            </a:r>
            <a:r>
              <a:rPr lang="zh-TW" altLang="en-US" dirty="0" smtClean="0">
                <a:latin typeface="Cambria Math" panose="02040503050406030204" pitchFamily="18" charset="0"/>
                <a:ea typeface="Arial Unicode MS" panose="020B0604020202020204" pitchFamily="34" charset="-120"/>
                <a:cs typeface="Droid Serif" panose="02020600060500020200" pitchFamily="18" charset="0"/>
              </a:rPr>
              <a:t>，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s</a:t>
            </a:r>
            <a:r>
              <a:rPr lang="zh-TW" altLang="en-US" dirty="0" smtClean="0">
                <a:latin typeface="Cambria Math" panose="02040503050406030204" pitchFamily="18" charset="0"/>
                <a:ea typeface="Arial Unicode MS" panose="020B0604020202020204" pitchFamily="34" charset="-120"/>
                <a:cs typeface="Droid Serif" panose="02020600060500020200" pitchFamily="18" charset="0"/>
              </a:rPr>
              <a:t>個</a:t>
            </a:r>
            <a:r>
              <a:rPr lang="zh-TW" altLang="en-US" dirty="0">
                <a:latin typeface="Cambria Math" panose="02040503050406030204" pitchFamily="18" charset="0"/>
                <a:ea typeface="Arial Unicode MS" panose="020B0604020202020204" pitchFamily="34" charset="-120"/>
                <a:cs typeface="Droid Serif" panose="02020600060500020200" pitchFamily="18" charset="0"/>
              </a:rPr>
              <a:t>是安全的，且</a:t>
            </a:r>
            <a:r>
              <a:rPr lang="zh-TW" altLang="en-US" dirty="0" smtClean="0">
                <a:latin typeface="Cambria Math" panose="02040503050406030204" pitchFamily="18" charset="0"/>
                <a:ea typeface="Arial Unicode MS" panose="020B0604020202020204" pitchFamily="34" charset="-120"/>
                <a:cs typeface="Droid Serif" panose="02020600060500020200" pitchFamily="18" charset="0"/>
              </a:rPr>
              <a:t>最上方的</a:t>
            </a:r>
            <a:r>
              <a:rPr lang="zh-TW" altLang="en-US" dirty="0">
                <a:latin typeface="Cambria Math" panose="02040503050406030204" pitchFamily="18" charset="0"/>
                <a:ea typeface="Arial Unicode MS" panose="020B0604020202020204" pitchFamily="34" charset="-120"/>
                <a:cs typeface="Droid Serif" panose="02020600060500020200" pitchFamily="18" charset="0"/>
              </a:rPr>
              <a:t>抽屜是 </a:t>
            </a:r>
            <a:r>
              <a:rPr lang="en-US" altLang="zh-TW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Lock</a:t>
            </a:r>
          </a:p>
          <a:p>
            <a:endParaRPr lang="en-US" altLang="zh-TW" sz="36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31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DP State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40060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altLang="zh-TW" sz="360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State Transfer:</a:t>
            </a:r>
          </a:p>
          <a:p>
            <a:pPr lvl="1"/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dp[n][s][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0] = 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dp[n-1][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][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]+dp[n-1][s+1][1]</a:t>
            </a:r>
            <a:endParaRPr lang="en-US" altLang="zh-TW" sz="3600" dirty="0" smtClean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Arial Unicode MS" panose="020B0604020202020204" pitchFamily="34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267744" y="3212976"/>
            <a:ext cx="1944216" cy="172819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5496" y="3717032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dp</a:t>
            </a:r>
            <a:r>
              <a:rPr lang="en-US" altLang="zh-TW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[n-1][</a:t>
            </a:r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s</a:t>
            </a:r>
            <a:r>
              <a:rPr lang="en-US" altLang="zh-TW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][0]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876256" y="3211114"/>
            <a:ext cx="1944216" cy="172819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49984" y="3674641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dp</a:t>
            </a:r>
            <a:r>
              <a:rPr lang="en-US" altLang="zh-TW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Droid Serif" panose="02020600060500020200" pitchFamily="18" charset="0"/>
              </a:rPr>
              <a:t>[n-1][s+1][1]</a:t>
            </a:r>
            <a:endParaRPr lang="zh-TW" altLang="en-US" b="1" dirty="0">
              <a:latin typeface="Cambria Math" panose="02040503050406030204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876256" y="3237496"/>
            <a:ext cx="1924682" cy="43204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668344" y="318335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276655" y="3212976"/>
            <a:ext cx="1921774" cy="432048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手繪多邊形 31"/>
          <p:cNvSpPr/>
          <p:nvPr/>
        </p:nvSpPr>
        <p:spPr bwMode="auto">
          <a:xfrm>
            <a:off x="2013117" y="3234088"/>
            <a:ext cx="250272" cy="1703672"/>
          </a:xfrm>
          <a:custGeom>
            <a:avLst/>
            <a:gdLst>
              <a:gd name="connsiteX0" fmla="*/ 250272 w 250272"/>
              <a:gd name="connsiteY0" fmla="*/ 0 h 1703672"/>
              <a:gd name="connsiteX1" fmla="*/ 15 w 250272"/>
              <a:gd name="connsiteY1" fmla="*/ 712270 h 1703672"/>
              <a:gd name="connsiteX2" fmla="*/ 240646 w 250272"/>
              <a:gd name="connsiteY2" fmla="*/ 1703672 h 170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272" h="1703672">
                <a:moveTo>
                  <a:pt x="250272" y="0"/>
                </a:moveTo>
                <a:cubicBezTo>
                  <a:pt x="125945" y="214162"/>
                  <a:pt x="1619" y="428325"/>
                  <a:pt x="15" y="712270"/>
                </a:cubicBezTo>
                <a:cubicBezTo>
                  <a:pt x="-1589" y="996215"/>
                  <a:pt x="119528" y="1349943"/>
                  <a:pt x="240646" y="1703672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手繪多邊形 32"/>
          <p:cNvSpPr/>
          <p:nvPr/>
        </p:nvSpPr>
        <p:spPr bwMode="auto">
          <a:xfrm>
            <a:off x="6625984" y="3237496"/>
            <a:ext cx="250272" cy="1703672"/>
          </a:xfrm>
          <a:custGeom>
            <a:avLst/>
            <a:gdLst>
              <a:gd name="connsiteX0" fmla="*/ 250272 w 250272"/>
              <a:gd name="connsiteY0" fmla="*/ 0 h 1703672"/>
              <a:gd name="connsiteX1" fmla="*/ 15 w 250272"/>
              <a:gd name="connsiteY1" fmla="*/ 712270 h 1703672"/>
              <a:gd name="connsiteX2" fmla="*/ 240646 w 250272"/>
              <a:gd name="connsiteY2" fmla="*/ 1703672 h 170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272" h="1703672">
                <a:moveTo>
                  <a:pt x="250272" y="0"/>
                </a:moveTo>
                <a:cubicBezTo>
                  <a:pt x="125945" y="214162"/>
                  <a:pt x="1619" y="428325"/>
                  <a:pt x="15" y="712270"/>
                </a:cubicBezTo>
                <a:cubicBezTo>
                  <a:pt x="-1589" y="996215"/>
                  <a:pt x="119528" y="1349943"/>
                  <a:pt x="240646" y="1703672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267744" y="2751311"/>
            <a:ext cx="1944216" cy="432048"/>
          </a:xfrm>
          <a:prstGeom prst="rect">
            <a:avLst/>
          </a:prstGeom>
          <a:solidFill>
            <a:srgbClr val="00FFFF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023790" y="2751311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876256" y="2751311"/>
            <a:ext cx="1944216" cy="432048"/>
          </a:xfrm>
          <a:prstGeom prst="rect">
            <a:avLst/>
          </a:prstGeom>
          <a:solidFill>
            <a:srgbClr val="00FFFF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632302" y="2751311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026816" y="3212976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endParaRPr lang="zh-TW" alt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9798</TotalTime>
  <Words>510</Words>
  <Application>Microsoft Office PowerPoint</Application>
  <PresentationFormat>如螢幕大小 (4:3)</PresentationFormat>
  <Paragraphs>63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古典-1</vt:lpstr>
      <vt:lpstr>Uva 11420</vt:lpstr>
      <vt:lpstr>Problem Descriptions (1/3)</vt:lpstr>
      <vt:lpstr>Problem Descriptions (2/3)</vt:lpstr>
      <vt:lpstr>Problem Descriptions (3/3)</vt:lpstr>
      <vt:lpstr>Input (1/3)</vt:lpstr>
      <vt:lpstr>Output</vt:lpstr>
      <vt:lpstr>Sample I/O</vt:lpstr>
      <vt:lpstr>DP State Definition</vt:lpstr>
      <vt:lpstr>DP State Definition</vt:lpstr>
      <vt:lpstr>DP State Definition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viola</cp:lastModifiedBy>
  <cp:revision>2879</cp:revision>
  <dcterms:created xsi:type="dcterms:W3CDTF">2007-09-17T04:06:35Z</dcterms:created>
  <dcterms:modified xsi:type="dcterms:W3CDTF">2021-03-03T06:35:46Z</dcterms:modified>
</cp:coreProperties>
</file>