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373" r:id="rId3"/>
    <p:sldId id="549" r:id="rId4"/>
    <p:sldId id="494" r:id="rId5"/>
    <p:sldId id="495" r:id="rId6"/>
    <p:sldId id="496" r:id="rId7"/>
    <p:sldId id="548" r:id="rId8"/>
    <p:sldId id="552" r:id="rId9"/>
    <p:sldId id="551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8F8F8"/>
    <a:srgbClr val="00FFFF"/>
    <a:srgbClr val="000066"/>
    <a:srgbClr val="00CCFF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87840" autoAdjust="0"/>
  </p:normalViewPr>
  <p:slideViewPr>
    <p:cSldViewPr>
      <p:cViewPr varScale="1">
        <p:scale>
          <a:sx n="115" d="100"/>
          <a:sy n="11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Open Credit System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3581400"/>
            <a:ext cx="7488832" cy="1360488"/>
          </a:xfrm>
        </p:spPr>
        <p:txBody>
          <a:bodyPr/>
          <a:lstStyle/>
          <a:p>
            <a:r>
              <a:rPr lang="en-US" altLang="zh-TW" sz="4400" dirty="0" err="1" smtClean="0"/>
              <a:t>Uva</a:t>
            </a:r>
            <a:r>
              <a:rPr lang="en-US" altLang="zh-TW" sz="4400" dirty="0" smtClean="0"/>
              <a:t> 11078</a:t>
            </a:r>
            <a:endParaRPr lang="en-US" altLang="zh-TW" sz="4400" dirty="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/>
              <a:t>In an open credit system, the students can choose any course they like, but there is a problem. Some of the students are </a:t>
            </a:r>
            <a:r>
              <a:rPr lang="en-US" altLang="zh-TW" u="sng" dirty="0">
                <a:solidFill>
                  <a:srgbClr val="FF0000"/>
                </a:solidFill>
              </a:rPr>
              <a:t>more senior than other students</a:t>
            </a:r>
            <a:r>
              <a:rPr lang="en-US" altLang="zh-TW" dirty="0"/>
              <a:t>. The professor of such a course has found quite a number of such students who came from senior classes (as if they came to attend the pre requisite course after passing an advanced course</a:t>
            </a:r>
            <a:r>
              <a:rPr lang="en-US" altLang="zh-TW" dirty="0" smtClean="0"/>
              <a:t>).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/>
              <a:t>But he wants to do justice to the new students. So, he is going to </a:t>
            </a:r>
            <a:r>
              <a:rPr lang="en-US" altLang="zh-TW" u="sng" dirty="0">
                <a:solidFill>
                  <a:srgbClr val="FF0000"/>
                </a:solidFill>
              </a:rPr>
              <a:t>take a placement test</a:t>
            </a:r>
            <a:r>
              <a:rPr lang="en-US" altLang="zh-TW" dirty="0"/>
              <a:t> (basically an IQ test) to assess the level of difference among the students. He wants to know the maximum amount of score that a senior student gets more than any junior student. For example, if a senior student gets 80 and a junior student gets 70, then this amount is 10. </a:t>
            </a:r>
            <a:r>
              <a:rPr lang="en-US" altLang="zh-TW" u="sng" dirty="0">
                <a:solidFill>
                  <a:srgbClr val="FF0000"/>
                </a:solidFill>
              </a:rPr>
              <a:t>Be careful that we don’t want the absolute value</a:t>
            </a:r>
            <a:r>
              <a:rPr lang="en-US" altLang="zh-TW" dirty="0"/>
              <a:t>. Help the professor to figure out a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836712"/>
            <a:ext cx="8496944" cy="5733256"/>
          </a:xfrm>
        </p:spPr>
        <p:txBody>
          <a:bodyPr/>
          <a:lstStyle/>
          <a:p>
            <a:pPr algn="just"/>
            <a:r>
              <a:rPr lang="en-US" altLang="zh-TW" sz="2800" dirty="0"/>
              <a:t>Input consists of a number of test cases T (</a:t>
            </a:r>
            <a:r>
              <a:rPr lang="en-US" altLang="zh-TW" sz="2800" dirty="0">
                <a:solidFill>
                  <a:srgbClr val="FF0000"/>
                </a:solidFill>
              </a:rPr>
              <a:t>less than 20</a:t>
            </a:r>
            <a:r>
              <a:rPr lang="en-US" altLang="zh-TW" sz="2800" dirty="0"/>
              <a:t>).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Each </a:t>
            </a:r>
            <a:r>
              <a:rPr lang="en-US" altLang="zh-TW" sz="2800" dirty="0"/>
              <a:t>case starts with an integer </a:t>
            </a:r>
            <a:r>
              <a:rPr lang="en-US" altLang="zh-TW" sz="2800" u="sng" dirty="0">
                <a:solidFill>
                  <a:srgbClr val="FF0000"/>
                </a:solidFill>
              </a:rPr>
              <a:t>n which is the number of students</a:t>
            </a:r>
            <a:r>
              <a:rPr lang="en-US" altLang="zh-TW" sz="2800" dirty="0"/>
              <a:t> in the course. </a:t>
            </a:r>
            <a:r>
              <a:rPr lang="en-US" altLang="zh-TW" sz="2800" dirty="0" smtClean="0"/>
              <a:t>This </a:t>
            </a:r>
            <a:r>
              <a:rPr lang="en-US" altLang="zh-TW" sz="2800" dirty="0"/>
              <a:t>value can be as large as 100,000 and as low as 2.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Next </a:t>
            </a:r>
            <a:r>
              <a:rPr lang="en-US" altLang="zh-TW" sz="2800" dirty="0"/>
              <a:t>n lines contain n integers where the </a:t>
            </a:r>
            <a:r>
              <a:rPr lang="en-US" altLang="zh-TW" sz="2800" i="1" dirty="0" err="1" smtClean="0"/>
              <a:t>i</a:t>
            </a:r>
            <a:r>
              <a:rPr lang="en-US" altLang="zh-TW" sz="2800" i="1" baseline="30000" dirty="0" err="1" smtClean="0"/>
              <a:t>th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integer is the score of the </a:t>
            </a:r>
            <a:r>
              <a:rPr lang="en-US" altLang="zh-TW" sz="2800" i="1" dirty="0" err="1"/>
              <a:t>i</a:t>
            </a:r>
            <a:r>
              <a:rPr lang="en-US" altLang="zh-TW" sz="2800" i="1" baseline="30000" dirty="0" err="1"/>
              <a:t>th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student. All these integers have absolute values </a:t>
            </a:r>
            <a:r>
              <a:rPr lang="en-US" altLang="zh-TW" sz="2800" u="sng" dirty="0">
                <a:solidFill>
                  <a:srgbClr val="FF0000"/>
                </a:solidFill>
              </a:rPr>
              <a:t>less than 150000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If </a:t>
            </a:r>
            <a:r>
              <a:rPr lang="en-US" altLang="zh-TW" sz="2800" dirty="0"/>
              <a:t>i &lt; j, then </a:t>
            </a:r>
            <a:r>
              <a:rPr lang="en-US" altLang="zh-TW" sz="2800" i="1" dirty="0" err="1"/>
              <a:t>i</a:t>
            </a:r>
            <a:r>
              <a:rPr lang="en-US" altLang="zh-TW" sz="2800" i="1" baseline="30000" dirty="0" err="1"/>
              <a:t>th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student is senior to the </a:t>
            </a:r>
            <a:r>
              <a:rPr lang="en-US" altLang="zh-TW" sz="2800" i="1" dirty="0" err="1" smtClean="0"/>
              <a:t>j</a:t>
            </a:r>
            <a:r>
              <a:rPr lang="en-US" altLang="zh-TW" sz="2800" i="1" baseline="30000" dirty="0" err="1" smtClean="0"/>
              <a:t>th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student.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2664296"/>
          </a:xfrm>
        </p:spPr>
        <p:txBody>
          <a:bodyPr/>
          <a:lstStyle/>
          <a:p>
            <a:pPr algn="just"/>
            <a:r>
              <a:rPr lang="en-US" altLang="zh-TW" dirty="0"/>
              <a:t>For each test case, output the </a:t>
            </a:r>
            <a:r>
              <a:rPr lang="en-US" altLang="zh-TW" u="sng" dirty="0">
                <a:solidFill>
                  <a:srgbClr val="FF0000"/>
                </a:solidFill>
              </a:rPr>
              <a:t>desired number in a new line</a:t>
            </a:r>
            <a:r>
              <a:rPr lang="en-US" altLang="zh-TW" dirty="0"/>
              <a:t>. Follow the format shown in sample input-output section.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96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6565" y="1164491"/>
            <a:ext cx="3176534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3</a:t>
            </a:r>
          </a:p>
          <a:p>
            <a:r>
              <a:rPr lang="en-US" altLang="zh-TW" b="1" dirty="0" smtClean="0"/>
              <a:t>2</a:t>
            </a:r>
          </a:p>
          <a:p>
            <a:r>
              <a:rPr lang="en-US" altLang="zh-TW" b="1" dirty="0" smtClean="0"/>
              <a:t>100 </a:t>
            </a:r>
          </a:p>
          <a:p>
            <a:r>
              <a:rPr lang="en-US" altLang="zh-TW" b="1" dirty="0" smtClean="0"/>
              <a:t>20 </a:t>
            </a:r>
          </a:p>
          <a:p>
            <a:r>
              <a:rPr lang="en-US" altLang="zh-TW" b="1" dirty="0" smtClean="0"/>
              <a:t>4 </a:t>
            </a:r>
          </a:p>
          <a:p>
            <a:r>
              <a:rPr lang="en-US" altLang="zh-TW" b="1" dirty="0" smtClean="0"/>
              <a:t>4 </a:t>
            </a:r>
          </a:p>
          <a:p>
            <a:r>
              <a:rPr lang="en-US" altLang="zh-TW" b="1" dirty="0" smtClean="0"/>
              <a:t>3 </a:t>
            </a:r>
          </a:p>
          <a:p>
            <a:r>
              <a:rPr lang="en-US" altLang="zh-TW" b="1" dirty="0" smtClean="0"/>
              <a:t>2 </a:t>
            </a:r>
          </a:p>
          <a:p>
            <a:r>
              <a:rPr lang="en-US" altLang="zh-TW" b="1" dirty="0" smtClean="0"/>
              <a:t>1 </a:t>
            </a:r>
          </a:p>
          <a:p>
            <a:r>
              <a:rPr lang="en-US" altLang="zh-TW" b="1" dirty="0" smtClean="0"/>
              <a:t>4 </a:t>
            </a:r>
          </a:p>
          <a:p>
            <a:r>
              <a:rPr lang="en-US" altLang="zh-TW" b="1" dirty="0" smtClean="0"/>
              <a:t>1 </a:t>
            </a:r>
          </a:p>
          <a:p>
            <a:r>
              <a:rPr lang="en-US" altLang="zh-TW" b="1" dirty="0" smtClean="0"/>
              <a:t>2 </a:t>
            </a:r>
          </a:p>
          <a:p>
            <a:r>
              <a:rPr lang="en-US" altLang="zh-TW" b="1" dirty="0" smtClean="0"/>
              <a:t>3 </a:t>
            </a:r>
          </a:p>
          <a:p>
            <a:r>
              <a:rPr lang="en-US" altLang="zh-TW" b="1" dirty="0" smtClean="0"/>
              <a:t>4</a:t>
            </a:r>
            <a:endParaRPr lang="zh-TW" altLang="en-US" sz="2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16016" y="1124744"/>
            <a:ext cx="1224136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/>
              <a:t>80 </a:t>
            </a:r>
            <a:endParaRPr lang="en-US" altLang="zh-TW" b="1" dirty="0" smtClean="0"/>
          </a:p>
          <a:p>
            <a:r>
              <a:rPr lang="en-US" altLang="zh-TW" b="1" dirty="0" smtClean="0"/>
              <a:t>3 </a:t>
            </a:r>
          </a:p>
          <a:p>
            <a:r>
              <a:rPr lang="en-US" altLang="zh-TW" b="1" dirty="0" smtClean="0"/>
              <a:t>-</a:t>
            </a:r>
            <a:r>
              <a:rPr lang="en-US" altLang="zh-TW" b="1" dirty="0"/>
              <a:t>1</a:t>
            </a:r>
            <a:endParaRPr lang="nb-NO" altLang="zh-TW" b="1" dirty="0"/>
          </a:p>
          <a:p>
            <a:endParaRPr lang="nb-NO" altLang="zh-TW" b="1" dirty="0" smtClean="0"/>
          </a:p>
          <a:p>
            <a:endParaRPr lang="nb-NO" altLang="zh-TW" b="1" dirty="0"/>
          </a:p>
          <a:p>
            <a:endParaRPr lang="nb-NO" altLang="zh-TW" b="1" dirty="0" smtClean="0"/>
          </a:p>
          <a:p>
            <a:endParaRPr lang="nb-NO" altLang="zh-TW" b="1" dirty="0"/>
          </a:p>
          <a:p>
            <a:endParaRPr lang="nb-NO" altLang="zh-TW" b="1" dirty="0" smtClean="0"/>
          </a:p>
          <a:p>
            <a:endParaRPr lang="nb-NO" altLang="zh-TW" b="1" dirty="0"/>
          </a:p>
          <a:p>
            <a:endParaRPr lang="nb-NO" altLang="zh-TW" b="1" dirty="0" smtClean="0"/>
          </a:p>
          <a:p>
            <a:endParaRPr lang="nb-NO" altLang="zh-TW" b="1" dirty="0"/>
          </a:p>
          <a:p>
            <a:endParaRPr lang="nb-NO" altLang="zh-TW" b="1" dirty="0" smtClean="0"/>
          </a:p>
          <a:p>
            <a:endParaRPr lang="nb-NO" altLang="zh-TW" b="1" dirty="0"/>
          </a:p>
          <a:p>
            <a:endParaRPr lang="nb-NO" altLang="zh-TW" b="1" dirty="0" smtClean="0"/>
          </a:p>
        </p:txBody>
      </p:sp>
      <p:sp>
        <p:nvSpPr>
          <p:cNvPr id="3" name="矩形 2"/>
          <p:cNvSpPr/>
          <p:nvPr/>
        </p:nvSpPr>
        <p:spPr bwMode="auto">
          <a:xfrm>
            <a:off x="539552" y="1149821"/>
            <a:ext cx="373027" cy="4069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47664" y="1376502"/>
            <a:ext cx="2394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Number of Test case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 flipV="1">
            <a:off x="899592" y="1353306"/>
            <a:ext cx="648072" cy="223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 bwMode="auto">
          <a:xfrm>
            <a:off x="539552" y="1581869"/>
            <a:ext cx="792088" cy="10550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 flipV="1">
            <a:off x="939132" y="1776612"/>
            <a:ext cx="648072" cy="223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547664" y="1888237"/>
            <a:ext cx="2344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Number of students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59977" y="1948386"/>
            <a:ext cx="555639" cy="6799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 flipV="1">
            <a:off x="1129573" y="2288347"/>
            <a:ext cx="648072" cy="223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1700064" y="23088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IQ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425437" y="1883197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senior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39552" y="2661989"/>
            <a:ext cx="792088" cy="17751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59976" y="3076310"/>
            <a:ext cx="555639" cy="13608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39552" y="4437112"/>
            <a:ext cx="792088" cy="18722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39552" y="4948519"/>
            <a:ext cx="555639" cy="13608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手繪多邊形 18"/>
          <p:cNvSpPr/>
          <p:nvPr/>
        </p:nvSpPr>
        <p:spPr>
          <a:xfrm>
            <a:off x="819509" y="5753819"/>
            <a:ext cx="250284" cy="422694"/>
          </a:xfrm>
          <a:custGeom>
            <a:avLst/>
            <a:gdLst>
              <a:gd name="connsiteX0" fmla="*/ 0 w 250284"/>
              <a:gd name="connsiteY0" fmla="*/ 0 h 422694"/>
              <a:gd name="connsiteX1" fmla="*/ 250166 w 250284"/>
              <a:gd name="connsiteY1" fmla="*/ 129396 h 422694"/>
              <a:gd name="connsiteX2" fmla="*/ 25880 w 250284"/>
              <a:gd name="connsiteY2" fmla="*/ 422694 h 42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284" h="422694">
                <a:moveTo>
                  <a:pt x="0" y="0"/>
                </a:moveTo>
                <a:cubicBezTo>
                  <a:pt x="122926" y="29473"/>
                  <a:pt x="245853" y="58947"/>
                  <a:pt x="250166" y="129396"/>
                </a:cubicBezTo>
                <a:cubicBezTo>
                  <a:pt x="254479" y="199845"/>
                  <a:pt x="140179" y="311269"/>
                  <a:pt x="25880" y="422694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手繪多邊形 25"/>
          <p:cNvSpPr/>
          <p:nvPr/>
        </p:nvSpPr>
        <p:spPr>
          <a:xfrm>
            <a:off x="809914" y="3212976"/>
            <a:ext cx="250284" cy="1152128"/>
          </a:xfrm>
          <a:custGeom>
            <a:avLst/>
            <a:gdLst>
              <a:gd name="connsiteX0" fmla="*/ 0 w 250284"/>
              <a:gd name="connsiteY0" fmla="*/ 0 h 422694"/>
              <a:gd name="connsiteX1" fmla="*/ 250166 w 250284"/>
              <a:gd name="connsiteY1" fmla="*/ 129396 h 422694"/>
              <a:gd name="connsiteX2" fmla="*/ 25880 w 250284"/>
              <a:gd name="connsiteY2" fmla="*/ 422694 h 42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284" h="422694">
                <a:moveTo>
                  <a:pt x="0" y="0"/>
                </a:moveTo>
                <a:cubicBezTo>
                  <a:pt x="122926" y="29473"/>
                  <a:pt x="245853" y="58947"/>
                  <a:pt x="250166" y="129396"/>
                </a:cubicBezTo>
                <a:cubicBezTo>
                  <a:pt x="254479" y="199845"/>
                  <a:pt x="140179" y="311269"/>
                  <a:pt x="25880" y="422694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124744"/>
            <a:ext cx="8007424" cy="5123656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57150" indent="0"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cstdio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57150" indent="0"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#include&lt;algorithm&gt;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sing namespace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7150" indent="0">
              <a:buNone/>
            </a:pP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A[100000], n;</a:t>
            </a:r>
          </a:p>
          <a:p>
            <a:pPr marL="57150" indent="0">
              <a:buNone/>
            </a:pP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main( )</a:t>
            </a:r>
          </a:p>
          <a:p>
            <a:pPr marL="57150" indent="0"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T;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d”,&amp;T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while(T--)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{  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d”,&amp;n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for (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i=0; i&lt;n; i++)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d”,&amp;A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[i]);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sz="16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=A[0]-A[1];</a:t>
            </a:r>
          </a:p>
          <a:p>
            <a:pPr marL="57150" indent="0">
              <a:buNone/>
            </a:pPr>
            <a:r>
              <a:rPr lang="en-US" altLang="zh-TW" sz="16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  for (</a:t>
            </a:r>
            <a:r>
              <a:rPr lang="en-US" altLang="zh-TW" sz="16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i=0; i&lt;n; i++)</a:t>
            </a:r>
          </a:p>
          <a:p>
            <a:pPr marL="57150" indent="0">
              <a:buNone/>
            </a:pPr>
            <a:r>
              <a:rPr lang="en-US" altLang="zh-TW" sz="16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     for (</a:t>
            </a:r>
            <a:r>
              <a:rPr lang="en-US" altLang="zh-TW" sz="16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j=i+1; j&lt;n; j++)</a:t>
            </a:r>
          </a:p>
          <a:p>
            <a:pPr marL="57150" indent="0">
              <a:buNone/>
            </a:pPr>
            <a:r>
              <a:rPr lang="en-US" altLang="zh-TW" sz="16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altLang="zh-TW" sz="16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=max(</a:t>
            </a:r>
            <a:r>
              <a:rPr lang="en-US" altLang="zh-TW" sz="16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ans,A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[i]-A[j]);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(“%d\n”,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7150" indent="0"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TW" sz="1600" dirty="0" smtClean="0"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80312" y="260648"/>
            <a:ext cx="1383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</a:rPr>
              <a:t>O(n</a:t>
            </a:r>
            <a:r>
              <a:rPr lang="en-US" altLang="zh-TW" sz="4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)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65318" y="4077072"/>
            <a:ext cx="3744416" cy="11521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68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196752"/>
            <a:ext cx="7488832" cy="4896544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CPU : 3GHz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sec/clock = 1/3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  <a:sym typeface="Wingdings 2"/>
              </a:rPr>
              <a:t>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zh-TW" baseline="30000" dirty="0" smtClean="0">
                <a:latin typeface="Courier New" pitchFamily="49" charset="0"/>
                <a:cs typeface="Courier New" pitchFamily="49" charset="0"/>
              </a:rPr>
              <a:t>9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Number of students n : 10</a:t>
            </a:r>
            <a:r>
              <a:rPr lang="en-US" altLang="zh-TW" baseline="3000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TW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(10</a:t>
            </a:r>
            <a:r>
              <a:rPr lang="en-US" altLang="zh-TW" baseline="30000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=10</a:t>
            </a:r>
            <a:r>
              <a:rPr lang="en-US" altLang="zh-TW" baseline="300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altLang="zh-TW" baseline="30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1/3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  <a:sym typeface="Wingdings 2"/>
              </a:rPr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  <a:sym typeface="Wingdings 2"/>
              </a:rPr>
              <a:t>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zh-TW" baseline="30000" dirty="0" smtClean="0">
                <a:latin typeface="Courier New" pitchFamily="49" charset="0"/>
                <a:cs typeface="Courier New" pitchFamily="49" charset="0"/>
              </a:rPr>
              <a:t>9</a:t>
            </a:r>
            <a:r>
              <a:rPr lang="en-US" altLang="zh-TW" dirty="0">
                <a:latin typeface="Courier New" pitchFamily="49" charset="0"/>
                <a:cs typeface="Courier New" pitchFamily="49" charset="0"/>
                <a:sym typeface="Wingdings 2"/>
              </a:rPr>
              <a:t> 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zh-TW" baseline="30000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=1/3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  <a:sym typeface="Wingdings 2"/>
              </a:rPr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  <a:sym typeface="Wingdings 2"/>
              </a:rPr>
              <a:t>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zh-TW" baseline="30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3 secs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TW" baseline="30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zh-TW" altLang="en-US" baseline="30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124744"/>
            <a:ext cx="8007424" cy="5616624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57150" indent="0"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cstdio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57150" indent="0"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#include&lt;algorithm&gt;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sing namespace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7150" indent="0">
              <a:buNone/>
            </a:pP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A[100000], n;</a:t>
            </a:r>
          </a:p>
          <a:p>
            <a:pPr marL="57150" indent="0">
              <a:buNone/>
            </a:pP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main( )</a:t>
            </a:r>
          </a:p>
          <a:p>
            <a:pPr marL="57150" indent="0"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T;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d”,&amp;T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while(T--)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{  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d”,&amp;n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for (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i=0; i&lt;n; i++)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d”,&amp;A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[i]);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=A[0]-A[1];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sz="16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MaxAi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=A[0];</a:t>
            </a:r>
          </a:p>
          <a:p>
            <a:pPr marL="57150" indent="0">
              <a:buNone/>
            </a:pPr>
            <a:r>
              <a:rPr lang="en-US" altLang="zh-TW" sz="16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  for (</a:t>
            </a:r>
            <a:r>
              <a:rPr lang="en-US" altLang="zh-TW" sz="16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j=1; j&lt;n; j++)</a:t>
            </a:r>
          </a:p>
          <a:p>
            <a:pPr marL="57150" indent="0">
              <a:buNone/>
            </a:pPr>
            <a:r>
              <a:rPr lang="en-US" altLang="zh-TW" sz="16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  {   </a:t>
            </a:r>
            <a:r>
              <a:rPr lang="en-US" altLang="zh-TW" sz="16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=max(</a:t>
            </a:r>
            <a:r>
              <a:rPr lang="en-US" altLang="zh-TW" sz="16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MaxAi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-A[j]);</a:t>
            </a:r>
          </a:p>
          <a:p>
            <a:pPr marL="57150" indent="0">
              <a:buNone/>
            </a:pPr>
            <a:r>
              <a:rPr lang="en-US" altLang="zh-TW" sz="16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altLang="zh-TW" sz="16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MaxAi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=max(A[j], </a:t>
            </a:r>
            <a:r>
              <a:rPr lang="en-US" altLang="zh-TW" sz="16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MaxAi</a:t>
            </a: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7150" indent="0">
              <a:buNone/>
            </a:pPr>
            <a:r>
              <a:rPr lang="en-US" altLang="zh-TW" sz="16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(“%d\n”,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57150" indent="0">
              <a:buNone/>
            </a:pP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5715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TW" sz="1600" dirty="0" smtClean="0"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80312" y="260648"/>
            <a:ext cx="1212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</a:rPr>
              <a:t>O(n)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63688" y="4365104"/>
            <a:ext cx="3744416" cy="1440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47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5567</TotalTime>
  <Words>561</Words>
  <Application>Microsoft Office PowerPoint</Application>
  <PresentationFormat>如螢幕大小 (4:3)</PresentationFormat>
  <Paragraphs>95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古典-1</vt:lpstr>
      <vt:lpstr>Open Credit System</vt:lpstr>
      <vt:lpstr>Problem Descriptions(1/2)</vt:lpstr>
      <vt:lpstr>Problem Descriptions(2/2)</vt:lpstr>
      <vt:lpstr>Input</vt:lpstr>
      <vt:lpstr>Output</vt:lpstr>
      <vt:lpstr>Sample Input / Output</vt:lpstr>
      <vt:lpstr>Solution 1</vt:lpstr>
      <vt:lpstr>Time</vt:lpstr>
      <vt:lpstr>Solution 2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viola</cp:lastModifiedBy>
  <cp:revision>2231</cp:revision>
  <dcterms:created xsi:type="dcterms:W3CDTF">2007-09-17T04:06:35Z</dcterms:created>
  <dcterms:modified xsi:type="dcterms:W3CDTF">2019-04-11T09:27:26Z</dcterms:modified>
</cp:coreProperties>
</file>