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5" r:id="rId4"/>
    <p:sldId id="269" r:id="rId5"/>
    <p:sldId id="270" r:id="rId6"/>
    <p:sldId id="271" r:id="rId7"/>
    <p:sldId id="272" r:id="rId8"/>
    <p:sldId id="273" r:id="rId9"/>
    <p:sldId id="274" r:id="rId10"/>
    <p:sldId id="286" r:id="rId11"/>
    <p:sldId id="259" r:id="rId12"/>
    <p:sldId id="277" r:id="rId13"/>
    <p:sldId id="279" r:id="rId14"/>
    <p:sldId id="268" r:id="rId15"/>
    <p:sldId id="288" r:id="rId16"/>
    <p:sldId id="258" r:id="rId17"/>
    <p:sldId id="264" r:id="rId18"/>
    <p:sldId id="265" r:id="rId19"/>
    <p:sldId id="266" r:id="rId20"/>
    <p:sldId id="267" r:id="rId21"/>
    <p:sldId id="287" r:id="rId22"/>
    <p:sldId id="275" r:id="rId23"/>
    <p:sldId id="276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607" autoAdjust="0"/>
  </p:normalViewPr>
  <p:slideViewPr>
    <p:cSldViewPr snapToGrid="0">
      <p:cViewPr>
        <p:scale>
          <a:sx n="50" d="100"/>
          <a:sy n="50" d="100"/>
        </p:scale>
        <p:origin x="271" y="31"/>
      </p:cViewPr>
      <p:guideLst>
        <p:guide pos="257"/>
        <p:guide orient="horz" pos="2160"/>
      </p:guideLst>
    </p:cSldViewPr>
  </p:slideViewPr>
  <p:outlineViewPr>
    <p:cViewPr>
      <p:scale>
        <a:sx n="33" d="100"/>
        <a:sy n="33" d="100"/>
      </p:scale>
      <p:origin x="0" y="-287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F6BE-F7BD-4348-9947-19C7AD34D4F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106D-CE35-4CFF-A250-ED3A3D4E3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5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2106D-CE35-4CFF-A250-ED3A3D4E36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8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509CD-1B07-4C60-B02F-ED30D274E1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9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2106D-CE35-4CFF-A250-ED3A3D4E365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96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2106D-CE35-4CFF-A250-ED3A3D4E365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2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C383-34BE-4C69-8B96-7326D794C7DE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23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20E-2F78-4D96-BAE1-1100EE73B1F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C51C-6603-41BD-89EE-3B95BD7B661B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4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C433-7E9B-410B-9B46-2EE7BF7A6D1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3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BF68-2427-4B5A-88C0-5196F4840136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0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4BCD-8234-4338-9C23-8380ED46A4C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6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6067-5443-44C4-89A5-884103F4E1D4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4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C5C-5E64-4EBF-8F12-CC3993DF989A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11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D02-4ADE-48B9-9B9F-E4360DB7CC3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5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597-4CDE-40AF-9649-A07634BD298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96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6318-F430-4B8A-A102-E3C641589F03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DC8E-CE1A-4295-8C20-8AF5FBB7DB8A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80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0E02-91C0-497B-A368-6D30FF8BBB2D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26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4459-B097-4EF5-BDDB-9D260247420E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82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55E3-C83A-40D9-8DDE-0409EBEBB153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1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2FFD-08C4-4F89-A071-E0761AAC15FE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9DB-0742-41AF-8264-B7FA31CE556C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0EBB-3B18-40AC-82F9-C6F541920556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6A4-636B-400A-943C-74B0E63D92C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74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1D3-D1DE-4AA0-8A5B-1D0ED340C84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CE6-163D-400D-86AB-70FB25FA85AA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BD75-94A1-41FE-AD8D-CF9996DF2331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0C8E-7088-47E1-ADD1-C982763CA53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C648-4218-43E9-BF87-85EFA39192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17CE-C142-4573-B82B-FEB1E1B2C212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880D-EEBA-4331-BB68-84935B54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3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2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54439" y="524656"/>
            <a:ext cx="401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14399" y="1364105"/>
            <a:ext cx="703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(Min Heap) Application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1381C2-995B-4CFD-8F14-41D85840C88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2022/3/14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 Smallest Sums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2880D-EEBA-4331-BB68-84935B549AE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DC9CA3-44EA-4EE6-B917-D39D4FFF6038}"/>
              </a:ext>
            </a:extLst>
          </p:cNvPr>
          <p:cNvSpPr txBox="1"/>
          <p:nvPr/>
        </p:nvSpPr>
        <p:spPr>
          <a:xfrm>
            <a:off x="914400" y="1995476"/>
            <a:ext cx="539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Our solution: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51FFA7-134E-4942-AB61-F00B0BF14162}"/>
                  </a:ext>
                </a:extLst>
              </p:cNvPr>
              <p:cNvSpPr txBox="1"/>
              <p:nvPr/>
            </p:nvSpPr>
            <p:spPr>
              <a:xfrm>
                <a:off x="1416391" y="2562239"/>
                <a:ext cx="7750412" cy="96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Time Complexity: 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zh-TW" sz="2800" dirty="0"/>
                  <a:t>)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800" dirty="0"/>
                  <a:t>Space Complexity: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O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51FFA7-134E-4942-AB61-F00B0BF1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391" y="2562239"/>
                <a:ext cx="7750412" cy="961802"/>
              </a:xfrm>
              <a:prstGeom prst="rect">
                <a:avLst/>
              </a:prstGeom>
              <a:blipFill>
                <a:blip r:embed="rId2"/>
                <a:stretch>
                  <a:fillRect l="-1572" t="-5063" b="-170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754F-0202-46FE-AC7B-A879D636E5D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56214" y="113213"/>
            <a:ext cx="10515600" cy="949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790751"/>
            <a:ext cx="315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Brute Force: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-17988" y="1346722"/>
                <a:ext cx="12209988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From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z="4000" dirty="0"/>
                  <a:t> possible cases, choose the </a:t>
                </a:r>
                <a:r>
                  <a:rPr lang="en-US" altLang="zh-TW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4000" dirty="0"/>
                  <a:t> smallest sums.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88" y="1346722"/>
                <a:ext cx="12209988" cy="718851"/>
              </a:xfrm>
              <a:prstGeom prst="rect">
                <a:avLst/>
              </a:prstGeom>
              <a:blipFill rotWithShape="0">
                <a:blip r:embed="rId2"/>
                <a:stretch>
                  <a:fillRect l="-1747" t="-14407" r="-2896" b="-36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1137" y="2176175"/>
                <a:ext cx="4774866" cy="12577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Time Complexity: 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z="36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TW" sz="3600" dirty="0"/>
                  <a:t>Space Complexity: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>
                    <a:solidFill>
                      <a:srgbClr val="FF0000"/>
                    </a:solidFill>
                  </a:rPr>
                  <a:t>)</a:t>
                </a:r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7" y="2176175"/>
                <a:ext cx="4774866" cy="1257717"/>
              </a:xfrm>
              <a:prstGeom prst="rect">
                <a:avLst/>
              </a:prstGeom>
              <a:blipFill rotWithShape="0">
                <a:blip r:embed="rId3"/>
                <a:stretch>
                  <a:fillRect l="-3694" t="-6250" r="-3312"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2"/>
          <p:cNvSpPr txBox="1">
            <a:spLocks noChangeArrowheads="1"/>
          </p:cNvSpPr>
          <p:nvPr/>
        </p:nvSpPr>
        <p:spPr bwMode="auto">
          <a:xfrm>
            <a:off x="7311302" y="2115389"/>
            <a:ext cx="3722860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loop1=1 to k do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For loop2=1 to k do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For loop3=1 to k do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.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. 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.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609600"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loopk</a:t>
            </a: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=1 to k do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762000"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. .      //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k-nested loop</a:t>
            </a:r>
            <a:endParaRPr lang="zh-TW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End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End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End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56727" y="3786568"/>
            <a:ext cx="255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Program-like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4229" y="3814536"/>
            <a:ext cx="310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Inefficient !!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DD3A-21A8-4E25-B1D8-630A5C286EF8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56214" y="113213"/>
            <a:ext cx="10515600" cy="949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146" y="1497570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>
                <a:solidFill>
                  <a:srgbClr val="FF0000"/>
                </a:solidFill>
              </a:rPr>
              <a:t>5    7    13   16   19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1145" y="234892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</a:t>
            </a:r>
            <a:r>
              <a:rPr lang="en-US" altLang="zh-TW" sz="4000" dirty="0">
                <a:solidFill>
                  <a:srgbClr val="FF0000"/>
                </a:solidFill>
              </a:rPr>
              <a:t>6    9    14   18   22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6098" y="3652319"/>
            <a:ext cx="512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       11   13   14  16  19  </a:t>
            </a:r>
            <a:endParaRPr lang="zh-TW" altLang="en-US" sz="4000" dirty="0"/>
          </a:p>
        </p:txBody>
      </p:sp>
      <p:sp>
        <p:nvSpPr>
          <p:cNvPr id="9" name="向下箭號 8"/>
          <p:cNvSpPr/>
          <p:nvPr/>
        </p:nvSpPr>
        <p:spPr>
          <a:xfrm>
            <a:off x="2049908" y="3056807"/>
            <a:ext cx="1095528" cy="6038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931" y="4360205"/>
            <a:ext cx="512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C:      </a:t>
            </a:r>
            <a:r>
              <a:rPr lang="en-US" altLang="zh-TW" sz="4000" dirty="0">
                <a:solidFill>
                  <a:srgbClr val="FF0000"/>
                </a:solidFill>
              </a:rPr>
              <a:t>2     4      7    8    9  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EC5BD1-72EC-4A61-9186-B96C800AF8E5}"/>
              </a:ext>
            </a:extLst>
          </p:cNvPr>
          <p:cNvGrpSpPr/>
          <p:nvPr/>
        </p:nvGrpSpPr>
        <p:grpSpPr>
          <a:xfrm>
            <a:off x="6257145" y="1497570"/>
            <a:ext cx="5257800" cy="1363246"/>
            <a:chOff x="6257145" y="1497570"/>
            <a:chExt cx="5257800" cy="1363246"/>
          </a:xfrm>
        </p:grpSpPr>
        <p:sp>
          <p:nvSpPr>
            <p:cNvPr id="13" name="文字方塊 12"/>
            <p:cNvSpPr txBox="1"/>
            <p:nvPr/>
          </p:nvSpPr>
          <p:spPr>
            <a:xfrm>
              <a:off x="6388307" y="1497570"/>
              <a:ext cx="5126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       13   15   15   16   17  </a:t>
              </a:r>
              <a:endParaRPr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257145" y="2152930"/>
              <a:ext cx="5126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D:     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5     7      9   11   13  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208425" y="4164057"/>
            <a:ext cx="5306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E:      </a:t>
            </a:r>
            <a:r>
              <a:rPr lang="en-US" altLang="zh-TW" sz="4000" dirty="0">
                <a:solidFill>
                  <a:srgbClr val="FF0000"/>
                </a:solidFill>
              </a:rPr>
              <a:t>1      2      3     4     5  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-56214" y="768535"/>
            <a:ext cx="600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Solution: (Example for k=5)</a:t>
            </a:r>
            <a:endParaRPr lang="zh-TW" altLang="en-US" sz="4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145436" y="2998043"/>
            <a:ext cx="27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 smallest sums</a:t>
            </a:r>
            <a:endParaRPr lang="zh-TW" altLang="en-US" sz="2800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E3A121D-A866-4483-B677-511E844E1AC6}"/>
              </a:ext>
            </a:extLst>
          </p:cNvPr>
          <p:cNvGrpSpPr/>
          <p:nvPr/>
        </p:nvGrpSpPr>
        <p:grpSpPr>
          <a:xfrm>
            <a:off x="161145" y="5040543"/>
            <a:ext cx="5749975" cy="1330946"/>
            <a:chOff x="161145" y="5040543"/>
            <a:chExt cx="5749975" cy="1330946"/>
          </a:xfrm>
        </p:grpSpPr>
        <p:sp>
          <p:nvSpPr>
            <p:cNvPr id="11" name="向下箭號 10"/>
            <p:cNvSpPr/>
            <p:nvPr/>
          </p:nvSpPr>
          <p:spPr>
            <a:xfrm>
              <a:off x="2102373" y="5099182"/>
              <a:ext cx="1095528" cy="60388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1145" y="5663603"/>
              <a:ext cx="5126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       13   15   15  16  17  </a:t>
              </a:r>
              <a:endParaRPr lang="zh-TW" altLang="en-US" sz="40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97901" y="5040543"/>
              <a:ext cx="2713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K smallest sums</a:t>
              </a:r>
              <a:endParaRPr lang="zh-TW" altLang="en-US" sz="28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E2598D1-3FFA-457C-AD25-CAE2083156B4}"/>
              </a:ext>
            </a:extLst>
          </p:cNvPr>
          <p:cNvGrpSpPr/>
          <p:nvPr/>
        </p:nvGrpSpPr>
        <p:grpSpPr>
          <a:xfrm>
            <a:off x="6388307" y="2740004"/>
            <a:ext cx="5966087" cy="1476579"/>
            <a:chOff x="6388307" y="2740004"/>
            <a:chExt cx="5966087" cy="1476579"/>
          </a:xfrm>
        </p:grpSpPr>
        <p:sp>
          <p:nvSpPr>
            <p:cNvPr id="15" name="向下箭號 14"/>
            <p:cNvSpPr/>
            <p:nvPr/>
          </p:nvSpPr>
          <p:spPr>
            <a:xfrm>
              <a:off x="8520661" y="2853337"/>
              <a:ext cx="1095528" cy="60388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88307" y="3508697"/>
              <a:ext cx="5126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       18   20   20   20   21  </a:t>
              </a:r>
              <a:endParaRPr lang="zh-TW" altLang="en-US" sz="40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9641175" y="2740004"/>
              <a:ext cx="2713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K smallest sums</a:t>
              </a:r>
              <a:endParaRPr lang="zh-TW" altLang="en-US" sz="28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8F2AA59-9629-4051-8723-3E5565A92EC8}"/>
              </a:ext>
            </a:extLst>
          </p:cNvPr>
          <p:cNvGrpSpPr/>
          <p:nvPr/>
        </p:nvGrpSpPr>
        <p:grpSpPr>
          <a:xfrm>
            <a:off x="5676280" y="4871943"/>
            <a:ext cx="6678113" cy="1442056"/>
            <a:chOff x="5676280" y="4871943"/>
            <a:chExt cx="6678113" cy="1442056"/>
          </a:xfrm>
        </p:grpSpPr>
        <p:sp>
          <p:nvSpPr>
            <p:cNvPr id="18" name="向下箭號 17"/>
            <p:cNvSpPr/>
            <p:nvPr/>
          </p:nvSpPr>
          <p:spPr>
            <a:xfrm>
              <a:off x="8456951" y="4923420"/>
              <a:ext cx="1095528" cy="60388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565691" y="5578780"/>
              <a:ext cx="48180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       </a:t>
              </a:r>
              <a:r>
                <a:rPr lang="en-US" altLang="zh-TW" sz="4000" b="1" dirty="0">
                  <a:solidFill>
                    <a:srgbClr val="0070C0"/>
                  </a:solidFill>
                </a:rPr>
                <a:t>19   20   21  21   21  </a:t>
              </a:r>
              <a:endParaRPr lang="zh-TW" alt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9641174" y="4871943"/>
              <a:ext cx="2713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K smallest sums</a:t>
              </a:r>
              <a:endParaRPr lang="zh-TW" altLang="en-US" sz="28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676280" y="5606113"/>
              <a:ext cx="1469036" cy="707886"/>
            </a:xfrm>
            <a:prstGeom prst="rect">
              <a:avLst/>
            </a:prstGeom>
            <a:noFill/>
            <a:ln w="412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Result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1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7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81A-1A78-4389-BEB4-0ECDA58E834D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4155" y="907855"/>
            <a:ext cx="1152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 Special Merging Two Sorted Lists A and B into a List C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23474" y="2442225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/>
              <a:t>5    7    13   16   19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23473" y="32935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9</a:t>
            </a:r>
            <a:r>
              <a:rPr lang="en-US" altLang="zh-TW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/>
              <a:t>   14   18   22</a:t>
            </a:r>
            <a:endParaRPr lang="zh-TW" altLang="en-US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23473" y="4605345"/>
            <a:ext cx="512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C:    11   13   14  16  19  </a:t>
            </a:r>
            <a:endParaRPr lang="zh-TW" altLang="en-US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68643" y="5419707"/>
            <a:ext cx="6541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(List C stores 5 smallest sums.)</a:t>
            </a:r>
            <a:endParaRPr lang="zh-TW" altLang="en-US" sz="4000" dirty="0"/>
          </a:p>
        </p:txBody>
      </p:sp>
      <p:sp>
        <p:nvSpPr>
          <p:cNvPr id="10" name="向下箭號 9"/>
          <p:cNvSpPr/>
          <p:nvPr/>
        </p:nvSpPr>
        <p:spPr>
          <a:xfrm>
            <a:off x="4212236" y="4001462"/>
            <a:ext cx="1095528" cy="6038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155" y="178309"/>
            <a:ext cx="3878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A </a:t>
            </a:r>
            <a:r>
              <a:rPr lang="en-US" altLang="zh-TW" sz="4400" dirty="0" err="1">
                <a:solidFill>
                  <a:srgbClr val="FF0000"/>
                </a:solidFill>
              </a:rPr>
              <a:t>Subproblem</a:t>
            </a:r>
            <a:r>
              <a:rPr lang="en-US" altLang="zh-TW" sz="4400" dirty="0">
                <a:solidFill>
                  <a:srgbClr val="FF0000"/>
                </a:solidFill>
              </a:rPr>
              <a:t>: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4155" y="1615741"/>
            <a:ext cx="477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Spec-Merge(A, B, C, k)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44784" y="2887251"/>
            <a:ext cx="167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(k=5)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488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633E7B-9434-4633-A71F-4024031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1D3-D1DE-4AA0-8A5B-1D0ED340C84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0166BB-770F-4A22-B29C-D15A3D08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883BCB-51FF-4543-BA47-A9632EB3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872DB9-A7B2-4BF4-B1CB-687DF7923DEB}"/>
              </a:ext>
            </a:extLst>
          </p:cNvPr>
          <p:cNvSpPr txBox="1"/>
          <p:nvPr/>
        </p:nvSpPr>
        <p:spPr>
          <a:xfrm>
            <a:off x="3472542" y="2536371"/>
            <a:ext cx="513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Merging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處理過程</a:t>
            </a:r>
          </a:p>
        </p:txBody>
      </p:sp>
    </p:spTree>
    <p:extLst>
      <p:ext uri="{BB962C8B-B14F-4D97-AF65-F5344CB8AC3E}">
        <p14:creationId xmlns:p14="http://schemas.microsoft.com/office/powerpoint/2010/main" val="332281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9310" y="97436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>
                <a:solidFill>
                  <a:srgbClr val="FF0000"/>
                </a:solidFill>
              </a:rPr>
              <a:t>5</a:t>
            </a:r>
            <a:r>
              <a:rPr lang="en-US" altLang="zh-TW" sz="4000" dirty="0"/>
              <a:t>    7    13   16   19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36294" y="266475"/>
            <a:ext cx="404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[0]  [1]  [2]   [3]  [4]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1774" y="20220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</a:t>
            </a:r>
            <a:r>
              <a:rPr lang="en-US" altLang="zh-TW" sz="4000" dirty="0">
                <a:solidFill>
                  <a:srgbClr val="C00000"/>
                </a:solidFill>
              </a:rPr>
              <a:t>9</a:t>
            </a:r>
            <a:r>
              <a:rPr lang="en-US" altLang="zh-TW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/>
              <a:t>   14   18   22</a:t>
            </a:r>
            <a:endParaRPr lang="zh-TW" altLang="en-US" sz="4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218544" y="1586962"/>
            <a:ext cx="0" cy="418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319729" y="1486866"/>
            <a:ext cx="464694" cy="619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45267" y="1486866"/>
            <a:ext cx="1056808" cy="656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15784" y="1530292"/>
            <a:ext cx="1682649" cy="70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5784" y="1486866"/>
            <a:ext cx="2585803" cy="8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883145" y="1403973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347841" y="1391617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51888" y="1363106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7729" y="138566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313423" y="1354032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7E24D59-25A1-4148-BF3A-2C4B3BB9CD0F}"/>
              </a:ext>
            </a:extLst>
          </p:cNvPr>
          <p:cNvGrpSpPr/>
          <p:nvPr/>
        </p:nvGrpSpPr>
        <p:grpSpPr>
          <a:xfrm>
            <a:off x="704535" y="2729962"/>
            <a:ext cx="7615006" cy="1075943"/>
            <a:chOff x="704535" y="2729962"/>
            <a:chExt cx="7615006" cy="1075943"/>
          </a:xfrm>
        </p:grpSpPr>
        <p:sp>
          <p:nvSpPr>
            <p:cNvPr id="5" name="文字方塊 4"/>
            <p:cNvSpPr txBox="1"/>
            <p:nvPr/>
          </p:nvSpPr>
          <p:spPr>
            <a:xfrm>
              <a:off x="704535" y="3098019"/>
              <a:ext cx="7615006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PQ:  11(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)  13(0)  19(0)  22(0)  25(0)</a:t>
              </a:r>
              <a:endParaRPr lang="zh-TW" altLang="en-US" sz="4000" dirty="0"/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3147941" y="2729962"/>
              <a:ext cx="625841" cy="368057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4439E46-5580-420C-921B-307D455E4E36}"/>
              </a:ext>
            </a:extLst>
          </p:cNvPr>
          <p:cNvGrpSpPr/>
          <p:nvPr/>
        </p:nvGrpSpPr>
        <p:grpSpPr>
          <a:xfrm>
            <a:off x="974369" y="4231888"/>
            <a:ext cx="2482739" cy="707886"/>
            <a:chOff x="974369" y="4231888"/>
            <a:chExt cx="2482739" cy="707886"/>
          </a:xfrm>
        </p:grpSpPr>
        <p:sp>
          <p:nvSpPr>
            <p:cNvPr id="6" name="文字方塊 5"/>
            <p:cNvSpPr txBox="1"/>
            <p:nvPr/>
          </p:nvSpPr>
          <p:spPr>
            <a:xfrm>
              <a:off x="974369" y="4231888"/>
              <a:ext cx="1877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C: 11(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)</a:t>
              </a:r>
              <a:endParaRPr lang="zh-TW" altLang="en-US" sz="4000" dirty="0"/>
            </a:p>
          </p:txBody>
        </p:sp>
        <p:sp>
          <p:nvSpPr>
            <p:cNvPr id="36" name="向左箭號 35"/>
            <p:cNvSpPr/>
            <p:nvPr/>
          </p:nvSpPr>
          <p:spPr>
            <a:xfrm>
              <a:off x="3097343" y="4442266"/>
              <a:ext cx="359765" cy="2948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65DF690-E206-4286-B047-5C8082F8ED13}"/>
              </a:ext>
            </a:extLst>
          </p:cNvPr>
          <p:cNvGrpSpPr/>
          <p:nvPr/>
        </p:nvGrpSpPr>
        <p:grpSpPr>
          <a:xfrm>
            <a:off x="1633927" y="3726509"/>
            <a:ext cx="4616957" cy="1168888"/>
            <a:chOff x="1633927" y="3726509"/>
            <a:chExt cx="4616957" cy="1168888"/>
          </a:xfrm>
        </p:grpSpPr>
        <p:sp>
          <p:nvSpPr>
            <p:cNvPr id="35" name="文字方塊 34"/>
            <p:cNvSpPr txBox="1"/>
            <p:nvPr/>
          </p:nvSpPr>
          <p:spPr>
            <a:xfrm>
              <a:off x="3545154" y="4187511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A[0]+B[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]</a:t>
              </a:r>
              <a:endParaRPr lang="zh-TW" altLang="en-US" sz="4000" dirty="0"/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1633927" y="3877945"/>
              <a:ext cx="404734" cy="35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9947" y="3726509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DEL-min(PQ)</a:t>
              </a:r>
              <a:endParaRPr lang="zh-TW" altLang="en-US" sz="32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EDDE8A9-77BA-4DBD-BF52-CD2E50EC7506}"/>
              </a:ext>
            </a:extLst>
          </p:cNvPr>
          <p:cNvGrpSpPr/>
          <p:nvPr/>
        </p:nvGrpSpPr>
        <p:grpSpPr>
          <a:xfrm>
            <a:off x="0" y="4093314"/>
            <a:ext cx="11377534" cy="1604165"/>
            <a:chOff x="0" y="4093314"/>
            <a:chExt cx="11377534" cy="160416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F91F01D-C8CA-4541-82E1-75B029143018}"/>
                </a:ext>
              </a:extLst>
            </p:cNvPr>
            <p:cNvGrpSpPr/>
            <p:nvPr/>
          </p:nvGrpSpPr>
          <p:grpSpPr>
            <a:xfrm>
              <a:off x="1633927" y="4093314"/>
              <a:ext cx="9743607" cy="1604165"/>
              <a:chOff x="1633927" y="4088323"/>
              <a:chExt cx="9743607" cy="1604165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633927" y="4984602"/>
                <a:ext cx="9743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11 -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] +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+1]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11 – 6</a:t>
                </a:r>
                <a:r>
                  <a:rPr lang="en-US" altLang="zh-TW" sz="4000" dirty="0"/>
                  <a:t> 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9</a:t>
                </a:r>
                <a:r>
                  <a:rPr lang="en-US" altLang="zh-TW" sz="4000" dirty="0"/>
                  <a:t>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zh-TW" sz="4000" dirty="0"/>
                  <a:t> +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 9  </a:t>
                </a:r>
                <a:r>
                  <a:rPr lang="en-US" altLang="zh-TW" sz="4000" dirty="0"/>
                  <a:t>= </a:t>
                </a:r>
                <a:r>
                  <a:rPr lang="en-US" altLang="zh-TW" sz="4000" dirty="0">
                    <a:solidFill>
                      <a:srgbClr val="FFC000"/>
                    </a:solidFill>
                  </a:rPr>
                  <a:t>14 (1)</a:t>
                </a:r>
                <a:endParaRPr lang="zh-TW" altLang="en-US" sz="4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689943" y="4088323"/>
                <a:ext cx="2705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A[0]+B[1]</a:t>
                </a:r>
                <a:endParaRPr lang="zh-TW" altLang="en-US" sz="4000" dirty="0"/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8199620" y="4796209"/>
                <a:ext cx="359764" cy="32053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0" y="5082473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INS(PQ):</a:t>
              </a:r>
              <a:endParaRPr lang="zh-TW" altLang="en-US" sz="32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64496" y="5739653"/>
            <a:ext cx="761500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13(0)  19(0)  22(0)  25(0) </a:t>
            </a:r>
            <a:r>
              <a:rPr lang="en-US" altLang="zh-TW" sz="4000" dirty="0">
                <a:solidFill>
                  <a:srgbClr val="FFC000"/>
                </a:solidFill>
              </a:rPr>
              <a:t>14(1)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333948" y="19617"/>
            <a:ext cx="50367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A, B: Two sorted lists</a:t>
            </a:r>
          </a:p>
          <a:p>
            <a:r>
              <a:rPr lang="en-US" altLang="zh-TW" sz="4000" dirty="0"/>
              <a:t>PQ: Priority queue</a:t>
            </a:r>
          </a:p>
          <a:p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):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is an index of list B</a:t>
            </a:r>
          </a:p>
          <a:p>
            <a:r>
              <a:rPr lang="en-US" altLang="zh-TW" sz="4000" dirty="0"/>
              <a:t>DEL-min: delete min</a:t>
            </a:r>
          </a:p>
          <a:p>
            <a:r>
              <a:rPr lang="en-US" altLang="zh-TW" sz="4000" dirty="0"/>
              <a:t>INS: insert</a:t>
            </a:r>
            <a:endParaRPr lang="zh-TW" altLang="en-US" sz="4000" dirty="0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44" name="日期版面配置區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654D-5B41-459F-B6AC-4D5710A26ADA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0" y="-41302"/>
            <a:ext cx="160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Step 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9310" y="97436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/>
              <a:t>5    </a:t>
            </a:r>
            <a:r>
              <a:rPr lang="en-US" altLang="zh-TW" sz="4000" dirty="0">
                <a:solidFill>
                  <a:srgbClr val="FF0000"/>
                </a:solidFill>
              </a:rPr>
              <a:t>7</a:t>
            </a:r>
            <a:r>
              <a:rPr lang="en-US" altLang="zh-TW" sz="4000" dirty="0"/>
              <a:t>    13   16   19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36294" y="266475"/>
            <a:ext cx="404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[0]  [1]  [2]   [3]  [4]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1774" y="20220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</a:t>
            </a:r>
            <a:r>
              <a:rPr lang="en-US" altLang="zh-TW" sz="4000" dirty="0">
                <a:solidFill>
                  <a:srgbClr val="C00000"/>
                </a:solidFill>
              </a:rPr>
              <a:t>9</a:t>
            </a:r>
            <a:r>
              <a:rPr lang="en-US" altLang="zh-TW" sz="4000" dirty="0"/>
              <a:t>    14   18   22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4535" y="3098019"/>
            <a:ext cx="857437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13(</a:t>
            </a:r>
            <a:r>
              <a:rPr lang="en-US" altLang="zh-TW" sz="4000" dirty="0">
                <a:solidFill>
                  <a:srgbClr val="00B0F0"/>
                </a:solidFill>
              </a:rPr>
              <a:t>0</a:t>
            </a:r>
            <a:r>
              <a:rPr lang="en-US" altLang="zh-TW" sz="4000" dirty="0"/>
              <a:t>)  19(0)  22(0)  25(0) 14(1) </a:t>
            </a:r>
            <a:endParaRPr lang="zh-TW" altLang="en-US" sz="4000" dirty="0"/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>
            <a:off x="2254968" y="1530292"/>
            <a:ext cx="636741" cy="8891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319729" y="1486866"/>
            <a:ext cx="464694" cy="619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45267" y="1486866"/>
            <a:ext cx="1056808" cy="656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15784" y="1530292"/>
            <a:ext cx="1682649" cy="70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5784" y="1486866"/>
            <a:ext cx="2585803" cy="8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03995" y="1422793"/>
            <a:ext cx="63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347841" y="1391617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51888" y="1363106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7729" y="138566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313423" y="1354032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2" name="向下箭號 31"/>
          <p:cNvSpPr/>
          <p:nvPr/>
        </p:nvSpPr>
        <p:spPr>
          <a:xfrm>
            <a:off x="3147941" y="2729962"/>
            <a:ext cx="625841" cy="368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2E4D339-6F3D-45DD-88DD-8AF0B3F84439}"/>
              </a:ext>
            </a:extLst>
          </p:cNvPr>
          <p:cNvGrpSpPr/>
          <p:nvPr/>
        </p:nvGrpSpPr>
        <p:grpSpPr>
          <a:xfrm>
            <a:off x="299801" y="4204724"/>
            <a:ext cx="3288471" cy="707886"/>
            <a:chOff x="299801" y="4204724"/>
            <a:chExt cx="3288471" cy="707886"/>
          </a:xfrm>
        </p:grpSpPr>
        <p:sp>
          <p:nvSpPr>
            <p:cNvPr id="6" name="文字方塊 5"/>
            <p:cNvSpPr txBox="1"/>
            <p:nvPr/>
          </p:nvSpPr>
          <p:spPr>
            <a:xfrm>
              <a:off x="299801" y="4204724"/>
              <a:ext cx="29287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C: 11(0) 13(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)</a:t>
              </a:r>
              <a:endParaRPr lang="zh-TW" altLang="en-US" sz="4000" dirty="0"/>
            </a:p>
          </p:txBody>
        </p:sp>
        <p:sp>
          <p:nvSpPr>
            <p:cNvPr id="36" name="向左箭號 35"/>
            <p:cNvSpPr/>
            <p:nvPr/>
          </p:nvSpPr>
          <p:spPr>
            <a:xfrm>
              <a:off x="3228507" y="4381585"/>
              <a:ext cx="359765" cy="2948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438E8B-EF63-4F52-8AF3-07F89A9ED362}"/>
              </a:ext>
            </a:extLst>
          </p:cNvPr>
          <p:cNvGrpSpPr/>
          <p:nvPr/>
        </p:nvGrpSpPr>
        <p:grpSpPr>
          <a:xfrm>
            <a:off x="1633927" y="3726509"/>
            <a:ext cx="4737827" cy="1110951"/>
            <a:chOff x="1633927" y="3726509"/>
            <a:chExt cx="4737827" cy="1110951"/>
          </a:xfrm>
        </p:grpSpPr>
        <p:sp>
          <p:nvSpPr>
            <p:cNvPr id="35" name="文字方塊 34"/>
            <p:cNvSpPr txBox="1"/>
            <p:nvPr/>
          </p:nvSpPr>
          <p:spPr>
            <a:xfrm>
              <a:off x="3666024" y="4129574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A[1]+B[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]</a:t>
              </a:r>
              <a:endParaRPr lang="zh-TW" altLang="en-US" sz="4000" dirty="0"/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1633927" y="3877945"/>
              <a:ext cx="404734" cy="35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9947" y="3726509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DEL-min(PQ)</a:t>
              </a:r>
              <a:endParaRPr lang="zh-TW" altLang="en-US" sz="32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F352A19-0483-4861-ADF1-0F4A0D0F7700}"/>
              </a:ext>
            </a:extLst>
          </p:cNvPr>
          <p:cNvGrpSpPr/>
          <p:nvPr/>
        </p:nvGrpSpPr>
        <p:grpSpPr>
          <a:xfrm>
            <a:off x="0" y="4088323"/>
            <a:ext cx="11377534" cy="1604165"/>
            <a:chOff x="0" y="4088323"/>
            <a:chExt cx="11377534" cy="160416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2832B98A-5033-45C3-A249-AF78FA051A5F}"/>
                </a:ext>
              </a:extLst>
            </p:cNvPr>
            <p:cNvGrpSpPr/>
            <p:nvPr/>
          </p:nvGrpSpPr>
          <p:grpSpPr>
            <a:xfrm>
              <a:off x="1633927" y="4088323"/>
              <a:ext cx="9743607" cy="1604165"/>
              <a:chOff x="1633927" y="4088323"/>
              <a:chExt cx="9743607" cy="1604165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633927" y="4984602"/>
                <a:ext cx="9743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13 -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] +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+1]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13 – 6</a:t>
                </a:r>
                <a:r>
                  <a:rPr lang="en-US" altLang="zh-TW" sz="4000" dirty="0"/>
                  <a:t> 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9</a:t>
                </a:r>
                <a:r>
                  <a:rPr lang="en-US" altLang="zh-TW" sz="4000" dirty="0"/>
                  <a:t>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TW" sz="4000" dirty="0"/>
                  <a:t>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9</a:t>
                </a:r>
                <a:r>
                  <a:rPr lang="en-US" altLang="zh-TW" sz="4000" dirty="0"/>
                  <a:t>  = </a:t>
                </a:r>
                <a:r>
                  <a:rPr lang="en-US" altLang="zh-TW" sz="4000" dirty="0">
                    <a:solidFill>
                      <a:srgbClr val="FFC000"/>
                    </a:solidFill>
                  </a:rPr>
                  <a:t>16 (1)</a:t>
                </a:r>
                <a:endParaRPr lang="zh-TW" altLang="en-US" sz="4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689943" y="4088323"/>
                <a:ext cx="2705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A[1]+B[1]</a:t>
                </a:r>
                <a:endParaRPr lang="zh-TW" altLang="en-US" sz="4000" dirty="0"/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8199620" y="4796209"/>
                <a:ext cx="359764" cy="32053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0" y="5082473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INS(PQ):</a:t>
              </a:r>
              <a:endParaRPr lang="zh-TW" altLang="en-US" sz="32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64496" y="5677643"/>
            <a:ext cx="761500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19(0)  22(0)  25(0) 14(1) </a:t>
            </a:r>
            <a:r>
              <a:rPr lang="en-US" altLang="zh-TW" sz="4000" dirty="0">
                <a:solidFill>
                  <a:srgbClr val="FFC000"/>
                </a:solidFill>
              </a:rPr>
              <a:t>16(1)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7D4A-4736-4CA2-A8EF-3F8BC01F66F9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0" y="-41302"/>
            <a:ext cx="160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Step 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333948" y="19617"/>
            <a:ext cx="5036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A, B: Two sorted lists</a:t>
            </a:r>
          </a:p>
          <a:p>
            <a:r>
              <a:rPr lang="en-US" altLang="zh-TW" sz="4000" dirty="0"/>
              <a:t>PQ: Priority queue</a:t>
            </a:r>
          </a:p>
          <a:p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):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is an index of list B</a:t>
            </a:r>
          </a:p>
          <a:p>
            <a:r>
              <a:rPr lang="en-US" altLang="zh-TW" sz="4000" dirty="0"/>
              <a:t>DEL-min: delete min</a:t>
            </a:r>
          </a:p>
          <a:p>
            <a:r>
              <a:rPr lang="en-US" altLang="zh-TW" sz="4000" dirty="0"/>
              <a:t>INS: insert</a:t>
            </a:r>
            <a:endParaRPr lang="zh-TW" altLang="en-US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68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9310" y="97436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>
                <a:solidFill>
                  <a:srgbClr val="FF0000"/>
                </a:solidFill>
              </a:rPr>
              <a:t>5</a:t>
            </a:r>
            <a:r>
              <a:rPr lang="en-US" altLang="zh-TW" sz="4000" dirty="0"/>
              <a:t>    7    13   16   19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36294" y="266475"/>
            <a:ext cx="404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[0]  [1]  [2]   [3]  [4]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1774" y="20220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9    </a:t>
            </a:r>
            <a:r>
              <a:rPr lang="en-US" altLang="zh-TW" sz="4000" dirty="0">
                <a:solidFill>
                  <a:srgbClr val="C00000"/>
                </a:solidFill>
              </a:rPr>
              <a:t>14</a:t>
            </a:r>
            <a:r>
              <a:rPr lang="en-US" altLang="zh-TW" sz="4000" dirty="0"/>
              <a:t>   18   22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4535" y="3098019"/>
            <a:ext cx="857437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19(0)  22(0)  25(0) 14(</a:t>
            </a:r>
            <a:r>
              <a:rPr lang="en-US" altLang="zh-TW" sz="4000" dirty="0">
                <a:solidFill>
                  <a:srgbClr val="00B0F0"/>
                </a:solidFill>
              </a:rPr>
              <a:t>1</a:t>
            </a:r>
            <a:r>
              <a:rPr lang="en-US" altLang="zh-TW" sz="4000" dirty="0"/>
              <a:t>) 16(1) </a:t>
            </a:r>
            <a:endParaRPr lang="zh-TW" altLang="en-US" sz="4000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 flipV="1">
            <a:off x="2828915" y="1457089"/>
            <a:ext cx="179089" cy="7743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13426" y="1505052"/>
            <a:ext cx="1056808" cy="656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15784" y="1530292"/>
            <a:ext cx="1682649" cy="70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42952" y="1478107"/>
            <a:ext cx="2585803" cy="8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03995" y="1422793"/>
            <a:ext cx="63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5617" y="136269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51888" y="1363106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7729" y="138566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313423" y="1354032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2" name="向下箭號 31"/>
          <p:cNvSpPr/>
          <p:nvPr/>
        </p:nvSpPr>
        <p:spPr>
          <a:xfrm>
            <a:off x="3147941" y="2729962"/>
            <a:ext cx="625841" cy="368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724FCD-4DEC-4B95-B436-907323FA39B6}"/>
              </a:ext>
            </a:extLst>
          </p:cNvPr>
          <p:cNvGrpSpPr/>
          <p:nvPr/>
        </p:nvGrpSpPr>
        <p:grpSpPr>
          <a:xfrm>
            <a:off x="8199620" y="4054916"/>
            <a:ext cx="2705730" cy="1058345"/>
            <a:chOff x="8199620" y="4054916"/>
            <a:chExt cx="2705730" cy="1058345"/>
          </a:xfrm>
        </p:grpSpPr>
        <p:sp>
          <p:nvSpPr>
            <p:cNvPr id="33" name="文字方塊 32"/>
            <p:cNvSpPr txBox="1"/>
            <p:nvPr/>
          </p:nvSpPr>
          <p:spPr>
            <a:xfrm>
              <a:off x="8199620" y="4054916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A[0]+B[2]</a:t>
              </a:r>
              <a:endParaRPr lang="zh-TW" altLang="en-US" sz="4000" dirty="0"/>
            </a:p>
          </p:txBody>
        </p:sp>
        <p:sp>
          <p:nvSpPr>
            <p:cNvPr id="34" name="向下箭號 33"/>
            <p:cNvSpPr/>
            <p:nvPr/>
          </p:nvSpPr>
          <p:spPr>
            <a:xfrm>
              <a:off x="8604351" y="4792724"/>
              <a:ext cx="359764" cy="3205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3285BF-6DC8-4D6C-B868-5322EED5F78C}"/>
              </a:ext>
            </a:extLst>
          </p:cNvPr>
          <p:cNvGrpSpPr/>
          <p:nvPr/>
        </p:nvGrpSpPr>
        <p:grpSpPr>
          <a:xfrm>
            <a:off x="299801" y="4195065"/>
            <a:ext cx="4470821" cy="707886"/>
            <a:chOff x="299801" y="4195065"/>
            <a:chExt cx="4470821" cy="707886"/>
          </a:xfrm>
        </p:grpSpPr>
        <p:sp>
          <p:nvSpPr>
            <p:cNvPr id="6" name="文字方塊 5"/>
            <p:cNvSpPr txBox="1"/>
            <p:nvPr/>
          </p:nvSpPr>
          <p:spPr>
            <a:xfrm>
              <a:off x="299801" y="4195065"/>
              <a:ext cx="41672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C: 11(0) 13(0) 14(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) </a:t>
              </a:r>
              <a:endParaRPr lang="zh-TW" altLang="en-US" sz="4000" dirty="0"/>
            </a:p>
          </p:txBody>
        </p:sp>
        <p:sp>
          <p:nvSpPr>
            <p:cNvPr id="36" name="向左箭號 35"/>
            <p:cNvSpPr/>
            <p:nvPr/>
          </p:nvSpPr>
          <p:spPr>
            <a:xfrm>
              <a:off x="4410857" y="4386468"/>
              <a:ext cx="359765" cy="2948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32AE78F-88D3-41F5-89EC-182334C407A9}"/>
              </a:ext>
            </a:extLst>
          </p:cNvPr>
          <p:cNvGrpSpPr/>
          <p:nvPr/>
        </p:nvGrpSpPr>
        <p:grpSpPr>
          <a:xfrm>
            <a:off x="1633927" y="3726509"/>
            <a:ext cx="5861134" cy="1120560"/>
            <a:chOff x="1633927" y="3726509"/>
            <a:chExt cx="5861134" cy="1120560"/>
          </a:xfrm>
        </p:grpSpPr>
        <p:sp>
          <p:nvSpPr>
            <p:cNvPr id="35" name="文字方塊 34"/>
            <p:cNvSpPr txBox="1"/>
            <p:nvPr/>
          </p:nvSpPr>
          <p:spPr>
            <a:xfrm>
              <a:off x="4789331" y="4139183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A[0]+B[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]</a:t>
              </a:r>
              <a:endParaRPr lang="zh-TW" altLang="en-US" sz="4000" dirty="0"/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1633927" y="3877945"/>
              <a:ext cx="404734" cy="35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9947" y="3726509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DEL-min(PQ)</a:t>
              </a:r>
              <a:endParaRPr lang="zh-TW" altLang="en-US" sz="32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B1B80ED-3334-4617-B337-75CF1183AF56}"/>
              </a:ext>
            </a:extLst>
          </p:cNvPr>
          <p:cNvGrpSpPr/>
          <p:nvPr/>
        </p:nvGrpSpPr>
        <p:grpSpPr>
          <a:xfrm>
            <a:off x="0" y="4987612"/>
            <a:ext cx="11917180" cy="707886"/>
            <a:chOff x="0" y="4987612"/>
            <a:chExt cx="11917180" cy="707886"/>
          </a:xfrm>
        </p:grpSpPr>
        <p:sp>
          <p:nvSpPr>
            <p:cNvPr id="7" name="文字方塊 6"/>
            <p:cNvSpPr txBox="1"/>
            <p:nvPr/>
          </p:nvSpPr>
          <p:spPr>
            <a:xfrm>
              <a:off x="1633927" y="4987612"/>
              <a:ext cx="10283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14 - 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] + 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+1] = </a:t>
              </a:r>
              <a:r>
                <a:rPr lang="en-US" altLang="zh-TW" sz="4000" dirty="0">
                  <a:solidFill>
                    <a:srgbClr val="FF0000"/>
                  </a:solidFill>
                </a:rPr>
                <a:t>14 – 9</a:t>
              </a:r>
              <a:r>
                <a:rPr lang="en-US" altLang="zh-TW" sz="4000" dirty="0"/>
                <a:t>  + </a:t>
              </a:r>
              <a:r>
                <a:rPr lang="en-US" altLang="zh-TW" sz="4000" dirty="0">
                  <a:solidFill>
                    <a:srgbClr val="C00000"/>
                  </a:solidFill>
                </a:rPr>
                <a:t>14</a:t>
              </a:r>
              <a:r>
                <a:rPr lang="en-US" altLang="zh-TW" sz="4000" dirty="0"/>
                <a:t> =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</a:t>
              </a:r>
              <a:r>
                <a:rPr lang="en-US" altLang="zh-TW" sz="4000" dirty="0"/>
                <a:t> + </a:t>
              </a:r>
              <a:r>
                <a:rPr lang="en-US" altLang="zh-TW" sz="4000" dirty="0">
                  <a:solidFill>
                    <a:srgbClr val="C00000"/>
                  </a:solidFill>
                </a:rPr>
                <a:t>14</a:t>
              </a:r>
              <a:r>
                <a:rPr lang="en-US" altLang="zh-TW" sz="4000" dirty="0"/>
                <a:t>  = </a:t>
              </a:r>
              <a:r>
                <a:rPr lang="en-US" altLang="zh-TW" sz="4000" dirty="0">
                  <a:solidFill>
                    <a:srgbClr val="FFC000"/>
                  </a:solidFill>
                </a:rPr>
                <a:t>19 (2)</a:t>
              </a:r>
              <a:endParaRPr lang="zh-TW" altLang="en-US" sz="4000" dirty="0">
                <a:solidFill>
                  <a:srgbClr val="FFC00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0" y="5082473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INS(PQ):</a:t>
              </a:r>
              <a:endParaRPr lang="zh-TW" altLang="en-US" sz="32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801973" y="5695498"/>
            <a:ext cx="761500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19(0)  22(0)  25(0) 16(1) </a:t>
            </a:r>
            <a:r>
              <a:rPr lang="en-US" altLang="zh-TW" sz="4000" dirty="0">
                <a:solidFill>
                  <a:srgbClr val="FFC000"/>
                </a:solidFill>
              </a:rPr>
              <a:t>19(2)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6867-D205-4316-9BAE-557A42D52C0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0" y="-41302"/>
            <a:ext cx="160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Step 3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333948" y="19617"/>
            <a:ext cx="5036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A, B: Two sorted lists</a:t>
            </a:r>
          </a:p>
          <a:p>
            <a:r>
              <a:rPr lang="en-US" altLang="zh-TW" sz="4000" dirty="0"/>
              <a:t>PQ: Priority queue</a:t>
            </a:r>
          </a:p>
          <a:p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):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is an index of list B</a:t>
            </a:r>
          </a:p>
          <a:p>
            <a:r>
              <a:rPr lang="en-US" altLang="zh-TW" sz="4000" dirty="0"/>
              <a:t>DEL-min: delete min</a:t>
            </a:r>
          </a:p>
          <a:p>
            <a:r>
              <a:rPr lang="en-US" altLang="zh-TW" sz="4000" dirty="0"/>
              <a:t>INS: insert</a:t>
            </a:r>
            <a:endParaRPr lang="zh-TW" altLang="en-US" sz="4000" dirty="0"/>
          </a:p>
          <a:p>
            <a:endParaRPr lang="zh-TW" altLang="en-US" sz="40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7376B0D-4AAD-44C9-99AA-208C912E69AE}"/>
              </a:ext>
            </a:extLst>
          </p:cNvPr>
          <p:cNvCxnSpPr>
            <a:cxnSpLocks/>
          </p:cNvCxnSpPr>
          <p:nvPr/>
        </p:nvCxnSpPr>
        <p:spPr>
          <a:xfrm>
            <a:off x="2254968" y="1530292"/>
            <a:ext cx="636741" cy="8891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9310" y="97436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/>
              <a:t>5    </a:t>
            </a:r>
            <a:r>
              <a:rPr lang="en-US" altLang="zh-TW" sz="4000" dirty="0">
                <a:solidFill>
                  <a:srgbClr val="FF0000"/>
                </a:solidFill>
              </a:rPr>
              <a:t>7</a:t>
            </a:r>
            <a:r>
              <a:rPr lang="en-US" altLang="zh-TW" sz="4000" dirty="0"/>
              <a:t>    13   16   19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36294" y="266475"/>
            <a:ext cx="404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[0]  [1]  [2]   [3]  [4]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1774" y="20220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9    </a:t>
            </a:r>
            <a:r>
              <a:rPr lang="en-US" altLang="zh-TW" sz="4000" dirty="0">
                <a:solidFill>
                  <a:srgbClr val="C00000"/>
                </a:solidFill>
              </a:rPr>
              <a:t>14</a:t>
            </a:r>
            <a:r>
              <a:rPr lang="en-US" altLang="zh-TW" sz="4000" dirty="0"/>
              <a:t>   18   22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4535" y="3098019"/>
            <a:ext cx="857437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19(0)  22(0)  25(0) 16(</a:t>
            </a:r>
            <a:r>
              <a:rPr lang="en-US" altLang="zh-TW" sz="4000" dirty="0">
                <a:solidFill>
                  <a:srgbClr val="00B0F0"/>
                </a:solidFill>
              </a:rPr>
              <a:t>1</a:t>
            </a:r>
            <a:r>
              <a:rPr lang="en-US" altLang="zh-TW" sz="4000" dirty="0"/>
              <a:t>) 19(2) </a:t>
            </a:r>
            <a:endParaRPr lang="zh-TW" altLang="en-US" sz="4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168890" y="1598842"/>
            <a:ext cx="1590655" cy="5907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13426" y="1505052"/>
            <a:ext cx="1056808" cy="656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15784" y="1530292"/>
            <a:ext cx="1682649" cy="70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5784" y="1486866"/>
            <a:ext cx="2585803" cy="8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948724" y="1378313"/>
            <a:ext cx="63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5617" y="136269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51888" y="1363106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7729" y="138566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313423" y="1354032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2" name="向下箭號 31"/>
          <p:cNvSpPr/>
          <p:nvPr/>
        </p:nvSpPr>
        <p:spPr>
          <a:xfrm>
            <a:off x="3147941" y="2729962"/>
            <a:ext cx="625841" cy="368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4EAC68D-4D51-4046-A377-F474DC8D1142}"/>
              </a:ext>
            </a:extLst>
          </p:cNvPr>
          <p:cNvGrpSpPr/>
          <p:nvPr/>
        </p:nvGrpSpPr>
        <p:grpSpPr>
          <a:xfrm>
            <a:off x="299801" y="4195065"/>
            <a:ext cx="5583837" cy="707886"/>
            <a:chOff x="299801" y="4195065"/>
            <a:chExt cx="5583837" cy="707886"/>
          </a:xfrm>
        </p:grpSpPr>
        <p:sp>
          <p:nvSpPr>
            <p:cNvPr id="6" name="文字方塊 5"/>
            <p:cNvSpPr txBox="1"/>
            <p:nvPr/>
          </p:nvSpPr>
          <p:spPr>
            <a:xfrm>
              <a:off x="299801" y="4195065"/>
              <a:ext cx="5224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C: 11(0) 13(0) 14(1) 16(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)  </a:t>
              </a:r>
              <a:endParaRPr lang="zh-TW" altLang="en-US" sz="4000" dirty="0"/>
            </a:p>
          </p:txBody>
        </p:sp>
        <p:sp>
          <p:nvSpPr>
            <p:cNvPr id="36" name="向左箭號 35"/>
            <p:cNvSpPr/>
            <p:nvPr/>
          </p:nvSpPr>
          <p:spPr>
            <a:xfrm>
              <a:off x="5523873" y="4445649"/>
              <a:ext cx="359765" cy="2948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55956F4-59CE-4169-8DFC-7C2CF7FC4632}"/>
              </a:ext>
            </a:extLst>
          </p:cNvPr>
          <p:cNvGrpSpPr/>
          <p:nvPr/>
        </p:nvGrpSpPr>
        <p:grpSpPr>
          <a:xfrm>
            <a:off x="1633927" y="3726509"/>
            <a:ext cx="6955441" cy="1169905"/>
            <a:chOff x="1633927" y="3726509"/>
            <a:chExt cx="6955441" cy="1169905"/>
          </a:xfrm>
        </p:grpSpPr>
        <p:sp>
          <p:nvSpPr>
            <p:cNvPr id="35" name="文字方塊 34"/>
            <p:cNvSpPr txBox="1"/>
            <p:nvPr/>
          </p:nvSpPr>
          <p:spPr>
            <a:xfrm>
              <a:off x="5883638" y="4188528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A[1]+B[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1</a:t>
              </a:r>
              <a:r>
                <a:rPr lang="en-US" altLang="zh-TW" sz="4000" dirty="0"/>
                <a:t>]</a:t>
              </a:r>
              <a:endParaRPr lang="zh-TW" altLang="en-US" sz="4000" dirty="0"/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1633927" y="3877945"/>
              <a:ext cx="404734" cy="35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9947" y="3726509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DEL-min(PQ)</a:t>
              </a:r>
              <a:endParaRPr lang="zh-TW" altLang="en-US" sz="32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A800AB7-D7DE-4540-8824-CE3EFC81FB5A}"/>
              </a:ext>
            </a:extLst>
          </p:cNvPr>
          <p:cNvGrpSpPr/>
          <p:nvPr/>
        </p:nvGrpSpPr>
        <p:grpSpPr>
          <a:xfrm>
            <a:off x="0" y="4140260"/>
            <a:ext cx="11917180" cy="1555238"/>
            <a:chOff x="0" y="4140260"/>
            <a:chExt cx="11917180" cy="1555238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5BCA8A9-E626-458E-AA8E-76F0C99DB68A}"/>
                </a:ext>
              </a:extLst>
            </p:cNvPr>
            <p:cNvGrpSpPr/>
            <p:nvPr/>
          </p:nvGrpSpPr>
          <p:grpSpPr>
            <a:xfrm>
              <a:off x="1633927" y="4140260"/>
              <a:ext cx="10283253" cy="1555238"/>
              <a:chOff x="1633927" y="4140260"/>
              <a:chExt cx="10283253" cy="1555238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633927" y="4987612"/>
                <a:ext cx="102832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16 -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1</a:t>
                </a:r>
                <a:r>
                  <a:rPr lang="en-US" altLang="zh-TW" sz="4000" dirty="0"/>
                  <a:t>] +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1</a:t>
                </a:r>
                <a:r>
                  <a:rPr lang="en-US" altLang="zh-TW" sz="4000" dirty="0"/>
                  <a:t>+1]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16 – 9</a:t>
                </a:r>
                <a:r>
                  <a:rPr lang="en-US" altLang="zh-TW" sz="4000" dirty="0"/>
                  <a:t> 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14</a:t>
                </a:r>
                <a:r>
                  <a:rPr lang="en-US" altLang="zh-TW" sz="4000" dirty="0"/>
                  <a:t>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TW" sz="4000" dirty="0"/>
                  <a:t>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14</a:t>
                </a:r>
                <a:r>
                  <a:rPr lang="en-US" altLang="zh-TW" sz="4000" dirty="0"/>
                  <a:t>  = </a:t>
                </a:r>
                <a:r>
                  <a:rPr lang="en-US" altLang="zh-TW" sz="4000" dirty="0">
                    <a:solidFill>
                      <a:srgbClr val="FFC000"/>
                    </a:solidFill>
                  </a:rPr>
                  <a:t>21 (2)</a:t>
                </a:r>
                <a:endParaRPr lang="zh-TW" altLang="en-US" sz="4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8795472" y="4140260"/>
                <a:ext cx="2705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A[1]+B[2]</a:t>
                </a:r>
                <a:endParaRPr lang="zh-TW" altLang="en-US" sz="4000" dirty="0"/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8949133" y="4805507"/>
                <a:ext cx="449705" cy="1948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0" y="5082473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INS(PQ):</a:t>
              </a:r>
              <a:endParaRPr lang="zh-TW" altLang="en-US" sz="32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64496" y="5695498"/>
            <a:ext cx="8514415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19(0)  22(0)  25(0) 16(1) 19(2) </a:t>
            </a:r>
            <a:r>
              <a:rPr lang="en-US" altLang="zh-TW" sz="4000" dirty="0">
                <a:solidFill>
                  <a:srgbClr val="FFC000"/>
                </a:solidFill>
              </a:rPr>
              <a:t>21(2)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525F-5958-484D-ABE2-C4B986C7B2D0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0" y="-41302"/>
            <a:ext cx="160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Step 4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333948" y="19617"/>
            <a:ext cx="5036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A, B: Two sorted lists</a:t>
            </a:r>
          </a:p>
          <a:p>
            <a:r>
              <a:rPr lang="en-US" altLang="zh-TW" sz="4000" dirty="0"/>
              <a:t>PQ: Priority queue</a:t>
            </a:r>
          </a:p>
          <a:p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):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is an index of list B</a:t>
            </a:r>
          </a:p>
          <a:p>
            <a:r>
              <a:rPr lang="en-US" altLang="zh-TW" sz="4000" dirty="0"/>
              <a:t>DEL-min: delete min</a:t>
            </a:r>
          </a:p>
          <a:p>
            <a:r>
              <a:rPr lang="en-US" altLang="zh-TW" sz="4000" dirty="0"/>
              <a:t>INS: insert</a:t>
            </a:r>
            <a:endParaRPr lang="zh-TW" altLang="en-US" sz="4000" dirty="0"/>
          </a:p>
          <a:p>
            <a:endParaRPr lang="zh-TW" altLang="en-US" sz="40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8BDEF70-DB30-48B8-968F-D3D373CDD447}"/>
              </a:ext>
            </a:extLst>
          </p:cNvPr>
          <p:cNvCxnSpPr>
            <a:cxnSpLocks/>
          </p:cNvCxnSpPr>
          <p:nvPr/>
        </p:nvCxnSpPr>
        <p:spPr>
          <a:xfrm flipH="1" flipV="1">
            <a:off x="2828915" y="1457089"/>
            <a:ext cx="179089" cy="7743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9310" y="974361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A:</a:t>
            </a:r>
            <a:r>
              <a:rPr lang="zh-TW" altLang="en-US" sz="4000" dirty="0"/>
              <a:t>     </a:t>
            </a:r>
            <a:r>
              <a:rPr lang="en-US" altLang="zh-TW" sz="4000" dirty="0"/>
              <a:t>5    7    </a:t>
            </a:r>
            <a:r>
              <a:rPr lang="en-US" altLang="zh-TW" sz="4000" dirty="0">
                <a:solidFill>
                  <a:srgbClr val="FF0000"/>
                </a:solidFill>
              </a:rPr>
              <a:t>13</a:t>
            </a:r>
            <a:r>
              <a:rPr lang="en-US" altLang="zh-TW" sz="4000" dirty="0"/>
              <a:t>   16   19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36294" y="266475"/>
            <a:ext cx="404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[0]  [1]  [2]   [3]  [4]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1774" y="2022076"/>
            <a:ext cx="56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B:     6    9    </a:t>
            </a:r>
            <a:r>
              <a:rPr lang="en-US" altLang="zh-TW" sz="4000" dirty="0">
                <a:solidFill>
                  <a:srgbClr val="C00000"/>
                </a:solidFill>
              </a:rPr>
              <a:t>14</a:t>
            </a:r>
            <a:r>
              <a:rPr lang="en-US" altLang="zh-TW" sz="4000" dirty="0"/>
              <a:t>   18   22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4535" y="3098019"/>
            <a:ext cx="857437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19(</a:t>
            </a:r>
            <a:r>
              <a:rPr lang="en-US" altLang="zh-TW" sz="4000" dirty="0">
                <a:solidFill>
                  <a:srgbClr val="00B0F0"/>
                </a:solidFill>
              </a:rPr>
              <a:t>0</a:t>
            </a:r>
            <a:r>
              <a:rPr lang="en-US" altLang="zh-TW" sz="4000" dirty="0"/>
              <a:t>)  22(0)  25(0) 19(2) 21(2) </a:t>
            </a:r>
            <a:endParaRPr lang="zh-TW" altLang="en-US" sz="4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168890" y="1598842"/>
            <a:ext cx="1590655" cy="5907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2851888" y="1458252"/>
            <a:ext cx="1110015" cy="7429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13426" y="1505052"/>
            <a:ext cx="1056808" cy="656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15784" y="1530292"/>
            <a:ext cx="1682649" cy="70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5784" y="1486866"/>
            <a:ext cx="2585803" cy="8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948724" y="1378313"/>
            <a:ext cx="63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50599" y="113540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674655" y="1393903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7729" y="1385665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313423" y="1354032"/>
            <a:ext cx="5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32" name="向下箭號 31"/>
          <p:cNvSpPr/>
          <p:nvPr/>
        </p:nvSpPr>
        <p:spPr>
          <a:xfrm>
            <a:off x="3147941" y="2729962"/>
            <a:ext cx="625841" cy="3680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90AB31F-8029-49B8-840E-5343420AA56A}"/>
              </a:ext>
            </a:extLst>
          </p:cNvPr>
          <p:cNvGrpSpPr/>
          <p:nvPr/>
        </p:nvGrpSpPr>
        <p:grpSpPr>
          <a:xfrm>
            <a:off x="299800" y="4195065"/>
            <a:ext cx="6835518" cy="707886"/>
            <a:chOff x="299800" y="4195065"/>
            <a:chExt cx="6835518" cy="707886"/>
          </a:xfrm>
        </p:grpSpPr>
        <p:sp>
          <p:nvSpPr>
            <p:cNvPr id="6" name="文字方塊 5"/>
            <p:cNvSpPr txBox="1"/>
            <p:nvPr/>
          </p:nvSpPr>
          <p:spPr>
            <a:xfrm>
              <a:off x="299800" y="4195065"/>
              <a:ext cx="6475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C: 11(0) 13(0) 14(1) 16(1) 19(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)  </a:t>
              </a:r>
              <a:endParaRPr lang="zh-TW" altLang="en-US" sz="4000" dirty="0"/>
            </a:p>
          </p:txBody>
        </p:sp>
        <p:sp>
          <p:nvSpPr>
            <p:cNvPr id="36" name="向左箭號 35"/>
            <p:cNvSpPr/>
            <p:nvPr/>
          </p:nvSpPr>
          <p:spPr>
            <a:xfrm>
              <a:off x="6775553" y="4401579"/>
              <a:ext cx="359765" cy="2948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407A66-E900-4C54-B1A2-0DD532EAEDF4}"/>
              </a:ext>
            </a:extLst>
          </p:cNvPr>
          <p:cNvGrpSpPr/>
          <p:nvPr/>
        </p:nvGrpSpPr>
        <p:grpSpPr>
          <a:xfrm>
            <a:off x="1633927" y="3726509"/>
            <a:ext cx="8154653" cy="1155339"/>
            <a:chOff x="1633927" y="3726509"/>
            <a:chExt cx="8154653" cy="1155339"/>
          </a:xfrm>
        </p:grpSpPr>
        <p:sp>
          <p:nvSpPr>
            <p:cNvPr id="35" name="文字方塊 34"/>
            <p:cNvSpPr txBox="1"/>
            <p:nvPr/>
          </p:nvSpPr>
          <p:spPr>
            <a:xfrm>
              <a:off x="7082850" y="4173962"/>
              <a:ext cx="2705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A[2]+B[</a:t>
              </a:r>
              <a:r>
                <a:rPr lang="en-US" altLang="zh-TW" sz="4000" dirty="0">
                  <a:solidFill>
                    <a:srgbClr val="00B0F0"/>
                  </a:solidFill>
                </a:rPr>
                <a:t>0</a:t>
              </a:r>
              <a:r>
                <a:rPr lang="en-US" altLang="zh-TW" sz="4000" dirty="0"/>
                <a:t>]</a:t>
              </a:r>
              <a:endParaRPr lang="zh-TW" altLang="en-US" sz="4000" dirty="0"/>
            </a:p>
          </p:txBody>
        </p:sp>
        <p:sp>
          <p:nvSpPr>
            <p:cNvPr id="37" name="向下箭號 36"/>
            <p:cNvSpPr/>
            <p:nvPr/>
          </p:nvSpPr>
          <p:spPr>
            <a:xfrm>
              <a:off x="1633927" y="3877945"/>
              <a:ext cx="404734" cy="35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89947" y="3726509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DEL-min(PQ)</a:t>
              </a:r>
              <a:endParaRPr lang="zh-TW" altLang="en-US" sz="3200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6FD0A2F-75A8-4CD4-8AD6-E2A7E7B2829F}"/>
              </a:ext>
            </a:extLst>
          </p:cNvPr>
          <p:cNvGrpSpPr/>
          <p:nvPr/>
        </p:nvGrpSpPr>
        <p:grpSpPr>
          <a:xfrm>
            <a:off x="0" y="4079017"/>
            <a:ext cx="12602982" cy="1617033"/>
            <a:chOff x="0" y="4079017"/>
            <a:chExt cx="12602982" cy="1617033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86B56C0-7619-42BA-86B6-8FCED9DC4847}"/>
                </a:ext>
              </a:extLst>
            </p:cNvPr>
            <p:cNvGrpSpPr/>
            <p:nvPr/>
          </p:nvGrpSpPr>
          <p:grpSpPr>
            <a:xfrm>
              <a:off x="1663906" y="4079017"/>
              <a:ext cx="10939076" cy="1617033"/>
              <a:chOff x="1663906" y="4079017"/>
              <a:chExt cx="10939076" cy="1617033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1663906" y="4988164"/>
                <a:ext cx="102832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19 -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] + B[</a:t>
                </a:r>
                <a:r>
                  <a:rPr lang="en-US" altLang="zh-TW" sz="4000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4000" dirty="0"/>
                  <a:t>+1]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19 – 6</a:t>
                </a:r>
                <a:r>
                  <a:rPr lang="en-US" altLang="zh-TW" sz="4000" dirty="0"/>
                  <a:t> 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9</a:t>
                </a:r>
                <a:r>
                  <a:rPr lang="en-US" altLang="zh-TW" sz="4000" dirty="0"/>
                  <a:t> = 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13</a:t>
                </a:r>
                <a:r>
                  <a:rPr lang="en-US" altLang="zh-TW" sz="4000" dirty="0"/>
                  <a:t> + </a:t>
                </a:r>
                <a:r>
                  <a:rPr lang="en-US" altLang="zh-TW" sz="4000" dirty="0">
                    <a:solidFill>
                      <a:srgbClr val="C00000"/>
                    </a:solidFill>
                  </a:rPr>
                  <a:t>9</a:t>
                </a:r>
                <a:r>
                  <a:rPr lang="en-US" altLang="zh-TW" sz="4000" dirty="0"/>
                  <a:t>  = </a:t>
                </a:r>
                <a:r>
                  <a:rPr lang="en-US" altLang="zh-TW" sz="4000" dirty="0">
                    <a:solidFill>
                      <a:srgbClr val="FFC000"/>
                    </a:solidFill>
                  </a:rPr>
                  <a:t>22 (1)</a:t>
                </a:r>
                <a:endParaRPr lang="zh-TW" altLang="en-US" sz="4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9897252" y="4079017"/>
                <a:ext cx="2705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A[2]+B[1]</a:t>
                </a:r>
                <a:endParaRPr lang="zh-TW" altLang="en-US" sz="4000" dirty="0"/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10800412" y="4848114"/>
                <a:ext cx="449705" cy="1948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0" y="5082473"/>
              <a:ext cx="247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INS(PQ):</a:t>
              </a:r>
              <a:endParaRPr lang="zh-TW" altLang="en-US" sz="32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48255" y="5686658"/>
            <a:ext cx="8514415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PQ:  22(0)  25(0) 16(1) 19(2) 21(2) </a:t>
            </a:r>
            <a:r>
              <a:rPr lang="en-US" altLang="zh-TW" sz="4000" dirty="0">
                <a:solidFill>
                  <a:srgbClr val="FFC000"/>
                </a:solidFill>
              </a:rPr>
              <a:t>27(1)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35A6-C1BC-46B5-B75F-88FCA01AFF9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0" y="-41302"/>
            <a:ext cx="160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Step 5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333948" y="19617"/>
            <a:ext cx="50367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A, B: Two sorted lists</a:t>
            </a:r>
          </a:p>
          <a:p>
            <a:r>
              <a:rPr lang="en-US" altLang="zh-TW" sz="4000" dirty="0"/>
              <a:t>PQ: Priority queue</a:t>
            </a:r>
          </a:p>
          <a:p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):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is an index of list B</a:t>
            </a:r>
          </a:p>
          <a:p>
            <a:r>
              <a:rPr lang="en-US" altLang="zh-TW" sz="4000" dirty="0"/>
              <a:t>DEL-min: delete min</a:t>
            </a:r>
          </a:p>
          <a:p>
            <a:r>
              <a:rPr lang="en-US" altLang="zh-TW" sz="4000" dirty="0"/>
              <a:t>INS: insert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50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743" y="136525"/>
            <a:ext cx="12072257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 (Time Limit: 1 second)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981EC-1BA1-4F2D-8CF8-0A54C65883E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2022/3/14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 Smallest Sums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2880D-EEBA-4331-BB68-84935B549AE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7147" y="1462088"/>
                <a:ext cx="1020376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總和最小的</a:t>
                </a:r>
                <a:r>
                  <a:rPr lang="en-US" altLang="zh-TW" sz="3200" b="1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K</a:t>
                </a:r>
                <a:r>
                  <a:rPr lang="zh-TW" altLang="en-US" sz="32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個值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 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k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3200" dirty="0"/>
                  <a:t>(2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3200" dirty="0"/>
                  <a:t>k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3200" dirty="0"/>
                  <a:t>750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)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組陣列，每個陣列有 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k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個整數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每個整數值不會超過</a:t>
                </a:r>
                <a:r>
                  <a:rPr lang="en-US" altLang="zh-TW" sz="3200" dirty="0"/>
                  <a:t>1,000,000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)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，從每個陣列中各取一個整數做加總共有 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k</a:t>
                </a:r>
                <a:r>
                  <a:rPr lang="en-US" altLang="zh-TW" sz="3200" baseline="30000" dirty="0">
                    <a:ea typeface="標楷體" panose="03000509000000000000" pitchFamily="65" charset="-120"/>
                  </a:rPr>
                  <a:t>k</a:t>
                </a:r>
                <a:r>
                  <a:rPr lang="zh-TW" altLang="en-US" sz="3200" dirty="0">
                    <a:ea typeface="標楷體" panose="03000509000000000000" pitchFamily="65" charset="-120"/>
                  </a:rPr>
                  <a:t> 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種可能的取法，請你找出總和最小的前 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k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種取法的總和。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47" y="1462088"/>
                <a:ext cx="10203767" cy="2554545"/>
              </a:xfrm>
              <a:prstGeom prst="rect">
                <a:avLst/>
              </a:prstGeom>
              <a:blipFill>
                <a:blip r:embed="rId2"/>
                <a:stretch>
                  <a:fillRect l="-1553" t="-3341" r="-956" b="-69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30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E4530-E9A4-4295-BAB1-73BB1AE2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1D3-D1DE-4AA0-8A5B-1D0ED340C84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1BB522-6313-453B-B10E-8DFA82CF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0A64EF-EEE5-4E63-BB2F-0E2026DE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460A54-AD33-421A-A1AC-3C9F3093DAA3}"/>
              </a:ext>
            </a:extLst>
          </p:cNvPr>
          <p:cNvSpPr txBox="1"/>
          <p:nvPr/>
        </p:nvSpPr>
        <p:spPr>
          <a:xfrm>
            <a:off x="381001" y="194416"/>
            <a:ext cx="337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Example: k=5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F542C2-B011-4D3F-B9A0-8C0E28B643AA}"/>
              </a:ext>
            </a:extLst>
          </p:cNvPr>
          <p:cNvSpPr txBox="1"/>
          <p:nvPr/>
        </p:nvSpPr>
        <p:spPr>
          <a:xfrm>
            <a:off x="381001" y="914400"/>
            <a:ext cx="571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arrays A, B, C, D, 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B0AEE5-A50C-4957-BF60-3F522CB3870A}"/>
              </a:ext>
            </a:extLst>
          </p:cNvPr>
          <p:cNvSpPr txBox="1"/>
          <p:nvPr/>
        </p:nvSpPr>
        <p:spPr>
          <a:xfrm>
            <a:off x="359228" y="1437620"/>
            <a:ext cx="67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sorted array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存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smallest sums)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7B6F21-A927-4F11-B2BD-05EE03CC7A1E}"/>
              </a:ext>
            </a:extLst>
          </p:cNvPr>
          <p:cNvSpPr/>
          <p:nvPr/>
        </p:nvSpPr>
        <p:spPr>
          <a:xfrm>
            <a:off x="418645" y="3352401"/>
            <a:ext cx="10488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2. Spec-Merge(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B,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k);    // </a:t>
            </a:r>
            <a:r>
              <a:rPr lang="en-US" altLang="zh-TW" sz="2800" dirty="0" err="1"/>
              <a:t>ans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/>
              <a:t>B Spec-Merge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結果存於</a:t>
            </a:r>
            <a:r>
              <a:rPr lang="en-US" altLang="zh-TW" sz="2800" dirty="0" err="1"/>
              <a:t>ans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410D8A-6766-4CC5-970E-021091E03EA9}"/>
                  </a:ext>
                </a:extLst>
              </p:cNvPr>
              <p:cNvSpPr/>
              <p:nvPr/>
            </p:nvSpPr>
            <p:spPr>
              <a:xfrm>
                <a:off x="407988" y="2833666"/>
                <a:ext cx="18441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1. </a:t>
                </a:r>
                <a:r>
                  <a:rPr lang="en-US" altLang="zh-TW" sz="2800" dirty="0" err="1"/>
                  <a:t>ans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410D8A-6766-4CC5-970E-021091E03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2833666"/>
                <a:ext cx="1844159" cy="523220"/>
              </a:xfrm>
              <a:prstGeom prst="rect">
                <a:avLst/>
              </a:prstGeom>
              <a:blipFill>
                <a:blip r:embed="rId2"/>
                <a:stretch>
                  <a:fillRect l="-695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3A4AFC7-CBE9-40B3-B012-90A1A3322478}"/>
              </a:ext>
            </a:extLst>
          </p:cNvPr>
          <p:cNvSpPr/>
          <p:nvPr/>
        </p:nvSpPr>
        <p:spPr>
          <a:xfrm>
            <a:off x="407988" y="3900522"/>
            <a:ext cx="10488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3. Spec-Merge(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C,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k);    // </a:t>
            </a:r>
            <a:r>
              <a:rPr lang="en-US" altLang="zh-TW" sz="2800" dirty="0" err="1"/>
              <a:t>ans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/>
              <a:t>C Spec-Merge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結果存於</a:t>
            </a:r>
            <a:r>
              <a:rPr lang="en-US" altLang="zh-TW" sz="2800" dirty="0" err="1"/>
              <a:t>ans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578186-C10E-4535-967B-38B8172FFD4B}"/>
              </a:ext>
            </a:extLst>
          </p:cNvPr>
          <p:cNvSpPr/>
          <p:nvPr/>
        </p:nvSpPr>
        <p:spPr>
          <a:xfrm>
            <a:off x="418645" y="4394356"/>
            <a:ext cx="10488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4. Spec-Merge(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D,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k);    // </a:t>
            </a:r>
            <a:r>
              <a:rPr lang="en-US" altLang="zh-TW" sz="2800" dirty="0" err="1"/>
              <a:t>ans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/>
              <a:t>D Spec-Merge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結果存於</a:t>
            </a:r>
            <a:r>
              <a:rPr lang="en-US" altLang="zh-TW" sz="2800" dirty="0" err="1"/>
              <a:t>ans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A9692F-60A6-4783-A7F3-38ED1AC6DCF9}"/>
              </a:ext>
            </a:extLst>
          </p:cNvPr>
          <p:cNvSpPr/>
          <p:nvPr/>
        </p:nvSpPr>
        <p:spPr>
          <a:xfrm>
            <a:off x="418645" y="4913091"/>
            <a:ext cx="10488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5. Spec-Merge(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E,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, k);    // </a:t>
            </a:r>
            <a:r>
              <a:rPr lang="en-US" altLang="zh-TW" sz="2800" dirty="0" err="1"/>
              <a:t>ans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/>
              <a:t>E Spec-Merge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結果存於</a:t>
            </a:r>
            <a:r>
              <a:rPr lang="en-US" altLang="zh-TW" sz="2800" dirty="0" err="1"/>
              <a:t>ans</a:t>
            </a:r>
            <a:endParaRPr lang="zh-TW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770DE1-5F40-4B05-A8C9-50E2DF4B24E3}"/>
              </a:ext>
            </a:extLst>
          </p:cNvPr>
          <p:cNvSpPr/>
          <p:nvPr/>
        </p:nvSpPr>
        <p:spPr>
          <a:xfrm>
            <a:off x="418645" y="5437168"/>
            <a:ext cx="2542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6.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 err="1"/>
              <a:t>ans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48DE0-87E2-49EE-82E5-439C35EAA5A7}"/>
              </a:ext>
            </a:extLst>
          </p:cNvPr>
          <p:cNvSpPr/>
          <p:nvPr/>
        </p:nvSpPr>
        <p:spPr>
          <a:xfrm>
            <a:off x="359228" y="2217965"/>
            <a:ext cx="2542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處理步驟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5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526-62FB-4592-9D72-056BF3BA292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752427" y="402909"/>
            <a:ext cx="10687146" cy="5612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Algorithm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Spec-Merge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(A, B, C,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 k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)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Input: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 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k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: integer;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 Arrays A and B: each array contains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 k 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integer and is a sorted list.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Output: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 Array C: it contains 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k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smallest sums of arrays A and B. (C is a sorted list.)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1. 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For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i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=0 to 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k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-1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do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</a:t>
            </a:r>
            <a:r>
              <a:rPr lang="en-US" sz="2800" b="1" kern="100" dirty="0" err="1">
                <a:effectLst/>
                <a:latin typeface="Calibri"/>
                <a:ea typeface="新細明體"/>
                <a:cs typeface="Times New Roman"/>
              </a:rPr>
              <a:t>InsertPQ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(A[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i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]+B[0],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0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); // PQ is a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priority queue</a:t>
            </a:r>
            <a:endParaRPr lang="zh-TW" sz="2800" kern="100" dirty="0">
              <a:solidFill>
                <a:srgbClr val="FF0000"/>
              </a:solidFill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2. 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For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 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i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=0 to </a:t>
            </a:r>
            <a:r>
              <a:rPr lang="en-US" sz="2800" i="1" kern="100" dirty="0">
                <a:effectLst/>
                <a:latin typeface="Times New Roman"/>
                <a:ea typeface="新細明體"/>
                <a:cs typeface="Times New Roman"/>
              </a:rPr>
              <a:t>k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-1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do</a:t>
            </a:r>
            <a:endParaRPr lang="zh-TW" sz="2800" b="1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3.       (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val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, index) = 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Delete-</a:t>
            </a:r>
            <a:r>
              <a:rPr lang="en-US" sz="2800" b="1" kern="100" dirty="0" err="1">
                <a:effectLst/>
                <a:latin typeface="Calibri"/>
                <a:ea typeface="新細明體"/>
                <a:cs typeface="Times New Roman"/>
              </a:rPr>
              <a:t>MinPQ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;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4.       C[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i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] = 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val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;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5.       </a:t>
            </a:r>
            <a:r>
              <a:rPr lang="en-US" sz="2800" b="1" kern="100" dirty="0" err="1">
                <a:effectLst/>
                <a:latin typeface="Calibri"/>
                <a:ea typeface="新細明體"/>
                <a:cs typeface="Times New Roman"/>
              </a:rPr>
              <a:t>InsertPQ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(</a:t>
            </a:r>
            <a:r>
              <a:rPr lang="en-US" sz="2800" kern="100" dirty="0" err="1">
                <a:effectLst/>
                <a:latin typeface="Calibri"/>
                <a:ea typeface="新細明體"/>
                <a:cs typeface="Times New Roman"/>
              </a:rPr>
              <a:t>val</a:t>
            </a: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-B[index]+B[index+1], index+1);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6.   //</a:t>
            </a:r>
            <a:r>
              <a:rPr lang="en-US" sz="2800" b="1" kern="100" dirty="0">
                <a:effectLst/>
                <a:latin typeface="Calibri"/>
                <a:ea typeface="新細明體"/>
                <a:cs typeface="Times New Roman"/>
              </a:rPr>
              <a:t> end of For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800" kern="100" dirty="0">
                <a:effectLst/>
                <a:latin typeface="Calibri"/>
                <a:ea typeface="新細明體"/>
                <a:cs typeface="Times New Roman"/>
              </a:rPr>
              <a:t>7.  Return array C;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alibri"/>
                <a:ea typeface="新細明體"/>
                <a:cs typeface="Times New Roman"/>
              </a:rPr>
              <a:t>    </a:t>
            </a:r>
            <a:endParaRPr lang="zh-TW" sz="2400" kern="100" dirty="0">
              <a:effectLst/>
              <a:latin typeface="Calibri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992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2F5E-FAFA-4203-A038-253E83FADAB6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566191" y="167937"/>
            <a:ext cx="6269324" cy="60016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kern="100" dirty="0">
                <a:effectLst/>
                <a:ea typeface="新細明體"/>
                <a:cs typeface="Times New Roman"/>
              </a:rPr>
              <a:t>Algorithm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</a:t>
            </a:r>
            <a:r>
              <a:rPr lang="en-US" sz="2400" b="1" kern="100" dirty="0" err="1">
                <a:effectLst/>
                <a:ea typeface="新細明體"/>
                <a:cs typeface="Times New Roman"/>
              </a:rPr>
              <a:t>KSmallestSums</a:t>
            </a:r>
            <a:endParaRPr lang="zh-TW" sz="2400" b="1" kern="100" dirty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Input: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  Integer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 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lists: each list has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positive integers;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Output: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smallest sums;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1.  Read integer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2.  Read the first list into array A1;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3.  Sort(A1); // in non-decreasing order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4.  </a:t>
            </a:r>
            <a:r>
              <a:rPr lang="en-US" sz="2400" kern="100" dirty="0" err="1">
                <a:effectLst/>
                <a:ea typeface="新細明體"/>
                <a:cs typeface="Times New Roman"/>
              </a:rPr>
              <a:t>i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=2;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5.  </a:t>
            </a:r>
            <a:r>
              <a:rPr lang="en-US" sz="2400" b="1" kern="100" dirty="0">
                <a:effectLst/>
                <a:ea typeface="新細明體"/>
                <a:cs typeface="Times New Roman"/>
              </a:rPr>
              <a:t>while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(</a:t>
            </a:r>
            <a:r>
              <a:rPr lang="en-US" sz="2400" kern="100" dirty="0" err="1">
                <a:effectLst/>
                <a:ea typeface="新細明體"/>
                <a:cs typeface="Times New Roman"/>
              </a:rPr>
              <a:t>i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&lt;=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) </a:t>
            </a:r>
            <a:r>
              <a:rPr lang="en-US" sz="2400" b="1" kern="100" dirty="0">
                <a:effectLst/>
                <a:ea typeface="新細明體"/>
                <a:cs typeface="Times New Roman"/>
              </a:rPr>
              <a:t>do</a:t>
            </a:r>
            <a:endParaRPr lang="zh-TW" sz="2400" b="1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6.     read the next list into array A2;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7.     Sort(A2); // in non-decreasing order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8.     Spec-Merge(A1, A2, </a:t>
            </a:r>
            <a:r>
              <a:rPr lang="en-US" sz="2400" kern="100" dirty="0">
                <a:solidFill>
                  <a:srgbClr val="FF0066"/>
                </a:solidFill>
                <a:effectLst/>
                <a:ea typeface="新細明體"/>
                <a:cs typeface="Times New Roman"/>
              </a:rPr>
              <a:t>A1,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); // </a:t>
            </a:r>
            <a:r>
              <a:rPr lang="en-US" sz="2400" kern="100" dirty="0">
                <a:solidFill>
                  <a:srgbClr val="FF0066"/>
                </a:solidFill>
                <a:effectLst/>
                <a:ea typeface="新細明體"/>
                <a:cs typeface="Times New Roman"/>
              </a:rPr>
              <a:t>reuse array A1</a:t>
            </a:r>
            <a:endParaRPr lang="zh-TW" sz="2400" kern="100" dirty="0">
              <a:solidFill>
                <a:srgbClr val="FF0066"/>
              </a:solidFill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9.     </a:t>
            </a:r>
            <a:r>
              <a:rPr lang="en-US" sz="2400" kern="100" dirty="0" err="1">
                <a:effectLst/>
                <a:ea typeface="新細明體"/>
                <a:cs typeface="Times New Roman"/>
              </a:rPr>
              <a:t>i</a:t>
            </a:r>
            <a:r>
              <a:rPr lang="en-US" sz="2400" kern="100" dirty="0">
                <a:effectLst/>
                <a:ea typeface="新細明體"/>
                <a:cs typeface="Times New Roman"/>
              </a:rPr>
              <a:t>=i+1;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10.// </a:t>
            </a:r>
            <a:r>
              <a:rPr lang="en-US" sz="2400" b="1" kern="100" dirty="0">
                <a:effectLst/>
                <a:ea typeface="新細明體"/>
                <a:cs typeface="Times New Roman"/>
              </a:rPr>
              <a:t>end of while</a:t>
            </a:r>
            <a:endParaRPr lang="zh-TW" sz="2400" kern="100" dirty="0">
              <a:effectLst/>
              <a:ea typeface="新細明體"/>
              <a:cs typeface="Times New Roman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400" kern="100" dirty="0">
                <a:effectLst/>
                <a:ea typeface="新細明體"/>
                <a:cs typeface="Times New Roman"/>
              </a:rPr>
              <a:t>11.Print all the elements of array A1; </a:t>
            </a:r>
            <a:endParaRPr lang="zh-TW" sz="2400" kern="100" dirty="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67549" y="1271974"/>
                <a:ext cx="5124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/>
                      </a:rPr>
                      <m:t>log</m:t>
                    </m:r>
                    <m:r>
                      <a:rPr lang="en-US" altLang="zh-TW" sz="3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3200" dirty="0"/>
                  <a:t>)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49" y="1271974"/>
                <a:ext cx="512445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973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7088981" y="2019141"/>
            <a:ext cx="4452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Space Complexity: O(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88981" y="144841"/>
            <a:ext cx="285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Solution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7B49FA-F049-490B-9D9C-80A60F3C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3C7C-FDB8-42CA-8090-F8861695834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2C4A56-2817-444D-8F3D-42329482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DA441C-98A3-4E0F-8140-07AF05AA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41FCAD-E153-4099-9E75-DAC2480BF349}"/>
              </a:ext>
            </a:extLst>
          </p:cNvPr>
          <p:cNvSpPr txBox="1"/>
          <p:nvPr/>
        </p:nvSpPr>
        <p:spPr>
          <a:xfrm>
            <a:off x="838200" y="381000"/>
            <a:ext cx="90242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 &lt;</a:t>
            </a:r>
            <a:r>
              <a:rPr lang="en-US" altLang="zh-TW" sz="2800" dirty="0" err="1"/>
              <a:t>cstdio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#include &lt;queue&gt;</a:t>
            </a:r>
          </a:p>
          <a:p>
            <a:r>
              <a:rPr lang="en-US" altLang="zh-TW" sz="2800" dirty="0"/>
              <a:t>#include &lt;algorithm&gt;</a:t>
            </a:r>
          </a:p>
          <a:p>
            <a:r>
              <a:rPr lang="en-US" altLang="zh-TW" sz="2800" dirty="0"/>
              <a:t>using namespace std;</a:t>
            </a:r>
          </a:p>
          <a:p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struct Sum {</a:t>
            </a:r>
          </a:p>
          <a:p>
            <a:r>
              <a:rPr lang="en-US" altLang="zh-TW" sz="2800" dirty="0"/>
              <a:t>  bool operator&lt;(const Sum &amp; other) const {</a:t>
            </a:r>
          </a:p>
          <a:p>
            <a:r>
              <a:rPr lang="en-US" altLang="zh-TW" sz="2800" dirty="0"/>
              <a:t>    return s </a:t>
            </a:r>
            <a:r>
              <a:rPr lang="en-US" altLang="zh-TW" sz="2800" dirty="0">
                <a:solidFill>
                  <a:srgbClr val="FF0000"/>
                </a:solidFill>
              </a:rPr>
              <a:t>&gt;</a:t>
            </a:r>
            <a:r>
              <a:rPr lang="en-US" altLang="zh-TW" sz="2800" dirty="0"/>
              <a:t> </a:t>
            </a:r>
            <a:r>
              <a:rPr lang="en-US" altLang="zh-TW" sz="2800" dirty="0" err="1"/>
              <a:t>other.s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  }</a:t>
            </a:r>
            <a:r>
              <a:rPr lang="zh-TW" altLang="en-US" sz="2800" dirty="0"/>
              <a:t>          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2800" dirty="0">
                <a:solidFill>
                  <a:srgbClr val="FF0000"/>
                </a:solidFill>
              </a:rPr>
              <a:t>min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heap (priority queue)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int index, s;</a:t>
            </a:r>
          </a:p>
          <a:p>
            <a:r>
              <a:rPr lang="en-US" altLang="zh-TW" sz="2800" dirty="0"/>
              <a:t>};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4EBC48-3715-4727-8A6C-2472B7D72896}"/>
              </a:ext>
            </a:extLst>
          </p:cNvPr>
          <p:cNvSpPr txBox="1"/>
          <p:nvPr/>
        </p:nvSpPr>
        <p:spPr>
          <a:xfrm>
            <a:off x="7924801" y="43457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UVa</a:t>
            </a:r>
            <a:r>
              <a:rPr lang="en-US" altLang="zh-TW" sz="3600" dirty="0"/>
              <a:t> 11997</a:t>
            </a:r>
            <a:r>
              <a:rPr lang="zh-TW" altLang="en-US" sz="3600" dirty="0"/>
              <a:t> </a:t>
            </a:r>
            <a:r>
              <a:rPr lang="en-US" altLang="zh-TW" sz="3600" dirty="0"/>
              <a:t>Code (1/3)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716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908BD-F522-430C-906E-FBA6A613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92A2-E22C-46B8-A5F9-56B3A08783F7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F560A8-D707-414F-9247-E9BD4A07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C614C4-97A0-48B8-9299-64819481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50BFD9-EDB7-451C-95C9-3DD9CB38753A}"/>
              </a:ext>
            </a:extLst>
          </p:cNvPr>
          <p:cNvSpPr txBox="1"/>
          <p:nvPr/>
        </p:nvSpPr>
        <p:spPr>
          <a:xfrm>
            <a:off x="555172" y="32658"/>
            <a:ext cx="976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int main() </a:t>
            </a:r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  int k;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("11997.in","r",stdin); 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("11997.out","w",stdout); 	  </a:t>
            </a:r>
          </a:p>
          <a:p>
            <a:r>
              <a:rPr lang="en-US" altLang="zh-TW" sz="2800" dirty="0"/>
              <a:t>  while (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("%d", &amp;k) == 1) {</a:t>
            </a:r>
          </a:p>
          <a:p>
            <a:r>
              <a:rPr lang="en-US" altLang="zh-TW" sz="2800" dirty="0"/>
              <a:t>    int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[999];</a:t>
            </a:r>
          </a:p>
          <a:p>
            <a:r>
              <a:rPr lang="en-US" altLang="zh-TW" sz="2800" dirty="0"/>
              <a:t>    for 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 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&lt; k;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 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("%d", &amp;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]); 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>
                <a:solidFill>
                  <a:srgbClr val="FF0000"/>
                </a:solidFill>
              </a:rPr>
              <a:t>sort(</a:t>
            </a:r>
            <a:r>
              <a:rPr lang="en-US" altLang="zh-TW" sz="2800" dirty="0" err="1">
                <a:solidFill>
                  <a:srgbClr val="FF0000"/>
                </a:solidFill>
              </a:rPr>
              <a:t>ans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ans</a:t>
            </a:r>
            <a:r>
              <a:rPr lang="en-US" altLang="zh-TW" sz="2800" dirty="0">
                <a:solidFill>
                  <a:srgbClr val="FF0000"/>
                </a:solidFill>
              </a:rPr>
              <a:t> + k);            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</a:t>
            </a:r>
            <a:r>
              <a:rPr lang="en-US" altLang="zh-TW" sz="2800" dirty="0">
                <a:solidFill>
                  <a:srgbClr val="0070C0"/>
                </a:solidFill>
              </a:rPr>
              <a:t>sorted array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存於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for 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 1;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&lt; k;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 {     </a:t>
            </a:r>
            <a:r>
              <a:rPr lang="en-US" altLang="zh-TW" sz="2800" dirty="0">
                <a:solidFill>
                  <a:srgbClr val="0070C0"/>
                </a:solidFill>
              </a:rPr>
              <a:t>// 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從第二個</a:t>
            </a:r>
            <a:r>
              <a:rPr lang="en-US" altLang="zh-TW" sz="2800" dirty="0">
                <a:solidFill>
                  <a:srgbClr val="0070C0"/>
                </a:solidFill>
              </a:rPr>
              <a:t>array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開始處理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int b[999];</a:t>
            </a:r>
          </a:p>
          <a:p>
            <a:r>
              <a:rPr lang="en-US" altLang="zh-TW" sz="2800" dirty="0"/>
              <a:t>       for (int j = 0; j &lt; k; </a:t>
            </a:r>
            <a:r>
              <a:rPr lang="en-US" altLang="zh-TW" sz="2800" dirty="0" err="1"/>
              <a:t>j++</a:t>
            </a:r>
            <a:r>
              <a:rPr lang="en-US" altLang="zh-TW" sz="2800" dirty="0"/>
              <a:t>) 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("%d", &amp;b[j]); </a:t>
            </a:r>
          </a:p>
          <a:p>
            <a:r>
              <a:rPr lang="en-US" altLang="zh-TW" sz="2800" dirty="0"/>
              <a:t>       </a:t>
            </a:r>
            <a:r>
              <a:rPr lang="en-US" altLang="zh-TW" sz="2800" dirty="0">
                <a:solidFill>
                  <a:srgbClr val="FF0000"/>
                </a:solidFill>
              </a:rPr>
              <a:t>sort(b, b + k);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431693-E84E-4F6A-BF00-2AB13EADC46C}"/>
              </a:ext>
            </a:extLst>
          </p:cNvPr>
          <p:cNvSpPr txBox="1"/>
          <p:nvPr/>
        </p:nvSpPr>
        <p:spPr>
          <a:xfrm>
            <a:off x="7924801" y="43457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UVa</a:t>
            </a:r>
            <a:r>
              <a:rPr lang="en-US" altLang="zh-TW" sz="3600" dirty="0"/>
              <a:t> 11997</a:t>
            </a:r>
            <a:r>
              <a:rPr lang="zh-TW" altLang="en-US" sz="3600" dirty="0"/>
              <a:t> </a:t>
            </a:r>
            <a:r>
              <a:rPr lang="en-US" altLang="zh-TW" sz="3600" dirty="0"/>
              <a:t>Code (2/3)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1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6B8294-CD67-4A60-9A67-9B1C4AFC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8067-F891-4028-916B-234977057DAE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639D98-D1A2-4699-BCD9-8FCC0207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 Smallest Sums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4FC445-B627-49F2-9759-A9F69E83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62E98F-351A-4EED-AFF3-FCE2A8797087}"/>
              </a:ext>
            </a:extLst>
          </p:cNvPr>
          <p:cNvSpPr txBox="1"/>
          <p:nvPr/>
        </p:nvSpPr>
        <p:spPr>
          <a:xfrm>
            <a:off x="-97971" y="596721"/>
            <a:ext cx="112884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     </a:t>
            </a:r>
            <a:r>
              <a:rPr lang="en-US" altLang="zh-TW" sz="2800" dirty="0" err="1">
                <a:solidFill>
                  <a:srgbClr val="FF0000"/>
                </a:solidFill>
              </a:rPr>
              <a:t>priority_queue</a:t>
            </a:r>
            <a:r>
              <a:rPr lang="en-US" altLang="zh-TW" sz="2800" dirty="0">
                <a:solidFill>
                  <a:srgbClr val="FF0000"/>
                </a:solidFill>
              </a:rPr>
              <a:t>&lt;Sum&gt; </a:t>
            </a:r>
            <a:r>
              <a:rPr lang="en-US" altLang="zh-TW" sz="2800" dirty="0" err="1">
                <a:solidFill>
                  <a:srgbClr val="FF0000"/>
                </a:solidFill>
              </a:rPr>
              <a:t>pq</a:t>
            </a:r>
            <a:r>
              <a:rPr lang="en-US" altLang="zh-TW" sz="28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2800" dirty="0"/>
              <a:t>      for (int j = 0; j &lt; k; </a:t>
            </a:r>
            <a:r>
              <a:rPr lang="en-US" altLang="zh-TW" sz="2800" dirty="0" err="1"/>
              <a:t>j++</a:t>
            </a:r>
            <a:r>
              <a:rPr lang="en-US" altLang="zh-TW" sz="2800" dirty="0"/>
              <a:t>)  </a:t>
            </a:r>
            <a:r>
              <a:rPr lang="en-US" altLang="zh-TW" sz="2800" dirty="0" err="1"/>
              <a:t>pq.push</a:t>
            </a:r>
            <a:r>
              <a:rPr lang="en-US" altLang="zh-TW" sz="2800" dirty="0"/>
              <a:t>((Sum){0,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[j] + b[0]}); </a:t>
            </a:r>
            <a:endParaRPr lang="en-US" altLang="zh-TW" sz="2400" dirty="0"/>
          </a:p>
          <a:p>
            <a:r>
              <a:rPr lang="en-US" altLang="zh-TW" sz="2800" dirty="0"/>
              <a:t>      for (int j = 0; j &lt; k; </a:t>
            </a:r>
            <a:r>
              <a:rPr lang="en-US" altLang="zh-TW" sz="2800" dirty="0" err="1"/>
              <a:t>j++</a:t>
            </a:r>
            <a:r>
              <a:rPr lang="en-US" altLang="zh-TW" sz="2800" dirty="0"/>
              <a:t>) {</a:t>
            </a:r>
          </a:p>
          <a:p>
            <a:r>
              <a:rPr lang="en-US" altLang="zh-TW" sz="2800" dirty="0"/>
              <a:t>         Sum </a:t>
            </a:r>
            <a:r>
              <a:rPr lang="en-US" altLang="zh-TW" sz="2800" dirty="0" err="1"/>
              <a:t>sum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pq.top</a:t>
            </a:r>
            <a:r>
              <a:rPr lang="en-US" altLang="zh-TW" sz="2800" dirty="0"/>
              <a:t>();</a:t>
            </a:r>
          </a:p>
          <a:p>
            <a:r>
              <a:rPr lang="en-US" altLang="zh-TW" sz="2800" dirty="0"/>
              <a:t>         </a:t>
            </a:r>
            <a:r>
              <a:rPr lang="en-US" altLang="zh-TW" sz="2800" dirty="0" err="1"/>
              <a:t>pq.pop</a:t>
            </a:r>
            <a:r>
              <a:rPr lang="en-US" altLang="zh-TW" sz="2800" dirty="0"/>
              <a:t>();</a:t>
            </a:r>
          </a:p>
          <a:p>
            <a:r>
              <a:rPr lang="en-US" altLang="zh-TW" sz="2800" dirty="0"/>
              <a:t>         int s = </a:t>
            </a:r>
            <a:r>
              <a:rPr lang="en-US" altLang="zh-TW" sz="2800" dirty="0" err="1"/>
              <a:t>sum.s</a:t>
            </a:r>
            <a:r>
              <a:rPr lang="en-US" altLang="zh-TW" sz="2800" dirty="0"/>
              <a:t>, index = </a:t>
            </a:r>
            <a:r>
              <a:rPr lang="en-US" altLang="zh-TW" sz="2800" dirty="0" err="1"/>
              <a:t>sum.index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        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[j] = s;      </a:t>
            </a:r>
            <a:r>
              <a:rPr lang="zh-TW" altLang="en-US" sz="2800" dirty="0"/>
              <a:t>    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得到一個值存起來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if (index + 1 &lt; k)  </a:t>
            </a:r>
            <a:r>
              <a:rPr lang="en-US" altLang="zh-TW" sz="2800" dirty="0" err="1"/>
              <a:t>pq.push</a:t>
            </a:r>
            <a:r>
              <a:rPr lang="en-US" altLang="zh-TW" sz="2800" dirty="0"/>
              <a:t>((Sum){</a:t>
            </a:r>
            <a:r>
              <a:rPr lang="en-US" altLang="zh-TW" sz="2800" dirty="0">
                <a:solidFill>
                  <a:srgbClr val="FF0000"/>
                </a:solidFill>
              </a:rPr>
              <a:t>index + 1, s - b[index] + b[index + 1]</a:t>
            </a:r>
            <a:r>
              <a:rPr lang="en-US" altLang="zh-TW" sz="2800" dirty="0"/>
              <a:t>});      </a:t>
            </a:r>
          </a:p>
          <a:p>
            <a:r>
              <a:rPr lang="en-US" altLang="zh-TW" sz="2800" dirty="0"/>
              <a:t>      }</a:t>
            </a:r>
          </a:p>
          <a:p>
            <a:r>
              <a:rPr lang="en-US" altLang="zh-TW" sz="2800" dirty="0"/>
              <a:t>    }</a:t>
            </a:r>
          </a:p>
          <a:p>
            <a:r>
              <a:rPr lang="en-US" altLang="zh-TW" sz="2800" dirty="0"/>
              <a:t>    for 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 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&lt; k;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 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d%s</a:t>
            </a:r>
            <a:r>
              <a:rPr lang="en-US" altLang="zh-TW" sz="2800" dirty="0"/>
              <a:t>",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],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== k - 1 ? "\n" : " ");</a:t>
            </a:r>
          </a:p>
          <a:p>
            <a:r>
              <a:rPr lang="en-US" altLang="zh-TW" sz="2800" dirty="0"/>
              <a:t>  }</a:t>
            </a:r>
          </a:p>
          <a:p>
            <a:r>
              <a:rPr lang="en-US" altLang="zh-TW" sz="2800" dirty="0"/>
              <a:t>  return 0;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CD3D8-A60C-4C1F-B13D-F3DFAECE038F}"/>
              </a:ext>
            </a:extLst>
          </p:cNvPr>
          <p:cNvSpPr txBox="1"/>
          <p:nvPr/>
        </p:nvSpPr>
        <p:spPr>
          <a:xfrm>
            <a:off x="7924801" y="43457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UVa</a:t>
            </a:r>
            <a:r>
              <a:rPr lang="en-US" altLang="zh-TW" sz="3600" dirty="0"/>
              <a:t> 11997</a:t>
            </a:r>
            <a:r>
              <a:rPr lang="zh-TW" altLang="en-US" sz="3600" dirty="0"/>
              <a:t> </a:t>
            </a:r>
            <a:r>
              <a:rPr lang="en-US" altLang="zh-TW" sz="3600" dirty="0"/>
              <a:t>Code (3/3)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3ACC7-AF80-4E8E-A0E4-AC319BAA23E2}"/>
              </a:ext>
            </a:extLst>
          </p:cNvPr>
          <p:cNvSpPr/>
          <p:nvPr/>
        </p:nvSpPr>
        <p:spPr>
          <a:xfrm>
            <a:off x="206829" y="689788"/>
            <a:ext cx="11146971" cy="37664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0C2AF4-F45F-400F-A51C-C495D048FC70}"/>
              </a:ext>
            </a:extLst>
          </p:cNvPr>
          <p:cNvSpPr/>
          <p:nvPr/>
        </p:nvSpPr>
        <p:spPr>
          <a:xfrm>
            <a:off x="157617" y="164193"/>
            <a:ext cx="6210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Spec-Merge(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en-US" altLang="zh-TW" sz="2800" dirty="0">
                <a:solidFill>
                  <a:srgbClr val="0070C0"/>
                </a:solidFill>
              </a:rPr>
              <a:t>, b, 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en-US" altLang="zh-TW" sz="2800" dirty="0">
                <a:solidFill>
                  <a:srgbClr val="0070C0"/>
                </a:solidFill>
              </a:rPr>
              <a:t>, k)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結果存於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81E-DE56-48C1-BFE1-9938B1A65757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/>
              <a:t>9=1+2+6</a:t>
            </a:r>
            <a:endParaRPr lang="en-US" altLang="zh-TW" sz="4000" dirty="0"/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6BC580-8380-4FC4-A380-01A0DE67841A}"/>
              </a:ext>
            </a:extLst>
          </p:cNvPr>
          <p:cNvSpPr txBox="1"/>
          <p:nvPr/>
        </p:nvSpPr>
        <p:spPr>
          <a:xfrm>
            <a:off x="403860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40FC4C-D38A-4126-9179-381C61ECC096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C9E0EB-2034-43A1-B0A6-D52803CF23E9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9F8A-FE46-45D5-9587-B6A6B6057C63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 dirty="0">
                <a:solidFill>
                  <a:srgbClr val="FF0000"/>
                </a:solidFill>
              </a:rPr>
              <a:t>9</a:t>
            </a:r>
            <a:r>
              <a:rPr lang="en-US" altLang="zh-TW" sz="4000" dirty="0"/>
              <a:t>=1+2+6</a:t>
            </a:r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987195" y="371891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47549" y="307686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38200" y="2480800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922550" y="2445879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38275" y="2021813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D2CFC50-9089-4ADD-8918-2CA1A44666E0}"/>
              </a:ext>
            </a:extLst>
          </p:cNvPr>
          <p:cNvSpPr txBox="1"/>
          <p:nvPr/>
        </p:nvSpPr>
        <p:spPr>
          <a:xfrm>
            <a:off x="403860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FCC188-50D1-4927-9CFF-9811EF296051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305FE9-7A4B-4E85-9A08-A846B4DC101F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5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A325-8015-4579-9910-0CEF20053A3F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3860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 dirty="0"/>
              <a:t>9=1+2+6</a:t>
            </a:r>
          </a:p>
          <a:p>
            <a:r>
              <a:rPr lang="en-US" altLang="zh-TW" sz="4000" dirty="0">
                <a:solidFill>
                  <a:srgbClr val="FF0000"/>
                </a:solidFill>
              </a:rPr>
              <a:t>10</a:t>
            </a:r>
            <a:r>
              <a:rPr lang="en-US" altLang="zh-TW" sz="4000" dirty="0"/>
              <a:t>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5" name="矩形 14"/>
          <p:cNvSpPr/>
          <p:nvPr/>
        </p:nvSpPr>
        <p:spPr>
          <a:xfrm>
            <a:off x="1441052" y="371142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441052" y="307686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186" y="2488367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38275" y="2620974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618596" y="2488367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9AC6E64-979A-444B-9D9C-59BA4F08276B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01B6E7-5470-4C31-8040-81D66E7F1C0F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65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42D4-B936-47E4-A066-AA607C801883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2998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 dirty="0"/>
              <a:t>9=1+2+6</a:t>
            </a:r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6" name="矩形 15"/>
          <p:cNvSpPr/>
          <p:nvPr/>
        </p:nvSpPr>
        <p:spPr>
          <a:xfrm>
            <a:off x="5325380" y="2481349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38200" y="2506705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017175" y="3067809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017175" y="3739644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42147" y="3200596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1FBF53F-ED7A-4070-88B6-D07448126E6C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4456D2D-89C7-407D-96AA-29F44D250543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0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0B3F-6D53-440F-B092-8F739B760F3B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/>
              <a:t>9=1+2+6</a:t>
            </a:r>
            <a:endParaRPr lang="en-US" altLang="zh-TW" sz="4000" dirty="0"/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r>
              <a:rPr lang="en-US" altLang="zh-TW" sz="4000" dirty="0"/>
              <a:t>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5" name="矩形 14"/>
          <p:cNvSpPr/>
          <p:nvPr/>
        </p:nvSpPr>
        <p:spPr>
          <a:xfrm>
            <a:off x="4000750" y="4710695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5529" y="5547640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5529" y="4841281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52145" y="475686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FC40DA-A26D-444E-A5F3-8FE55D24219F}"/>
              </a:ext>
            </a:extLst>
          </p:cNvPr>
          <p:cNvSpPr txBox="1"/>
          <p:nvPr/>
        </p:nvSpPr>
        <p:spPr>
          <a:xfrm>
            <a:off x="402998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202716-4665-42EF-B071-90A9855D502E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B259F3-90B9-45B2-97AD-7DE90C0CB1E9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5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72B26E-08EC-471B-8E83-F93340F732EF}"/>
              </a:ext>
            </a:extLst>
          </p:cNvPr>
          <p:cNvSpPr txBox="1"/>
          <p:nvPr/>
        </p:nvSpPr>
        <p:spPr>
          <a:xfrm>
            <a:off x="4029980" y="462627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2  2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8895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11997 K Smallest Sums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26EB-F4B1-4EBB-8C86-C546BCDFC0C5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K Smallest Sums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C648-4218-43E9-BF87-85EFA391928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1" y="1787834"/>
            <a:ext cx="18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8600" y="2361460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9  10  12</a:t>
            </a:r>
            <a:endParaRPr lang="zh-TW" altLang="zh-TW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7571" y="1931903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/>
              <a:t>9=1+2+6</a:t>
            </a:r>
            <a:endParaRPr lang="en-US" altLang="zh-TW" sz="4000" dirty="0"/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67571" y="4672443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>
                <a:solidFill>
                  <a:srgbClr val="0070C0"/>
                </a:solidFill>
              </a:rPr>
              <a:t>2</a:t>
            </a:r>
            <a:r>
              <a:rPr lang="en-US" altLang="zh-TW" sz="4000" dirty="0"/>
              <a:t>=1+1</a:t>
            </a:r>
            <a:endParaRPr lang="zh-TW" altLang="en-US" sz="4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03491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Input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29980" y="1115741"/>
            <a:ext cx="198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Output</a:t>
            </a:r>
            <a:endParaRPr lang="zh-TW" altLang="en-US" sz="4400" dirty="0"/>
          </a:p>
        </p:txBody>
      </p:sp>
      <p:sp>
        <p:nvSpPr>
          <p:cNvPr id="15" name="矩形 14"/>
          <p:cNvSpPr/>
          <p:nvPr/>
        </p:nvSpPr>
        <p:spPr>
          <a:xfrm>
            <a:off x="6175323" y="5380329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6419" y="5590711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236065" y="4854028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07104" y="4701522"/>
            <a:ext cx="539646" cy="539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5FB80D-D142-40A4-983D-CA91F1975C38}"/>
              </a:ext>
            </a:extLst>
          </p:cNvPr>
          <p:cNvSpPr txBox="1"/>
          <p:nvPr/>
        </p:nvSpPr>
        <p:spPr>
          <a:xfrm>
            <a:off x="9336088" y="2069072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1FC66B-FCA5-4E42-896F-B4895FC01EEC}"/>
              </a:ext>
            </a:extLst>
          </p:cNvPr>
          <p:cNvSpPr txBox="1"/>
          <p:nvPr/>
        </p:nvSpPr>
        <p:spPr>
          <a:xfrm>
            <a:off x="9336088" y="4727778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70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36D5203-5D7A-46F3-9058-2661B803502D}"/>
              </a:ext>
            </a:extLst>
          </p:cNvPr>
          <p:cNvSpPr/>
          <p:nvPr/>
        </p:nvSpPr>
        <p:spPr>
          <a:xfrm>
            <a:off x="1313192" y="568790"/>
            <a:ext cx="1328057" cy="35394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1 8 5</a:t>
            </a:r>
          </a:p>
          <a:p>
            <a:r>
              <a:rPr lang="en-US" altLang="zh-TW" sz="3200" dirty="0"/>
              <a:t>9 2 5</a:t>
            </a:r>
          </a:p>
          <a:p>
            <a:r>
              <a:rPr lang="en-US" altLang="zh-TW" sz="3200" dirty="0"/>
              <a:t>10 7 6</a:t>
            </a:r>
          </a:p>
          <a:p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1 1</a:t>
            </a:r>
          </a:p>
          <a:p>
            <a:r>
              <a:rPr lang="en-US" altLang="zh-TW" sz="3200" dirty="0"/>
              <a:t>1 2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12166" y="-135131"/>
            <a:ext cx="280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Sample Input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53384" y="1462826"/>
            <a:ext cx="311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Sample 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1717" y="2127592"/>
            <a:ext cx="2143593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9 10 12</a:t>
            </a:r>
          </a:p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2 2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11136321" y="5930458"/>
            <a:ext cx="4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1" name="日期版面配置區 1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7E7D1-5AC3-4380-93E8-4C61AE8E9C64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2022/3/14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2" name="頁尾版面配置區 1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 Smallest Sums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3" name="投影片編號版面配置區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2880D-EEBA-4331-BB68-84935B549AE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2201219" y="606365"/>
            <a:ext cx="45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3440152" y="1634935"/>
            <a:ext cx="280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 rows,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row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個整數</a:t>
            </a:r>
          </a:p>
        </p:txBody>
      </p:sp>
      <p:sp>
        <p:nvSpPr>
          <p:cNvPr id="188" name="矩形 187"/>
          <p:cNvSpPr/>
          <p:nvPr/>
        </p:nvSpPr>
        <p:spPr>
          <a:xfrm>
            <a:off x="1387620" y="659136"/>
            <a:ext cx="1133984" cy="18860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387620" y="2612382"/>
            <a:ext cx="1133984" cy="13859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3" name="直線單箭頭接點 192"/>
          <p:cNvCxnSpPr>
            <a:cxnSpLocks/>
            <a:stCxn id="184" idx="1"/>
          </p:cNvCxnSpPr>
          <p:nvPr/>
        </p:nvCxnSpPr>
        <p:spPr>
          <a:xfrm flipH="1">
            <a:off x="1719805" y="867975"/>
            <a:ext cx="481414" cy="7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H="1">
            <a:off x="2904980" y="1843776"/>
            <a:ext cx="583215" cy="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4941364" y="2042870"/>
            <a:ext cx="178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4978405" y="2524173"/>
            <a:ext cx="178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2" name="直線單箭頭接點 211"/>
          <p:cNvCxnSpPr>
            <a:cxnSpLocks/>
          </p:cNvCxnSpPr>
          <p:nvPr/>
        </p:nvCxnSpPr>
        <p:spPr>
          <a:xfrm flipV="1">
            <a:off x="2521604" y="2431489"/>
            <a:ext cx="4280113" cy="31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688344" y="3282736"/>
            <a:ext cx="384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總和最小的</a:t>
            </a:r>
            <a:r>
              <a:rPr lang="en-US" altLang="zh-TW" sz="2000" b="1" dirty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個值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漸增順序型式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CE30C717-9A52-4B57-964D-9E4B6A4DA931}"/>
              </a:ext>
            </a:extLst>
          </p:cNvPr>
          <p:cNvSpPr/>
          <p:nvPr/>
        </p:nvSpPr>
        <p:spPr>
          <a:xfrm>
            <a:off x="2368393" y="1219931"/>
            <a:ext cx="452332" cy="1242934"/>
          </a:xfrm>
          <a:prstGeom prst="rightBrace">
            <a:avLst>
              <a:gd name="adj1" fmla="val 3079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0799090-6008-445B-A3BE-E26438C6A9FE}"/>
              </a:ext>
            </a:extLst>
          </p:cNvPr>
          <p:cNvCxnSpPr>
            <a:cxnSpLocks/>
          </p:cNvCxnSpPr>
          <p:nvPr/>
        </p:nvCxnSpPr>
        <p:spPr>
          <a:xfrm flipV="1">
            <a:off x="2484563" y="2900458"/>
            <a:ext cx="4280113" cy="31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8972803F-5E08-42EC-990E-F637EB160473}"/>
              </a:ext>
            </a:extLst>
          </p:cNvPr>
          <p:cNvSpPr txBox="1"/>
          <p:nvPr/>
        </p:nvSpPr>
        <p:spPr>
          <a:xfrm>
            <a:off x="3449686" y="4466348"/>
            <a:ext cx="2413417" cy="19389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 </a:t>
            </a:r>
            <a:r>
              <a:rPr lang="en-US" altLang="zh-TW" sz="4000"/>
              <a:t>9=1+2+6</a:t>
            </a:r>
            <a:endParaRPr lang="en-US" altLang="zh-TW" sz="4000" dirty="0"/>
          </a:p>
          <a:p>
            <a:r>
              <a:rPr lang="en-US" altLang="zh-TW" sz="4000" dirty="0"/>
              <a:t>10=1+2+7</a:t>
            </a:r>
          </a:p>
          <a:p>
            <a:r>
              <a:rPr lang="en-US" altLang="zh-TW" sz="4000" dirty="0"/>
              <a:t>12=1+5+6</a:t>
            </a:r>
            <a:endParaRPr lang="zh-TW" altLang="en-US" sz="4000" dirty="0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50EB71F8-C4FE-49ED-AB6A-60CAF2DD0D9E}"/>
              </a:ext>
            </a:extLst>
          </p:cNvPr>
          <p:cNvSpPr txBox="1"/>
          <p:nvPr/>
        </p:nvSpPr>
        <p:spPr>
          <a:xfrm>
            <a:off x="1373089" y="4397590"/>
            <a:ext cx="1875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1   8   5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9   2   5</a:t>
            </a: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en-US" altLang="zh-TW" sz="4000" dirty="0">
                <a:solidFill>
                  <a:srgbClr val="FF0000"/>
                </a:solidFill>
              </a:rPr>
              <a:t>10 7   6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0D4B02D2-D075-462F-B665-3D2DFEACD0E1}"/>
              </a:ext>
            </a:extLst>
          </p:cNvPr>
          <p:cNvSpPr txBox="1"/>
          <p:nvPr/>
        </p:nvSpPr>
        <p:spPr>
          <a:xfrm>
            <a:off x="7190810" y="4389078"/>
            <a:ext cx="1135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</a:rPr>
              <a:t>1 1</a:t>
            </a:r>
            <a:endParaRPr lang="zh-TW" altLang="zh-TW" sz="4000" dirty="0">
              <a:solidFill>
                <a:srgbClr val="0070C0"/>
              </a:solidFill>
            </a:endParaRPr>
          </a:p>
          <a:p>
            <a:r>
              <a:rPr lang="en-US" altLang="zh-TW" sz="4000" dirty="0">
                <a:solidFill>
                  <a:srgbClr val="0070C0"/>
                </a:solidFill>
              </a:rPr>
              <a:t>1 2</a:t>
            </a:r>
            <a:endParaRPr lang="zh-TW" altLang="zh-TW" sz="4000" dirty="0">
              <a:solidFill>
                <a:srgbClr val="0070C0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7EE8DBE6-AEE0-4523-935C-DBA58DECEB55}"/>
              </a:ext>
            </a:extLst>
          </p:cNvPr>
          <p:cNvSpPr txBox="1"/>
          <p:nvPr/>
        </p:nvSpPr>
        <p:spPr>
          <a:xfrm>
            <a:off x="8539287" y="4397590"/>
            <a:ext cx="1508760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2=1+1</a:t>
            </a:r>
          </a:p>
          <a:p>
            <a:r>
              <a:rPr lang="en-US" altLang="zh-TW" sz="4000" dirty="0"/>
              <a:t>2=1+1</a:t>
            </a:r>
            <a:endParaRPr lang="zh-TW" altLang="en-US" sz="40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41F320D2-DE3F-4F16-A4EB-E3914542738F}"/>
              </a:ext>
            </a:extLst>
          </p:cNvPr>
          <p:cNvSpPr txBox="1"/>
          <p:nvPr/>
        </p:nvSpPr>
        <p:spPr>
          <a:xfrm>
            <a:off x="2653551" y="3872163"/>
            <a:ext cx="256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93C70C14-8EB3-45FA-A4AD-9A94ED26A40A}"/>
              </a:ext>
            </a:extLst>
          </p:cNvPr>
          <p:cNvSpPr txBox="1"/>
          <p:nvPr/>
        </p:nvSpPr>
        <p:spPr>
          <a:xfrm>
            <a:off x="7403012" y="3760772"/>
            <a:ext cx="241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F61DC7B-5830-4875-9166-630AFF782200}"/>
                  </a:ext>
                </a:extLst>
              </p:cNvPr>
              <p:cNvSpPr/>
              <p:nvPr/>
            </p:nvSpPr>
            <p:spPr>
              <a:xfrm>
                <a:off x="2863551" y="600413"/>
                <a:ext cx="20778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(2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/>
                  <a:t>k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800" dirty="0"/>
                  <a:t>750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F61DC7B-5830-4875-9166-630AFF782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51" y="600413"/>
                <a:ext cx="2077813" cy="523220"/>
              </a:xfrm>
              <a:prstGeom prst="rect">
                <a:avLst/>
              </a:prstGeom>
              <a:blipFill>
                <a:blip r:embed="rId3"/>
                <a:stretch>
                  <a:fillRect l="-6158" t="-10465" r="-4692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0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2390</Words>
  <Application>Microsoft Office PowerPoint</Application>
  <PresentationFormat>寬螢幕</PresentationFormat>
  <Paragraphs>468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11997 K Smallest Sums</vt:lpstr>
      <vt:lpstr>Uva 11997 K Smallest Sums (Time Limit: 1 second)</vt:lpstr>
      <vt:lpstr>UVa 11997 K Smallest Sums</vt:lpstr>
      <vt:lpstr>UVa 11997 K Smallest Sums</vt:lpstr>
      <vt:lpstr>UVa 11997 K Smallest Sums</vt:lpstr>
      <vt:lpstr>UVa 11997 K Smallest Sums</vt:lpstr>
      <vt:lpstr>UVa 11997 K Smallest Sums</vt:lpstr>
      <vt:lpstr>UVa 11997 K Smallest Sums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11997 K Smallest Sums</dc:title>
  <dc:creator>鄭進和</dc:creator>
  <cp:lastModifiedBy>進和 鄭</cp:lastModifiedBy>
  <cp:revision>135</cp:revision>
  <dcterms:created xsi:type="dcterms:W3CDTF">2014-09-22T09:58:30Z</dcterms:created>
  <dcterms:modified xsi:type="dcterms:W3CDTF">2022-03-14T09:47:13Z</dcterms:modified>
</cp:coreProperties>
</file>