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2"/>
  </p:notes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  <p:sldId id="270" r:id="rId16"/>
    <p:sldId id="271" r:id="rId17"/>
    <p:sldId id="274" r:id="rId18"/>
    <p:sldId id="272" r:id="rId19"/>
    <p:sldId id="273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26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09EF9E-8DBF-4AC4-86AE-61E3CBB818AD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1800E-EFB7-490B-AF28-9E3A53AEF0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558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歡迎各位，我們將探討的報告主題是一篇名為「</a:t>
            </a:r>
            <a:r>
              <a:rPr lang="en-US" altLang="zh-TW" b="0" i="0" dirty="0">
                <a:solidFill>
                  <a:srgbClr val="D1D5DB"/>
                </a:solidFill>
                <a:effectLst/>
                <a:latin typeface="Söhne"/>
              </a:rPr>
              <a:t>Monoxide: Scale out Blockchains with Asynchronous Consensus Zones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」的論文。簡單來說，這篇論文關注的核心問題是現有的區塊鍊網路，如比特幣和以太坊，由於每個節點需要獨立復制、認證和存儲所有的交易數據，導致大量的網路資源、計算資源和存儲資源的消耗。然而，這樣的高投入並未得到高產出，反而使得整個區塊鍊網路的</a:t>
            </a:r>
            <a:r>
              <a:rPr lang="en-US" altLang="zh-TW" b="0" i="0" dirty="0">
                <a:solidFill>
                  <a:srgbClr val="D1D5DB"/>
                </a:solidFill>
                <a:effectLst/>
                <a:latin typeface="Söhne"/>
              </a:rPr>
              <a:t>TPS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（每秒交易數量）變得相對較低。</a:t>
            </a:r>
          </a:p>
          <a:p>
            <a:pPr algn="l"/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為了解決這個問題，作者提出了三個主要的解決方案：</a:t>
            </a:r>
          </a:p>
          <a:p>
            <a:pPr algn="l">
              <a:buFont typeface="+mj-lt"/>
              <a:buAutoNum type="arabicPeriod"/>
            </a:pP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將區塊鍊網路劃分成多個獨立並且並行的 </a:t>
            </a:r>
            <a:r>
              <a:rPr lang="en-US" altLang="zh-TW" b="0" i="0" dirty="0">
                <a:solidFill>
                  <a:srgbClr val="D1D5DB"/>
                </a:solidFill>
                <a:effectLst/>
                <a:latin typeface="Söhne"/>
              </a:rPr>
              <a:t>Zone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，這些 </a:t>
            </a:r>
            <a:r>
              <a:rPr lang="en-US" altLang="zh-TW" b="0" i="0" dirty="0">
                <a:solidFill>
                  <a:srgbClr val="D1D5DB"/>
                </a:solidFill>
                <a:effectLst/>
                <a:latin typeface="Söhne"/>
              </a:rPr>
              <a:t>Zone 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可以獨立進行挖礦操作。</a:t>
            </a:r>
          </a:p>
          <a:p>
            <a:pPr algn="l">
              <a:buFont typeface="+mj-lt"/>
              <a:buAutoNum type="arabicPeriod"/>
            </a:pP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高效處理跨越不同 </a:t>
            </a:r>
            <a:r>
              <a:rPr lang="en-US" altLang="zh-TW" b="0" i="0" dirty="0">
                <a:solidFill>
                  <a:srgbClr val="D1D5DB"/>
                </a:solidFill>
                <a:effectLst/>
                <a:latin typeface="Söhne"/>
              </a:rPr>
              <a:t>Zone 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的交易，包括在同一 </a:t>
            </a:r>
            <a:r>
              <a:rPr lang="en-US" altLang="zh-TW" b="0" i="0" dirty="0">
                <a:solidFill>
                  <a:srgbClr val="D1D5DB"/>
                </a:solidFill>
                <a:effectLst/>
                <a:latin typeface="Söhne"/>
              </a:rPr>
              <a:t>Zone 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內部的交易以及跨 </a:t>
            </a:r>
            <a:r>
              <a:rPr lang="en-US" altLang="zh-TW" b="0" i="0" dirty="0">
                <a:solidFill>
                  <a:srgbClr val="D1D5DB"/>
                </a:solidFill>
                <a:effectLst/>
                <a:latin typeface="Söhne"/>
              </a:rPr>
              <a:t>Zone 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的交易，稱為</a:t>
            </a:r>
            <a:r>
              <a:rPr lang="en-US" altLang="zh-TW" b="0" i="0" dirty="0">
                <a:solidFill>
                  <a:srgbClr val="D1D5DB"/>
                </a:solidFill>
                <a:effectLst/>
                <a:latin typeface="Söhne"/>
              </a:rPr>
              <a:t>Relay Transaction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或</a:t>
            </a:r>
            <a:r>
              <a:rPr lang="en-US" altLang="zh-TW" b="0" i="0" dirty="0">
                <a:solidFill>
                  <a:srgbClr val="D1D5DB"/>
                </a:solidFill>
                <a:effectLst/>
                <a:latin typeface="Söhne"/>
              </a:rPr>
              <a:t>Relay TX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。</a:t>
            </a:r>
          </a:p>
          <a:p>
            <a:pPr algn="l">
              <a:buFont typeface="+mj-lt"/>
              <a:buAutoNum type="arabicPeriod"/>
            </a:pP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使用了一種稱為 </a:t>
            </a:r>
            <a:r>
              <a:rPr lang="en-US" altLang="zh-TW" b="0" i="0" dirty="0">
                <a:solidFill>
                  <a:srgbClr val="D1D5DB"/>
                </a:solidFill>
                <a:effectLst/>
                <a:latin typeface="Söhne"/>
              </a:rPr>
              <a:t>"Chu-ko-nu Ming" 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的挖礦方式，來解決因分解區塊鍊成多個 </a:t>
            </a:r>
            <a:r>
              <a:rPr lang="en-US" altLang="zh-TW" b="0" i="0" dirty="0">
                <a:solidFill>
                  <a:srgbClr val="D1D5DB"/>
                </a:solidFill>
                <a:effectLst/>
                <a:latin typeface="Söhne"/>
              </a:rPr>
              <a:t>Zone 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而產生的挖礦算力稀釋問題。這種方式允許一個礦工可以同時對多個 </a:t>
            </a:r>
            <a:r>
              <a:rPr lang="en-US" altLang="zh-TW" b="0" i="0" dirty="0">
                <a:solidFill>
                  <a:srgbClr val="D1D5DB"/>
                </a:solidFill>
                <a:effectLst/>
                <a:latin typeface="Söhne"/>
              </a:rPr>
              <a:t>Zone 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進行挖礦。</a:t>
            </a:r>
          </a:p>
          <a:p>
            <a:pPr algn="l"/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在接下來的報告中，我們將深入探討這篇論文的每個貢獻點，以及作者是如何具體解決上述問題的。希望大家能從這次報告中獲得新的知識和洞見。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1800E-EFB7-490B-AF28-9E3A53AEF08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812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D17E-9BF3-4195-BCDB-29F67C6A3A4F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5D44-EF42-4918-B4BF-651BFF7C2F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5882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D17E-9BF3-4195-BCDB-29F67C6A3A4F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5D44-EF42-4918-B4BF-651BFF7C2F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2816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D17E-9BF3-4195-BCDB-29F67C6A3A4F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5D44-EF42-4918-B4BF-651BFF7C2F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3705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D17E-9BF3-4195-BCDB-29F67C6A3A4F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5D44-EF42-4918-B4BF-651BFF7C2F4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6255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D17E-9BF3-4195-BCDB-29F67C6A3A4F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5D44-EF42-4918-B4BF-651BFF7C2F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3194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D17E-9BF3-4195-BCDB-29F67C6A3A4F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5D44-EF42-4918-B4BF-651BFF7C2F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20705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D17E-9BF3-4195-BCDB-29F67C6A3A4F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5D44-EF42-4918-B4BF-651BFF7C2F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6566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D17E-9BF3-4195-BCDB-29F67C6A3A4F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5D44-EF42-4918-B4BF-651BFF7C2F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04276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D17E-9BF3-4195-BCDB-29F67C6A3A4F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5D44-EF42-4918-B4BF-651BFF7C2F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45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D17E-9BF3-4195-BCDB-29F67C6A3A4F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5D44-EF42-4918-B4BF-651BFF7C2F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0975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D17E-9BF3-4195-BCDB-29F67C6A3A4F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5D44-EF42-4918-B4BF-651BFF7C2F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930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D17E-9BF3-4195-BCDB-29F67C6A3A4F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5D44-EF42-4918-B4BF-651BFF7C2F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6644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D17E-9BF3-4195-BCDB-29F67C6A3A4F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5D44-EF42-4918-B4BF-651BFF7C2F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0187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D17E-9BF3-4195-BCDB-29F67C6A3A4F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5D44-EF42-4918-B4BF-651BFF7C2F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6809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D17E-9BF3-4195-BCDB-29F67C6A3A4F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5D44-EF42-4918-B4BF-651BFF7C2F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4045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D17E-9BF3-4195-BCDB-29F67C6A3A4F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5D44-EF42-4918-B4BF-651BFF7C2F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7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D17E-9BF3-4195-BCDB-29F67C6A3A4F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5D44-EF42-4918-B4BF-651BFF7C2F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3469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DF7D17E-9BF3-4195-BCDB-29F67C6A3A4F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6825D44-EF42-4918-B4BF-651BFF7C2F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97635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hyperlink" Target="mailto:admin@dinlon5566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5E5DD2-9C82-D2F1-8534-9BB186B71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580" y="1769540"/>
            <a:ext cx="11551298" cy="1828801"/>
          </a:xfrm>
        </p:spPr>
        <p:txBody>
          <a:bodyPr>
            <a:normAutofit/>
          </a:bodyPr>
          <a:lstStyle/>
          <a:p>
            <a:r>
              <a:rPr lang="en-US" altLang="zh-TW" dirty="0"/>
              <a:t>Monoxide 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dirty="0"/>
              <a:t>Scale out Blockchains with Asynchronous Consensus Zones(NSDI’2019)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EE14B72-4626-1FD3-6234-97987E5A9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3151" y="5396225"/>
            <a:ext cx="3909527" cy="655330"/>
          </a:xfrm>
        </p:spPr>
        <p:txBody>
          <a:bodyPr>
            <a:normAutofit/>
          </a:bodyPr>
          <a:lstStyle/>
          <a:p>
            <a:pPr algn="l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資工四甲  丁柏瑋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@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2023/06/01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8D09F57-7306-1D96-9F8A-5BEB89C4B38A}"/>
              </a:ext>
            </a:extLst>
          </p:cNvPr>
          <p:cNvSpPr txBox="1"/>
          <p:nvPr/>
        </p:nvSpPr>
        <p:spPr>
          <a:xfrm>
            <a:off x="3312636" y="3974063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使用異步共識組拓展區塊鏈</a:t>
            </a:r>
          </a:p>
        </p:txBody>
      </p:sp>
    </p:spTree>
    <p:extLst>
      <p:ext uri="{BB962C8B-B14F-4D97-AF65-F5344CB8AC3E}">
        <p14:creationId xmlns:p14="http://schemas.microsoft.com/office/powerpoint/2010/main" val="453115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DA49AB9-C437-EE2A-20F9-868FCFF0C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222" y="1955775"/>
            <a:ext cx="9973076" cy="3801213"/>
          </a:xfrm>
          <a:prstGeom prst="rect">
            <a:avLst/>
          </a:prstGeom>
        </p:spPr>
      </p:pic>
      <p:sp>
        <p:nvSpPr>
          <p:cNvPr id="9" name="箭號: 向右 8">
            <a:extLst>
              <a:ext uri="{FF2B5EF4-FFF2-40B4-BE49-F238E27FC236}">
                <a16:creationId xmlns:a16="http://schemas.microsoft.com/office/drawing/2014/main" id="{5B0B2C70-CD78-E838-ADC2-71CC52429365}"/>
              </a:ext>
            </a:extLst>
          </p:cNvPr>
          <p:cNvSpPr/>
          <p:nvPr/>
        </p:nvSpPr>
        <p:spPr>
          <a:xfrm>
            <a:off x="6904654" y="5579706"/>
            <a:ext cx="1866122" cy="354563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23E03E0-1595-BC0F-D74F-CB6891B7F694}"/>
              </a:ext>
            </a:extLst>
          </p:cNvPr>
          <p:cNvSpPr txBox="1"/>
          <p:nvPr/>
        </p:nvSpPr>
        <p:spPr>
          <a:xfrm>
            <a:off x="7461779" y="5934269"/>
            <a:ext cx="751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How?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EF6B690-07F7-177D-0F43-237C5A7F05B4}"/>
              </a:ext>
            </a:extLst>
          </p:cNvPr>
          <p:cNvSpPr txBox="1"/>
          <p:nvPr/>
        </p:nvSpPr>
        <p:spPr>
          <a:xfrm>
            <a:off x="1707501" y="510344"/>
            <a:ext cx="82016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Eventual Atomicity</a:t>
            </a:r>
            <a:endParaRPr lang="zh-TW" altLang="en-US" sz="4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35716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1958F-AF44-158B-B934-0F17F8E3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驗證 </a:t>
            </a:r>
            <a:r>
              <a:rPr lang="en-US" altLang="zh-TW" dirty="0"/>
              <a:t>Relay TX </a:t>
            </a:r>
            <a:r>
              <a:rPr lang="zh-TW" altLang="en-US" dirty="0"/>
              <a:t>與分叉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A94C7B-E15A-8F9F-EF6F-24F82AF46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32449"/>
            <a:ext cx="11278206" cy="4826971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+mn-ea"/>
              </a:rPr>
              <a:t>Relay TX </a:t>
            </a:r>
            <a:r>
              <a:rPr lang="zh-TW" altLang="en-US" dirty="0">
                <a:latin typeface="+mn-ea"/>
              </a:rPr>
              <a:t>需要被起始</a:t>
            </a:r>
            <a:r>
              <a:rPr lang="en-US" altLang="zh-TW" dirty="0">
                <a:latin typeface="+mn-ea"/>
              </a:rPr>
              <a:t>Block</a:t>
            </a:r>
            <a:r>
              <a:rPr lang="zh-TW" altLang="en-US" dirty="0">
                <a:latin typeface="+mn-ea"/>
              </a:rPr>
              <a:t>確認，該 </a:t>
            </a:r>
            <a:r>
              <a:rPr lang="en-US" altLang="zh-TW" dirty="0">
                <a:latin typeface="+mn-ea"/>
              </a:rPr>
              <a:t>Relay TX </a:t>
            </a:r>
            <a:r>
              <a:rPr lang="zh-TW" altLang="en-US" dirty="0">
                <a:latin typeface="+mn-ea"/>
              </a:rPr>
              <a:t>才被認可</a:t>
            </a:r>
            <a:endParaRPr lang="en-US" altLang="zh-TW" dirty="0">
              <a:latin typeface="+mn-ea"/>
            </a:endParaRPr>
          </a:p>
          <a:p>
            <a:pPr marL="36900" indent="0">
              <a:buNone/>
            </a:pPr>
            <a:r>
              <a:rPr lang="en-US" altLang="zh-TW" dirty="0">
                <a:latin typeface="+mn-ea"/>
              </a:rPr>
              <a:t>	</a:t>
            </a:r>
            <a:r>
              <a:rPr lang="zh-TW" altLang="en-US" dirty="0">
                <a:latin typeface="+mn-ea"/>
              </a:rPr>
              <a:t>尚未被確認的 </a:t>
            </a:r>
            <a:r>
              <a:rPr lang="en-US" altLang="zh-TW" dirty="0">
                <a:latin typeface="+mn-ea"/>
              </a:rPr>
              <a:t>Relay TX </a:t>
            </a:r>
            <a:r>
              <a:rPr lang="zh-TW" altLang="en-US" dirty="0">
                <a:latin typeface="+mn-ea"/>
              </a:rPr>
              <a:t>將會被暫存</a:t>
            </a:r>
            <a:endParaRPr lang="en-US" altLang="zh-TW" dirty="0">
              <a:latin typeface="+mn-ea"/>
            </a:endParaRPr>
          </a:p>
          <a:p>
            <a:endParaRPr lang="en-US" altLang="zh-TW" dirty="0">
              <a:latin typeface="+mn-ea"/>
            </a:endParaRPr>
          </a:p>
          <a:p>
            <a:r>
              <a:rPr lang="zh-TW" altLang="en-US" dirty="0">
                <a:latin typeface="+mn-ea"/>
              </a:rPr>
              <a:t>若</a:t>
            </a:r>
            <a:r>
              <a:rPr lang="en-US" altLang="zh-TW" dirty="0">
                <a:latin typeface="+mn-ea"/>
              </a:rPr>
              <a:t>Block</a:t>
            </a:r>
            <a:r>
              <a:rPr lang="zh-TW" altLang="en-US" dirty="0">
                <a:latin typeface="+mn-ea"/>
              </a:rPr>
              <a:t>出現分岔</a:t>
            </a:r>
            <a:r>
              <a:rPr lang="en-US" altLang="zh-TW" dirty="0">
                <a:latin typeface="+mn-ea"/>
              </a:rPr>
              <a:t>:</a:t>
            </a:r>
            <a:br>
              <a:rPr lang="en-US" altLang="zh-TW" dirty="0">
                <a:latin typeface="+mn-ea"/>
              </a:rPr>
            </a:br>
            <a:r>
              <a:rPr lang="en-US" altLang="zh-TW" dirty="0">
                <a:latin typeface="+mn-ea"/>
              </a:rPr>
              <a:t>Bitcoin :  longest-chain</a:t>
            </a:r>
            <a:br>
              <a:rPr lang="en-US" altLang="zh-TW" dirty="0">
                <a:latin typeface="+mn-ea"/>
              </a:rPr>
            </a:br>
            <a:r>
              <a:rPr lang="en-US" altLang="zh-TW" dirty="0">
                <a:latin typeface="+mn-ea"/>
              </a:rPr>
              <a:t>Ethereum : </a:t>
            </a:r>
            <a:r>
              <a:rPr lang="en-US" altLang="zh-TW" dirty="0">
                <a:solidFill>
                  <a:srgbClr val="92D050"/>
                </a:solidFill>
                <a:latin typeface="+mn-ea"/>
              </a:rPr>
              <a:t>GHOST </a:t>
            </a:r>
            <a:r>
              <a:rPr lang="en-US" altLang="zh-TW" dirty="0">
                <a:solidFill>
                  <a:srgbClr val="92D050"/>
                </a:solidFill>
                <a:latin typeface="+mn-ea"/>
                <a:sym typeface="Wingdings" panose="05000000000000000000" pitchFamily="2" charset="2"/>
              </a:rPr>
              <a:t> </a:t>
            </a:r>
            <a:r>
              <a:rPr lang="zh-TW" altLang="en-US" dirty="0">
                <a:solidFill>
                  <a:srgbClr val="92D050"/>
                </a:solidFill>
                <a:latin typeface="+mn-ea"/>
                <a:sym typeface="Wingdings" panose="05000000000000000000" pitchFamily="2" charset="2"/>
              </a:rPr>
              <a:t>這裡使用這個</a:t>
            </a:r>
            <a:endParaRPr lang="en-US" altLang="zh-TW" dirty="0">
              <a:solidFill>
                <a:srgbClr val="92D050"/>
              </a:solidFill>
              <a:latin typeface="+mn-ea"/>
              <a:sym typeface="Wingdings" panose="05000000000000000000" pitchFamily="2" charset="2"/>
            </a:endParaRPr>
          </a:p>
          <a:p>
            <a:endParaRPr lang="en-US" altLang="zh-TW" dirty="0">
              <a:solidFill>
                <a:srgbClr val="92D050"/>
              </a:solidFill>
              <a:latin typeface="+mn-ea"/>
              <a:sym typeface="Wingdings" panose="05000000000000000000" pitchFamily="2" charset="2"/>
            </a:endParaRPr>
          </a:p>
          <a:p>
            <a:r>
              <a:rPr lang="zh-TW" altLang="en-US" dirty="0">
                <a:latin typeface="+mn-ea"/>
              </a:rPr>
              <a:t>三種狀態 </a:t>
            </a:r>
            <a:r>
              <a:rPr lang="en-US" altLang="zh-TW" dirty="0">
                <a:latin typeface="+mn-ea"/>
              </a:rPr>
              <a:t>:</a:t>
            </a:r>
            <a:r>
              <a:rPr lang="zh-TW" altLang="en-US" dirty="0">
                <a:latin typeface="+mn-ea"/>
              </a:rPr>
              <a:t> </a:t>
            </a:r>
            <a:r>
              <a:rPr lang="zh-TW" altLang="en-US" b="1" dirty="0">
                <a:solidFill>
                  <a:srgbClr val="92D050"/>
                </a:solidFill>
                <a:latin typeface="+mn-ea"/>
              </a:rPr>
              <a:t>可用</a:t>
            </a:r>
            <a:r>
              <a:rPr lang="zh-TW" altLang="en-US" dirty="0">
                <a:latin typeface="+mn-ea"/>
              </a:rPr>
              <a:t>、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未確認</a:t>
            </a:r>
            <a:r>
              <a:rPr lang="zh-TW" altLang="en-US" dirty="0">
                <a:latin typeface="+mn-ea"/>
              </a:rPr>
              <a:t>、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孤兒</a:t>
            </a:r>
            <a:r>
              <a:rPr lang="en-US" altLang="zh-TW" b="1" dirty="0">
                <a:solidFill>
                  <a:srgbClr val="FF0000"/>
                </a:solidFill>
                <a:latin typeface="+mn-ea"/>
              </a:rPr>
              <a:t>(Orphan)</a:t>
            </a:r>
          </a:p>
          <a:p>
            <a:endParaRPr lang="en-US" altLang="zh-TW" dirty="0">
              <a:latin typeface="+mn-ea"/>
            </a:endParaRPr>
          </a:p>
          <a:p>
            <a:r>
              <a:rPr lang="zh-TW" altLang="en-US" b="1" dirty="0">
                <a:solidFill>
                  <a:srgbClr val="92D050"/>
                </a:solidFill>
                <a:latin typeface="+mn-ea"/>
              </a:rPr>
              <a:t>可用</a:t>
            </a:r>
            <a:r>
              <a:rPr lang="zh-TW" altLang="en-US" dirty="0">
                <a:latin typeface="+mn-ea"/>
              </a:rPr>
              <a:t>變成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未確認</a:t>
            </a:r>
            <a:r>
              <a:rPr lang="zh-TW" altLang="en-US" dirty="0">
                <a:latin typeface="+mn-ea"/>
              </a:rPr>
              <a:t>、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孤兒</a:t>
            </a:r>
            <a:r>
              <a:rPr lang="zh-TW" altLang="en-US" dirty="0">
                <a:latin typeface="+mn-ea"/>
              </a:rPr>
              <a:t>的區塊時</a:t>
            </a:r>
            <a:r>
              <a:rPr lang="en-US" altLang="zh-TW" dirty="0">
                <a:latin typeface="+mn-ea"/>
              </a:rPr>
              <a:t>:</a:t>
            </a:r>
            <a:br>
              <a:rPr lang="en-US" altLang="zh-TW" dirty="0">
                <a:latin typeface="+mn-ea"/>
              </a:rPr>
            </a:br>
            <a:r>
              <a:rPr lang="zh-TW" altLang="en-US" dirty="0">
                <a:latin typeface="+mn-ea"/>
              </a:rPr>
              <a:t>所發出的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轉發交易</a:t>
            </a:r>
            <a:r>
              <a:rPr lang="zh-TW" altLang="en-US" dirty="0">
                <a:latin typeface="+mn-ea"/>
              </a:rPr>
              <a:t>將會被</a:t>
            </a:r>
            <a:r>
              <a:rPr lang="zh-TW" altLang="en-US" b="1" dirty="0">
                <a:solidFill>
                  <a:schemeClr val="tx1"/>
                </a:solidFill>
                <a:latin typeface="+mn-ea"/>
              </a:rPr>
              <a:t>無效化</a:t>
            </a:r>
            <a:r>
              <a:rPr lang="zh-TW" altLang="en-US" dirty="0">
                <a:latin typeface="+mn-ea"/>
              </a:rPr>
              <a:t>，</a:t>
            </a:r>
            <a:r>
              <a:rPr lang="zh-TW" altLang="en-US" b="1" dirty="0">
                <a:solidFill>
                  <a:srgbClr val="92D050"/>
                </a:solidFill>
                <a:latin typeface="+mn-ea"/>
              </a:rPr>
              <a:t>區塊</a:t>
            </a:r>
            <a:r>
              <a:rPr lang="zh-TW" altLang="en-US" b="1" dirty="0">
                <a:latin typeface="+mn-ea"/>
              </a:rPr>
              <a:t>不會被無效化，並進行狀態重建。</a:t>
            </a:r>
            <a:endParaRPr lang="en-US" altLang="zh-TW" dirty="0">
              <a:latin typeface="+mn-ea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61162BA-2359-DB42-9B08-1BF2956D7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676" y="2184951"/>
            <a:ext cx="5841341" cy="280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047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C74D2B-1EB5-DC5A-02DE-0254C67A5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51%</a:t>
            </a:r>
            <a:r>
              <a:rPr lang="zh-TW" altLang="en-US" dirty="0"/>
              <a:t>算力攻擊 </a:t>
            </a:r>
            <a:r>
              <a:rPr lang="en-US" altLang="zh-TW" dirty="0"/>
              <a:t>&amp; </a:t>
            </a:r>
            <a:r>
              <a:rPr lang="en-US" altLang="zh-TW" dirty="0" err="1"/>
              <a:t>PoW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77C4BF8-97F6-46D0-DC2B-51867597BBF4}"/>
              </a:ext>
            </a:extLst>
          </p:cNvPr>
          <p:cNvSpPr txBox="1"/>
          <p:nvPr/>
        </p:nvSpPr>
        <p:spPr>
          <a:xfrm>
            <a:off x="1571625" y="1580050"/>
            <a:ext cx="80906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ea"/>
              </a:rPr>
              <a:t>傳統分片容易使惡意用戶集中在一個</a:t>
            </a:r>
            <a:r>
              <a:rPr lang="en-US" altLang="zh-TW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ea"/>
              </a:rPr>
              <a:t>Zone</a:t>
            </a:r>
            <a:r>
              <a:rPr lang="zh-TW" alt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ea"/>
              </a:rPr>
              <a:t>來對單個</a:t>
            </a:r>
            <a:r>
              <a:rPr lang="en-US" altLang="zh-TW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ea"/>
              </a:rPr>
              <a:t>Zone</a:t>
            </a:r>
            <a:r>
              <a:rPr lang="zh-TW" alt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ea"/>
              </a:rPr>
              <a:t>進行算力攻擊</a:t>
            </a:r>
            <a:endParaRPr lang="en-US" altLang="zh-TW"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n-ea"/>
            </a:endParaRPr>
          </a:p>
          <a:p>
            <a:endParaRPr lang="en-US" altLang="zh-TW"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n-ea"/>
            </a:endParaRPr>
          </a:p>
          <a:p>
            <a:r>
              <a:rPr lang="zh-TW" alt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ea"/>
              </a:rPr>
              <a:t>惡意用戶最低所需算力 </a:t>
            </a:r>
            <a:r>
              <a:rPr lang="en-US" altLang="zh-TW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ea"/>
              </a:rPr>
              <a:t>:</a:t>
            </a:r>
            <a:r>
              <a:rPr lang="zh-TW" alt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ea"/>
              </a:rPr>
              <a:t> 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2E451A1-CFBD-6B16-68FB-B806B560DD1F}"/>
              </a:ext>
            </a:extLst>
          </p:cNvPr>
          <p:cNvSpPr txBox="1"/>
          <p:nvPr/>
        </p:nvSpPr>
        <p:spPr>
          <a:xfrm>
            <a:off x="5640355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7A2C7802-D98B-7C3C-3C64-43BE406C11E7}"/>
                  </a:ext>
                </a:extLst>
              </p:cNvPr>
              <p:cNvSpPr txBox="1"/>
              <p:nvPr/>
            </p:nvSpPr>
            <p:spPr>
              <a:xfrm>
                <a:off x="4716197" y="2084126"/>
                <a:ext cx="1690784" cy="689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zh-TW" altLang="en-US" sz="240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sSup>
                            <m:sSupPr>
                              <m:ctrlPr>
                                <a:rPr lang="zh-TW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×5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7A2C7802-D98B-7C3C-3C64-43BE406C1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197" y="2084126"/>
                <a:ext cx="1690784" cy="6890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>
            <a:extLst>
              <a:ext uri="{FF2B5EF4-FFF2-40B4-BE49-F238E27FC236}">
                <a16:creationId xmlns:a16="http://schemas.microsoft.com/office/drawing/2014/main" id="{F7090298-7502-E047-4682-DAA13EF5F0DF}"/>
              </a:ext>
            </a:extLst>
          </p:cNvPr>
          <p:cNvSpPr txBox="1"/>
          <p:nvPr/>
        </p:nvSpPr>
        <p:spPr>
          <a:xfrm>
            <a:off x="7329688" y="5943598"/>
            <a:ext cx="3948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ea"/>
              </a:rPr>
              <a:t>安全與速度要如何選擇</a:t>
            </a:r>
            <a:r>
              <a:rPr lang="en-US" altLang="zh-TW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ea"/>
              </a:rPr>
              <a:t>?</a:t>
            </a:r>
            <a:endParaRPr lang="zh-TW" altLang="en-US" sz="2800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n-ea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000CA1CA-F8D0-7E22-9903-E8B29BF41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25" y="2920290"/>
            <a:ext cx="6490024" cy="29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41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4BDB88-FC6C-B101-F744-FC6931962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F37305-709E-7653-1FFC-680282EA5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 descr="從梗圖到抽象藝術：論「我全都要」｜方格子vocus">
            <a:extLst>
              <a:ext uri="{FF2B5EF4-FFF2-40B4-BE49-F238E27FC236}">
                <a16:creationId xmlns:a16="http://schemas.microsoft.com/office/drawing/2014/main" id="{73D895E8-1EE4-29F1-EE3A-F26BFA6B3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39" y="413754"/>
            <a:ext cx="10720873" cy="603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574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062B4D-4999-1AA2-BC9E-41F39028E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09600"/>
            <a:ext cx="5168052" cy="1117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TW" altLang="en-US" sz="3700" dirty="0"/>
              <a:t>諸葛連弩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FCDFBC-5063-57C7-1B3C-E345C74BA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1828800"/>
            <a:ext cx="5168052" cy="3962400"/>
          </a:xfrm>
        </p:spPr>
        <p:txBody>
          <a:bodyPr>
            <a:normAutofit/>
          </a:bodyPr>
          <a:lstStyle/>
          <a:p>
            <a:pPr>
              <a:buClr>
                <a:srgbClr val="F9E49F"/>
              </a:buClr>
            </a:pPr>
            <a:r>
              <a:rPr lang="zh-TW" altLang="en-US" dirty="0"/>
              <a:t>它可以一次射很多箭</a:t>
            </a:r>
            <a:endParaRPr lang="en-US" altLang="zh-TW" dirty="0"/>
          </a:p>
          <a:p>
            <a:pPr>
              <a:buClr>
                <a:srgbClr val="F9E49F"/>
              </a:buClr>
            </a:pPr>
            <a:endParaRPr lang="en-US" altLang="zh-TW" dirty="0"/>
          </a:p>
          <a:p>
            <a:pPr>
              <a:buClr>
                <a:srgbClr val="F9E49F"/>
              </a:buClr>
            </a:pPr>
            <a:r>
              <a:rPr lang="zh-TW" altLang="en-US" dirty="0"/>
              <a:t>只要扣一次板機</a:t>
            </a:r>
            <a:endParaRPr lang="en-US" altLang="zh-TW" dirty="0"/>
          </a:p>
          <a:p>
            <a:pPr>
              <a:buClr>
                <a:srgbClr val="F9E49F"/>
              </a:buClr>
            </a:pPr>
            <a:endParaRPr lang="en-US" altLang="zh-TW" dirty="0"/>
          </a:p>
          <a:p>
            <a:pPr>
              <a:buClr>
                <a:srgbClr val="F9E49F"/>
              </a:buClr>
            </a:pPr>
            <a:r>
              <a:rPr lang="zh-TW" altLang="en-US" dirty="0"/>
              <a:t>名字聽起來很帥</a:t>
            </a:r>
            <a:endParaRPr lang="en-US" altLang="zh-TW" dirty="0"/>
          </a:p>
          <a:p>
            <a:pPr>
              <a:buClr>
                <a:srgbClr val="F9E49F"/>
              </a:buClr>
            </a:pPr>
            <a:endParaRPr lang="en-US" altLang="zh-TW" dirty="0"/>
          </a:p>
          <a:p>
            <a:pPr marL="36900" indent="0">
              <a:buClr>
                <a:srgbClr val="F9E49F"/>
              </a:buClr>
              <a:buNone/>
            </a:pPr>
            <a:endParaRPr lang="en-US" altLang="zh-TW" dirty="0"/>
          </a:p>
        </p:txBody>
      </p:sp>
      <p:pic>
        <p:nvPicPr>
          <p:cNvPr id="2059" name="Picture 2054">
            <a:extLst>
              <a:ext uri="{FF2B5EF4-FFF2-40B4-BE49-F238E27FC236}">
                <a16:creationId xmlns:a16="http://schemas.microsoft.com/office/drawing/2014/main" id="{F15A1844-5CB8-438B-B90E-EF2A51CF8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6586695" y="1"/>
            <a:ext cx="5605305" cy="6858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506D6D6-9079-D1F1-05C5-9EFB6C26F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0231" y="562689"/>
            <a:ext cx="3332698" cy="3324367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DEEFB7C-04D2-7BE1-9CD2-10218BDAC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41085" y="4287106"/>
            <a:ext cx="5096524" cy="169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820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711A7A-0DE8-41F0-710D-F655A25CD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Chu-ko-nu Mining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56BDA2-64D5-5367-1C1F-B3446D58C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036D8A5-4CA8-888F-B9F0-C475DBB2A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972" y="1799504"/>
            <a:ext cx="9053345" cy="39246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D0583269-CDE6-15DA-CBDE-333E350C4317}"/>
                  </a:ext>
                </a:extLst>
              </p:cNvPr>
              <p:cNvSpPr txBox="1"/>
              <p:nvPr/>
            </p:nvSpPr>
            <p:spPr>
              <a:xfrm>
                <a:off x="1033366" y="6063734"/>
                <a:ext cx="609755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TW" altLang="en-US" sz="2400" dirty="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ea"/>
                  </a:rPr>
                  <a:t>惡意用戶最低所需算力 </a:t>
                </a:r>
                <a:r>
                  <a:rPr lang="en-US" altLang="zh-TW" sz="2400" dirty="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ea"/>
                  </a:rPr>
                  <a:t>:</a:t>
                </a:r>
                <a:r>
                  <a:rPr lang="zh-TW" altLang="en-US" sz="2400" dirty="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n>
                          <a:solidFill>
                            <a:schemeClr val="bg1">
                              <a:lumMod val="75000"/>
                              <a:lumOff val="25000"/>
                              <a:alpha val="10000"/>
                            </a:schemeClr>
                          </a:solidFill>
                        </a:ln>
                        <a:solidFill>
                          <a:schemeClr val="tx2"/>
                        </a:solidFill>
                        <a:effectLst>
                          <a:outerShdw blurRad="9525" dist="25400" dir="14640000" algn="tl" rotWithShape="0">
                            <a:schemeClr val="bg1">
                              <a:alpha val="3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&gt;</m:t>
                    </m:r>
                    <m:r>
                      <a:rPr lang="zh-TW" altLang="en-US" sz="2400" i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TW" altLang="en-US" sz="2400" i="0">
                        <a:latin typeface="Cambria Math" panose="02040503050406030204" pitchFamily="18" charset="0"/>
                      </a:rPr>
                      <m:t>×5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zh-TW" altLang="en-US" sz="2400" i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endParaRPr lang="zh-TW" altLang="en-US" sz="2400" dirty="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ea"/>
                </a:endParaRPr>
              </a:p>
            </p:txBody>
          </p:sp>
        </mc:Choice>
        <mc:Fallback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D0583269-CDE6-15DA-CBDE-333E350C4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366" y="6063734"/>
                <a:ext cx="6097554" cy="461665"/>
              </a:xfrm>
              <a:prstGeom prst="rect">
                <a:avLst/>
              </a:prstGeom>
              <a:blipFill>
                <a:blip r:embed="rId3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5583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6680CA-60CD-5A92-0E51-66FD9CEEE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Chu-ko-nu Mining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B88AF8-E1C4-8B29-9FD4-235F8FB7E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15" y="1732449"/>
            <a:ext cx="6158204" cy="4515951"/>
          </a:xfrm>
        </p:spPr>
        <p:txBody>
          <a:bodyPr/>
          <a:lstStyle/>
          <a:p>
            <a:r>
              <a:rPr lang="en-US" altLang="zh-TW" dirty="0"/>
              <a:t>Batch-Chaining-Block </a:t>
            </a:r>
            <a:r>
              <a:rPr lang="zh-TW" altLang="en-US" dirty="0"/>
              <a:t>由多個</a:t>
            </a:r>
            <a:r>
              <a:rPr lang="en-US" altLang="zh-TW" dirty="0"/>
              <a:t>chaining-headers</a:t>
            </a:r>
            <a:r>
              <a:rPr lang="zh-TW" altLang="en-US" dirty="0"/>
              <a:t>連接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使用 </a:t>
            </a:r>
            <a:r>
              <a:rPr lang="en-US" altLang="zh-TW" dirty="0"/>
              <a:t>Merkle </a:t>
            </a:r>
            <a:r>
              <a:rPr lang="zh-TW" altLang="en-US" dirty="0"/>
              <a:t>樹進行 </a:t>
            </a:r>
            <a:r>
              <a:rPr lang="en-US" altLang="zh-TW" dirty="0"/>
              <a:t>hash</a:t>
            </a:r>
            <a:r>
              <a:rPr lang="zh-TW" altLang="en-US" dirty="0"/>
              <a:t>，得到 </a:t>
            </a:r>
            <a:r>
              <a:rPr lang="en-US" altLang="zh-TW" dirty="0"/>
              <a:t>root hash value</a:t>
            </a:r>
          </a:p>
          <a:p>
            <a:endParaRPr lang="en-US" altLang="zh-TW" dirty="0"/>
          </a:p>
          <a:p>
            <a:r>
              <a:rPr lang="zh-TW" altLang="en-US" dirty="0"/>
              <a:t>礦工只需一個</a:t>
            </a:r>
            <a:r>
              <a:rPr lang="en-US" altLang="zh-TW" dirty="0"/>
              <a:t>nonce</a:t>
            </a:r>
            <a:r>
              <a:rPr lang="zh-TW" altLang="en-US" dirty="0"/>
              <a:t>，與 </a:t>
            </a:r>
            <a:r>
              <a:rPr lang="en-US" altLang="zh-TW" dirty="0"/>
              <a:t>root hash value </a:t>
            </a:r>
            <a:r>
              <a:rPr lang="zh-TW" altLang="en-US" dirty="0"/>
              <a:t>進行結合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一個與多個</a:t>
            </a:r>
            <a:r>
              <a:rPr lang="en-US" altLang="zh-TW" dirty="0"/>
              <a:t>Zone</a:t>
            </a:r>
            <a:r>
              <a:rPr lang="zh-TW" altLang="en-US" dirty="0"/>
              <a:t>的算力差不多，獎勵變很多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作者寫的結構太簡略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A78EE72-E5D8-410B-D367-ED3C36F4B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889" y="1732449"/>
            <a:ext cx="5313479" cy="454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79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9F43B8-0E12-50DA-0DB2-01CB9F31F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實驗數據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617CC8-186E-9F2D-7620-0F9AC4333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altLang="zh-TW" b="0" i="0" dirty="0">
                <a:solidFill>
                  <a:srgbClr val="D1D5DB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1,200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個虛擬機器組成，每個機器都有</a:t>
            </a:r>
            <a:r>
              <a:rPr lang="en-US" altLang="zh-TW" b="0" i="0" dirty="0">
                <a:solidFill>
                  <a:srgbClr val="D1D5DB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核心和</a:t>
            </a:r>
            <a:r>
              <a:rPr lang="en-US" altLang="zh-TW" b="0" i="0" dirty="0">
                <a:solidFill>
                  <a:srgbClr val="D1D5DB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32GB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的記憶體。</a:t>
            </a:r>
          </a:p>
          <a:p>
            <a:pPr algn="l">
              <a:buFont typeface="+mj-lt"/>
              <a:buAutoNum type="arabicPeriod"/>
            </a:pPr>
            <a:r>
              <a:rPr lang="zh-TW" altLang="en-US" b="0" i="0" dirty="0">
                <a:solidFill>
                  <a:srgbClr val="D1D5DB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這些虛擬機器均勻分布在</a:t>
            </a:r>
            <a:r>
              <a:rPr lang="en-US" altLang="zh-TW" b="0" i="0" dirty="0">
                <a:solidFill>
                  <a:srgbClr val="D1D5DB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個可用區域，用於測實際的跨國延遲時間。</a:t>
            </a:r>
          </a:p>
          <a:p>
            <a:pPr algn="l">
              <a:buFont typeface="+mj-lt"/>
              <a:buAutoNum type="arabicPeriod"/>
            </a:pPr>
            <a:r>
              <a:rPr lang="zh-TW" altLang="en-US" b="0" i="0" dirty="0">
                <a:solidFill>
                  <a:srgbClr val="D1D5DB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峰值限制為</a:t>
            </a:r>
            <a:r>
              <a:rPr lang="en-US" altLang="zh-TW" b="0" i="0" dirty="0">
                <a:solidFill>
                  <a:srgbClr val="D1D5DB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30Mbps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，平均延遲時間為</a:t>
            </a:r>
            <a:r>
              <a:rPr lang="en-US" altLang="zh-TW" b="0" i="0" dirty="0">
                <a:solidFill>
                  <a:srgbClr val="D1D5DB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102.48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毫秒。</a:t>
            </a:r>
          </a:p>
          <a:p>
            <a:pPr algn="l">
              <a:buFont typeface="+mj-lt"/>
              <a:buAutoNum type="arabicPeriod"/>
            </a:pPr>
            <a:r>
              <a:rPr lang="zh-TW" altLang="en-US" b="0" i="0" dirty="0">
                <a:solidFill>
                  <a:srgbClr val="D1D5DB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每個區域的區塊大小限制為</a:t>
            </a:r>
            <a:r>
              <a:rPr lang="en-US" altLang="zh-TW" b="0" i="0" dirty="0">
                <a:solidFill>
                  <a:srgbClr val="D1D5DB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32KB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，並設定每</a:t>
            </a:r>
            <a:r>
              <a:rPr lang="en-US" altLang="zh-TW" b="0" i="0" dirty="0">
                <a:solidFill>
                  <a:srgbClr val="D1D5DB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秒創建一個區塊的目標，從而達到約</a:t>
            </a:r>
            <a:r>
              <a:rPr lang="en-US" altLang="zh-TW" b="0" i="0" dirty="0">
                <a:solidFill>
                  <a:srgbClr val="D1D5DB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15.6 TPS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的一對一轉移速度。</a:t>
            </a:r>
          </a:p>
          <a:p>
            <a:pPr algn="l">
              <a:buFont typeface="+mj-lt"/>
              <a:buAutoNum type="arabicPeriod"/>
            </a:pPr>
            <a:r>
              <a:rPr lang="zh-TW" altLang="en-US" b="0" i="0" dirty="0">
                <a:solidFill>
                  <a:srgbClr val="D1D5DB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每個區域的平均孤兒區塊率為</a:t>
            </a:r>
            <a:r>
              <a:rPr lang="en-US" altLang="zh-TW" b="0" i="0" dirty="0">
                <a:solidFill>
                  <a:srgbClr val="D1D5DB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8.3‰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，這個比率並不會因為區域數量的變化而改變。</a:t>
            </a:r>
          </a:p>
          <a:p>
            <a:pPr algn="l">
              <a:buFont typeface="+mj-lt"/>
              <a:buAutoNum type="arabicPeriod"/>
            </a:pPr>
            <a:r>
              <a:rPr lang="zh-TW" altLang="en-US" b="0" i="0" dirty="0">
                <a:solidFill>
                  <a:srgbClr val="D1D5DB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在這種配置下，我們的系統支持</a:t>
            </a:r>
            <a:r>
              <a:rPr lang="en-US" altLang="zh-TW" b="0" i="0" dirty="0">
                <a:solidFill>
                  <a:srgbClr val="D1D5DB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48,000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個區塊鏈節點。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7176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08756A-504C-B6FF-A33A-FA0A74F33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5285E5-F4E3-6CA9-A0AE-2F80D6EEF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41FAFB6-5FE2-EFDE-DCA4-FE3291C47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88" y="247720"/>
            <a:ext cx="11299485" cy="636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089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B73C309-535E-A1DC-0B8E-CF73D2005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94" y="197701"/>
            <a:ext cx="10688541" cy="318006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8C246CA-138A-CBDD-5A70-10E320817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81738"/>
            <a:ext cx="5609527" cy="399398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E27AE8F-5B2B-2612-E8EC-6FF471B5D2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359" y="3265714"/>
            <a:ext cx="5737395" cy="359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28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D6F3B3-A7F9-7E9E-E69D-D167B8A1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簡介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DFEF8A-02C7-BC62-D0ED-4B64E2C30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173829"/>
          </a:xfrm>
        </p:spPr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目的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解決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Bitcoin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吞吐量問題，提高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TPS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並確保安全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6900" indent="0">
              <a:buNone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6900" indent="0"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sz="2400" b="1" dirty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異步共識區域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對區塊進行分片形成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Zone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，相互獨立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6900" indent="0"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 </a:t>
            </a:r>
            <a:r>
              <a:rPr lang="zh-TW" altLang="en-US" sz="2400" b="1" dirty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跨區域的原子性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Eventual Atomicity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概念，確保跨區交易的原子性。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6900" indent="0"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b="1" dirty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諸葛連弩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(Chu-ko-nu Mining)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防止算力攻擊並提高算力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690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6900" indent="0"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1200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台虛擬機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&amp;ERC20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支付歷史數據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3690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</a:t>
            </a:r>
            <a:r>
              <a:rPr lang="zh-TW" altLang="en-US" sz="24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比特幣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zh-TW" altLang="en-US" sz="24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以太網絡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2400" dirty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吞吐量提高</a:t>
            </a:r>
            <a:r>
              <a:rPr lang="en-US" altLang="zh-TW" sz="2400" dirty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1000</a:t>
            </a:r>
            <a:r>
              <a:rPr lang="zh-TW" altLang="en-US" sz="2400" dirty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倍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400" dirty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容量提高</a:t>
            </a:r>
            <a:r>
              <a:rPr lang="en-US" altLang="zh-TW" sz="2400" dirty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2000</a:t>
            </a:r>
            <a:r>
              <a:rPr lang="zh-TW" altLang="en-US" sz="2400" dirty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倍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1651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4DE90D-4995-C6D5-C5C3-F0CB0E937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4018449"/>
            <a:ext cx="8644759" cy="2755575"/>
          </a:xfrm>
        </p:spPr>
        <p:txBody>
          <a:bodyPr/>
          <a:lstStyle/>
          <a:p>
            <a:pPr marL="36900" indent="0">
              <a:buNone/>
            </a:pPr>
            <a:r>
              <a:rPr lang="en-US" altLang="zh-TW" b="1" dirty="0"/>
              <a:t>If you have any questions or concerns, please let me</a:t>
            </a:r>
            <a:r>
              <a:rPr lang="zh-TW" altLang="en-US" b="1" dirty="0"/>
              <a:t> </a:t>
            </a:r>
            <a:r>
              <a:rPr lang="en-US" altLang="zh-TW" b="1" dirty="0"/>
              <a:t>know.</a:t>
            </a:r>
          </a:p>
          <a:p>
            <a:pPr marL="36900" indent="0">
              <a:buNone/>
            </a:pPr>
            <a:endParaRPr lang="en-US" altLang="zh-TW" b="1" dirty="0"/>
          </a:p>
          <a:p>
            <a:r>
              <a:rPr lang="zh-TW" altLang="en-US" dirty="0"/>
              <a:t>資工四甲 丁柏瑋 </a:t>
            </a:r>
            <a:r>
              <a:rPr lang="en-US" altLang="zh-TW" dirty="0"/>
              <a:t>408261292</a:t>
            </a:r>
          </a:p>
          <a:p>
            <a:r>
              <a:rPr lang="en-US" altLang="zh-TW" dirty="0">
                <a:hlinkClick r:id="rId2"/>
              </a:rPr>
              <a:t>admin@dinlon5566.com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3210DE5-0BF1-60B0-5719-E5C6F3F8891E}"/>
              </a:ext>
            </a:extLst>
          </p:cNvPr>
          <p:cNvSpPr txBox="1"/>
          <p:nvPr/>
        </p:nvSpPr>
        <p:spPr>
          <a:xfrm>
            <a:off x="1991950" y="718458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提問時間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2FAE966-7539-78D8-2310-138D74AB8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348" y="969764"/>
            <a:ext cx="3974841" cy="529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683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E66067-8E3E-5C1B-DE18-7D95E211E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傳統區塊鏈問題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3177EE-1393-DDAD-CEA4-6518C454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TPS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區塊被按序創建，需要足夠的傳播時間導致</a:t>
            </a:r>
            <a:r>
              <a:rPr lang="zh-TW" altLang="en-US" b="1" dirty="0">
                <a:solidFill>
                  <a:srgbClr val="FF0000"/>
                </a:solidFill>
              </a:rPr>
              <a:t>低</a:t>
            </a:r>
            <a:r>
              <a:rPr lang="en-US" altLang="zh-TW" b="1" dirty="0">
                <a:solidFill>
                  <a:srgbClr val="FF0000"/>
                </a:solidFill>
              </a:rPr>
              <a:t>TPS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擴展性：每個節點需要複製</a:t>
            </a:r>
            <a:r>
              <a:rPr lang="zh-TW" altLang="en-US" b="1" dirty="0">
                <a:solidFill>
                  <a:srgbClr val="FF0000"/>
                </a:solidFill>
              </a:rPr>
              <a:t>整個</a:t>
            </a:r>
            <a:r>
              <a:rPr lang="zh-TW" altLang="en-US" dirty="0"/>
              <a:t>網絡的通信、存儲和狀態。</a:t>
            </a:r>
            <a:endParaRPr lang="en-US" altLang="zh-TW" dirty="0"/>
          </a:p>
          <a:p>
            <a:r>
              <a:rPr lang="zh-TW" altLang="en-US" dirty="0"/>
              <a:t>未來需求：</a:t>
            </a:r>
            <a:r>
              <a:rPr lang="zh-TW" altLang="en-US" b="1" dirty="0">
                <a:solidFill>
                  <a:srgbClr val="FF0000"/>
                </a:solidFill>
                <a:effectLst/>
              </a:rPr>
              <a:t>不可擴展</a:t>
            </a:r>
            <a:r>
              <a:rPr lang="zh-TW" altLang="en-US" dirty="0"/>
              <a:t>的區塊鏈系統，以便支援未來應用。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D51DBD1-9EDC-DCDD-BEA9-ECD57C474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053" y="3096616"/>
            <a:ext cx="4680451" cy="350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06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3A5C0B-70C3-5720-C10D-877087CBD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041939-AF9D-C46A-0F1C-A84904706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7E16B91-11F8-55CF-1245-A9C67E464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690" y="609600"/>
            <a:ext cx="9741158" cy="541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60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248205-10DB-9F84-0D11-71FE60DBF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3D7933-349C-D568-42E1-A77B88763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AAEFA3F-00D9-5FCD-E5CC-BFDC26F439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625"/>
          <a:stretch/>
        </p:blipFill>
        <p:spPr>
          <a:xfrm>
            <a:off x="0" y="2002108"/>
            <a:ext cx="12192000" cy="334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46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0ADBAF-8DEF-DE27-C083-ADA92DEF0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Asynchronous Consensus Zones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EF54F04-3D74-25B7-EE00-F39DF090C4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:r>
                  <a:rPr lang="zh-TW" altLang="en-US" sz="2400" dirty="0"/>
                  <a:t>將原本區塊劃分為</a:t>
                </a:r>
                <a:r>
                  <a:rPr lang="en-US" altLang="zh-TW" sz="2400" dirty="0"/>
                  <a:t>N</a:t>
                </a:r>
                <a:r>
                  <a:rPr lang="zh-TW" altLang="en-US" sz="2400" dirty="0"/>
                  <a:t>個區塊，其中計算用戶所屬區塊公式 </a:t>
                </a:r>
                <a:r>
                  <a:rPr lang="en-US" altLang="zh-TW" sz="2400" dirty="0"/>
                  <a:t>:</a:t>
                </a:r>
                <a:br>
                  <a:rPr lang="en-US" altLang="zh-TW" sz="2400" dirty="0"/>
                </a:b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TW" dirty="0"/>
                  <a:t> </a:t>
                </a:r>
                <a:r>
                  <a:rPr lang="zh-TW" altLang="en-US" sz="2400" dirty="0"/>
                  <a:t>，</a:t>
                </a:r>
                <a:r>
                  <a:rPr lang="en-US" altLang="zh-TW" sz="2400" dirty="0"/>
                  <a:t> k</a:t>
                </a:r>
                <a:r>
                  <a:rPr lang="zh-TW" altLang="en-US" sz="2400" dirty="0"/>
                  <a:t>為用戶位址前 </a:t>
                </a:r>
                <a:r>
                  <a:rPr lang="en-US" altLang="zh-TW" sz="2400" dirty="0"/>
                  <a:t>k bit</a:t>
                </a:r>
                <a:br>
                  <a:rPr lang="en-US" altLang="zh-TW" sz="2400" dirty="0"/>
                </a:br>
                <a:endParaRPr lang="en-US" altLang="zh-TW" sz="2400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EF54F04-3D74-25B7-EE00-F39DF090C4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>
            <a:extLst>
              <a:ext uri="{FF2B5EF4-FFF2-40B4-BE49-F238E27FC236}">
                <a16:creationId xmlns:a16="http://schemas.microsoft.com/office/drawing/2014/main" id="{E74BCB1C-E084-942C-3435-D98DCDF95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494" y="2631296"/>
            <a:ext cx="9312447" cy="390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51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259AE2-046C-4F56-8E91-EA377527E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4800" dirty="0"/>
              <a:t>跨組交易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072348-405C-1418-4DD8-2ADF1A752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0693" y="5494872"/>
            <a:ext cx="9440034" cy="6216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zh-TW" altLang="en-US" b="0" i="0" dirty="0">
                <a:solidFill>
                  <a:srgbClr val="FFF4AF"/>
                </a:solidFill>
              </a:rPr>
              <a:t>不同區域的交易可以在各自的區域內獨立處理</a:t>
            </a:r>
            <a:r>
              <a:rPr lang="en-US" altLang="zh-TW" b="0" i="0" dirty="0">
                <a:solidFill>
                  <a:srgbClr val="FFF4AF"/>
                </a:solidFill>
              </a:rPr>
              <a:t>(2PC)</a:t>
            </a:r>
            <a:r>
              <a:rPr lang="zh-TW" altLang="en-US" b="0" i="0" dirty="0">
                <a:solidFill>
                  <a:srgbClr val="FFF4AF"/>
                </a:solidFill>
              </a:rPr>
              <a:t>，保證交易原子性</a:t>
            </a:r>
            <a:endParaRPr lang="en-US" altLang="zh-TW" dirty="0">
              <a:solidFill>
                <a:srgbClr val="FFF4AF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B4A4ABE-18DC-3411-07B6-0C87A721A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54" y="567529"/>
            <a:ext cx="10630311" cy="416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615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FE62839-096A-DFA3-2663-6594A0F1B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88" y="1320987"/>
            <a:ext cx="10779583" cy="5203638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FE4EBA4-0D8E-41D5-EC9C-CB8211453B8A}"/>
              </a:ext>
            </a:extLst>
          </p:cNvPr>
          <p:cNvSpPr txBox="1"/>
          <p:nvPr/>
        </p:nvSpPr>
        <p:spPr>
          <a:xfrm>
            <a:off x="685388" y="5411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C0362A0-51F2-7B0E-069D-DF54F71306B8}"/>
              </a:ext>
            </a:extLst>
          </p:cNvPr>
          <p:cNvSpPr txBox="1"/>
          <p:nvPr/>
        </p:nvSpPr>
        <p:spPr>
          <a:xfrm>
            <a:off x="685388" y="556565"/>
            <a:ext cx="107795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4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Relay Transaction(Relay TX)</a:t>
            </a:r>
            <a:endParaRPr lang="zh-TW" altLang="en-US" sz="4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87894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46AC8DF-CEC4-D1CB-99B3-F2B9FB244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12" y="513184"/>
            <a:ext cx="11188669" cy="3433666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14A6250D-B411-8D61-6503-2254A6EA0BBC}"/>
              </a:ext>
            </a:extLst>
          </p:cNvPr>
          <p:cNvSpPr txBox="1"/>
          <p:nvPr/>
        </p:nvSpPr>
        <p:spPr>
          <a:xfrm>
            <a:off x="569167" y="4245428"/>
            <a:ext cx="848152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Zone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本身區塊鏈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Zone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交易資料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Inbound Relay TX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其他人轉來的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Outbound Relay TX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轉給別人的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Relay TX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338101A-7FBF-9B24-602C-74F84CA38CF3}"/>
              </a:ext>
            </a:extLst>
          </p:cNvPr>
          <p:cNvSpPr txBox="1"/>
          <p:nvPr/>
        </p:nvSpPr>
        <p:spPr>
          <a:xfrm>
            <a:off x="923730" y="811763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2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E33C34D-9B56-7D10-D9AF-476A890F3399}"/>
              </a:ext>
            </a:extLst>
          </p:cNvPr>
          <p:cNvSpPr txBox="1"/>
          <p:nvPr/>
        </p:nvSpPr>
        <p:spPr>
          <a:xfrm>
            <a:off x="2485053" y="1999184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2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7D123F6-6F42-C1A7-39B6-A6012B7A3021}"/>
              </a:ext>
            </a:extLst>
          </p:cNvPr>
          <p:cNvSpPr txBox="1"/>
          <p:nvPr/>
        </p:nvSpPr>
        <p:spPr>
          <a:xfrm>
            <a:off x="4108579" y="674914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sz="2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A48AC44-D1EC-9576-D237-1D697328DD3D}"/>
              </a:ext>
            </a:extLst>
          </p:cNvPr>
          <p:cNvSpPr txBox="1"/>
          <p:nvPr/>
        </p:nvSpPr>
        <p:spPr>
          <a:xfrm>
            <a:off x="2502185" y="674914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2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A567876-6EF8-A7DE-39D8-56C24DB66711}"/>
              </a:ext>
            </a:extLst>
          </p:cNvPr>
          <p:cNvSpPr txBox="1"/>
          <p:nvPr/>
        </p:nvSpPr>
        <p:spPr>
          <a:xfrm>
            <a:off x="5870738" y="580930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zh-TW" altLang="en-US" sz="2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449113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1442</TotalTime>
  <Words>958</Words>
  <Application>Microsoft Office PowerPoint</Application>
  <PresentationFormat>寬螢幕</PresentationFormat>
  <Paragraphs>85</Paragraphs>
  <Slides>20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8" baseType="lpstr">
      <vt:lpstr>Söhne</vt:lpstr>
      <vt:lpstr>微軟正黑體</vt:lpstr>
      <vt:lpstr>Arial</vt:lpstr>
      <vt:lpstr>Calibri</vt:lpstr>
      <vt:lpstr>Calisto MT</vt:lpstr>
      <vt:lpstr>Cambria Math</vt:lpstr>
      <vt:lpstr>Wingdings 2</vt:lpstr>
      <vt:lpstr>石板</vt:lpstr>
      <vt:lpstr>Monoxide  Scale out Blockchains with Asynchronous Consensus Zones(NSDI’2019)</vt:lpstr>
      <vt:lpstr>簡介</vt:lpstr>
      <vt:lpstr>傳統區塊鏈問題</vt:lpstr>
      <vt:lpstr>PowerPoint 簡報</vt:lpstr>
      <vt:lpstr>PowerPoint 簡報</vt:lpstr>
      <vt:lpstr>Asynchronous Consensus Zones</vt:lpstr>
      <vt:lpstr>跨組交易</vt:lpstr>
      <vt:lpstr>PowerPoint 簡報</vt:lpstr>
      <vt:lpstr>PowerPoint 簡報</vt:lpstr>
      <vt:lpstr>PowerPoint 簡報</vt:lpstr>
      <vt:lpstr>驗證 Relay TX 與分叉</vt:lpstr>
      <vt:lpstr>51%算力攻擊 &amp; PoW</vt:lpstr>
      <vt:lpstr>PowerPoint 簡報</vt:lpstr>
      <vt:lpstr>諸葛連弩</vt:lpstr>
      <vt:lpstr>Chu-ko-nu Mining</vt:lpstr>
      <vt:lpstr>Chu-ko-nu Mining</vt:lpstr>
      <vt:lpstr>實驗數據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Monoxide: Scale out Blockchains with Asynchronous Consensus Zones</dc:title>
  <dc:creator>Dinlon Ting</dc:creator>
  <cp:lastModifiedBy>Dinlon Ting</cp:lastModifiedBy>
  <cp:revision>18</cp:revision>
  <dcterms:created xsi:type="dcterms:W3CDTF">2023-05-30T16:56:51Z</dcterms:created>
  <dcterms:modified xsi:type="dcterms:W3CDTF">2023-05-31T19:33:15Z</dcterms:modified>
</cp:coreProperties>
</file>