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373" r:id="rId3"/>
    <p:sldId id="553" r:id="rId4"/>
    <p:sldId id="596" r:id="rId5"/>
    <p:sldId id="597" r:id="rId6"/>
    <p:sldId id="494" r:id="rId7"/>
    <p:sldId id="495" r:id="rId8"/>
    <p:sldId id="496" r:id="rId9"/>
    <p:sldId id="598" r:id="rId10"/>
    <p:sldId id="599" r:id="rId11"/>
    <p:sldId id="600" r:id="rId12"/>
    <p:sldId id="601" r:id="rId13"/>
    <p:sldId id="602" r:id="rId1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FF"/>
    <a:srgbClr val="92D050"/>
    <a:srgbClr val="00FFFF"/>
    <a:srgbClr val="339966"/>
    <a:srgbClr val="FF00FF"/>
    <a:srgbClr val="0033CC"/>
    <a:srgbClr val="0000CC"/>
    <a:srgbClr val="F8F8F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Walking on the Safe Side</a:t>
            </a:r>
            <a:endParaRPr lang="en-US" altLang="zh-TW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581400"/>
            <a:ext cx="7488832" cy="1360488"/>
          </a:xfrm>
        </p:spPr>
        <p:txBody>
          <a:bodyPr/>
          <a:lstStyle/>
          <a:p>
            <a:r>
              <a:rPr lang="en-US" altLang="zh-TW" sz="4400" smtClean="0"/>
              <a:t>Uva</a:t>
            </a:r>
            <a:r>
              <a:rPr lang="zh-TW" altLang="en-US" sz="4400" smtClean="0"/>
              <a:t> </a:t>
            </a:r>
            <a:r>
              <a:rPr lang="en-US" altLang="zh-TW" sz="4400" smtClean="0"/>
              <a:t>825</a:t>
            </a:r>
            <a:endParaRPr lang="en-US" altLang="zh-TW" sz="4400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16832"/>
            <a:ext cx="4238625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14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576263"/>
            <a:ext cx="7400925" cy="570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31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76263"/>
            <a:ext cx="8334375" cy="570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7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80988"/>
            <a:ext cx="8505825" cy="629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496944" cy="5400600"/>
          </a:xfrm>
        </p:spPr>
        <p:txBody>
          <a:bodyPr/>
          <a:lstStyle/>
          <a:p>
            <a:r>
              <a:rPr lang="en-US" altLang="zh-TW"/>
              <a:t>Square City is a very easy place for people to walk around. The two-way streets run North-South </a:t>
            </a:r>
            <a:r>
              <a:rPr lang="en-US" altLang="zh-TW" smtClean="0"/>
              <a:t>or East-West </a:t>
            </a:r>
            <a:r>
              <a:rPr lang="en-US" altLang="zh-TW"/>
              <a:t>dividing the city into regular blocks. </a:t>
            </a:r>
            <a:endParaRPr lang="en-US" altLang="zh-TW" smtClean="0"/>
          </a:p>
          <a:p>
            <a:r>
              <a:rPr lang="en-US" altLang="zh-TW" smtClean="0"/>
              <a:t>Most </a:t>
            </a:r>
            <a:r>
              <a:rPr lang="en-US" altLang="zh-TW"/>
              <a:t>street intersections are </a:t>
            </a:r>
            <a:r>
              <a:rPr lang="en-US" altLang="zh-TW" u="sng">
                <a:solidFill>
                  <a:srgbClr val="FF0000"/>
                </a:solidFill>
              </a:rPr>
              <a:t>safe </a:t>
            </a:r>
            <a:r>
              <a:rPr lang="en-US" altLang="zh-TW" u="sng" smtClean="0">
                <a:solidFill>
                  <a:srgbClr val="FF0000"/>
                </a:solidFill>
              </a:rPr>
              <a:t>for pedestrians to cross</a:t>
            </a:r>
            <a:r>
              <a:rPr lang="en-US" altLang="zh-TW"/>
              <a:t>. </a:t>
            </a:r>
            <a:endParaRPr lang="en-US" altLang="zh-TW" smtClean="0"/>
          </a:p>
          <a:p>
            <a:r>
              <a:rPr lang="en-US" altLang="zh-TW" smtClean="0"/>
              <a:t>In </a:t>
            </a:r>
            <a:r>
              <a:rPr lang="en-US" altLang="zh-TW"/>
              <a:t>some of them, however, </a:t>
            </a:r>
            <a:r>
              <a:rPr lang="en-US" altLang="zh-TW" u="sng">
                <a:solidFill>
                  <a:srgbClr val="FF0000"/>
                </a:solidFill>
              </a:rPr>
              <a:t>crossing is not safe and pedestrians are forced to use the </a:t>
            </a:r>
            <a:r>
              <a:rPr lang="en-US" altLang="zh-TW" u="sng" smtClean="0">
                <a:solidFill>
                  <a:srgbClr val="FF0000"/>
                </a:solidFill>
              </a:rPr>
              <a:t>available underground </a:t>
            </a:r>
            <a:r>
              <a:rPr lang="en-US" altLang="zh-TW" u="sng">
                <a:solidFill>
                  <a:srgbClr val="FF0000"/>
                </a:solidFill>
              </a:rPr>
              <a:t>passages</a:t>
            </a:r>
            <a:r>
              <a:rPr lang="en-US" altLang="zh-TW"/>
              <a:t>. </a:t>
            </a:r>
            <a:endParaRPr lang="en-US" altLang="zh-TW" smtClean="0"/>
          </a:p>
          <a:p>
            <a:r>
              <a:rPr lang="en-US" altLang="zh-TW" smtClean="0"/>
              <a:t>Such </a:t>
            </a:r>
            <a:r>
              <a:rPr lang="en-US" altLang="zh-TW"/>
              <a:t>intersections </a:t>
            </a:r>
            <a:r>
              <a:rPr lang="en-US" altLang="zh-TW" u="sng">
                <a:solidFill>
                  <a:srgbClr val="FF0000"/>
                </a:solidFill>
              </a:rPr>
              <a:t>are avoided by walkers</a:t>
            </a:r>
            <a:r>
              <a:rPr lang="en-US" altLang="zh-TW"/>
              <a:t>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/>
              <a:t>The entry to the </a:t>
            </a:r>
            <a:r>
              <a:rPr lang="en-US" altLang="zh-TW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city park is on </a:t>
            </a:r>
            <a:r>
              <a:rPr lang="en-US" altLang="zh-TW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North-West </a:t>
            </a:r>
            <a:r>
              <a:rPr lang="en-US" altLang="zh-TW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corner of town</a:t>
            </a:r>
            <a:r>
              <a:rPr lang="en-US" altLang="zh-TW"/>
              <a:t>, whereas the </a:t>
            </a:r>
            <a:r>
              <a:rPr lang="en-US" altLang="zh-TW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railway station is on the South-East corner</a:t>
            </a:r>
            <a:r>
              <a:rPr lang="en-US" altLang="zh-TW" smtClean="0"/>
              <a:t>.</a:t>
            </a:r>
          </a:p>
          <a:p>
            <a:r>
              <a:rPr lang="en-US" altLang="zh-TW"/>
              <a:t>Suppose you want to go </a:t>
            </a:r>
            <a:r>
              <a:rPr lang="en-US" altLang="zh-TW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park to the railway station</a:t>
            </a:r>
            <a:r>
              <a:rPr lang="en-US" altLang="zh-TW"/>
              <a:t>, and do not want to walk more </a:t>
            </a:r>
            <a:r>
              <a:rPr lang="en-US" altLang="zh-TW" smtClean="0"/>
              <a:t>than the </a:t>
            </a:r>
            <a:r>
              <a:rPr lang="en-US" altLang="zh-TW"/>
              <a:t>required number of </a:t>
            </a:r>
            <a:r>
              <a:rPr lang="en-US" altLang="zh-TW" smtClean="0"/>
              <a:t>blocks.</a:t>
            </a:r>
          </a:p>
          <a:p>
            <a:r>
              <a:rPr lang="en-US" altLang="zh-TW" smtClean="0"/>
              <a:t>You </a:t>
            </a:r>
            <a:r>
              <a:rPr lang="en-US" altLang="zh-TW"/>
              <a:t>also want to make your way </a:t>
            </a:r>
            <a:r>
              <a:rPr lang="en-US" altLang="zh-TW" u="sng">
                <a:solidFill>
                  <a:srgbClr val="FF0000"/>
                </a:solidFill>
              </a:rPr>
              <a:t>avoiding the underground </a:t>
            </a:r>
            <a:r>
              <a:rPr lang="en-US" altLang="zh-TW" u="sng" smtClean="0">
                <a:solidFill>
                  <a:srgbClr val="FF0000"/>
                </a:solidFill>
              </a:rPr>
              <a:t>passages</a:t>
            </a:r>
            <a:r>
              <a:rPr lang="en-US" altLang="zh-TW" smtClean="0"/>
              <a:t>, that </a:t>
            </a:r>
            <a:r>
              <a:rPr lang="en-US" altLang="zh-TW"/>
              <a:t>would introduce extra delay.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11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/>
              <a:t>Your task is to determine </a:t>
            </a:r>
            <a:r>
              <a:rPr lang="en-US" altLang="zh-TW" u="sng">
                <a:solidFill>
                  <a:srgbClr val="FF0000"/>
                </a:solidFill>
              </a:rPr>
              <a:t>the number of different paths</a:t>
            </a:r>
            <a:r>
              <a:rPr lang="en-US" altLang="zh-TW"/>
              <a:t> that you </a:t>
            </a:r>
            <a:r>
              <a:rPr lang="en-US" altLang="zh-TW" smtClean="0"/>
              <a:t>can follow </a:t>
            </a:r>
            <a:r>
              <a:rPr lang="en-US" altLang="zh-TW"/>
              <a:t>from the park to the station, </a:t>
            </a:r>
            <a:r>
              <a:rPr lang="en-US" altLang="zh-TW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satisfying both requirements</a:t>
            </a:r>
            <a:r>
              <a:rPr lang="en-US" altLang="zh-TW" smtClean="0"/>
              <a:t>.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75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107" y="2332040"/>
            <a:ext cx="6309546" cy="421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43608" y="260648"/>
            <a:ext cx="7182544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/>
              <a:t>The example in the picture illustrates a city with 4 E-W streets and 5 N-S streets. Three intersections are </a:t>
            </a:r>
            <a:r>
              <a:rPr lang="en-US" altLang="zh-TW" b="1" u="sng">
                <a:solidFill>
                  <a:srgbClr val="FF0000"/>
                </a:solidFill>
              </a:rPr>
              <a:t>marked as unsafe</a:t>
            </a:r>
            <a:r>
              <a:rPr lang="en-US" altLang="zh-TW" b="1"/>
              <a:t>. The path from the park to the station is 3 + 4 = 7 blocks long and </a:t>
            </a:r>
            <a:r>
              <a:rPr lang="en-US" altLang="zh-TW" b="1" u="sng">
                <a:solidFill>
                  <a:srgbClr val="FF0000"/>
                </a:solidFill>
              </a:rPr>
              <a:t>there are 4 such paths that avoid the underground passages</a:t>
            </a:r>
            <a:r>
              <a:rPr lang="en-US" altLang="zh-TW" b="1"/>
              <a:t>.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92730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764704"/>
            <a:ext cx="8496944" cy="5976664"/>
          </a:xfrm>
        </p:spPr>
        <p:txBody>
          <a:bodyPr/>
          <a:lstStyle/>
          <a:p>
            <a:r>
              <a:rPr lang="en-US" altLang="zh-TW" sz="2800"/>
              <a:t>The input </a:t>
            </a:r>
            <a:r>
              <a:rPr lang="en-US" altLang="zh-TW" sz="2800" u="sng">
                <a:solidFill>
                  <a:srgbClr val="FF0000"/>
                </a:solidFill>
              </a:rPr>
              <a:t>begins with a single positive integer</a:t>
            </a:r>
            <a:r>
              <a:rPr lang="en-US" altLang="zh-TW" sz="2800"/>
              <a:t> on a line by itself indicating the </a:t>
            </a:r>
            <a:r>
              <a:rPr lang="en-US" altLang="zh-TW" sz="2800" u="sng" smtClean="0">
                <a:solidFill>
                  <a:srgbClr val="FF0000"/>
                </a:solidFill>
              </a:rPr>
              <a:t>number of </a:t>
            </a:r>
            <a:r>
              <a:rPr lang="en-US" altLang="zh-TW" sz="2800" u="sng">
                <a:solidFill>
                  <a:srgbClr val="FF0000"/>
                </a:solidFill>
              </a:rPr>
              <a:t>the cases following</a:t>
            </a:r>
            <a:r>
              <a:rPr lang="en-US" altLang="zh-TW" sz="2800"/>
              <a:t>, each of them as described below. </a:t>
            </a:r>
            <a:endParaRPr lang="en-US" altLang="zh-TW" sz="2800" smtClean="0"/>
          </a:p>
          <a:p>
            <a:r>
              <a:rPr lang="en-US" altLang="zh-TW" sz="2800" smtClean="0"/>
              <a:t>This </a:t>
            </a:r>
            <a:r>
              <a:rPr lang="en-US" altLang="zh-TW" sz="2800"/>
              <a:t>line is </a:t>
            </a:r>
            <a:r>
              <a:rPr lang="en-US" altLang="zh-TW" sz="2800" u="sng">
                <a:solidFill>
                  <a:srgbClr val="FF0000"/>
                </a:solidFill>
              </a:rPr>
              <a:t>followed by a </a:t>
            </a:r>
            <a:r>
              <a:rPr lang="en-US" altLang="zh-TW" sz="2800" u="sng" smtClean="0">
                <a:solidFill>
                  <a:srgbClr val="FF0000"/>
                </a:solidFill>
              </a:rPr>
              <a:t>blank line</a:t>
            </a:r>
            <a:r>
              <a:rPr lang="en-US" altLang="zh-TW" sz="2800"/>
              <a:t>, and </a:t>
            </a:r>
            <a:r>
              <a:rPr lang="en-US" altLang="zh-TW" sz="2800" u="sng">
                <a:solidFill>
                  <a:srgbClr val="FF0000"/>
                </a:solidFill>
              </a:rPr>
              <a:t>there is also a blank line between two consecutive inputs</a:t>
            </a:r>
            <a:r>
              <a:rPr lang="en-US" altLang="zh-TW" sz="2800"/>
              <a:t>.</a:t>
            </a:r>
          </a:p>
          <a:p>
            <a:r>
              <a:rPr lang="en-US" altLang="zh-TW" sz="2800"/>
              <a:t>The first line of the input contains the </a:t>
            </a:r>
            <a:r>
              <a:rPr lang="en-US" altLang="zh-TW" sz="2800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East-West streets </a:t>
            </a:r>
            <a:r>
              <a:rPr lang="en-US" altLang="zh-TW" sz="2800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en-US" altLang="zh-TW" sz="2800"/>
              <a:t>and the </a:t>
            </a:r>
            <a:r>
              <a:rPr lang="en-US" altLang="zh-TW" sz="2800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</a:t>
            </a:r>
            <a:r>
              <a:rPr lang="en-US" altLang="zh-TW" sz="2800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North- South </a:t>
            </a:r>
            <a:r>
              <a:rPr lang="en-US" altLang="zh-TW" sz="2800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streets </a:t>
            </a:r>
            <a:r>
              <a:rPr lang="en-US" altLang="zh-TW" sz="2800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r>
              <a:rPr lang="en-US" altLang="zh-TW" sz="2800" smtClean="0"/>
              <a:t>Each </a:t>
            </a:r>
            <a:r>
              <a:rPr lang="en-US" altLang="zh-TW" sz="2800"/>
              <a:t>one of the following </a:t>
            </a:r>
            <a:r>
              <a:rPr lang="en-US" altLang="zh-TW" sz="2800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</a:t>
            </a:r>
            <a:r>
              <a:rPr lang="en-US" altLang="zh-TW" sz="2800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starts with the number of an East-West </a:t>
            </a:r>
            <a:r>
              <a:rPr lang="en-US" altLang="zh-TW" sz="2800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street</a:t>
            </a:r>
            <a:r>
              <a:rPr lang="en-US" altLang="zh-TW" sz="2800" smtClean="0"/>
              <a:t>, followed </a:t>
            </a:r>
            <a:r>
              <a:rPr lang="en-US" altLang="zh-TW" sz="2800"/>
              <a:t>by </a:t>
            </a:r>
            <a:r>
              <a:rPr lang="en-US" altLang="zh-TW" sz="2800" u="sng">
                <a:solidFill>
                  <a:srgbClr val="FF0000"/>
                </a:solidFill>
              </a:rPr>
              <a:t>zero</a:t>
            </a:r>
            <a:r>
              <a:rPr lang="en-US" altLang="zh-TW" sz="2800"/>
              <a:t> or </a:t>
            </a:r>
            <a:r>
              <a:rPr lang="en-US" altLang="zh-TW" sz="2800" u="sng">
                <a:solidFill>
                  <a:srgbClr val="FF0000"/>
                </a:solidFill>
              </a:rPr>
              <a:t>more numbers of the North-South crossings</a:t>
            </a:r>
            <a:r>
              <a:rPr lang="en-US" altLang="zh-TW" sz="2800"/>
              <a:t> which are unsafe. </a:t>
            </a:r>
            <a:endParaRPr lang="en-US" altLang="zh-TW" sz="2800" smtClean="0"/>
          </a:p>
          <a:p>
            <a:r>
              <a:rPr lang="en-US" altLang="zh-TW" sz="2800" smtClean="0"/>
              <a:t>Streets </a:t>
            </a:r>
            <a:r>
              <a:rPr lang="en-US" altLang="zh-TW" sz="2800"/>
              <a:t>are </a:t>
            </a:r>
            <a:r>
              <a:rPr lang="en-US" altLang="zh-TW" sz="2800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numbered from </a:t>
            </a:r>
            <a:r>
              <a:rPr lang="en-US" altLang="zh-TW" sz="2800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280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3888432"/>
          </a:xfrm>
        </p:spPr>
        <p:txBody>
          <a:bodyPr/>
          <a:lstStyle/>
          <a:p>
            <a:r>
              <a:rPr lang="en-US" altLang="zh-TW"/>
              <a:t>For each test case, the output must follow the description below. </a:t>
            </a:r>
            <a:endParaRPr lang="en-US" altLang="zh-TW" smtClean="0"/>
          </a:p>
          <a:p>
            <a:r>
              <a:rPr lang="en-US" altLang="zh-TW" smtClean="0"/>
              <a:t>The </a:t>
            </a:r>
            <a:r>
              <a:rPr lang="en-US" altLang="zh-TW"/>
              <a:t>outputs of </a:t>
            </a:r>
            <a:r>
              <a:rPr lang="en-US" altLang="zh-TW" u="sng" smtClean="0">
                <a:solidFill>
                  <a:srgbClr val="FF0000"/>
                </a:solidFill>
              </a:rPr>
              <a:t>two consecutive </a:t>
            </a:r>
            <a:r>
              <a:rPr lang="en-US" altLang="zh-TW" u="sng">
                <a:solidFill>
                  <a:srgbClr val="FF0000"/>
                </a:solidFill>
              </a:rPr>
              <a:t>cases will be separated by a blank line</a:t>
            </a:r>
            <a:r>
              <a:rPr lang="en-US" altLang="zh-TW"/>
              <a:t>.</a:t>
            </a:r>
          </a:p>
          <a:p>
            <a:r>
              <a:rPr lang="en-US" altLang="zh-TW"/>
              <a:t>The number of </a:t>
            </a:r>
            <a:r>
              <a:rPr lang="en-US" altLang="zh-TW" u="sng">
                <a:solidFill>
                  <a:srgbClr val="FF0000"/>
                </a:solidFill>
              </a:rPr>
              <a:t>different </a:t>
            </a:r>
            <a:r>
              <a:rPr lang="en-US" altLang="zh-TW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minimal paths</a:t>
            </a:r>
            <a:r>
              <a:rPr lang="en-US" altLang="zh-TW" u="sng">
                <a:solidFill>
                  <a:srgbClr val="FF0000"/>
                </a:solidFill>
              </a:rPr>
              <a:t> from the park to the station avoiding underground passages</a:t>
            </a:r>
            <a:r>
              <a:rPr lang="en-US" altLang="zh-TW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96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79088" y="1164491"/>
            <a:ext cx="3176534" cy="520142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endParaRPr lang="en-US" altLang="zh-TW" sz="40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4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</a:t>
            </a:r>
            <a:r>
              <a:rPr lang="en-US" altLang="zh-TW" sz="4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  <a:p>
            <a:r>
              <a:rPr lang="en-US" altLang="zh-TW" sz="4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4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r>
              <a:rPr lang="en-US" altLang="zh-TW" sz="4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4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en-US" altLang="zh-TW" sz="4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4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3 3 5</a:t>
            </a:r>
          </a:p>
          <a:p>
            <a:r>
              <a:rPr lang="en-US" altLang="zh-TW" sz="4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de-DE" altLang="zh-TW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de-DE" altLang="zh-TW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432922" y="1164491"/>
            <a:ext cx="3096344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nb-NO" altLang="zh-TW" sz="3600" b="1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nb-NO" altLang="zh-TW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93610" y="1309914"/>
            <a:ext cx="333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FF0000"/>
                </a:solidFill>
              </a:rPr>
              <a:t>Number of test cases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084779" y="2517376"/>
            <a:ext cx="950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FF0000"/>
                </a:solidFill>
              </a:rPr>
              <a:t>W, N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 flipV="1">
            <a:off x="1706692" y="1434874"/>
            <a:ext cx="386918" cy="273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H="1" flipV="1">
            <a:off x="2182448" y="2709782"/>
            <a:ext cx="737820" cy="69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1192075" y="2448332"/>
            <a:ext cx="1296144" cy="30963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198970" y="1865764"/>
            <a:ext cx="3156651" cy="4682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890" y="3765202"/>
            <a:ext cx="4146606" cy="2767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1179088" y="3040596"/>
            <a:ext cx="445035" cy="250408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7295" y="3084705"/>
            <a:ext cx="2547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n</a:t>
            </a:r>
            <a:r>
              <a:rPr lang="en-US" altLang="zh-TW" smtClean="0">
                <a:solidFill>
                  <a:srgbClr val="FF0000"/>
                </a:solidFill>
              </a:rPr>
              <a:t>umber which are unsafe</a:t>
            </a:r>
          </a:p>
          <a:p>
            <a:r>
              <a:rPr lang="en-US" altLang="zh-TW">
                <a:solidFill>
                  <a:srgbClr val="FF0000"/>
                </a:solidFill>
              </a:rPr>
              <a:t>i</a:t>
            </a:r>
            <a:r>
              <a:rPr lang="en-US" altLang="zh-TW" smtClean="0">
                <a:solidFill>
                  <a:srgbClr val="FF0000"/>
                </a:solidFill>
              </a:rPr>
              <a:t>n each line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手繪多邊形 12"/>
          <p:cNvSpPr/>
          <p:nvPr/>
        </p:nvSpPr>
        <p:spPr bwMode="auto">
          <a:xfrm>
            <a:off x="978915" y="3080987"/>
            <a:ext cx="272965" cy="2461098"/>
          </a:xfrm>
          <a:custGeom>
            <a:avLst/>
            <a:gdLst>
              <a:gd name="connsiteX0" fmla="*/ 214599 w 272965"/>
              <a:gd name="connsiteY0" fmla="*/ 0 h 2461098"/>
              <a:gd name="connsiteX1" fmla="*/ 591 w 272965"/>
              <a:gd name="connsiteY1" fmla="*/ 1391055 h 2461098"/>
              <a:gd name="connsiteX2" fmla="*/ 272965 w 272965"/>
              <a:gd name="connsiteY2" fmla="*/ 2461098 h 246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965" h="2461098">
                <a:moveTo>
                  <a:pt x="214599" y="0"/>
                </a:moveTo>
                <a:cubicBezTo>
                  <a:pt x="102731" y="490436"/>
                  <a:pt x="-9137" y="980872"/>
                  <a:pt x="591" y="1391055"/>
                </a:cubicBezTo>
                <a:cubicBezTo>
                  <a:pt x="10319" y="1801238"/>
                  <a:pt x="141642" y="2131168"/>
                  <a:pt x="272965" y="246109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75143" y="5544676"/>
            <a:ext cx="112646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W lines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 flipH="1">
            <a:off x="2093610" y="3645024"/>
            <a:ext cx="673745" cy="2771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</a:t>
            </a:r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36516"/>
            <a:ext cx="6796358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5364088" y="2658478"/>
            <a:ext cx="720080" cy="684076"/>
          </a:xfrm>
          <a:prstGeom prst="rect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>
            <a:off x="5760132" y="2082356"/>
            <a:ext cx="0" cy="75436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>
            <a:off x="4499992" y="2962730"/>
            <a:ext cx="100811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 bwMode="auto">
          <a:xfrm>
            <a:off x="5580112" y="1900612"/>
            <a:ext cx="360040" cy="288032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46876" y="2836716"/>
            <a:ext cx="360040" cy="288032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31640" y="5839259"/>
            <a:ext cx="648498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600" b="1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altLang="zh-TW" sz="3600" b="1" smtClean="0">
                <a:latin typeface="Cambria" panose="02040503050406030204" pitchFamily="18" charset="0"/>
                <a:ea typeface="Cambria" panose="02040503050406030204" pitchFamily="18" charset="0"/>
              </a:rPr>
              <a:t>p[i][j]= dp[i-1][j] + dp[i][j-1]</a:t>
            </a:r>
            <a:endParaRPr lang="zh-TW" altLang="en-US" sz="36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26517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/>
        </a:solidFill>
        <a:ln w="381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8315</TotalTime>
  <Words>436</Words>
  <Application>Microsoft Office PowerPoint</Application>
  <PresentationFormat>如螢幕大小 (4:3)</PresentationFormat>
  <Paragraphs>53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古典-1</vt:lpstr>
      <vt:lpstr>Walking on the Safe Side</vt:lpstr>
      <vt:lpstr>Problem Descriptions (1/3)</vt:lpstr>
      <vt:lpstr>Problem Descriptions (2/3)</vt:lpstr>
      <vt:lpstr>Problem Descriptions (3/3)</vt:lpstr>
      <vt:lpstr>PowerPoint 簡報</vt:lpstr>
      <vt:lpstr>Input</vt:lpstr>
      <vt:lpstr>Output</vt:lpstr>
      <vt:lpstr>Sample Input / Output</vt:lpstr>
      <vt:lpstr>Solution</vt:lpstr>
      <vt:lpstr>PowerPoint 簡報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2442</cp:revision>
  <dcterms:created xsi:type="dcterms:W3CDTF">2007-09-17T04:06:35Z</dcterms:created>
  <dcterms:modified xsi:type="dcterms:W3CDTF">2022-03-08T17:15:47Z</dcterms:modified>
</cp:coreProperties>
</file>