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6" r:id="rId3"/>
  </p:sldMasterIdLst>
  <p:notesMasterIdLst>
    <p:notesMasterId r:id="rId43"/>
  </p:notesMasterIdLst>
  <p:sldIdLst>
    <p:sldId id="256" r:id="rId4"/>
    <p:sldId id="257" r:id="rId5"/>
    <p:sldId id="295" r:id="rId6"/>
    <p:sldId id="258" r:id="rId7"/>
    <p:sldId id="259" r:id="rId8"/>
    <p:sldId id="296" r:id="rId9"/>
    <p:sldId id="297" r:id="rId10"/>
    <p:sldId id="298" r:id="rId11"/>
    <p:sldId id="299" r:id="rId12"/>
    <p:sldId id="300" r:id="rId13"/>
    <p:sldId id="308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03" r:id="rId30"/>
    <p:sldId id="304" r:id="rId31"/>
    <p:sldId id="305" r:id="rId32"/>
    <p:sldId id="306" r:id="rId33"/>
    <p:sldId id="307" r:id="rId34"/>
    <p:sldId id="290" r:id="rId35"/>
    <p:sldId id="291" r:id="rId36"/>
    <p:sldId id="292" r:id="rId37"/>
    <p:sldId id="293" r:id="rId38"/>
    <p:sldId id="294" r:id="rId39"/>
    <p:sldId id="262" r:id="rId40"/>
    <p:sldId id="263" r:id="rId41"/>
    <p:sldId id="26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2607" autoAdjust="0"/>
  </p:normalViewPr>
  <p:slideViewPr>
    <p:cSldViewPr snapToGrid="0">
      <p:cViewPr varScale="1">
        <p:scale>
          <a:sx n="50" d="100"/>
          <a:sy n="50" d="100"/>
        </p:scale>
        <p:origin x="799" y="2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D8B4-393C-4977-89F4-360BCC261126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F7062-CC0C-4848-872E-4C4F12263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F7062-CC0C-4848-872E-4C4F122634A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080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9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1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27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A61C9-77B2-485D-9F28-CBFD7DAA18CC}" type="slidenum">
              <a:rPr lang="en-US" altLang="zh-TW">
                <a:solidFill>
                  <a:srgbClr val="000000"/>
                </a:solidFill>
              </a:rPr>
              <a:pPr/>
              <a:t>17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3263"/>
            <a:ext cx="6162675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Messages could be text messages as in wires.</a:t>
            </a:r>
          </a:p>
        </p:txBody>
      </p:sp>
    </p:spTree>
    <p:extLst>
      <p:ext uri="{BB962C8B-B14F-4D97-AF65-F5344CB8AC3E}">
        <p14:creationId xmlns:p14="http://schemas.microsoft.com/office/powerpoint/2010/main" val="2780011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6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27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27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90600-BA4F-4D0F-AD2E-45B70E909DF1}" type="slidenum">
              <a:rPr lang="en-US" altLang="zh-TW">
                <a:solidFill>
                  <a:srgbClr val="000000"/>
                </a:solidFill>
              </a:rPr>
              <a:pPr/>
              <a:t>21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3263"/>
            <a:ext cx="6162675" cy="34671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594" tIns="46798" rIns="93594" bIns="46798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02181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84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F7062-CC0C-4848-872E-4C4F122634A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751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259E8-CD4F-4739-AF6F-46D95F09AD72}" type="slidenum">
              <a:rPr lang="en-US" altLang="zh-TW">
                <a:solidFill>
                  <a:srgbClr val="000000"/>
                </a:solidFill>
              </a:rPr>
              <a:pPr/>
              <a:t>24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3263"/>
            <a:ext cx="6162675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Size of coded/compressed string size is WEPL.</a:t>
            </a:r>
          </a:p>
        </p:txBody>
      </p:sp>
    </p:spTree>
    <p:extLst>
      <p:ext uri="{BB962C8B-B14F-4D97-AF65-F5344CB8AC3E}">
        <p14:creationId xmlns:p14="http://schemas.microsoft.com/office/powerpoint/2010/main" val="233184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2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9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3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15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25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19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9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36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1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88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28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3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7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6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3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1275" y="735013"/>
            <a:ext cx="6540500" cy="3679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005E7E-3F3E-4243-B5C8-B079C960F22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7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F7062-CC0C-4848-872E-4C4F122634A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08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2D626-725B-42BB-A4EA-C82AF054144F}" type="slidenum">
              <a:rPr lang="en-US" altLang="zh-TW">
                <a:solidFill>
                  <a:srgbClr val="000000"/>
                </a:solidFill>
              </a:rPr>
              <a:pPr/>
              <a:t>13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11163" y="703263"/>
            <a:ext cx="6162675" cy="34671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594" tIns="46798" rIns="93594" bIns="46798"/>
          <a:lstStyle/>
          <a:p>
            <a:r>
              <a:rPr lang="en-US" altLang="zh-TW"/>
              <a:t>Level scheme described earlier is optimal only when we start with equal-size runs. New scheme runs into problems with input runs being on different disks. May need to move some runs from one disk to another before run merging phase.</a:t>
            </a:r>
          </a:p>
        </p:txBody>
      </p:sp>
    </p:spTree>
    <p:extLst>
      <p:ext uri="{BB962C8B-B14F-4D97-AF65-F5344CB8AC3E}">
        <p14:creationId xmlns:p14="http://schemas.microsoft.com/office/powerpoint/2010/main" val="51499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5B28-1560-44CA-9D3D-E18A25963260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63C1-B401-4231-8CA1-F46E73A0CC61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3730-A4DA-4AD4-B261-80445903180E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18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599449-AA68-409E-9CBE-19BC473267C0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3AA5B-6BE3-4987-B26C-78D461D1E0E0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3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36D600-9957-4857-899C-4294D9A94CDB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84F6-7060-4AC9-AD13-9E6EE49A408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8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417AEA-4D8E-4F96-90F0-1E0647AD3993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0582B-41FE-484A-BC85-BEB0E0B7C23D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6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F635CC-A7AE-4C62-AAC5-896D396249B8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3C8D4-B61A-4501-BF8D-A014F03C2FA6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9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0459C1-00E0-48DD-AEA5-386CE7570C77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60F39-8D79-42E5-B5CF-B47BDF91A92C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7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A4D0A-5755-4FBE-A81E-03FA99CE318C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5B27F-5939-4913-ADFF-33CD2357A3A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81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41469-1983-41B3-8BBE-CA062A9D75D0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F7411-96AF-48E7-8A98-D79659F6A5C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49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75AAF7-FFB1-435E-8F7E-155FEAD2CDB0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923BB-154E-473E-816D-0D466FD5952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ABB8-642B-46EC-9CCA-E071A010B28C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47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F13FB-8E28-4FF2-93EF-1578AC646DC2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DCBDC-2016-49EA-A4DD-F39BA1C23E5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61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EA51D8-C26E-4557-86C5-8F56524498A7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7168-0214-4426-BCB5-FB58372CBD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44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718803-6B3D-4B87-979D-7C426E7B086D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A3581-4843-4C64-BAC1-A12471BA1812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82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233" y="2438401"/>
            <a:ext cx="12196233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5745 h 720"/>
                  <a:gd name="T4" fmla="*/ 624 w 1000"/>
                  <a:gd name="T5" fmla="*/ 5745 h 720"/>
                  <a:gd name="T6" fmla="*/ 62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2 h 272"/>
                  <a:gd name="T4" fmla="*/ 240 w 624"/>
                  <a:gd name="T5" fmla="*/ 319 h 272"/>
                  <a:gd name="T6" fmla="*/ 624 w 624"/>
                  <a:gd name="T7" fmla="*/ 36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6 h 362"/>
                  <a:gd name="T4" fmla="*/ 248 w 632"/>
                  <a:gd name="T5" fmla="*/ 276 h 362"/>
                  <a:gd name="T6" fmla="*/ 632 w 632"/>
                  <a:gd name="T7" fmla="*/ 276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TW" altLang="en-US" sz="2400">
                  <a:solidFill>
                    <a:srgbClr val="CC3300"/>
                  </a:solidFill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10 h 385"/>
                <a:gd name="T2" fmla="*/ 5762 w 5762"/>
                <a:gd name="T3" fmla="*/ 20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1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2400">
                <a:solidFill>
                  <a:srgbClr val="CC3300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564217" y="134143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555751" y="3886200"/>
            <a:ext cx="85344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按一下以編輯母片次標題樣式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555751" y="6248400"/>
            <a:ext cx="2540000" cy="457200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C7AE3F-A215-4D10-86F7-7D95837213E1}" type="datetime1">
              <a:rPr lang="zh-TW" altLang="en-US"/>
              <a:pPr>
                <a:defRPr/>
              </a:pPr>
              <a:t>2022/3/28</a:t>
            </a:fld>
            <a:endParaRPr lang="en-US" altLang="zh-TW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Sorting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B54C17E-AFF7-4E09-8FEB-A74B3D7753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6044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A1C46-D067-4E3F-AEE9-2421AF9C8C6B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1B956-C931-4AD4-A6D3-FFD10C1676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50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A97F7-2308-436C-AC37-D81E66F16193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4FAFC-754F-4E9D-BF47-DB9E661DDF6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7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116138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2116138"/>
            <a:ext cx="508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31AC8-1456-4614-82A0-E012342DD21E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6D403-0E2E-47A0-AECE-4258D31A1C4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4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90AC2-FE8F-4DFE-9006-1FC0501A63D5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66AA9-BDE1-4C88-8F2B-AEA069314F6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34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3EAF5-7BB5-476A-99EE-E2CCEB0C6CD9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AEF2-015F-41A5-8D97-C3BDACC50CC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00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5B919-0255-44EF-BCD7-849C73E5AA6B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3E378-16D1-4CD4-B2E6-425CFFAA5C7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9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2D8E-C85C-4489-AC05-32F6942ADE0B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0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7CC4-A2D0-4E70-AB17-856370F7741A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42F13-D567-44D7-A90A-E02FEB401F1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392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85E54-2E91-440B-89B0-1F9A8692798E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B7953-40E8-4DD5-BA21-D912D12258F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41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3BA1-B017-416C-8996-8EA16F675416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280F-4828-4BA0-97E3-FE988B84AA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12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592138"/>
            <a:ext cx="25908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592138"/>
            <a:ext cx="75692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6429C-84DD-4B7F-BF69-D24A0ADBDD0E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B63A-E908-4FED-B169-79A66BCF135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40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92138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2116138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4249738"/>
            <a:ext cx="103632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DD9BF-5C4B-4DDF-B27E-319DBA81EAF5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C7409-9E7F-4B1A-B30C-7B458B38CB6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3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D81A-3E36-43CD-B026-4539C609A31E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91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1F9E-7F1E-4D4A-B631-78C5CD3230FC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6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07F-E7B4-48D1-A548-1D8ABB9286B5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5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204-67F9-4499-BA6D-03DCCFBCC8D8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1449-F2FA-47ED-BDBF-1F383F9AC00F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38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976E-C227-4AA4-B9BE-A1839015B209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6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F09B-3149-4F89-AD9C-25ECF8F7AA0C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7246-C1F2-40E7-BE80-B7AC6383A1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0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ea typeface="新細明體" panose="02020500000000000000" pitchFamily="18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E97D007-E088-4E37-BDC3-F302EE9A567F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ea typeface="新細明體" panose="02020500000000000000" pitchFamily="18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ea typeface="新細明體" panose="02020500000000000000" pitchFamily="18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BDE271F-AB0D-4B9E-AF22-BC4E42B79624}" type="slidenum">
              <a:rPr lang="en-US" altLang="zh-TW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9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921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116138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第二階層</a:t>
            </a:r>
          </a:p>
          <a:p>
            <a:pPr lvl="2"/>
            <a:r>
              <a:rPr lang="zh-TW" altLang="en-US"/>
              <a:t>第三階層</a:t>
            </a:r>
          </a:p>
          <a:p>
            <a:pPr lvl="3"/>
            <a:r>
              <a:rPr lang="zh-TW" altLang="en-US"/>
              <a:t>第四階層</a:t>
            </a:r>
          </a:p>
          <a:p>
            <a:pPr lvl="4"/>
            <a:r>
              <a:rPr lang="zh-TW" altLang="en-US"/>
              <a:t>第五階層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40653EC-C3CE-47E4-99BF-984E47FA4808}" type="datetime1">
              <a:rPr kumimoji="1" lang="zh-TW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2022/3/28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4124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25384" y="638333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000000"/>
                </a:solidFill>
              </a:rPr>
              <a:t>Sorting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7384" y="638333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AAFF0892-9060-412D-A908-FBA8D5A7AC36}" type="slidenum">
              <a:rPr kumimoji="1" lang="en-US" altLang="zh-TW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3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10954 Add All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9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8659" name="Group 3"/>
          <p:cNvGrpSpPr>
            <a:grpSpLocks/>
          </p:cNvGrpSpPr>
          <p:nvPr/>
        </p:nvGrpSpPr>
        <p:grpSpPr bwMode="auto">
          <a:xfrm>
            <a:off x="4876801" y="4648200"/>
            <a:ext cx="549275" cy="457200"/>
            <a:chOff x="2400" y="2304"/>
            <a:chExt cx="346" cy="288"/>
          </a:xfrm>
        </p:grpSpPr>
        <p:sp>
          <p:nvSpPr>
            <p:cNvPr id="198660" name="Rectangle 4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61" name="Text Box 5"/>
            <p:cNvSpPr txBox="1">
              <a:spLocks noChangeArrowheads="1"/>
            </p:cNvSpPr>
            <p:nvPr/>
          </p:nvSpPr>
          <p:spPr bwMode="auto">
            <a:xfrm>
              <a:off x="2448" y="230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98662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grpSp>
        <p:nvGrpSpPr>
          <p:cNvPr id="198664" name="Group 8"/>
          <p:cNvGrpSpPr>
            <a:grpSpLocks/>
          </p:cNvGrpSpPr>
          <p:nvPr/>
        </p:nvGrpSpPr>
        <p:grpSpPr bwMode="auto">
          <a:xfrm>
            <a:off x="5486401" y="5562600"/>
            <a:ext cx="549275" cy="457200"/>
            <a:chOff x="384" y="2256"/>
            <a:chExt cx="346" cy="288"/>
          </a:xfrm>
        </p:grpSpPr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66" name="Text Box 10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grpSp>
        <p:nvGrpSpPr>
          <p:cNvPr id="198667" name="Group 11"/>
          <p:cNvGrpSpPr>
            <a:grpSpLocks/>
          </p:cNvGrpSpPr>
          <p:nvPr/>
        </p:nvGrpSpPr>
        <p:grpSpPr bwMode="auto">
          <a:xfrm>
            <a:off x="6553200" y="5562600"/>
            <a:ext cx="533400" cy="457200"/>
            <a:chOff x="432" y="2880"/>
            <a:chExt cx="336" cy="288"/>
          </a:xfrm>
        </p:grpSpPr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69" name="Text Box 13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198670" name="Group 14"/>
          <p:cNvGrpSpPr>
            <a:grpSpLocks/>
          </p:cNvGrpSpPr>
          <p:nvPr/>
        </p:nvGrpSpPr>
        <p:grpSpPr bwMode="auto">
          <a:xfrm>
            <a:off x="5943600" y="4648200"/>
            <a:ext cx="533400" cy="533400"/>
            <a:chOff x="528" y="2976"/>
            <a:chExt cx="336" cy="336"/>
          </a:xfrm>
        </p:grpSpPr>
        <p:sp>
          <p:nvSpPr>
            <p:cNvPr id="198671" name="Oval 15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72" name="Text Box 16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98673" name="Line 17"/>
          <p:cNvSpPr>
            <a:spLocks noChangeShapeType="1"/>
          </p:cNvSpPr>
          <p:nvPr/>
        </p:nvSpPr>
        <p:spPr bwMode="auto">
          <a:xfrm flipH="1">
            <a:off x="5715000" y="5105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6400800" y="5105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5" name="Oval 19"/>
          <p:cNvSpPr>
            <a:spLocks noChangeArrowheads="1"/>
          </p:cNvSpPr>
          <p:nvPr/>
        </p:nvSpPr>
        <p:spPr bwMode="auto">
          <a:xfrm>
            <a:off x="5410200" y="3810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5410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 flipH="1">
            <a:off x="5181600" y="4267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8" name="Line 22"/>
          <p:cNvSpPr>
            <a:spLocks noChangeShapeType="1"/>
          </p:cNvSpPr>
          <p:nvPr/>
        </p:nvSpPr>
        <p:spPr bwMode="auto">
          <a:xfrm>
            <a:off x="5867400" y="4267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8679" name="Group 23"/>
          <p:cNvGrpSpPr>
            <a:grpSpLocks/>
          </p:cNvGrpSpPr>
          <p:nvPr/>
        </p:nvGrpSpPr>
        <p:grpSpPr bwMode="auto">
          <a:xfrm>
            <a:off x="7543801" y="4724400"/>
            <a:ext cx="549275" cy="457200"/>
            <a:chOff x="384" y="2256"/>
            <a:chExt cx="346" cy="288"/>
          </a:xfrm>
        </p:grpSpPr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81" name="Text Box 25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</p:grpSp>
      <p:grpSp>
        <p:nvGrpSpPr>
          <p:cNvPr id="198682" name="Group 26"/>
          <p:cNvGrpSpPr>
            <a:grpSpLocks/>
          </p:cNvGrpSpPr>
          <p:nvPr/>
        </p:nvGrpSpPr>
        <p:grpSpPr bwMode="auto">
          <a:xfrm>
            <a:off x="8610600" y="4724400"/>
            <a:ext cx="533400" cy="457200"/>
            <a:chOff x="432" y="2880"/>
            <a:chExt cx="336" cy="288"/>
          </a:xfrm>
        </p:grpSpPr>
        <p:sp>
          <p:nvSpPr>
            <p:cNvPr id="198683" name="Rectangle 27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84" name="Text Box 28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</p:grpSp>
      <p:grpSp>
        <p:nvGrpSpPr>
          <p:cNvPr id="198685" name="Group 29"/>
          <p:cNvGrpSpPr>
            <a:grpSpLocks/>
          </p:cNvGrpSpPr>
          <p:nvPr/>
        </p:nvGrpSpPr>
        <p:grpSpPr bwMode="auto">
          <a:xfrm>
            <a:off x="8001000" y="3810000"/>
            <a:ext cx="533400" cy="533400"/>
            <a:chOff x="4080" y="2400"/>
            <a:chExt cx="336" cy="336"/>
          </a:xfrm>
        </p:grpSpPr>
        <p:sp>
          <p:nvSpPr>
            <p:cNvPr id="198686" name="Oval 30"/>
            <p:cNvSpPr>
              <a:spLocks noChangeArrowheads="1"/>
            </p:cNvSpPr>
            <p:nvPr/>
          </p:nvSpPr>
          <p:spPr bwMode="auto">
            <a:xfrm>
              <a:off x="408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87" name="Text Box 31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16</a:t>
              </a:r>
            </a:p>
          </p:txBody>
        </p:sp>
      </p:grpSp>
      <p:sp>
        <p:nvSpPr>
          <p:cNvPr id="198688" name="Line 32"/>
          <p:cNvSpPr>
            <a:spLocks noChangeShapeType="1"/>
          </p:cNvSpPr>
          <p:nvPr/>
        </p:nvSpPr>
        <p:spPr bwMode="auto">
          <a:xfrm flipH="1">
            <a:off x="7772400" y="42672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8458200" y="4267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8690" name="Group 34"/>
          <p:cNvGrpSpPr>
            <a:grpSpLocks/>
          </p:cNvGrpSpPr>
          <p:nvPr/>
        </p:nvGrpSpPr>
        <p:grpSpPr bwMode="auto">
          <a:xfrm>
            <a:off x="6705600" y="2819400"/>
            <a:ext cx="533400" cy="533400"/>
            <a:chOff x="4080" y="2400"/>
            <a:chExt cx="336" cy="336"/>
          </a:xfrm>
        </p:grpSpPr>
        <p:sp>
          <p:nvSpPr>
            <p:cNvPr id="198691" name="Oval 35"/>
            <p:cNvSpPr>
              <a:spLocks noChangeArrowheads="1"/>
            </p:cNvSpPr>
            <p:nvPr/>
          </p:nvSpPr>
          <p:spPr bwMode="auto">
            <a:xfrm>
              <a:off x="408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92" name="Text Box 36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27</a:t>
              </a:r>
            </a:p>
          </p:txBody>
        </p:sp>
      </p:grpSp>
      <p:sp>
        <p:nvSpPr>
          <p:cNvPr id="198693" name="Line 37"/>
          <p:cNvSpPr>
            <a:spLocks noChangeShapeType="1"/>
          </p:cNvSpPr>
          <p:nvPr/>
        </p:nvSpPr>
        <p:spPr bwMode="auto">
          <a:xfrm flipH="1">
            <a:off x="5867400" y="32004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94" name="Line 38"/>
          <p:cNvSpPr>
            <a:spLocks noChangeShapeType="1"/>
          </p:cNvSpPr>
          <p:nvPr/>
        </p:nvSpPr>
        <p:spPr bwMode="auto">
          <a:xfrm>
            <a:off x="7239000" y="3124200"/>
            <a:ext cx="914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966-8CD6-4C3F-BFAC-F83703A07471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76686" y="2023672"/>
            <a:ext cx="6415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99"/>
                </a:solidFill>
              </a:rPr>
              <a:t>Minimal Cost = 11 + 6 +27 + 16 = 60</a:t>
            </a:r>
            <a:endParaRPr lang="zh-TW" altLang="en-US" sz="3200" dirty="0">
              <a:solidFill>
                <a:srgbClr val="000099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5714" y="4107543"/>
            <a:ext cx="280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Huffman Tree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537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4EB10-4697-4F73-84C4-0489AE31CB6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46062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Nature Merge Sort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2971800" y="1752600"/>
            <a:ext cx="704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26      5      77      1      61      11      59      15      48      19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2819400" y="1676400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657600" y="16764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5029200" y="16764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6477000" y="16764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8077200" y="16764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9448800" y="1600200"/>
            <a:ext cx="609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3124200" y="2286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V="1">
            <a:off x="3810000" y="2286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200400" y="29718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5  26  77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124200" y="2819400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48" name="Text Box 17"/>
          <p:cNvSpPr txBox="1">
            <a:spLocks noChangeArrowheads="1"/>
          </p:cNvSpPr>
          <p:nvPr/>
        </p:nvSpPr>
        <p:spPr bwMode="auto">
          <a:xfrm>
            <a:off x="5524500" y="28956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1  11  59  61</a:t>
            </a:r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>
            <a:off x="5486400" y="28194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50" name="Line 19"/>
          <p:cNvSpPr>
            <a:spLocks noChangeShapeType="1"/>
          </p:cNvSpPr>
          <p:nvPr/>
        </p:nvSpPr>
        <p:spPr bwMode="auto">
          <a:xfrm>
            <a:off x="5715000" y="2286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51" name="Line 20"/>
          <p:cNvSpPr>
            <a:spLocks noChangeShapeType="1"/>
          </p:cNvSpPr>
          <p:nvPr/>
        </p:nvSpPr>
        <p:spPr bwMode="auto">
          <a:xfrm flipV="1">
            <a:off x="6400800" y="2286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52" name="Text Box 21"/>
          <p:cNvSpPr txBox="1">
            <a:spLocks noChangeArrowheads="1"/>
          </p:cNvSpPr>
          <p:nvPr/>
        </p:nvSpPr>
        <p:spPr bwMode="auto">
          <a:xfrm>
            <a:off x="8382000" y="28956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15 19 48</a:t>
            </a:r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8229600" y="28194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54" name="Line 23"/>
          <p:cNvSpPr>
            <a:spLocks noChangeShapeType="1"/>
          </p:cNvSpPr>
          <p:nvPr/>
        </p:nvSpPr>
        <p:spPr bwMode="auto">
          <a:xfrm>
            <a:off x="86868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55" name="Line 24"/>
          <p:cNvSpPr>
            <a:spLocks noChangeShapeType="1"/>
          </p:cNvSpPr>
          <p:nvPr/>
        </p:nvSpPr>
        <p:spPr bwMode="auto">
          <a:xfrm flipV="1">
            <a:off x="9144000" y="2286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3657600" y="4191000"/>
            <a:ext cx="285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1 5  11  26  59  61  77</a:t>
            </a:r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3581400" y="4114800"/>
            <a:ext cx="3124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58" name="Line 27"/>
          <p:cNvSpPr>
            <a:spLocks noChangeShapeType="1"/>
          </p:cNvSpPr>
          <p:nvPr/>
        </p:nvSpPr>
        <p:spPr bwMode="auto">
          <a:xfrm>
            <a:off x="3962400" y="35052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59" name="Line 28"/>
          <p:cNvSpPr>
            <a:spLocks noChangeShapeType="1"/>
          </p:cNvSpPr>
          <p:nvPr/>
        </p:nvSpPr>
        <p:spPr bwMode="auto">
          <a:xfrm flipV="1">
            <a:off x="5029200" y="3505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60" name="Text Box 30"/>
          <p:cNvSpPr txBox="1">
            <a:spLocks noChangeArrowheads="1"/>
          </p:cNvSpPr>
          <p:nvPr/>
        </p:nvSpPr>
        <p:spPr bwMode="auto">
          <a:xfrm>
            <a:off x="8382000" y="41148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15 19 48</a:t>
            </a:r>
          </a:p>
        </p:txBody>
      </p:sp>
      <p:sp>
        <p:nvSpPr>
          <p:cNvPr id="44061" name="Rectangle 31"/>
          <p:cNvSpPr>
            <a:spLocks noChangeArrowheads="1"/>
          </p:cNvSpPr>
          <p:nvPr/>
        </p:nvSpPr>
        <p:spPr bwMode="auto">
          <a:xfrm>
            <a:off x="8229600" y="40386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62" name="Line 32"/>
          <p:cNvSpPr>
            <a:spLocks noChangeShapeType="1"/>
          </p:cNvSpPr>
          <p:nvPr/>
        </p:nvSpPr>
        <p:spPr bwMode="auto">
          <a:xfrm>
            <a:off x="9067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63" name="Text Box 33"/>
          <p:cNvSpPr txBox="1">
            <a:spLocks noChangeArrowheads="1"/>
          </p:cNvSpPr>
          <p:nvPr/>
        </p:nvSpPr>
        <p:spPr bwMode="auto">
          <a:xfrm>
            <a:off x="4479925" y="5527675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1  5  11  15  19  26  48  59  61  77</a:t>
            </a:r>
          </a:p>
        </p:txBody>
      </p:sp>
      <p:sp>
        <p:nvSpPr>
          <p:cNvPr id="44064" name="Rectangle 34"/>
          <p:cNvSpPr>
            <a:spLocks noChangeArrowheads="1"/>
          </p:cNvSpPr>
          <p:nvPr/>
        </p:nvSpPr>
        <p:spPr bwMode="auto">
          <a:xfrm>
            <a:off x="4343400" y="5410200"/>
            <a:ext cx="457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/>
          </a:p>
        </p:txBody>
      </p:sp>
      <p:sp>
        <p:nvSpPr>
          <p:cNvPr id="44065" name="Line 35"/>
          <p:cNvSpPr>
            <a:spLocks noChangeShapeType="1"/>
          </p:cNvSpPr>
          <p:nvPr/>
        </p:nvSpPr>
        <p:spPr bwMode="auto">
          <a:xfrm>
            <a:off x="4800600" y="4800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44066" name="Line 36"/>
          <p:cNvSpPr>
            <a:spLocks noChangeShapeType="1"/>
          </p:cNvSpPr>
          <p:nvPr/>
        </p:nvSpPr>
        <p:spPr bwMode="auto">
          <a:xfrm flipV="1">
            <a:off x="6477000" y="4724400"/>
            <a:ext cx="2590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AD9813-4554-42CA-941A-99B7C3FDC6AF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1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6209-8A33-4A16-A07D-3F5AB54ACCB8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新細明體"/>
                <a:cs typeface="+mj-cs"/>
              </a:rPr>
              <a:t>Optimal Merging of Runs</a:t>
            </a:r>
            <a:endParaRPr kumimoji="1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/>
              <a:ea typeface="新細明體"/>
              <a:cs typeface="+mj-cs"/>
            </a:endParaRPr>
          </a:p>
        </p:txBody>
      </p:sp>
      <p:sp>
        <p:nvSpPr>
          <p:cNvPr id="6" name="文字版面配置區 2"/>
          <p:cNvSpPr txBox="1">
            <a:spLocks/>
          </p:cNvSpPr>
          <p:nvPr/>
        </p:nvSpPr>
        <p:spPr bwMode="auto">
          <a:xfrm>
            <a:off x="2220913" y="3812382"/>
            <a:ext cx="78867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Monotype Sorts" pitchFamily="2" charset="2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⬥</a:t>
            </a:r>
            <a:r>
              <a:rPr kumimoji="1" lang="en-US" altLang="zh-TW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/>
                <a:cs typeface="+mn-cs"/>
              </a:rPr>
              <a:t>Huffman Trees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5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8915400" cy="914400"/>
          </a:xfrm>
          <a:noFill/>
          <a:ln/>
        </p:spPr>
        <p:txBody>
          <a:bodyPr anchor="ctr"/>
          <a:lstStyle/>
          <a:p>
            <a:r>
              <a:rPr lang="en-US" altLang="zh-TW" sz="4400">
                <a:ea typeface="新細明體" panose="02020500000000000000" pitchFamily="18" charset="-120"/>
              </a:rPr>
              <a:t>Optimal Merging Of Runs</a:t>
            </a:r>
          </a:p>
        </p:txBody>
      </p:sp>
      <p:grpSp>
        <p:nvGrpSpPr>
          <p:cNvPr id="176131" name="Group 3"/>
          <p:cNvGrpSpPr>
            <a:grpSpLocks/>
          </p:cNvGrpSpPr>
          <p:nvPr/>
        </p:nvGrpSpPr>
        <p:grpSpPr bwMode="auto">
          <a:xfrm>
            <a:off x="2346326" y="1600200"/>
            <a:ext cx="7216775" cy="5030788"/>
            <a:chOff x="518" y="1008"/>
            <a:chExt cx="4546" cy="3169"/>
          </a:xfrm>
        </p:grpSpPr>
        <p:grpSp>
          <p:nvGrpSpPr>
            <p:cNvPr id="176132" name="Group 4"/>
            <p:cNvGrpSpPr>
              <a:grpSpLocks/>
            </p:cNvGrpSpPr>
            <p:nvPr/>
          </p:nvGrpSpPr>
          <p:grpSpPr bwMode="auto">
            <a:xfrm>
              <a:off x="518" y="1252"/>
              <a:ext cx="1207" cy="1371"/>
              <a:chOff x="518" y="1252"/>
              <a:chExt cx="1207" cy="1371"/>
            </a:xfrm>
          </p:grpSpPr>
          <p:sp>
            <p:nvSpPr>
              <p:cNvPr id="176133" name="Rectangle 5"/>
              <p:cNvSpPr>
                <a:spLocks noChangeArrowheads="1"/>
              </p:cNvSpPr>
              <p:nvPr/>
            </p:nvSpPr>
            <p:spPr bwMode="auto">
              <a:xfrm>
                <a:off x="533" y="2404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34" name="Rectangle 6"/>
              <p:cNvSpPr>
                <a:spLocks noChangeArrowheads="1"/>
              </p:cNvSpPr>
              <p:nvPr/>
            </p:nvSpPr>
            <p:spPr bwMode="auto">
              <a:xfrm>
                <a:off x="869" y="2404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35" name="Rectangle 7"/>
              <p:cNvSpPr>
                <a:spLocks noChangeArrowheads="1"/>
              </p:cNvSpPr>
              <p:nvPr/>
            </p:nvSpPr>
            <p:spPr bwMode="auto">
              <a:xfrm>
                <a:off x="1205" y="2404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36" name="Rectangle 8"/>
              <p:cNvSpPr>
                <a:spLocks noChangeArrowheads="1"/>
              </p:cNvSpPr>
              <p:nvPr/>
            </p:nvSpPr>
            <p:spPr bwMode="auto">
              <a:xfrm>
                <a:off x="1541" y="2404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37" name="Oval 9"/>
              <p:cNvSpPr>
                <a:spLocks noChangeArrowheads="1"/>
              </p:cNvSpPr>
              <p:nvPr/>
            </p:nvSpPr>
            <p:spPr bwMode="auto">
              <a:xfrm>
                <a:off x="628" y="187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38" name="Oval 10"/>
              <p:cNvSpPr>
                <a:spLocks noChangeArrowheads="1"/>
              </p:cNvSpPr>
              <p:nvPr/>
            </p:nvSpPr>
            <p:spPr bwMode="auto">
              <a:xfrm>
                <a:off x="964" y="1252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39" name="Line 11"/>
              <p:cNvSpPr>
                <a:spLocks noChangeShapeType="1"/>
              </p:cNvSpPr>
              <p:nvPr/>
            </p:nvSpPr>
            <p:spPr bwMode="auto">
              <a:xfrm flipH="1">
                <a:off x="768" y="1488"/>
                <a:ext cx="24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40" name="Line 12"/>
              <p:cNvSpPr>
                <a:spLocks noChangeShapeType="1"/>
              </p:cNvSpPr>
              <p:nvPr/>
            </p:nvSpPr>
            <p:spPr bwMode="auto">
              <a:xfrm>
                <a:off x="1200" y="1488"/>
                <a:ext cx="192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41" name="Line 13"/>
              <p:cNvSpPr>
                <a:spLocks noChangeShapeType="1"/>
              </p:cNvSpPr>
              <p:nvPr/>
            </p:nvSpPr>
            <p:spPr bwMode="auto">
              <a:xfrm flipH="1">
                <a:off x="576" y="2160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42" name="Line 14"/>
              <p:cNvSpPr>
                <a:spLocks noChangeShapeType="1"/>
              </p:cNvSpPr>
              <p:nvPr/>
            </p:nvSpPr>
            <p:spPr bwMode="auto">
              <a:xfrm flipH="1">
                <a:off x="1248" y="2160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43" name="Line 15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44" name="Line 16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19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45" name="Oval 17"/>
              <p:cNvSpPr>
                <a:spLocks noChangeArrowheads="1"/>
              </p:cNvSpPr>
              <p:nvPr/>
            </p:nvSpPr>
            <p:spPr bwMode="auto">
              <a:xfrm>
                <a:off x="1300" y="187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46" name="Rectangle 18"/>
              <p:cNvSpPr>
                <a:spLocks noChangeArrowheads="1"/>
              </p:cNvSpPr>
              <p:nvPr/>
            </p:nvSpPr>
            <p:spPr bwMode="auto">
              <a:xfrm>
                <a:off x="518" y="2371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76147" name="Rectangle 19"/>
              <p:cNvSpPr>
                <a:spLocks noChangeArrowheads="1"/>
              </p:cNvSpPr>
              <p:nvPr/>
            </p:nvSpPr>
            <p:spPr bwMode="auto">
              <a:xfrm>
                <a:off x="854" y="2371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76148" name="Rectangle 20"/>
              <p:cNvSpPr>
                <a:spLocks noChangeArrowheads="1"/>
              </p:cNvSpPr>
              <p:nvPr/>
            </p:nvSpPr>
            <p:spPr bwMode="auto">
              <a:xfrm>
                <a:off x="1190" y="2371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76149" name="Rectangle 21"/>
              <p:cNvSpPr>
                <a:spLocks noChangeArrowheads="1"/>
              </p:cNvSpPr>
              <p:nvPr/>
            </p:nvSpPr>
            <p:spPr bwMode="auto">
              <a:xfrm>
                <a:off x="1526" y="2371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9</a:t>
                </a:r>
              </a:p>
            </p:txBody>
          </p:sp>
        </p:grpSp>
        <p:grpSp>
          <p:nvGrpSpPr>
            <p:cNvPr id="176150" name="Group 22"/>
            <p:cNvGrpSpPr>
              <a:grpSpLocks/>
            </p:cNvGrpSpPr>
            <p:nvPr/>
          </p:nvGrpSpPr>
          <p:grpSpPr bwMode="auto">
            <a:xfrm>
              <a:off x="3110" y="1012"/>
              <a:ext cx="1926" cy="1995"/>
              <a:chOff x="3110" y="1012"/>
              <a:chExt cx="1926" cy="1995"/>
            </a:xfrm>
          </p:grpSpPr>
          <p:sp>
            <p:nvSpPr>
              <p:cNvPr id="176151" name="Rectangle 23"/>
              <p:cNvSpPr>
                <a:spLocks noChangeArrowheads="1"/>
              </p:cNvSpPr>
              <p:nvPr/>
            </p:nvSpPr>
            <p:spPr bwMode="auto">
              <a:xfrm>
                <a:off x="3125" y="2788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2" name="Rectangle 24"/>
              <p:cNvSpPr>
                <a:spLocks noChangeArrowheads="1"/>
              </p:cNvSpPr>
              <p:nvPr/>
            </p:nvSpPr>
            <p:spPr bwMode="auto">
              <a:xfrm>
                <a:off x="3461" y="2788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3" name="Rectangle 25"/>
              <p:cNvSpPr>
                <a:spLocks noChangeArrowheads="1"/>
              </p:cNvSpPr>
              <p:nvPr/>
            </p:nvSpPr>
            <p:spPr bwMode="auto">
              <a:xfrm>
                <a:off x="3907" y="2245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4" name="Oval 26"/>
              <p:cNvSpPr>
                <a:spLocks noChangeArrowheads="1"/>
              </p:cNvSpPr>
              <p:nvPr/>
            </p:nvSpPr>
            <p:spPr bwMode="auto">
              <a:xfrm>
                <a:off x="3220" y="226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5" name="Oval 27"/>
              <p:cNvSpPr>
                <a:spLocks noChangeArrowheads="1"/>
              </p:cNvSpPr>
              <p:nvPr/>
            </p:nvSpPr>
            <p:spPr bwMode="auto">
              <a:xfrm>
                <a:off x="3556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6" name="Oval 28"/>
              <p:cNvSpPr>
                <a:spLocks noChangeArrowheads="1"/>
              </p:cNvSpPr>
              <p:nvPr/>
            </p:nvSpPr>
            <p:spPr bwMode="auto">
              <a:xfrm>
                <a:off x="4228" y="1012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7" name="Line 29"/>
              <p:cNvSpPr>
                <a:spLocks noChangeShapeType="1"/>
              </p:cNvSpPr>
              <p:nvPr/>
            </p:nvSpPr>
            <p:spPr bwMode="auto">
              <a:xfrm flipH="1">
                <a:off x="3792" y="1248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8" name="Line 30"/>
              <p:cNvSpPr>
                <a:spLocks noChangeShapeType="1"/>
              </p:cNvSpPr>
              <p:nvPr/>
            </p:nvSpPr>
            <p:spPr bwMode="auto">
              <a:xfrm>
                <a:off x="4512" y="1200"/>
                <a:ext cx="43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59" name="Line 31"/>
              <p:cNvSpPr>
                <a:spLocks noChangeShapeType="1"/>
              </p:cNvSpPr>
              <p:nvPr/>
            </p:nvSpPr>
            <p:spPr bwMode="auto">
              <a:xfrm flipH="1">
                <a:off x="3408" y="1920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60" name="Line 32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61" name="Line 33"/>
              <p:cNvSpPr>
                <a:spLocks noChangeShapeType="1"/>
              </p:cNvSpPr>
              <p:nvPr/>
            </p:nvSpPr>
            <p:spPr bwMode="auto">
              <a:xfrm flipH="1">
                <a:off x="3168" y="2544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62" name="Line 34"/>
              <p:cNvSpPr>
                <a:spLocks noChangeShapeType="1"/>
              </p:cNvSpPr>
              <p:nvPr/>
            </p:nvSpPr>
            <p:spPr bwMode="auto">
              <a:xfrm>
                <a:off x="3456" y="2544"/>
                <a:ext cx="14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63" name="Rectangle 35"/>
              <p:cNvSpPr>
                <a:spLocks noChangeArrowheads="1"/>
              </p:cNvSpPr>
              <p:nvPr/>
            </p:nvSpPr>
            <p:spPr bwMode="auto">
              <a:xfrm>
                <a:off x="3110" y="2755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76164" name="Rectangle 36"/>
              <p:cNvSpPr>
                <a:spLocks noChangeArrowheads="1"/>
              </p:cNvSpPr>
              <p:nvPr/>
            </p:nvSpPr>
            <p:spPr bwMode="auto">
              <a:xfrm>
                <a:off x="3446" y="2755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76165" name="Rectangle 37"/>
              <p:cNvSpPr>
                <a:spLocks noChangeArrowheads="1"/>
              </p:cNvSpPr>
              <p:nvPr/>
            </p:nvSpPr>
            <p:spPr bwMode="auto">
              <a:xfrm>
                <a:off x="3892" y="2212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76166" name="Rectangle 38"/>
              <p:cNvSpPr>
                <a:spLocks noChangeArrowheads="1"/>
              </p:cNvSpPr>
              <p:nvPr/>
            </p:nvSpPr>
            <p:spPr bwMode="auto">
              <a:xfrm>
                <a:off x="4852" y="1636"/>
                <a:ext cx="184" cy="184"/>
              </a:xfrm>
              <a:prstGeom prst="rect">
                <a:avLst/>
              </a:prstGeom>
              <a:solidFill>
                <a:srgbClr val="FFEDF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176167" name="Rectangle 39"/>
              <p:cNvSpPr>
                <a:spLocks noChangeArrowheads="1"/>
              </p:cNvSpPr>
              <p:nvPr/>
            </p:nvSpPr>
            <p:spPr bwMode="auto">
              <a:xfrm>
                <a:off x="4837" y="1603"/>
                <a:ext cx="19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9</a:t>
                </a:r>
              </a:p>
            </p:txBody>
          </p:sp>
        </p:grpSp>
        <p:sp>
          <p:nvSpPr>
            <p:cNvPr id="176168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528" y="3024"/>
              <a:ext cx="1080" cy="36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600" kern="10"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ea typeface="標楷體" panose="03000509000000000000" pitchFamily="65" charset="-120"/>
                  <a:cs typeface="Times New Roman" panose="02020603050405020304" pitchFamily="18" charset="0"/>
                </a:rPr>
                <a:t>Cost = 44</a:t>
              </a:r>
              <a:endParaRPr lang="zh-TW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6169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984" y="2880"/>
              <a:ext cx="1080" cy="36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600" kern="10">
                  <a:gradFill rotWithShape="0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ea typeface="標楷體" panose="03000509000000000000" pitchFamily="65" charset="-120"/>
                  <a:cs typeface="Times New Roman" panose="02020603050405020304" pitchFamily="18" charset="0"/>
                </a:rPr>
                <a:t>Cost = 42</a:t>
              </a:r>
              <a:endParaRPr lang="zh-TW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72" y="187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1296" y="187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960" y="12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3264" y="22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3552" y="16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13</a:t>
              </a:r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4224" y="10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176176" name="WordArt 48" descr="White marble"/>
            <p:cNvSpPr>
              <a:spLocks noChangeArrowheads="1" noChangeShapeType="1" noTextEdit="1"/>
            </p:cNvSpPr>
            <p:nvPr/>
          </p:nvSpPr>
          <p:spPr bwMode="auto">
            <a:xfrm>
              <a:off x="1584" y="3552"/>
              <a:ext cx="2898" cy="62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ObliqueRight"/>
                <a:lightRig rig="legacyHarsh3" dir="t"/>
              </a:scene3d>
              <a:sp3d extrusionH="100000" prstMaterial="legacyMatte">
                <a:extrusionClr>
                  <a:srgbClr val="663300"/>
                </a:extrusionClr>
                <a:contourClr>
                  <a:srgbClr val="FFCC99"/>
                </a:contourClr>
              </a:sp3d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3600" kern="10" dirty="0">
                  <a:ln w="9525">
                    <a:round/>
                    <a:headEnd type="none" w="sm" len="sm"/>
                    <a:tailEnd type="none" w="sm" len="sm"/>
                  </a:ln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atin typeface="Arial Black" panose="020B0A04020102020204" pitchFamily="34" charset="0"/>
                  <a:ea typeface="標楷體" panose="03000509000000000000" pitchFamily="65" charset="-120"/>
                </a:rPr>
                <a:t>Best merge order?</a:t>
              </a:r>
              <a:endParaRPr lang="zh-TW" altLang="en-US" sz="3600" kern="10" dirty="0">
                <a:ln w="9525">
                  <a:round/>
                  <a:headEnd type="none" w="sm" len="sm"/>
                  <a:tailEnd type="none" w="sm" len="sm"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A04020102020204" pitchFamily="34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8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Weighted External Path Length</a:t>
            </a:r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2286001" y="3200401"/>
            <a:ext cx="1916113" cy="2176463"/>
            <a:chOff x="480" y="2016"/>
            <a:chExt cx="1207" cy="1371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495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831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1167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1503" y="31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4" name="Oval 8"/>
            <p:cNvSpPr>
              <a:spLocks noChangeArrowheads="1"/>
            </p:cNvSpPr>
            <p:nvPr/>
          </p:nvSpPr>
          <p:spPr bwMode="auto">
            <a:xfrm>
              <a:off x="590" y="26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5" name="Oval 9"/>
            <p:cNvSpPr>
              <a:spLocks noChangeArrowheads="1"/>
            </p:cNvSpPr>
            <p:nvPr/>
          </p:nvSpPr>
          <p:spPr bwMode="auto">
            <a:xfrm>
              <a:off x="926" y="20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 flipH="1">
              <a:off x="730" y="2252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1162" y="2252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8" name="Line 12"/>
            <p:cNvSpPr>
              <a:spLocks noChangeShapeType="1"/>
            </p:cNvSpPr>
            <p:nvPr/>
          </p:nvSpPr>
          <p:spPr bwMode="auto">
            <a:xfrm flipH="1">
              <a:off x="538" y="29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H="1">
              <a:off x="1210" y="29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90" name="Line 14"/>
            <p:cNvSpPr>
              <a:spLocks noChangeShapeType="1"/>
            </p:cNvSpPr>
            <p:nvPr/>
          </p:nvSpPr>
          <p:spPr bwMode="auto">
            <a:xfrm>
              <a:off x="778" y="29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>
              <a:off x="1450" y="2876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92" name="Oval 16"/>
            <p:cNvSpPr>
              <a:spLocks noChangeArrowheads="1"/>
            </p:cNvSpPr>
            <p:nvPr/>
          </p:nvSpPr>
          <p:spPr bwMode="auto">
            <a:xfrm>
              <a:off x="1262" y="26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480" y="313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816" y="313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8195" name="Rectangle 19"/>
            <p:cNvSpPr>
              <a:spLocks noChangeArrowheads="1"/>
            </p:cNvSpPr>
            <p:nvPr/>
          </p:nvSpPr>
          <p:spPr bwMode="auto">
            <a:xfrm>
              <a:off x="1152" y="313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8196" name="Rectangle 20"/>
            <p:cNvSpPr>
              <a:spLocks noChangeArrowheads="1"/>
            </p:cNvSpPr>
            <p:nvPr/>
          </p:nvSpPr>
          <p:spPr bwMode="auto">
            <a:xfrm>
              <a:off x="1488" y="313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</p:grpSp>
      <p:sp>
        <p:nvSpPr>
          <p:cNvPr id="17819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WEPL(T) = </a:t>
            </a:r>
            <a:r>
              <a:rPr lang="en-US" altLang="zh-TW" sz="2800">
                <a:solidFill>
                  <a:schemeClr val="hlin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S</a:t>
            </a: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(weight of external node i) </a:t>
            </a:r>
          </a:p>
          <a:p>
            <a:pPr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    * (distance of node i from root of T)</a:t>
            </a:r>
          </a:p>
          <a:p>
            <a:endParaRPr lang="en-US" altLang="zh-TW" sz="3600">
              <a:ea typeface="新細明體" panose="02020500000000000000" pitchFamily="18" charset="-120"/>
            </a:endParaRPr>
          </a:p>
          <a:p>
            <a:pPr lvl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4800600" y="34290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WEPL(T) = 4 * 2 + 3*2 + 6*2 + 9*2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                 = 44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zh-TW" sz="2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8199" name="WordArt 23"/>
          <p:cNvSpPr>
            <a:spLocks noChangeArrowheads="1" noChangeShapeType="1" noTextEdit="1"/>
          </p:cNvSpPr>
          <p:nvPr/>
        </p:nvSpPr>
        <p:spPr bwMode="auto">
          <a:xfrm>
            <a:off x="6400800" y="4572000"/>
            <a:ext cx="1714500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  <a:ea typeface="標楷體" panose="03000509000000000000" pitchFamily="65" charset="-120"/>
              </a:rPr>
              <a:t>= Merge Cost</a:t>
            </a:r>
            <a:endParaRPr lang="zh-TW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178200" name="Group 24"/>
          <p:cNvGrpSpPr>
            <a:grpSpLocks/>
          </p:cNvGrpSpPr>
          <p:nvPr/>
        </p:nvGrpSpPr>
        <p:grpSpPr bwMode="auto">
          <a:xfrm>
            <a:off x="2514600" y="3200401"/>
            <a:ext cx="1524000" cy="1387475"/>
            <a:chOff x="672" y="1248"/>
            <a:chExt cx="960" cy="874"/>
          </a:xfrm>
        </p:grpSpPr>
        <p:sp>
          <p:nvSpPr>
            <p:cNvPr id="178201" name="Text Box 25"/>
            <p:cNvSpPr txBox="1">
              <a:spLocks noChangeArrowheads="1"/>
            </p:cNvSpPr>
            <p:nvPr/>
          </p:nvSpPr>
          <p:spPr bwMode="auto">
            <a:xfrm>
              <a:off x="672" y="187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78202" name="Text Box 26"/>
            <p:cNvSpPr txBox="1">
              <a:spLocks noChangeArrowheads="1"/>
            </p:cNvSpPr>
            <p:nvPr/>
          </p:nvSpPr>
          <p:spPr bwMode="auto">
            <a:xfrm>
              <a:off x="1296" y="187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178203" name="Text Box 27"/>
            <p:cNvSpPr txBox="1">
              <a:spLocks noChangeArrowheads="1"/>
            </p:cNvSpPr>
            <p:nvPr/>
          </p:nvSpPr>
          <p:spPr bwMode="auto">
            <a:xfrm>
              <a:off x="960" y="12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22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14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07BA-AFAC-4F29-979D-A121C104FDFB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7" grpId="0" autoUpdateAnimBg="0"/>
      <p:bldP spid="178198" grpId="0" build="p" bldLvl="2" autoUpdateAnimBg="0"/>
      <p:bldP spid="1781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Weighted External Path Length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WEPL(T) = </a:t>
            </a:r>
            <a:r>
              <a:rPr lang="en-US" altLang="zh-TW" sz="2800">
                <a:solidFill>
                  <a:schemeClr val="hlin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S</a:t>
            </a: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(weight of external node i) </a:t>
            </a:r>
          </a:p>
          <a:p>
            <a:pPr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    * (distance of node i from root of T)</a:t>
            </a:r>
          </a:p>
          <a:p>
            <a:endParaRPr lang="en-US" altLang="zh-TW" sz="3600">
              <a:ea typeface="新細明體" panose="02020500000000000000" pitchFamily="18" charset="-120"/>
            </a:endParaRPr>
          </a:p>
          <a:p>
            <a:pPr lvl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4800600" y="3429000"/>
            <a:ext cx="5562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WEPL(T) = 4 * 3 + 3*3 + 6*2 + 9*1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                 = 42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zh-TW" sz="2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9205" name="WordArt 5"/>
          <p:cNvSpPr>
            <a:spLocks noChangeArrowheads="1" noChangeShapeType="1" noTextEdit="1"/>
          </p:cNvSpPr>
          <p:nvPr/>
        </p:nvSpPr>
        <p:spPr bwMode="auto">
          <a:xfrm>
            <a:off x="6400800" y="4572000"/>
            <a:ext cx="1714500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  <a:ea typeface="標楷體" panose="03000509000000000000" pitchFamily="65" charset="-120"/>
              </a:rPr>
              <a:t>= Merge Cost</a:t>
            </a:r>
            <a:endParaRPr lang="zh-TW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Impact" panose="020B080603090205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179206" name="Group 6"/>
          <p:cNvGrpSpPr>
            <a:grpSpLocks/>
          </p:cNvGrpSpPr>
          <p:nvPr/>
        </p:nvGrpSpPr>
        <p:grpSpPr bwMode="auto">
          <a:xfrm>
            <a:off x="1736726" y="2978151"/>
            <a:ext cx="3057525" cy="3167063"/>
            <a:chOff x="134" y="1876"/>
            <a:chExt cx="1926" cy="1995"/>
          </a:xfrm>
        </p:grpSpPr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49" y="3652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08" name="Rectangle 8"/>
            <p:cNvSpPr>
              <a:spLocks noChangeArrowheads="1"/>
            </p:cNvSpPr>
            <p:nvPr/>
          </p:nvSpPr>
          <p:spPr bwMode="auto">
            <a:xfrm>
              <a:off x="485" y="3652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931" y="3109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244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1" name="Oval 11"/>
            <p:cNvSpPr>
              <a:spLocks noChangeArrowheads="1"/>
            </p:cNvSpPr>
            <p:nvPr/>
          </p:nvSpPr>
          <p:spPr bwMode="auto">
            <a:xfrm>
              <a:off x="580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2" name="Oval 12"/>
            <p:cNvSpPr>
              <a:spLocks noChangeArrowheads="1"/>
            </p:cNvSpPr>
            <p:nvPr/>
          </p:nvSpPr>
          <p:spPr bwMode="auto">
            <a:xfrm>
              <a:off x="1252" y="18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H="1">
              <a:off x="816" y="2112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>
              <a:off x="432" y="278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>
              <a:off x="816" y="278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 flipH="1">
              <a:off x="192" y="340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480" y="340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19" name="Rectangle 19"/>
            <p:cNvSpPr>
              <a:spLocks noChangeArrowheads="1"/>
            </p:cNvSpPr>
            <p:nvPr/>
          </p:nvSpPr>
          <p:spPr bwMode="auto">
            <a:xfrm>
              <a:off x="134" y="3619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79220" name="Rectangle 20"/>
            <p:cNvSpPr>
              <a:spLocks noChangeArrowheads="1"/>
            </p:cNvSpPr>
            <p:nvPr/>
          </p:nvSpPr>
          <p:spPr bwMode="auto">
            <a:xfrm>
              <a:off x="470" y="3619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9221" name="Rectangle 21"/>
            <p:cNvSpPr>
              <a:spLocks noChangeArrowheads="1"/>
            </p:cNvSpPr>
            <p:nvPr/>
          </p:nvSpPr>
          <p:spPr bwMode="auto">
            <a:xfrm>
              <a:off x="916" y="307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9222" name="Rectangle 22"/>
            <p:cNvSpPr>
              <a:spLocks noChangeArrowheads="1"/>
            </p:cNvSpPr>
            <p:nvPr/>
          </p:nvSpPr>
          <p:spPr bwMode="auto">
            <a:xfrm>
              <a:off x="1876" y="2500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79223" name="Rectangle 23"/>
            <p:cNvSpPr>
              <a:spLocks noChangeArrowheads="1"/>
            </p:cNvSpPr>
            <p:nvPr/>
          </p:nvSpPr>
          <p:spPr bwMode="auto">
            <a:xfrm>
              <a:off x="1861" y="2467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</p:grpSp>
      <p:sp>
        <p:nvSpPr>
          <p:cNvPr id="179224" name="WordArt 24" descr="White marble"/>
          <p:cNvSpPr>
            <a:spLocks noChangeArrowheads="1" noChangeShapeType="1" noTextEdit="1"/>
          </p:cNvSpPr>
          <p:nvPr/>
        </p:nvSpPr>
        <p:spPr bwMode="auto">
          <a:xfrm>
            <a:off x="2819400" y="5715001"/>
            <a:ext cx="7323138" cy="5111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kern="10">
                <a:ln w="9525">
                  <a:round/>
                  <a:headEnd type="none" w="sm" len="sm"/>
                  <a:tailEnd type="none" w="sm" len="sm"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A04020102020204" pitchFamily="34" charset="0"/>
                <a:ea typeface="標楷體" panose="03000509000000000000" pitchFamily="65" charset="-120"/>
              </a:rPr>
              <a:t>Find binary tree with minimum WEPL.</a:t>
            </a:r>
            <a:endParaRPr lang="zh-TW" altLang="en-US" sz="2800" kern="10">
              <a:ln w="9525">
                <a:round/>
                <a:headEnd type="none" w="sm" len="sm"/>
                <a:tailEnd type="none" w="sm" len="sm"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179225" name="Group 25"/>
          <p:cNvGrpSpPr>
            <a:grpSpLocks/>
          </p:cNvGrpSpPr>
          <p:nvPr/>
        </p:nvGrpSpPr>
        <p:grpSpPr bwMode="auto">
          <a:xfrm>
            <a:off x="1981200" y="2971801"/>
            <a:ext cx="2057400" cy="2378075"/>
            <a:chOff x="3264" y="1008"/>
            <a:chExt cx="1296" cy="1498"/>
          </a:xfrm>
        </p:grpSpPr>
        <p:sp>
          <p:nvSpPr>
            <p:cNvPr id="179226" name="Text Box 26"/>
            <p:cNvSpPr txBox="1">
              <a:spLocks noChangeArrowheads="1"/>
            </p:cNvSpPr>
            <p:nvPr/>
          </p:nvSpPr>
          <p:spPr bwMode="auto">
            <a:xfrm>
              <a:off x="3264" y="22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79227" name="Text Box 27"/>
            <p:cNvSpPr txBox="1">
              <a:spLocks noChangeArrowheads="1"/>
            </p:cNvSpPr>
            <p:nvPr/>
          </p:nvSpPr>
          <p:spPr bwMode="auto">
            <a:xfrm>
              <a:off x="3552" y="163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13</a:t>
              </a:r>
            </a:p>
          </p:txBody>
        </p:sp>
        <p:sp>
          <p:nvSpPr>
            <p:cNvPr id="179228" name="Text Box 28"/>
            <p:cNvSpPr txBox="1">
              <a:spLocks noChangeArrowheads="1"/>
            </p:cNvSpPr>
            <p:nvPr/>
          </p:nvSpPr>
          <p:spPr bwMode="auto">
            <a:xfrm>
              <a:off x="4224" y="10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22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15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AE67-AF3E-4C7D-A4D5-197E0B0DE1F9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2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build="p" bldLvl="2" autoUpdateAnimBg="0"/>
      <p:bldP spid="179205" grpId="0" animBg="1"/>
      <p:bldP spid="1792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Other Applications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Message coding and decoding.</a:t>
            </a:r>
          </a:p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Lossless data compression.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16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84FD-A0EA-4A00-BC5A-BC4C1F2201E1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Message Coding &amp; Decoding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610600" cy="5105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Messages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baseline="-25000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baseline="-25000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baseline="-25000">
                <a:solidFill>
                  <a:schemeClr val="hlink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, …,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baseline="-25000">
                <a:solidFill>
                  <a:schemeClr val="hlink"/>
                </a:solidFill>
                <a:ea typeface="新細明體" panose="02020500000000000000" pitchFamily="18" charset="-120"/>
              </a:rPr>
              <a:t>n-1 </a:t>
            </a:r>
            <a:r>
              <a:rPr lang="en-US" altLang="zh-TW">
                <a:ea typeface="新細明體" panose="02020500000000000000" pitchFamily="18" charset="-120"/>
              </a:rPr>
              <a:t>are to be transmitted.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messages do not change.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Both sender and receiver know the messages.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So, it is adequate to transmit a code that identifies the message (e.g., message index).</a:t>
            </a:r>
          </a:p>
          <a:p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baseline="-25000">
                <a:solidFill>
                  <a:schemeClr val="hlink"/>
                </a:solidFill>
                <a:ea typeface="新細明體" panose="02020500000000000000" pitchFamily="18" charset="-120"/>
              </a:rPr>
              <a:t>i </a:t>
            </a:r>
            <a:r>
              <a:rPr lang="en-US" altLang="zh-TW">
                <a:ea typeface="新細明體" panose="02020500000000000000" pitchFamily="18" charset="-120"/>
              </a:rPr>
              <a:t>is sent with frequency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baseline="-25000">
                <a:solidFill>
                  <a:schemeClr val="hlink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Select message codes so as to minimize transmission and decoding times.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17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46F6-4FB2-483B-BDC4-507405290FA0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610600" cy="41148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4</a:t>
            </a:r>
            <a:r>
              <a:rPr lang="en-US" altLang="zh-TW">
                <a:ea typeface="新細明體" panose="02020500000000000000" pitchFamily="18" charset="-120"/>
              </a:rPr>
              <a:t> messages.</a:t>
            </a:r>
          </a:p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The frequencies are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[2, 4, 8, 100]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Use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-bit codes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[00, 01, 10, 11]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Transmission cost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= 2*2 + 4*2 + 8*2 + 100*2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              = 228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Decoding is done using a binary tree.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18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E9F6-35A9-4460-BC74-E65E85A2735E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4267200"/>
            <a:ext cx="8610600" cy="2895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Decoding cost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= 2*2 + 4*2 + 8*2 + 100*2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        = 228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        = </a:t>
            </a:r>
            <a:r>
              <a:rPr lang="en-US" altLang="zh-TW">
                <a:ea typeface="新細明體" panose="02020500000000000000" pitchFamily="18" charset="-120"/>
              </a:rPr>
              <a:t>transmission cost</a:t>
            </a:r>
          </a:p>
          <a:p>
            <a:pPr>
              <a:buClr>
                <a:schemeClr val="tx2"/>
              </a:buClr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                          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= WEPL</a:t>
            </a:r>
            <a:endParaRPr lang="en-US" altLang="zh-TW">
              <a:ea typeface="新細明體" panose="02020500000000000000" pitchFamily="18" charset="-120"/>
            </a:endParaRPr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4724400" y="1295400"/>
            <a:ext cx="2286000" cy="2514600"/>
            <a:chOff x="2016" y="816"/>
            <a:chExt cx="1440" cy="1584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2079" y="19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2415" y="19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27" name="Rectangle 7"/>
            <p:cNvSpPr>
              <a:spLocks noChangeArrowheads="1"/>
            </p:cNvSpPr>
            <p:nvPr/>
          </p:nvSpPr>
          <p:spPr bwMode="auto">
            <a:xfrm>
              <a:off x="2751" y="19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28" name="Rectangle 8"/>
            <p:cNvSpPr>
              <a:spLocks noChangeArrowheads="1"/>
            </p:cNvSpPr>
            <p:nvPr/>
          </p:nvSpPr>
          <p:spPr bwMode="auto">
            <a:xfrm>
              <a:off x="3087" y="1968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29" name="Oval 9"/>
            <p:cNvSpPr>
              <a:spLocks noChangeArrowheads="1"/>
            </p:cNvSpPr>
            <p:nvPr/>
          </p:nvSpPr>
          <p:spPr bwMode="auto">
            <a:xfrm>
              <a:off x="2174" y="14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0" name="Oval 10"/>
            <p:cNvSpPr>
              <a:spLocks noChangeArrowheads="1"/>
            </p:cNvSpPr>
            <p:nvPr/>
          </p:nvSpPr>
          <p:spPr bwMode="auto">
            <a:xfrm>
              <a:off x="2510" y="8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H="1">
              <a:off x="2314" y="1052"/>
              <a:ext cx="24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2" name="Line 12"/>
            <p:cNvSpPr>
              <a:spLocks noChangeShapeType="1"/>
            </p:cNvSpPr>
            <p:nvPr/>
          </p:nvSpPr>
          <p:spPr bwMode="auto">
            <a:xfrm>
              <a:off x="2746" y="1052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3" name="Line 13"/>
            <p:cNvSpPr>
              <a:spLocks noChangeShapeType="1"/>
            </p:cNvSpPr>
            <p:nvPr/>
          </p:nvSpPr>
          <p:spPr bwMode="auto">
            <a:xfrm flipH="1">
              <a:off x="2122" y="17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4" name="Line 14"/>
            <p:cNvSpPr>
              <a:spLocks noChangeShapeType="1"/>
            </p:cNvSpPr>
            <p:nvPr/>
          </p:nvSpPr>
          <p:spPr bwMode="auto">
            <a:xfrm flipH="1">
              <a:off x="2794" y="17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5" name="Line 15"/>
            <p:cNvSpPr>
              <a:spLocks noChangeShapeType="1"/>
            </p:cNvSpPr>
            <p:nvPr/>
          </p:nvSpPr>
          <p:spPr bwMode="auto">
            <a:xfrm>
              <a:off x="2362" y="1724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>
              <a:off x="3034" y="1676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7" name="Oval 17"/>
            <p:cNvSpPr>
              <a:spLocks noChangeArrowheads="1"/>
            </p:cNvSpPr>
            <p:nvPr/>
          </p:nvSpPr>
          <p:spPr bwMode="auto">
            <a:xfrm>
              <a:off x="2846" y="14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2064" y="193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84339" name="Rectangle 19"/>
            <p:cNvSpPr>
              <a:spLocks noChangeArrowheads="1"/>
            </p:cNvSpPr>
            <p:nvPr/>
          </p:nvSpPr>
          <p:spPr bwMode="auto">
            <a:xfrm>
              <a:off x="2400" y="193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84340" name="Rectangle 20"/>
            <p:cNvSpPr>
              <a:spLocks noChangeArrowheads="1"/>
            </p:cNvSpPr>
            <p:nvPr/>
          </p:nvSpPr>
          <p:spPr bwMode="auto">
            <a:xfrm>
              <a:off x="2736" y="1935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84341" name="Rectangle 21"/>
            <p:cNvSpPr>
              <a:spLocks noChangeArrowheads="1"/>
            </p:cNvSpPr>
            <p:nvPr/>
          </p:nvSpPr>
          <p:spPr bwMode="auto">
            <a:xfrm>
              <a:off x="3072" y="1935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184342" name="Text Box 22"/>
            <p:cNvSpPr txBox="1">
              <a:spLocks noChangeArrowheads="1"/>
            </p:cNvSpPr>
            <p:nvPr/>
          </p:nvSpPr>
          <p:spPr bwMode="auto">
            <a:xfrm>
              <a:off x="2208" y="10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4343" name="Text Box 23"/>
            <p:cNvSpPr txBox="1">
              <a:spLocks noChangeArrowheads="1"/>
            </p:cNvSpPr>
            <p:nvPr/>
          </p:nvSpPr>
          <p:spPr bwMode="auto">
            <a:xfrm>
              <a:off x="2880" y="10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4344" name="Text Box 24"/>
            <p:cNvSpPr txBox="1">
              <a:spLocks noChangeArrowheads="1"/>
            </p:cNvSpPr>
            <p:nvPr/>
          </p:nvSpPr>
          <p:spPr bwMode="auto">
            <a:xfrm>
              <a:off x="2400" y="168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4345" name="Text Box 25"/>
            <p:cNvSpPr txBox="1">
              <a:spLocks noChangeArrowheads="1"/>
            </p:cNvSpPr>
            <p:nvPr/>
          </p:nvSpPr>
          <p:spPr bwMode="auto">
            <a:xfrm>
              <a:off x="2016" y="168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 dirty="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4346" name="Text Box 26"/>
            <p:cNvSpPr txBox="1">
              <a:spLocks noChangeArrowheads="1"/>
            </p:cNvSpPr>
            <p:nvPr/>
          </p:nvSpPr>
          <p:spPr bwMode="auto">
            <a:xfrm>
              <a:off x="3072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84347" name="Text Box 27"/>
            <p:cNvSpPr txBox="1">
              <a:spLocks noChangeArrowheads="1"/>
            </p:cNvSpPr>
            <p:nvPr/>
          </p:nvSpPr>
          <p:spPr bwMode="auto">
            <a:xfrm>
              <a:off x="206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4348" name="Text Box 28"/>
            <p:cNvSpPr txBox="1">
              <a:spLocks noChangeArrowheads="1"/>
            </p:cNvSpPr>
            <p:nvPr/>
          </p:nvSpPr>
          <p:spPr bwMode="auto">
            <a:xfrm>
              <a:off x="2400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4349" name="Text Box 29"/>
            <p:cNvSpPr txBox="1">
              <a:spLocks noChangeArrowheads="1"/>
            </p:cNvSpPr>
            <p:nvPr/>
          </p:nvSpPr>
          <p:spPr bwMode="auto">
            <a:xfrm>
              <a:off x="2688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19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BB28-5D82-49AE-B0E2-981411A0542F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807968" y="26369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56040" y="263691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76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980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10954 Add All 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C0FA-6458-4B15-A0AA-4E29DF3E988C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6808" y="1722475"/>
            <a:ext cx="11100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給定</a:t>
            </a:r>
            <a:r>
              <a:rPr lang="en-US" altLang="zh-TW" sz="3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</a:t>
            </a:r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≤</a:t>
            </a:r>
            <a:r>
              <a:rPr lang="en-US" altLang="zh-TW" sz="3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3200" dirty="0"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≤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5000)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個正整數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每個數皆小於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100,000),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把這些數依兩兩相加方式計算所有數的總和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但每相加一次就需這個相加結果值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5544" y="3678865"/>
            <a:ext cx="11107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請問欲加總給定的這些數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有很多的方式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所需的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最小總成本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是多少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794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Every binary tree with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external nodes defines a code set for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messages.</a:t>
            </a: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1905000" y="2819400"/>
            <a:ext cx="3429000" cy="3581400"/>
            <a:chOff x="240" y="1776"/>
            <a:chExt cx="2160" cy="2256"/>
          </a:xfrm>
        </p:grpSpPr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303" y="3552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0" name="Rectangle 6"/>
            <p:cNvSpPr>
              <a:spLocks noChangeArrowheads="1"/>
            </p:cNvSpPr>
            <p:nvPr/>
          </p:nvSpPr>
          <p:spPr bwMode="auto">
            <a:xfrm>
              <a:off x="639" y="3552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1" name="Rectangle 7"/>
            <p:cNvSpPr>
              <a:spLocks noChangeArrowheads="1"/>
            </p:cNvSpPr>
            <p:nvPr/>
          </p:nvSpPr>
          <p:spPr bwMode="auto">
            <a:xfrm>
              <a:off x="1085" y="3009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2" name="Oval 8"/>
            <p:cNvSpPr>
              <a:spLocks noChangeArrowheads="1"/>
            </p:cNvSpPr>
            <p:nvPr/>
          </p:nvSpPr>
          <p:spPr bwMode="auto">
            <a:xfrm>
              <a:off x="398" y="30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734" y="24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1406" y="17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5" name="Line 11"/>
            <p:cNvSpPr>
              <a:spLocks noChangeShapeType="1"/>
            </p:cNvSpPr>
            <p:nvPr/>
          </p:nvSpPr>
          <p:spPr bwMode="auto">
            <a:xfrm flipH="1">
              <a:off x="970" y="2012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6" name="Line 12"/>
            <p:cNvSpPr>
              <a:spLocks noChangeShapeType="1"/>
            </p:cNvSpPr>
            <p:nvPr/>
          </p:nvSpPr>
          <p:spPr bwMode="auto">
            <a:xfrm>
              <a:off x="1690" y="1964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>
              <a:off x="586" y="268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8" name="Line 14"/>
            <p:cNvSpPr>
              <a:spLocks noChangeShapeType="1"/>
            </p:cNvSpPr>
            <p:nvPr/>
          </p:nvSpPr>
          <p:spPr bwMode="auto">
            <a:xfrm>
              <a:off x="970" y="2684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>
              <a:off x="346" y="330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60" name="Line 16"/>
            <p:cNvSpPr>
              <a:spLocks noChangeShapeType="1"/>
            </p:cNvSpPr>
            <p:nvPr/>
          </p:nvSpPr>
          <p:spPr bwMode="auto">
            <a:xfrm>
              <a:off x="634" y="3308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61" name="Rectangle 17"/>
            <p:cNvSpPr>
              <a:spLocks noChangeArrowheads="1"/>
            </p:cNvSpPr>
            <p:nvPr/>
          </p:nvSpPr>
          <p:spPr bwMode="auto">
            <a:xfrm>
              <a:off x="288" y="3519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85362" name="Rectangle 18"/>
            <p:cNvSpPr>
              <a:spLocks noChangeArrowheads="1"/>
            </p:cNvSpPr>
            <p:nvPr/>
          </p:nvSpPr>
          <p:spPr bwMode="auto">
            <a:xfrm>
              <a:off x="624" y="3519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85363" name="Rectangle 19"/>
            <p:cNvSpPr>
              <a:spLocks noChangeArrowheads="1"/>
            </p:cNvSpPr>
            <p:nvPr/>
          </p:nvSpPr>
          <p:spPr bwMode="auto">
            <a:xfrm>
              <a:off x="1070" y="2976"/>
              <a:ext cx="1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85364" name="Rectangle 20"/>
            <p:cNvSpPr>
              <a:spLocks noChangeArrowheads="1"/>
            </p:cNvSpPr>
            <p:nvPr/>
          </p:nvSpPr>
          <p:spPr bwMode="auto">
            <a:xfrm>
              <a:off x="2030" y="2400"/>
              <a:ext cx="184" cy="184"/>
            </a:xfrm>
            <a:prstGeom prst="rect">
              <a:avLst/>
            </a:prstGeom>
            <a:solidFill>
              <a:srgbClr val="FFED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5365" name="Rectangle 21"/>
            <p:cNvSpPr>
              <a:spLocks noChangeArrowheads="1"/>
            </p:cNvSpPr>
            <p:nvPr/>
          </p:nvSpPr>
          <p:spPr bwMode="auto">
            <a:xfrm>
              <a:off x="1968" y="2352"/>
              <a:ext cx="3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185366" name="Text Box 22"/>
            <p:cNvSpPr txBox="1">
              <a:spLocks noChangeArrowheads="1"/>
            </p:cNvSpPr>
            <p:nvPr/>
          </p:nvSpPr>
          <p:spPr bwMode="auto">
            <a:xfrm>
              <a:off x="1056" y="20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5367" name="Text Box 23"/>
            <p:cNvSpPr txBox="1">
              <a:spLocks noChangeArrowheads="1"/>
            </p:cNvSpPr>
            <p:nvPr/>
          </p:nvSpPr>
          <p:spPr bwMode="auto">
            <a:xfrm>
              <a:off x="1872" y="20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5368" name="Text Box 24"/>
            <p:cNvSpPr txBox="1">
              <a:spLocks noChangeArrowheads="1"/>
            </p:cNvSpPr>
            <p:nvPr/>
          </p:nvSpPr>
          <p:spPr bwMode="auto">
            <a:xfrm>
              <a:off x="1056" y="268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5369" name="Text Box 25"/>
            <p:cNvSpPr txBox="1">
              <a:spLocks noChangeArrowheads="1"/>
            </p:cNvSpPr>
            <p:nvPr/>
          </p:nvSpPr>
          <p:spPr bwMode="auto">
            <a:xfrm>
              <a:off x="480" y="268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5370" name="Text Box 26"/>
            <p:cNvSpPr txBox="1">
              <a:spLocks noChangeArrowheads="1"/>
            </p:cNvSpPr>
            <p:nvPr/>
          </p:nvSpPr>
          <p:spPr bwMode="auto">
            <a:xfrm>
              <a:off x="2016" y="26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85371" name="Text Box 27"/>
            <p:cNvSpPr txBox="1">
              <a:spLocks noChangeArrowheads="1"/>
            </p:cNvSpPr>
            <p:nvPr/>
          </p:nvSpPr>
          <p:spPr bwMode="auto">
            <a:xfrm>
              <a:off x="240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5372" name="Text Box 28"/>
            <p:cNvSpPr txBox="1">
              <a:spLocks noChangeArrowheads="1"/>
            </p:cNvSpPr>
            <p:nvPr/>
          </p:nvSpPr>
          <p:spPr bwMode="auto">
            <a:xfrm>
              <a:off x="576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5373" name="Text Box 29"/>
            <p:cNvSpPr txBox="1">
              <a:spLocks noChangeArrowheads="1"/>
            </p:cNvSpPr>
            <p:nvPr/>
          </p:nvSpPr>
          <p:spPr bwMode="auto">
            <a:xfrm>
              <a:off x="1056" y="32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85374" name="Text Box 30"/>
            <p:cNvSpPr txBox="1">
              <a:spLocks noChangeArrowheads="1"/>
            </p:cNvSpPr>
            <p:nvPr/>
          </p:nvSpPr>
          <p:spPr bwMode="auto">
            <a:xfrm>
              <a:off x="672" y="326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5375" name="Text Box 31"/>
            <p:cNvSpPr txBox="1">
              <a:spLocks noChangeArrowheads="1"/>
            </p:cNvSpPr>
            <p:nvPr/>
          </p:nvSpPr>
          <p:spPr bwMode="auto">
            <a:xfrm>
              <a:off x="240" y="326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85376" name="Rectangle 32"/>
          <p:cNvSpPr>
            <a:spLocks noChangeArrowheads="1"/>
          </p:cNvSpPr>
          <p:nvPr/>
        </p:nvSpPr>
        <p:spPr bwMode="auto">
          <a:xfrm>
            <a:off x="5562600" y="3124200"/>
            <a:ext cx="4724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lang="en-US" altLang="zh-TW" sz="3200">
                <a:solidFill>
                  <a:srgbClr val="000000"/>
                </a:solidFill>
                <a:ea typeface="新細明體" panose="02020500000000000000" pitchFamily="18" charset="-120"/>
              </a:rPr>
              <a:t>Decoding cost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zh-TW" sz="3200">
                <a:solidFill>
                  <a:srgbClr val="FF0033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2800">
                <a:solidFill>
                  <a:srgbClr val="FF0033"/>
                </a:solidFill>
                <a:ea typeface="新細明體" panose="02020500000000000000" pitchFamily="18" charset="-120"/>
              </a:rPr>
              <a:t>= 2*3 + 4*3 + 8*2 + 100*1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zh-TW" sz="2800">
                <a:solidFill>
                  <a:srgbClr val="FF0033"/>
                </a:solidFill>
                <a:ea typeface="新細明體" panose="02020500000000000000" pitchFamily="18" charset="-120"/>
              </a:rPr>
              <a:t>    = 134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zh-TW" sz="3200">
                <a:solidFill>
                  <a:srgbClr val="FF0033"/>
                </a:solidFill>
                <a:ea typeface="新細明體" panose="02020500000000000000" pitchFamily="18" charset="-120"/>
              </a:rPr>
              <a:t>   = </a:t>
            </a:r>
            <a:r>
              <a:rPr lang="en-US" altLang="zh-TW" sz="3200">
                <a:solidFill>
                  <a:srgbClr val="000000"/>
                </a:solidFill>
                <a:ea typeface="新細明體" panose="02020500000000000000" pitchFamily="18" charset="-120"/>
              </a:rPr>
              <a:t>transmission cost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zh-TW" sz="3200">
                <a:solidFill>
                  <a:srgbClr val="000000"/>
                </a:solidFill>
                <a:ea typeface="新細明體" panose="02020500000000000000" pitchFamily="18" charset="-120"/>
              </a:rPr>
              <a:t>   </a:t>
            </a:r>
            <a:r>
              <a:rPr lang="en-US" altLang="zh-TW" sz="3200">
                <a:solidFill>
                  <a:srgbClr val="FF0033"/>
                </a:solidFill>
                <a:ea typeface="新細明體" panose="02020500000000000000" pitchFamily="18" charset="-120"/>
              </a:rPr>
              <a:t>= WEPL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7E85-714B-473A-8B29-C2D6B5654E87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  <p:bldP spid="18537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noFill/>
          <a:ln/>
        </p:spPr>
        <p:txBody>
          <a:bodyPr anchor="ctr"/>
          <a:lstStyle/>
          <a:p>
            <a:r>
              <a:rPr lang="en-US" altLang="zh-TW" sz="4400">
                <a:ea typeface="新細明體" panose="02020500000000000000" pitchFamily="18" charset="-120"/>
              </a:rPr>
              <a:t>Another Example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895600" y="6096000"/>
            <a:ext cx="6019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3200">
                <a:solidFill>
                  <a:srgbClr val="000000"/>
                </a:solidFill>
                <a:ea typeface="新細明體" panose="02020500000000000000" pitchFamily="18" charset="-120"/>
              </a:rPr>
              <a:t>No code is a prefix of another!</a:t>
            </a:r>
            <a:endParaRPr lang="en-US" altLang="zh-TW" sz="3200">
              <a:solidFill>
                <a:srgbClr val="FF0033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186372" name="Group 4"/>
          <p:cNvGrpSpPr>
            <a:grpSpLocks/>
          </p:cNvGrpSpPr>
          <p:nvPr/>
        </p:nvGrpSpPr>
        <p:grpSpPr bwMode="auto">
          <a:xfrm>
            <a:off x="1676400" y="1454150"/>
            <a:ext cx="8458200" cy="4565650"/>
            <a:chOff x="96" y="916"/>
            <a:chExt cx="5328" cy="2876"/>
          </a:xfrm>
        </p:grpSpPr>
        <p:sp>
          <p:nvSpPr>
            <p:cNvPr id="186373" name="Oval 5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74" name="Oval 6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75" name="Oval 7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76" name="Oval 8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77" name="Oval 9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78" name="Oval 10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79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0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2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3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4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5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6" name="Line 18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8" name="Oval 20"/>
            <p:cNvSpPr>
              <a:spLocks noChangeArrowheads="1"/>
            </p:cNvSpPr>
            <p:nvPr/>
          </p:nvSpPr>
          <p:spPr bwMode="auto">
            <a:xfrm>
              <a:off x="2932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 flipH="1">
              <a:off x="3120" y="23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0" name="Rectangle 22"/>
            <p:cNvSpPr>
              <a:spLocks noChangeArrowheads="1"/>
            </p:cNvSpPr>
            <p:nvPr/>
          </p:nvSpPr>
          <p:spPr bwMode="auto">
            <a:xfrm>
              <a:off x="1588" y="278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1" name="Rectangle 23"/>
            <p:cNvSpPr>
              <a:spLocks noChangeArrowheads="1"/>
            </p:cNvSpPr>
            <p:nvPr/>
          </p:nvSpPr>
          <p:spPr bwMode="auto">
            <a:xfrm>
              <a:off x="2068" y="278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2" name="Rectangle 24"/>
            <p:cNvSpPr>
              <a:spLocks noChangeArrowheads="1"/>
            </p:cNvSpPr>
            <p:nvPr/>
          </p:nvSpPr>
          <p:spPr bwMode="auto">
            <a:xfrm>
              <a:off x="3604" y="278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3" name="Rectangle 25"/>
            <p:cNvSpPr>
              <a:spLocks noChangeArrowheads="1"/>
            </p:cNvSpPr>
            <p:nvPr/>
          </p:nvSpPr>
          <p:spPr bwMode="auto">
            <a:xfrm>
              <a:off x="5092" y="216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4" name="Rectangle 26"/>
            <p:cNvSpPr>
              <a:spLocks noChangeArrowheads="1"/>
            </p:cNvSpPr>
            <p:nvPr/>
          </p:nvSpPr>
          <p:spPr bwMode="auto">
            <a:xfrm>
              <a:off x="148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>
              <a:off x="580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6" name="Rectangle 28"/>
            <p:cNvSpPr>
              <a:spLocks noChangeArrowheads="1"/>
            </p:cNvSpPr>
            <p:nvPr/>
          </p:nvSpPr>
          <p:spPr bwMode="auto">
            <a:xfrm>
              <a:off x="868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7" name="Rectangle 29"/>
            <p:cNvSpPr>
              <a:spLocks noChangeArrowheads="1"/>
            </p:cNvSpPr>
            <p:nvPr/>
          </p:nvSpPr>
          <p:spPr bwMode="auto">
            <a:xfrm>
              <a:off x="1252" y="3316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8" name="Line 30"/>
            <p:cNvSpPr>
              <a:spLocks noChangeShapeType="1"/>
            </p:cNvSpPr>
            <p:nvPr/>
          </p:nvSpPr>
          <p:spPr bwMode="auto">
            <a:xfrm flipH="1">
              <a:off x="1632" y="235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399" name="Line 31"/>
            <p:cNvSpPr>
              <a:spLocks noChangeShapeType="1"/>
            </p:cNvSpPr>
            <p:nvPr/>
          </p:nvSpPr>
          <p:spPr bwMode="auto">
            <a:xfrm>
              <a:off x="2016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0" name="Line 32"/>
            <p:cNvSpPr>
              <a:spLocks noChangeShapeType="1"/>
            </p:cNvSpPr>
            <p:nvPr/>
          </p:nvSpPr>
          <p:spPr bwMode="auto">
            <a:xfrm flipH="1">
              <a:off x="192" y="2976"/>
              <a:ext cx="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1" name="Line 33"/>
            <p:cNvSpPr>
              <a:spLocks noChangeShapeType="1"/>
            </p:cNvSpPr>
            <p:nvPr/>
          </p:nvSpPr>
          <p:spPr bwMode="auto">
            <a:xfrm>
              <a:off x="528" y="3024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2" name="Line 34"/>
            <p:cNvSpPr>
              <a:spLocks noChangeShapeType="1"/>
            </p:cNvSpPr>
            <p:nvPr/>
          </p:nvSpPr>
          <p:spPr bwMode="auto">
            <a:xfrm flipH="1">
              <a:off x="960" y="2976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3" name="Line 35"/>
            <p:cNvSpPr>
              <a:spLocks noChangeShapeType="1"/>
            </p:cNvSpPr>
            <p:nvPr/>
          </p:nvSpPr>
          <p:spPr bwMode="auto">
            <a:xfrm>
              <a:off x="1248" y="3024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4" name="Line 36"/>
            <p:cNvSpPr>
              <a:spLocks noChangeShapeType="1"/>
            </p:cNvSpPr>
            <p:nvPr/>
          </p:nvSpPr>
          <p:spPr bwMode="auto">
            <a:xfrm>
              <a:off x="3456" y="235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5" name="Line 37"/>
            <p:cNvSpPr>
              <a:spLocks noChangeShapeType="1"/>
            </p:cNvSpPr>
            <p:nvPr/>
          </p:nvSpPr>
          <p:spPr bwMode="auto">
            <a:xfrm>
              <a:off x="4272" y="1776"/>
              <a:ext cx="91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6" name="Rectangle 38"/>
            <p:cNvSpPr>
              <a:spLocks noChangeArrowheads="1"/>
            </p:cNvSpPr>
            <p:nvPr/>
          </p:nvSpPr>
          <p:spPr bwMode="auto">
            <a:xfrm>
              <a:off x="2596" y="326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7" name="Rectangle 39"/>
            <p:cNvSpPr>
              <a:spLocks noChangeArrowheads="1"/>
            </p:cNvSpPr>
            <p:nvPr/>
          </p:nvSpPr>
          <p:spPr bwMode="auto">
            <a:xfrm>
              <a:off x="3268" y="3268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8" name="Line 40"/>
            <p:cNvSpPr>
              <a:spLocks noChangeShapeType="1"/>
            </p:cNvSpPr>
            <p:nvPr/>
          </p:nvSpPr>
          <p:spPr bwMode="auto">
            <a:xfrm flipH="1">
              <a:off x="2640" y="2928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09" name="Line 41"/>
            <p:cNvSpPr>
              <a:spLocks noChangeShapeType="1"/>
            </p:cNvSpPr>
            <p:nvPr/>
          </p:nvSpPr>
          <p:spPr bwMode="auto">
            <a:xfrm>
              <a:off x="3168" y="2928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86410" name="Text Box 42"/>
            <p:cNvSpPr txBox="1">
              <a:spLocks noChangeArrowheads="1"/>
            </p:cNvSpPr>
            <p:nvPr/>
          </p:nvSpPr>
          <p:spPr bwMode="auto">
            <a:xfrm>
              <a:off x="1776" y="124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6411" name="Text Box 43"/>
            <p:cNvSpPr txBox="1">
              <a:spLocks noChangeArrowheads="1"/>
            </p:cNvSpPr>
            <p:nvPr/>
          </p:nvSpPr>
          <p:spPr bwMode="auto">
            <a:xfrm>
              <a:off x="960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6412" name="Text Box 44"/>
            <p:cNvSpPr txBox="1">
              <a:spLocks noChangeArrowheads="1"/>
            </p:cNvSpPr>
            <p:nvPr/>
          </p:nvSpPr>
          <p:spPr bwMode="auto">
            <a:xfrm>
              <a:off x="432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6413" name="Text Box 45"/>
            <p:cNvSpPr txBox="1">
              <a:spLocks noChangeArrowheads="1"/>
            </p:cNvSpPr>
            <p:nvPr/>
          </p:nvSpPr>
          <p:spPr bwMode="auto">
            <a:xfrm>
              <a:off x="3600" y="177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6414" name="Text Box 46"/>
            <p:cNvSpPr txBox="1">
              <a:spLocks noChangeArrowheads="1"/>
            </p:cNvSpPr>
            <p:nvPr/>
          </p:nvSpPr>
          <p:spPr bwMode="auto">
            <a:xfrm>
              <a:off x="3072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6415" name="Text Box 47"/>
            <p:cNvSpPr txBox="1">
              <a:spLocks noChangeArrowheads="1"/>
            </p:cNvSpPr>
            <p:nvPr/>
          </p:nvSpPr>
          <p:spPr bwMode="auto">
            <a:xfrm>
              <a:off x="1584" y="24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6416" name="Text Box 48"/>
            <p:cNvSpPr txBox="1">
              <a:spLocks noChangeArrowheads="1"/>
            </p:cNvSpPr>
            <p:nvPr/>
          </p:nvSpPr>
          <p:spPr bwMode="auto">
            <a:xfrm>
              <a:off x="3552" y="12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6417" name="Text Box 49"/>
            <p:cNvSpPr txBox="1">
              <a:spLocks noChangeArrowheads="1"/>
            </p:cNvSpPr>
            <p:nvPr/>
          </p:nvSpPr>
          <p:spPr bwMode="auto">
            <a:xfrm>
              <a:off x="1728" y="177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6418" name="Text Box 50"/>
            <p:cNvSpPr txBox="1">
              <a:spLocks noChangeArrowheads="1"/>
            </p:cNvSpPr>
            <p:nvPr/>
          </p:nvSpPr>
          <p:spPr bwMode="auto">
            <a:xfrm>
              <a:off x="4656" y="177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6419" name="Text Box 51"/>
            <p:cNvSpPr txBox="1">
              <a:spLocks noChangeArrowheads="1"/>
            </p:cNvSpPr>
            <p:nvPr/>
          </p:nvSpPr>
          <p:spPr bwMode="auto">
            <a:xfrm>
              <a:off x="960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6420" name="Text Box 52"/>
            <p:cNvSpPr txBox="1">
              <a:spLocks noChangeArrowheads="1"/>
            </p:cNvSpPr>
            <p:nvPr/>
          </p:nvSpPr>
          <p:spPr bwMode="auto">
            <a:xfrm>
              <a:off x="2112" y="24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6421" name="Text Box 53"/>
            <p:cNvSpPr txBox="1">
              <a:spLocks noChangeArrowheads="1"/>
            </p:cNvSpPr>
            <p:nvPr/>
          </p:nvSpPr>
          <p:spPr bwMode="auto">
            <a:xfrm>
              <a:off x="3552" y="24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6422" name="Text Box 54"/>
            <p:cNvSpPr txBox="1">
              <a:spLocks noChangeArrowheads="1"/>
            </p:cNvSpPr>
            <p:nvPr/>
          </p:nvSpPr>
          <p:spPr bwMode="auto">
            <a:xfrm>
              <a:off x="96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86423" name="Text Box 55"/>
            <p:cNvSpPr txBox="1">
              <a:spLocks noChangeArrowheads="1"/>
            </p:cNvSpPr>
            <p:nvPr/>
          </p:nvSpPr>
          <p:spPr bwMode="auto">
            <a:xfrm>
              <a:off x="528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86424" name="Text Box 56"/>
            <p:cNvSpPr txBox="1">
              <a:spLocks noChangeArrowheads="1"/>
            </p:cNvSpPr>
            <p:nvPr/>
          </p:nvSpPr>
          <p:spPr bwMode="auto">
            <a:xfrm>
              <a:off x="816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86425" name="Text Box 57"/>
            <p:cNvSpPr txBox="1">
              <a:spLocks noChangeArrowheads="1"/>
            </p:cNvSpPr>
            <p:nvPr/>
          </p:nvSpPr>
          <p:spPr bwMode="auto">
            <a:xfrm>
              <a:off x="1200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86426" name="Text Box 58"/>
            <p:cNvSpPr txBox="1">
              <a:spLocks noChangeArrowheads="1"/>
            </p:cNvSpPr>
            <p:nvPr/>
          </p:nvSpPr>
          <p:spPr bwMode="auto">
            <a:xfrm>
              <a:off x="1536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86427" name="Text Box 59"/>
            <p:cNvSpPr txBox="1">
              <a:spLocks noChangeArrowheads="1"/>
            </p:cNvSpPr>
            <p:nvPr/>
          </p:nvSpPr>
          <p:spPr bwMode="auto">
            <a:xfrm>
              <a:off x="2016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86428" name="Text Box 60"/>
            <p:cNvSpPr txBox="1">
              <a:spLocks noChangeArrowheads="1"/>
            </p:cNvSpPr>
            <p:nvPr/>
          </p:nvSpPr>
          <p:spPr bwMode="auto">
            <a:xfrm>
              <a:off x="3552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86429" name="Text Box 61"/>
            <p:cNvSpPr txBox="1">
              <a:spLocks noChangeArrowheads="1"/>
            </p:cNvSpPr>
            <p:nvPr/>
          </p:nvSpPr>
          <p:spPr bwMode="auto">
            <a:xfrm>
              <a:off x="5040" y="23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86430" name="Text Box 62"/>
            <p:cNvSpPr txBox="1">
              <a:spLocks noChangeArrowheads="1"/>
            </p:cNvSpPr>
            <p:nvPr/>
          </p:nvSpPr>
          <p:spPr bwMode="auto">
            <a:xfrm>
              <a:off x="2544" y="34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86431" name="Text Box 63"/>
            <p:cNvSpPr txBox="1">
              <a:spLocks noChangeArrowheads="1"/>
            </p:cNvSpPr>
            <p:nvPr/>
          </p:nvSpPr>
          <p:spPr bwMode="auto">
            <a:xfrm>
              <a:off x="3216" y="34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M</a:t>
              </a:r>
              <a:r>
                <a:rPr lang="en-US" altLang="zh-TW" sz="2400" baseline="-25000">
                  <a:solidFill>
                    <a:srgbClr val="FF0033"/>
                  </a:solidFill>
                  <a:ea typeface="新細明體" panose="02020500000000000000" pitchFamily="18" charset="-12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1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Lossless Data Compression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41910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Alphabet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= {a, b, c, d}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String with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10 a</a:t>
            </a:r>
            <a:r>
              <a:rPr lang="en-US" altLang="zh-TW">
                <a:ea typeface="新細明體" panose="02020500000000000000" pitchFamily="18" charset="-120"/>
              </a:rPr>
              <a:t>s,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5 b</a:t>
            </a:r>
            <a:r>
              <a:rPr lang="en-US" altLang="zh-TW">
                <a:ea typeface="新細明體" panose="02020500000000000000" pitchFamily="18" charset="-120"/>
              </a:rPr>
              <a:t>s,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100 c</a:t>
            </a:r>
            <a:r>
              <a:rPr lang="en-US" altLang="zh-TW">
                <a:ea typeface="新細明體" panose="02020500000000000000" pitchFamily="18" charset="-120"/>
              </a:rPr>
              <a:t>s, and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900 d</a:t>
            </a:r>
            <a:r>
              <a:rPr lang="en-US" altLang="zh-TW">
                <a:ea typeface="新細明體" panose="02020500000000000000" pitchFamily="18" charset="-120"/>
              </a:rPr>
              <a:t>s.</a:t>
            </a:r>
          </a:p>
          <a:p>
            <a:pPr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Use a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-bit code.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a = 00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b = 01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c = 10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d = 11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Size of string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= 10*2 + 5*2 + 100*2 + 900*2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      = 2030</a:t>
            </a:r>
            <a:r>
              <a:rPr lang="en-US" altLang="zh-TW">
                <a:ea typeface="新細明體" panose="02020500000000000000" pitchFamily="18" charset="-120"/>
              </a:rPr>
              <a:t> bits.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Plus size of code table.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92E1-20D9-4BC9-9295-D5FF0AF614C4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Lossless Data Compression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5181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 dirty="0">
                <a:ea typeface="新細明體" panose="02020500000000000000" pitchFamily="18" charset="-120"/>
              </a:rPr>
              <a:t>Use a variable length code that satisfies prefix property (</a:t>
            </a:r>
            <a:r>
              <a:rPr lang="en-US" altLang="zh-TW" dirty="0">
                <a:solidFill>
                  <a:schemeClr val="bg1"/>
                </a:solidFill>
                <a:ea typeface="新細明體" panose="02020500000000000000" pitchFamily="18" charset="-120"/>
              </a:rPr>
              <a:t>no code is a prefix of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新細明體" panose="02020500000000000000" pitchFamily="18" charset="-120"/>
              </a:rPr>
              <a:t>another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a = 000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b = 001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c = 01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d = 1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ea typeface="新細明體" panose="02020500000000000000" pitchFamily="18" charset="-120"/>
              </a:rPr>
              <a:t>Size of string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= 10*3 + 5*3 + 100*2 + 900*1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                         = 1145</a:t>
            </a:r>
            <a:r>
              <a:rPr lang="en-US" altLang="zh-TW" dirty="0">
                <a:ea typeface="新細明體" panose="02020500000000000000" pitchFamily="18" charset="-120"/>
              </a:rPr>
              <a:t> bits.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ea typeface="新細明體" panose="02020500000000000000" pitchFamily="18" charset="-120"/>
              </a:rPr>
              <a:t>Plus size of code table.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 dirty="0">
                <a:ea typeface="新細明體" panose="02020500000000000000" pitchFamily="18" charset="-120"/>
              </a:rPr>
              <a:t>Compression ratio is approx. </a:t>
            </a: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2030/1145 = 1.8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587F-4D82-49C6-A776-AF3F061EF333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5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Lossless Data Compression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4953000"/>
            <a:ext cx="8686800" cy="16764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 sz="2800">
                <a:ea typeface="新細明體" panose="02020500000000000000" pitchFamily="18" charset="-120"/>
              </a:rPr>
              <a:t>Decode </a:t>
            </a: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0001100101…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 sz="2800">
                <a:solidFill>
                  <a:schemeClr val="hlink"/>
                </a:solidFill>
                <a:ea typeface="新細明體" panose="02020500000000000000" pitchFamily="18" charset="-120"/>
              </a:rPr>
              <a:t>addbc…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 sz="2800">
                <a:ea typeface="新細明體" panose="02020500000000000000" pitchFamily="18" charset="-120"/>
              </a:rPr>
              <a:t>Compression ratio is maximized when the decode tree has minimum WEPL.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4138613" y="3886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4672013" y="38862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5380038" y="3024188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1" name="Oval 7"/>
          <p:cNvSpPr>
            <a:spLocks noChangeArrowheads="1"/>
          </p:cNvSpPr>
          <p:nvPr/>
        </p:nvSpPr>
        <p:spPr bwMode="auto">
          <a:xfrm>
            <a:off x="4289425" y="30480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>
            <a:off x="4822825" y="20574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3" name="Oval 9"/>
          <p:cNvSpPr>
            <a:spLocks noChangeArrowheads="1"/>
          </p:cNvSpPr>
          <p:nvPr/>
        </p:nvSpPr>
        <p:spPr bwMode="auto">
          <a:xfrm>
            <a:off x="5889625" y="10668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 flipH="1">
            <a:off x="5197475" y="144145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6340475" y="136525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 flipH="1">
            <a:off x="4587875" y="250825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7" name="Line 13"/>
          <p:cNvSpPr>
            <a:spLocks noChangeShapeType="1"/>
          </p:cNvSpPr>
          <p:nvPr/>
        </p:nvSpPr>
        <p:spPr bwMode="auto">
          <a:xfrm>
            <a:off x="5197475" y="250825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8" name="Line 14"/>
          <p:cNvSpPr>
            <a:spLocks noChangeShapeType="1"/>
          </p:cNvSpPr>
          <p:nvPr/>
        </p:nvSpPr>
        <p:spPr bwMode="auto">
          <a:xfrm flipH="1">
            <a:off x="4206875" y="3498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79" name="Line 15"/>
          <p:cNvSpPr>
            <a:spLocks noChangeShapeType="1"/>
          </p:cNvSpPr>
          <p:nvPr/>
        </p:nvSpPr>
        <p:spPr bwMode="auto">
          <a:xfrm>
            <a:off x="4664075" y="34988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80" name="Rectangle 16"/>
          <p:cNvSpPr>
            <a:spLocks noChangeArrowheads="1"/>
          </p:cNvSpPr>
          <p:nvPr/>
        </p:nvSpPr>
        <p:spPr bwMode="auto">
          <a:xfrm>
            <a:off x="6880225" y="2057400"/>
            <a:ext cx="2921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0481" name="Text Box 17"/>
          <p:cNvSpPr txBox="1">
            <a:spLocks noChangeArrowheads="1"/>
          </p:cNvSpPr>
          <p:nvPr/>
        </p:nvSpPr>
        <p:spPr bwMode="auto">
          <a:xfrm>
            <a:off x="5334000" y="14478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6629400" y="14478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90483" name="Text Box 19"/>
          <p:cNvSpPr txBox="1">
            <a:spLocks noChangeArrowheads="1"/>
          </p:cNvSpPr>
          <p:nvPr/>
        </p:nvSpPr>
        <p:spPr bwMode="auto">
          <a:xfrm>
            <a:off x="5334000" y="25146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90484" name="Text Box 20"/>
          <p:cNvSpPr txBox="1">
            <a:spLocks noChangeArrowheads="1"/>
          </p:cNvSpPr>
          <p:nvPr/>
        </p:nvSpPr>
        <p:spPr bwMode="auto">
          <a:xfrm>
            <a:off x="4419600" y="25146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90485" name="Text Box 21"/>
          <p:cNvSpPr txBox="1">
            <a:spLocks noChangeArrowheads="1"/>
          </p:cNvSpPr>
          <p:nvPr/>
        </p:nvSpPr>
        <p:spPr bwMode="auto">
          <a:xfrm>
            <a:off x="6858000" y="243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0033"/>
                </a:solidFill>
                <a:ea typeface="新細明體" panose="02020500000000000000" pitchFamily="18" charset="-120"/>
              </a:rPr>
              <a:t>d</a:t>
            </a:r>
            <a:endParaRPr lang="en-US" altLang="zh-TW" sz="2400" baseline="-25000">
              <a:solidFill>
                <a:srgbClr val="FF0033"/>
              </a:solidFill>
              <a:ea typeface="新細明體" panose="02020500000000000000" pitchFamily="18" charset="-120"/>
            </a:endParaRPr>
          </a:p>
        </p:txBody>
      </p:sp>
      <p:sp>
        <p:nvSpPr>
          <p:cNvPr id="190486" name="Text Box 22"/>
          <p:cNvSpPr txBox="1">
            <a:spLocks noChangeArrowheads="1"/>
          </p:cNvSpPr>
          <p:nvPr/>
        </p:nvSpPr>
        <p:spPr bwMode="auto">
          <a:xfrm>
            <a:off x="4038600" y="4191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0033"/>
                </a:solidFill>
                <a:ea typeface="新細明體" panose="02020500000000000000" pitchFamily="18" charset="-120"/>
              </a:rPr>
              <a:t>a</a:t>
            </a:r>
            <a:endParaRPr lang="en-US" altLang="zh-TW" sz="2400" baseline="-25000">
              <a:solidFill>
                <a:srgbClr val="FF0033"/>
              </a:solidFill>
              <a:ea typeface="新細明體" panose="02020500000000000000" pitchFamily="18" charset="-120"/>
            </a:endParaRPr>
          </a:p>
        </p:txBody>
      </p:sp>
      <p:sp>
        <p:nvSpPr>
          <p:cNvPr id="190487" name="Text Box 23"/>
          <p:cNvSpPr txBox="1"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0033"/>
                </a:solidFill>
                <a:ea typeface="新細明體" panose="02020500000000000000" pitchFamily="18" charset="-120"/>
              </a:rPr>
              <a:t>b</a:t>
            </a:r>
            <a:endParaRPr lang="en-US" altLang="zh-TW" sz="2400" baseline="-25000">
              <a:solidFill>
                <a:srgbClr val="FF0033"/>
              </a:solidFill>
              <a:ea typeface="新細明體" panose="02020500000000000000" pitchFamily="18" charset="-120"/>
            </a:endParaRPr>
          </a:p>
        </p:txBody>
      </p:sp>
      <p:sp>
        <p:nvSpPr>
          <p:cNvPr id="190488" name="Text Box 24"/>
          <p:cNvSpPr txBox="1">
            <a:spLocks noChangeArrowheads="1"/>
          </p:cNvSpPr>
          <p:nvPr/>
        </p:nvSpPr>
        <p:spPr bwMode="auto">
          <a:xfrm>
            <a:off x="5334000" y="3352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0033"/>
                </a:solidFill>
                <a:ea typeface="新細明體" panose="02020500000000000000" pitchFamily="18" charset="-120"/>
              </a:rPr>
              <a:t>c</a:t>
            </a:r>
            <a:endParaRPr lang="en-US" altLang="zh-TW" sz="2400" baseline="-25000">
              <a:solidFill>
                <a:srgbClr val="FF0033"/>
              </a:solidFill>
              <a:ea typeface="新細明體" panose="02020500000000000000" pitchFamily="18" charset="-120"/>
            </a:endParaRPr>
          </a:p>
        </p:txBody>
      </p:sp>
      <p:sp>
        <p:nvSpPr>
          <p:cNvPr id="190489" name="Text Box 25"/>
          <p:cNvSpPr txBox="1">
            <a:spLocks noChangeArrowheads="1"/>
          </p:cNvSpPr>
          <p:nvPr/>
        </p:nvSpPr>
        <p:spPr bwMode="auto">
          <a:xfrm>
            <a:off x="4724400" y="34290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90490" name="Text Box 26"/>
          <p:cNvSpPr txBox="1">
            <a:spLocks noChangeArrowheads="1"/>
          </p:cNvSpPr>
          <p:nvPr/>
        </p:nvSpPr>
        <p:spPr bwMode="auto">
          <a:xfrm>
            <a:off x="4038600" y="342900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10400" y="3491570"/>
            <a:ext cx="12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FF0033"/>
                </a:solidFill>
                <a:ea typeface="新細明體" panose="02020500000000000000" pitchFamily="18" charset="-120"/>
              </a:rPr>
              <a:t>a = 000</a:t>
            </a:r>
            <a:r>
              <a:rPr kumimoji="1" lang="en-US" altLang="zh-TW" sz="2400" dirty="0">
                <a:solidFill>
                  <a:srgbClr val="CC3300"/>
                </a:solidFill>
                <a:ea typeface="新細明體" panose="02020500000000000000" pitchFamily="18" charset="-12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FF0033"/>
                </a:solidFill>
                <a:ea typeface="新細明體" panose="02020500000000000000" pitchFamily="18" charset="-120"/>
              </a:rPr>
              <a:t>b = 001</a:t>
            </a:r>
            <a:r>
              <a:rPr kumimoji="1" lang="en-US" altLang="zh-TW" sz="2400" dirty="0">
                <a:solidFill>
                  <a:srgbClr val="CC3300"/>
                </a:solidFill>
                <a:ea typeface="新細明體" panose="02020500000000000000" pitchFamily="18" charset="-12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FF0033"/>
                </a:solidFill>
                <a:ea typeface="新細明體" panose="02020500000000000000" pitchFamily="18" charset="-120"/>
              </a:rPr>
              <a:t>c = 01</a:t>
            </a:r>
            <a:endParaRPr kumimoji="1" lang="en-US" altLang="zh-TW" sz="2400" dirty="0">
              <a:solidFill>
                <a:srgbClr val="CC3300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FF0033"/>
                </a:solidFill>
                <a:ea typeface="新細明體" panose="02020500000000000000" pitchFamily="18" charset="-120"/>
              </a:rPr>
              <a:t>d = 1</a:t>
            </a:r>
            <a:endParaRPr kumimoji="1" lang="zh-TW" altLang="en-US" sz="24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4079776" y="3861049"/>
            <a:ext cx="5040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4655840" y="3861049"/>
            <a:ext cx="2880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303912" y="2996953"/>
            <a:ext cx="5760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816080" y="2060849"/>
            <a:ext cx="5760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900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6CB5-D006-4D94-9B2C-2443969E06D6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7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Huffman Trees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 dirty="0">
                <a:ea typeface="新細明體" panose="02020500000000000000" pitchFamily="18" charset="-120"/>
              </a:rPr>
              <a:t>Trees that have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minimum WEPL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 dirty="0">
                <a:ea typeface="新細明體" panose="02020500000000000000" pitchFamily="18" charset="-120"/>
              </a:rPr>
              <a:t>Binary trees with minimum WEPL may be constructed using a greedy algorithm.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 dirty="0">
                <a:ea typeface="新細明體" panose="02020500000000000000" pitchFamily="18" charset="-120"/>
              </a:rPr>
              <a:t>For higher order trees with minimum WEPL, a preprocessing step followed by the greedy algorithm may be used.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 dirty="0">
                <a:ea typeface="新細明體" panose="02020500000000000000" pitchFamily="18" charset="-120"/>
              </a:rPr>
              <a:t>Huffman codes: codes defined by minimum WEPL trees.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DB11-84E9-4D0F-9939-DD40E5B47AE2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Greedy Algorithm For Binary Trees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Start with a collection of external nodes, each with one of the given weights. Each external node defines a different tree.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Reduce number of trees by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Select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trees with minimum weight.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Combine them by making them children of a new root node.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The weight of the new tree is the sum of the weights of the individual trees.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Add new tree to tree collection.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Repeat reduce step until only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tree remains.</a:t>
            </a:r>
          </a:p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72D8-61A7-494B-8495-8B3B4B92D0E4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bldLvl="3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7724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4196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4958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53340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1722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77724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70104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78486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403-C595-496E-85DC-CF1F909ABABD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599" name="Rectangle 15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5105401" y="46482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9560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6156326" y="46482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95605" name="Oval 21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562600" y="381000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5607" name="Line 23"/>
          <p:cNvSpPr>
            <a:spLocks noChangeShapeType="1"/>
          </p:cNvSpPr>
          <p:nvPr/>
        </p:nvSpPr>
        <p:spPr bwMode="auto">
          <a:xfrm flipH="1">
            <a:off x="5257800" y="41910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>
            <a:off x="5943600" y="41910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D6AA-673F-492C-A09D-1C7F4CDD3766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334000" y="2971800"/>
            <a:ext cx="473075" cy="3968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7010400" y="2971800"/>
            <a:ext cx="473075" cy="3968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848600" y="2971800"/>
            <a:ext cx="473075" cy="3968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36691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6934200" y="30480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7010401" y="30480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7772400" y="30480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7772401" y="30480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66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6019800" y="3886200"/>
            <a:ext cx="533400" cy="533400"/>
            <a:chOff x="528" y="2976"/>
            <a:chExt cx="336" cy="336"/>
          </a:xfrm>
        </p:grpSpPr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96620" name="Line 12"/>
          <p:cNvSpPr>
            <a:spLocks noChangeShapeType="1"/>
          </p:cNvSpPr>
          <p:nvPr/>
        </p:nvSpPr>
        <p:spPr bwMode="auto">
          <a:xfrm flipH="1">
            <a:off x="5791200" y="4343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6477000" y="4343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2" name="Oval 14"/>
          <p:cNvSpPr>
            <a:spLocks noChangeArrowheads="1"/>
          </p:cNvSpPr>
          <p:nvPr/>
        </p:nvSpPr>
        <p:spPr bwMode="auto">
          <a:xfrm>
            <a:off x="5486400" y="3048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54864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 flipH="1">
            <a:off x="52578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5" name="Line 17"/>
          <p:cNvSpPr>
            <a:spLocks noChangeShapeType="1"/>
          </p:cNvSpPr>
          <p:nvPr/>
        </p:nvSpPr>
        <p:spPr bwMode="auto">
          <a:xfrm>
            <a:off x="59436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4953000" y="3886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5029201" y="38862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96628" name="Rectangle 20"/>
          <p:cNvSpPr>
            <a:spLocks noChangeArrowheads="1"/>
          </p:cNvSpPr>
          <p:nvPr/>
        </p:nvSpPr>
        <p:spPr bwMode="auto">
          <a:xfrm>
            <a:off x="5562600" y="48006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638801" y="48006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6705600" y="48006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6705601" y="48006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29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D9F-C80C-43F8-B103-37BC9E2B124D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B2A6-16A4-4C49-B3F6-8864FBFD7BF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10954 Add All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0942" y="172355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Cost = 1 + 2 = 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85776" y="914088"/>
            <a:ext cx="26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1        2       3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6" name="弧形 15"/>
          <p:cNvSpPr/>
          <p:nvPr/>
        </p:nvSpPr>
        <p:spPr>
          <a:xfrm rot="7871588">
            <a:off x="2048864" y="317972"/>
            <a:ext cx="1460710" cy="15121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7786007">
            <a:off x="2644881" y="995267"/>
            <a:ext cx="1654970" cy="1466945"/>
          </a:xfrm>
          <a:prstGeom prst="arc">
            <a:avLst>
              <a:gd name="adj1" fmla="val 12938235"/>
              <a:gd name="adj2" fmla="val 586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478019" y="2445583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Cost = 3 + 3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895900" y="2987727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>
                <a:solidFill>
                  <a:prstClr val="black"/>
                </a:solidFill>
              </a:rPr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>
                <a:solidFill>
                  <a:prstClr val="black"/>
                </a:solidFill>
              </a:rPr>
              <a:t> =</a:t>
            </a:r>
            <a:r>
              <a:rPr lang="en-US" altLang="zh-TW" sz="2800" dirty="0">
                <a:solidFill>
                  <a:srgbClr val="FF0000"/>
                </a:solidFill>
              </a:rPr>
              <a:t>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640412" y="1288842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3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250529" y="2025858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00963" y="884108"/>
            <a:ext cx="4017364" cy="253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0" y="0"/>
            <a:ext cx="403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prstClr val="black"/>
                </a:solidFill>
              </a:rPr>
              <a:t>Example (Test Case #1)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509499" y="1716932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Cost = 2 + 3 = 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750542" y="947219"/>
            <a:ext cx="26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1        2       3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26" name="弧形 25"/>
          <p:cNvSpPr/>
          <p:nvPr/>
        </p:nvSpPr>
        <p:spPr>
          <a:xfrm rot="7786007">
            <a:off x="7051230" y="1068154"/>
            <a:ext cx="1654970" cy="1466945"/>
          </a:xfrm>
          <a:prstGeom prst="arc">
            <a:avLst>
              <a:gd name="adj1" fmla="val 15469874"/>
              <a:gd name="adj2" fmla="val 38354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142785" y="2478714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Cost = 1 + 5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60666" y="3020858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en-US" altLang="zh-TW" sz="2800" dirty="0">
                <a:solidFill>
                  <a:prstClr val="black"/>
                </a:solidFill>
              </a:rPr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>
                <a:solidFill>
                  <a:prstClr val="black"/>
                </a:solidFill>
              </a:rPr>
              <a:t> =</a:t>
            </a:r>
            <a:r>
              <a:rPr lang="en-US" altLang="zh-TW" sz="2800" dirty="0">
                <a:solidFill>
                  <a:srgbClr val="FF0000"/>
                </a:solidFill>
              </a:rPr>
              <a:t>11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279213" y="1341851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5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656878" y="2078867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65729" y="917239"/>
            <a:ext cx="4017364" cy="253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2" name="弧形 31"/>
          <p:cNvSpPr/>
          <p:nvPr/>
        </p:nvSpPr>
        <p:spPr>
          <a:xfrm rot="7871588">
            <a:off x="7687665" y="291468"/>
            <a:ext cx="1460710" cy="15121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94890" y="4575914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Cost = 1 + 3 =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291915" y="3786323"/>
            <a:ext cx="26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prstClr val="black"/>
                </a:solidFill>
              </a:rPr>
              <a:t>1        2       3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35" name="弧形 34"/>
          <p:cNvSpPr/>
          <p:nvPr/>
        </p:nvSpPr>
        <p:spPr>
          <a:xfrm rot="7786007">
            <a:off x="4948379" y="4075184"/>
            <a:ext cx="1267049" cy="1395474"/>
          </a:xfrm>
          <a:prstGeom prst="arc">
            <a:avLst>
              <a:gd name="adj1" fmla="val 9666574"/>
              <a:gd name="adj2" fmla="val 21980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684158" y="5357575"/>
            <a:ext cx="245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Cost = 4 + 2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102039" y="5859962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</a:rPr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en-US" altLang="zh-TW" sz="2800" dirty="0">
                <a:solidFill>
                  <a:prstClr val="black"/>
                </a:solidFill>
              </a:rPr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>
                <a:solidFill>
                  <a:prstClr val="black"/>
                </a:solidFill>
              </a:rPr>
              <a:t> =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283873" y="4240591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4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456668" y="4898093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07102" y="3756343"/>
            <a:ext cx="4017364" cy="253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1" name="弧形 40"/>
          <p:cNvSpPr/>
          <p:nvPr/>
        </p:nvSpPr>
        <p:spPr>
          <a:xfrm rot="7871588">
            <a:off x="4313715" y="2318677"/>
            <a:ext cx="2262698" cy="2365512"/>
          </a:xfrm>
          <a:prstGeom prst="arc">
            <a:avLst>
              <a:gd name="adj1" fmla="val 1630814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077082" y="473603"/>
            <a:ext cx="311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Minimal addition cost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5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31" grpId="0" animBg="1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7635" name="Group 3"/>
          <p:cNvGrpSpPr>
            <a:grpSpLocks/>
          </p:cNvGrpSpPr>
          <p:nvPr/>
        </p:nvGrpSpPr>
        <p:grpSpPr bwMode="auto">
          <a:xfrm>
            <a:off x="4876801" y="4038600"/>
            <a:ext cx="549275" cy="457200"/>
            <a:chOff x="2400" y="2304"/>
            <a:chExt cx="346" cy="288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2448" y="230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97638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grpSp>
        <p:nvGrpSpPr>
          <p:cNvPr id="197640" name="Group 8"/>
          <p:cNvGrpSpPr>
            <a:grpSpLocks/>
          </p:cNvGrpSpPr>
          <p:nvPr/>
        </p:nvGrpSpPr>
        <p:grpSpPr bwMode="auto">
          <a:xfrm>
            <a:off x="5486401" y="4953000"/>
            <a:ext cx="549275" cy="457200"/>
            <a:chOff x="384" y="2256"/>
            <a:chExt cx="346" cy="288"/>
          </a:xfrm>
        </p:grpSpPr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6553200" y="4953000"/>
            <a:ext cx="533400" cy="457200"/>
            <a:chOff x="432" y="2880"/>
            <a:chExt cx="336" cy="288"/>
          </a:xfrm>
        </p:grpSpPr>
        <p:sp>
          <p:nvSpPr>
            <p:cNvPr id="197644" name="Rectangle 12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5943600" y="4038600"/>
            <a:ext cx="533400" cy="533400"/>
            <a:chOff x="528" y="2976"/>
            <a:chExt cx="336" cy="336"/>
          </a:xfrm>
        </p:grpSpPr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97649" name="Line 17"/>
          <p:cNvSpPr>
            <a:spLocks noChangeShapeType="1"/>
          </p:cNvSpPr>
          <p:nvPr/>
        </p:nvSpPr>
        <p:spPr bwMode="auto">
          <a:xfrm flipH="1">
            <a:off x="5715000" y="4495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>
            <a:off x="6400800" y="4495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1" name="Oval 19"/>
          <p:cNvSpPr>
            <a:spLocks noChangeArrowheads="1"/>
          </p:cNvSpPr>
          <p:nvPr/>
        </p:nvSpPr>
        <p:spPr bwMode="auto">
          <a:xfrm>
            <a:off x="5410200" y="32004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5410200" y="3276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 flipH="1">
            <a:off x="5181600" y="3657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5867400" y="3657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7655" name="Group 23"/>
          <p:cNvGrpSpPr>
            <a:grpSpLocks/>
          </p:cNvGrpSpPr>
          <p:nvPr/>
        </p:nvGrpSpPr>
        <p:grpSpPr bwMode="auto">
          <a:xfrm>
            <a:off x="7543801" y="4191000"/>
            <a:ext cx="549275" cy="457200"/>
            <a:chOff x="384" y="2256"/>
            <a:chExt cx="346" cy="288"/>
          </a:xfrm>
        </p:grpSpPr>
        <p:sp>
          <p:nvSpPr>
            <p:cNvPr id="197656" name="Rectangle 24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</p:grpSp>
      <p:grpSp>
        <p:nvGrpSpPr>
          <p:cNvPr id="197658" name="Group 26"/>
          <p:cNvGrpSpPr>
            <a:grpSpLocks/>
          </p:cNvGrpSpPr>
          <p:nvPr/>
        </p:nvGrpSpPr>
        <p:grpSpPr bwMode="auto">
          <a:xfrm>
            <a:off x="8610600" y="4191000"/>
            <a:ext cx="533400" cy="457200"/>
            <a:chOff x="432" y="2880"/>
            <a:chExt cx="336" cy="288"/>
          </a:xfrm>
        </p:grpSpPr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60" name="Text Box 28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</p:grpSp>
      <p:sp>
        <p:nvSpPr>
          <p:cNvPr id="197661" name="Oval 29"/>
          <p:cNvSpPr>
            <a:spLocks noChangeArrowheads="1"/>
          </p:cNvSpPr>
          <p:nvPr/>
        </p:nvSpPr>
        <p:spPr bwMode="auto">
          <a:xfrm>
            <a:off x="8001000" y="3276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8001000" y="3352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16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 flipH="1">
            <a:off x="7772400" y="3733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8458200" y="3733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55DA-27D1-4652-A234-77929CD77DA2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8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8659" name="Group 3"/>
          <p:cNvGrpSpPr>
            <a:grpSpLocks/>
          </p:cNvGrpSpPr>
          <p:nvPr/>
        </p:nvGrpSpPr>
        <p:grpSpPr bwMode="auto">
          <a:xfrm>
            <a:off x="4876801" y="4648200"/>
            <a:ext cx="549275" cy="457200"/>
            <a:chOff x="2400" y="2304"/>
            <a:chExt cx="346" cy="288"/>
          </a:xfrm>
        </p:grpSpPr>
        <p:sp>
          <p:nvSpPr>
            <p:cNvPr id="198660" name="Rectangle 4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61" name="Text Box 5"/>
            <p:cNvSpPr txBox="1">
              <a:spLocks noChangeArrowheads="1"/>
            </p:cNvSpPr>
            <p:nvPr/>
          </p:nvSpPr>
          <p:spPr bwMode="auto">
            <a:xfrm>
              <a:off x="2448" y="230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98662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grpSp>
        <p:nvGrpSpPr>
          <p:cNvPr id="198664" name="Group 8"/>
          <p:cNvGrpSpPr>
            <a:grpSpLocks/>
          </p:cNvGrpSpPr>
          <p:nvPr/>
        </p:nvGrpSpPr>
        <p:grpSpPr bwMode="auto">
          <a:xfrm>
            <a:off x="5486401" y="5562600"/>
            <a:ext cx="549275" cy="457200"/>
            <a:chOff x="384" y="2256"/>
            <a:chExt cx="346" cy="288"/>
          </a:xfrm>
        </p:grpSpPr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66" name="Text Box 10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grpSp>
        <p:nvGrpSpPr>
          <p:cNvPr id="198667" name="Group 11"/>
          <p:cNvGrpSpPr>
            <a:grpSpLocks/>
          </p:cNvGrpSpPr>
          <p:nvPr/>
        </p:nvGrpSpPr>
        <p:grpSpPr bwMode="auto">
          <a:xfrm>
            <a:off x="6553200" y="5562600"/>
            <a:ext cx="533400" cy="457200"/>
            <a:chOff x="432" y="2880"/>
            <a:chExt cx="336" cy="288"/>
          </a:xfrm>
        </p:grpSpPr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69" name="Text Box 13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198670" name="Group 14"/>
          <p:cNvGrpSpPr>
            <a:grpSpLocks/>
          </p:cNvGrpSpPr>
          <p:nvPr/>
        </p:nvGrpSpPr>
        <p:grpSpPr bwMode="auto">
          <a:xfrm>
            <a:off x="5943600" y="4648200"/>
            <a:ext cx="533400" cy="533400"/>
            <a:chOff x="528" y="2976"/>
            <a:chExt cx="336" cy="336"/>
          </a:xfrm>
        </p:grpSpPr>
        <p:sp>
          <p:nvSpPr>
            <p:cNvPr id="198671" name="Oval 15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72" name="Text Box 16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98673" name="Line 17"/>
          <p:cNvSpPr>
            <a:spLocks noChangeShapeType="1"/>
          </p:cNvSpPr>
          <p:nvPr/>
        </p:nvSpPr>
        <p:spPr bwMode="auto">
          <a:xfrm flipH="1">
            <a:off x="5715000" y="5105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6400800" y="5105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5" name="Oval 19"/>
          <p:cNvSpPr>
            <a:spLocks noChangeArrowheads="1"/>
          </p:cNvSpPr>
          <p:nvPr/>
        </p:nvSpPr>
        <p:spPr bwMode="auto">
          <a:xfrm>
            <a:off x="5410200" y="3810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5410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 flipH="1">
            <a:off x="5181600" y="4267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78" name="Line 22"/>
          <p:cNvSpPr>
            <a:spLocks noChangeShapeType="1"/>
          </p:cNvSpPr>
          <p:nvPr/>
        </p:nvSpPr>
        <p:spPr bwMode="auto">
          <a:xfrm>
            <a:off x="5867400" y="4267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8679" name="Group 23"/>
          <p:cNvGrpSpPr>
            <a:grpSpLocks/>
          </p:cNvGrpSpPr>
          <p:nvPr/>
        </p:nvGrpSpPr>
        <p:grpSpPr bwMode="auto">
          <a:xfrm>
            <a:off x="7543801" y="4724400"/>
            <a:ext cx="549275" cy="457200"/>
            <a:chOff x="384" y="2256"/>
            <a:chExt cx="346" cy="288"/>
          </a:xfrm>
        </p:grpSpPr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81" name="Text Box 25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</p:grpSp>
      <p:grpSp>
        <p:nvGrpSpPr>
          <p:cNvPr id="198682" name="Group 26"/>
          <p:cNvGrpSpPr>
            <a:grpSpLocks/>
          </p:cNvGrpSpPr>
          <p:nvPr/>
        </p:nvGrpSpPr>
        <p:grpSpPr bwMode="auto">
          <a:xfrm>
            <a:off x="8610600" y="4724400"/>
            <a:ext cx="533400" cy="457200"/>
            <a:chOff x="432" y="2880"/>
            <a:chExt cx="336" cy="288"/>
          </a:xfrm>
        </p:grpSpPr>
        <p:sp>
          <p:nvSpPr>
            <p:cNvPr id="198683" name="Rectangle 27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84" name="Text Box 28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</p:grpSp>
      <p:grpSp>
        <p:nvGrpSpPr>
          <p:cNvPr id="198685" name="Group 29"/>
          <p:cNvGrpSpPr>
            <a:grpSpLocks/>
          </p:cNvGrpSpPr>
          <p:nvPr/>
        </p:nvGrpSpPr>
        <p:grpSpPr bwMode="auto">
          <a:xfrm>
            <a:off x="8001000" y="3810000"/>
            <a:ext cx="533400" cy="533400"/>
            <a:chOff x="4080" y="2400"/>
            <a:chExt cx="336" cy="336"/>
          </a:xfrm>
        </p:grpSpPr>
        <p:sp>
          <p:nvSpPr>
            <p:cNvPr id="198686" name="Oval 30"/>
            <p:cNvSpPr>
              <a:spLocks noChangeArrowheads="1"/>
            </p:cNvSpPr>
            <p:nvPr/>
          </p:nvSpPr>
          <p:spPr bwMode="auto">
            <a:xfrm>
              <a:off x="408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87" name="Text Box 31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16</a:t>
              </a:r>
            </a:p>
          </p:txBody>
        </p:sp>
      </p:grpSp>
      <p:sp>
        <p:nvSpPr>
          <p:cNvPr id="198688" name="Line 32"/>
          <p:cNvSpPr>
            <a:spLocks noChangeShapeType="1"/>
          </p:cNvSpPr>
          <p:nvPr/>
        </p:nvSpPr>
        <p:spPr bwMode="auto">
          <a:xfrm flipH="1">
            <a:off x="7772400" y="42672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8458200" y="4267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8690" name="Group 34"/>
          <p:cNvGrpSpPr>
            <a:grpSpLocks/>
          </p:cNvGrpSpPr>
          <p:nvPr/>
        </p:nvGrpSpPr>
        <p:grpSpPr bwMode="auto">
          <a:xfrm>
            <a:off x="6705600" y="2819400"/>
            <a:ext cx="533400" cy="533400"/>
            <a:chOff x="4080" y="2400"/>
            <a:chExt cx="336" cy="336"/>
          </a:xfrm>
        </p:grpSpPr>
        <p:sp>
          <p:nvSpPr>
            <p:cNvPr id="198691" name="Oval 35"/>
            <p:cNvSpPr>
              <a:spLocks noChangeArrowheads="1"/>
            </p:cNvSpPr>
            <p:nvPr/>
          </p:nvSpPr>
          <p:spPr bwMode="auto">
            <a:xfrm>
              <a:off x="408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8692" name="Text Box 36"/>
            <p:cNvSpPr txBox="1">
              <a:spLocks noChangeArrowheads="1"/>
            </p:cNvSpPr>
            <p:nvPr/>
          </p:nvSpPr>
          <p:spPr bwMode="auto">
            <a:xfrm>
              <a:off x="4080" y="24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27</a:t>
              </a:r>
            </a:p>
          </p:txBody>
        </p:sp>
      </p:grpSp>
      <p:sp>
        <p:nvSpPr>
          <p:cNvPr id="198693" name="Line 37"/>
          <p:cNvSpPr>
            <a:spLocks noChangeShapeType="1"/>
          </p:cNvSpPr>
          <p:nvPr/>
        </p:nvSpPr>
        <p:spPr bwMode="auto">
          <a:xfrm flipH="1">
            <a:off x="5867400" y="3200400"/>
            <a:ext cx="914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8694" name="Line 38"/>
          <p:cNvSpPr>
            <a:spLocks noChangeShapeType="1"/>
          </p:cNvSpPr>
          <p:nvPr/>
        </p:nvSpPr>
        <p:spPr bwMode="auto">
          <a:xfrm>
            <a:off x="7239000" y="3124200"/>
            <a:ext cx="914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4966-8CD6-4C3F-BFAC-F83703A07471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76686" y="2023672"/>
            <a:ext cx="6415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0099"/>
                </a:solidFill>
              </a:rPr>
              <a:t>Minimal Cost = 11 + 6 +27 + 16 = 60</a:t>
            </a:r>
            <a:endParaRPr lang="zh-TW" altLang="en-US" sz="3200" dirty="0">
              <a:solidFill>
                <a:srgbClr val="000099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5714" y="4107543"/>
            <a:ext cx="280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Huffman Tree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70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Data Structure For Tree Collection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Operations are: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Initialize with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trees.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Remove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trees with least weight.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>
                <a:ea typeface="新細明體" panose="02020500000000000000" pitchFamily="18" charset="-120"/>
              </a:rPr>
              <a:t>Insert new tree.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Use a min heap.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Initialize …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O(n)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2(n – 1)</a:t>
            </a:r>
            <a:r>
              <a:rPr lang="en-US" altLang="zh-TW">
                <a:ea typeface="新細明體" panose="02020500000000000000" pitchFamily="18" charset="-120"/>
              </a:rPr>
              <a:t> remove min operations …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O(n log n)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– 1</a:t>
            </a:r>
            <a:r>
              <a:rPr lang="en-US" altLang="zh-TW">
                <a:ea typeface="新細明體" panose="02020500000000000000" pitchFamily="18" charset="-120"/>
              </a:rPr>
              <a:t> insert operations …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O(n log n)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Total time is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O(n log n)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Or,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(n – 1)</a:t>
            </a:r>
            <a:r>
              <a:rPr lang="en-US" altLang="zh-TW">
                <a:ea typeface="新細明體" panose="02020500000000000000" pitchFamily="18" charset="-120"/>
              </a:rPr>
              <a:t> remove mins and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(n – 1)</a:t>
            </a:r>
            <a:r>
              <a:rPr lang="en-US" altLang="zh-TW">
                <a:ea typeface="新細明體" panose="02020500000000000000" pitchFamily="18" charset="-120"/>
              </a:rPr>
              <a:t> change mins.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7036-E197-4AF4-959A-EB6ACC8B2D4C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Higher Order Trees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ea typeface="新細明體" panose="02020500000000000000" pitchFamily="18" charset="-120"/>
              </a:rPr>
              <a:t>Greedy scheme doesn’t work!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-way tree with weights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[3, 6, 1, 9]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200708" name="Group 4"/>
          <p:cNvGrpSpPr>
            <a:grpSpLocks/>
          </p:cNvGrpSpPr>
          <p:nvPr/>
        </p:nvGrpSpPr>
        <p:grpSpPr bwMode="auto">
          <a:xfrm>
            <a:off x="3124200" y="2743200"/>
            <a:ext cx="2590800" cy="1524000"/>
            <a:chOff x="1008" y="1728"/>
            <a:chExt cx="1632" cy="960"/>
          </a:xfrm>
        </p:grpSpPr>
        <p:grpSp>
          <p:nvGrpSpPr>
            <p:cNvPr id="200709" name="Group 5"/>
            <p:cNvGrpSpPr>
              <a:grpSpLocks/>
            </p:cNvGrpSpPr>
            <p:nvPr/>
          </p:nvGrpSpPr>
          <p:grpSpPr bwMode="auto">
            <a:xfrm>
              <a:off x="2304" y="2400"/>
              <a:ext cx="336" cy="288"/>
              <a:chOff x="432" y="2880"/>
              <a:chExt cx="336" cy="288"/>
            </a:xfrm>
          </p:grpSpPr>
          <p:sp>
            <p:nvSpPr>
              <p:cNvPr id="200710" name="Rectangle 6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11" name="Text Box 7"/>
              <p:cNvSpPr txBox="1">
                <a:spLocks noChangeArrowheads="1"/>
              </p:cNvSpPr>
              <p:nvPr/>
            </p:nvSpPr>
            <p:spPr bwMode="auto">
              <a:xfrm>
                <a:off x="470" y="288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</p:grpSp>
        <p:grpSp>
          <p:nvGrpSpPr>
            <p:cNvPr id="200712" name="Group 8"/>
            <p:cNvGrpSpPr>
              <a:grpSpLocks/>
            </p:cNvGrpSpPr>
            <p:nvPr/>
          </p:nvGrpSpPr>
          <p:grpSpPr bwMode="auto">
            <a:xfrm>
              <a:off x="1536" y="1728"/>
              <a:ext cx="336" cy="336"/>
              <a:chOff x="4080" y="2400"/>
              <a:chExt cx="336" cy="336"/>
            </a:xfrm>
          </p:grpSpPr>
          <p:sp>
            <p:nvSpPr>
              <p:cNvPr id="200713" name="Oval 9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14" name="Text Box 10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</p:grp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 flipH="1">
              <a:off x="1008" y="1968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>
              <a:off x="1872" y="1920"/>
              <a:ext cx="57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</p:grpSp>
      <p:grpSp>
        <p:nvGrpSpPr>
          <p:cNvPr id="200717" name="Group 13"/>
          <p:cNvGrpSpPr>
            <a:grpSpLocks/>
          </p:cNvGrpSpPr>
          <p:nvPr/>
        </p:nvGrpSpPr>
        <p:grpSpPr bwMode="auto">
          <a:xfrm>
            <a:off x="1752600" y="3733800"/>
            <a:ext cx="2590800" cy="2209800"/>
            <a:chOff x="144" y="2352"/>
            <a:chExt cx="1632" cy="1392"/>
          </a:xfrm>
        </p:grpSpPr>
        <p:grpSp>
          <p:nvGrpSpPr>
            <p:cNvPr id="200718" name="Group 14"/>
            <p:cNvGrpSpPr>
              <a:grpSpLocks/>
            </p:cNvGrpSpPr>
            <p:nvPr/>
          </p:nvGrpSpPr>
          <p:grpSpPr bwMode="auto">
            <a:xfrm>
              <a:off x="144" y="3456"/>
              <a:ext cx="346" cy="288"/>
              <a:chOff x="2400" y="2304"/>
              <a:chExt cx="346" cy="288"/>
            </a:xfrm>
          </p:grpSpPr>
          <p:sp>
            <p:nvSpPr>
              <p:cNvPr id="200719" name="Rectangle 1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20" name="Text Box 16"/>
              <p:cNvSpPr txBox="1">
                <a:spLocks noChangeArrowheads="1"/>
              </p:cNvSpPr>
              <p:nvPr/>
            </p:nvSpPr>
            <p:spPr bwMode="auto">
              <a:xfrm>
                <a:off x="2448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</p:grpSp>
        <p:grpSp>
          <p:nvGrpSpPr>
            <p:cNvPr id="200721" name="Group 17"/>
            <p:cNvGrpSpPr>
              <a:grpSpLocks/>
            </p:cNvGrpSpPr>
            <p:nvPr/>
          </p:nvGrpSpPr>
          <p:grpSpPr bwMode="auto">
            <a:xfrm>
              <a:off x="768" y="3456"/>
              <a:ext cx="346" cy="288"/>
              <a:chOff x="384" y="2256"/>
              <a:chExt cx="346" cy="288"/>
            </a:xfrm>
          </p:grpSpPr>
          <p:sp>
            <p:nvSpPr>
              <p:cNvPr id="200722" name="Rectangle 18"/>
              <p:cNvSpPr>
                <a:spLocks noChangeArrowheads="1"/>
              </p:cNvSpPr>
              <p:nvPr/>
            </p:nvSpPr>
            <p:spPr bwMode="auto">
              <a:xfrm>
                <a:off x="384" y="2256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23" name="Text Box 19"/>
              <p:cNvSpPr txBox="1">
                <a:spLocks noChangeArrowheads="1"/>
              </p:cNvSpPr>
              <p:nvPr/>
            </p:nvSpPr>
            <p:spPr bwMode="auto">
              <a:xfrm>
                <a:off x="432" y="2256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</p:grpSp>
        <p:grpSp>
          <p:nvGrpSpPr>
            <p:cNvPr id="200724" name="Group 20"/>
            <p:cNvGrpSpPr>
              <a:grpSpLocks/>
            </p:cNvGrpSpPr>
            <p:nvPr/>
          </p:nvGrpSpPr>
          <p:grpSpPr bwMode="auto">
            <a:xfrm>
              <a:off x="1440" y="3456"/>
              <a:ext cx="336" cy="288"/>
              <a:chOff x="432" y="2880"/>
              <a:chExt cx="336" cy="288"/>
            </a:xfrm>
          </p:grpSpPr>
          <p:sp>
            <p:nvSpPr>
              <p:cNvPr id="200725" name="Rectangle 21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26" name="Text Box 22"/>
              <p:cNvSpPr txBox="1">
                <a:spLocks noChangeArrowheads="1"/>
              </p:cNvSpPr>
              <p:nvPr/>
            </p:nvSpPr>
            <p:spPr bwMode="auto">
              <a:xfrm>
                <a:off x="470" y="288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0727" name="Oval 23"/>
            <p:cNvSpPr>
              <a:spLocks noChangeArrowheads="1"/>
            </p:cNvSpPr>
            <p:nvPr/>
          </p:nvSpPr>
          <p:spPr bwMode="auto">
            <a:xfrm>
              <a:off x="720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28" name="Text Box 24"/>
            <p:cNvSpPr txBox="1">
              <a:spLocks noChangeArrowheads="1"/>
            </p:cNvSpPr>
            <p:nvPr/>
          </p:nvSpPr>
          <p:spPr bwMode="auto">
            <a:xfrm>
              <a:off x="720" y="240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00729" name="Line 25"/>
            <p:cNvSpPr>
              <a:spLocks noChangeShapeType="1"/>
            </p:cNvSpPr>
            <p:nvPr/>
          </p:nvSpPr>
          <p:spPr bwMode="auto">
            <a:xfrm flipH="1">
              <a:off x="240" y="2640"/>
              <a:ext cx="52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>
              <a:off x="1008" y="2640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31" name="Line 27"/>
            <p:cNvSpPr>
              <a:spLocks noChangeShapeType="1"/>
            </p:cNvSpPr>
            <p:nvPr/>
          </p:nvSpPr>
          <p:spPr bwMode="auto">
            <a:xfrm>
              <a:off x="912" y="2688"/>
              <a:ext cx="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</p:grpSp>
      <p:sp>
        <p:nvSpPr>
          <p:cNvPr id="200732" name="Text Box 28"/>
          <p:cNvSpPr txBox="1">
            <a:spLocks noChangeArrowheads="1"/>
          </p:cNvSpPr>
          <p:nvPr/>
        </p:nvSpPr>
        <p:spPr bwMode="auto">
          <a:xfrm>
            <a:off x="2209800" y="6248401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FF"/>
                </a:solidFill>
                <a:latin typeface="FrnkGothITC Hv BT" pitchFamily="34" charset="0"/>
                <a:ea typeface="新細明體" panose="02020500000000000000" pitchFamily="18" charset="-120"/>
              </a:rPr>
              <a:t>Greedy Tree Cost = 29</a:t>
            </a:r>
          </a:p>
        </p:txBody>
      </p:sp>
      <p:grpSp>
        <p:nvGrpSpPr>
          <p:cNvPr id="200733" name="Group 29"/>
          <p:cNvGrpSpPr>
            <a:grpSpLocks/>
          </p:cNvGrpSpPr>
          <p:nvPr/>
        </p:nvGrpSpPr>
        <p:grpSpPr bwMode="auto">
          <a:xfrm>
            <a:off x="6400800" y="2667001"/>
            <a:ext cx="3962400" cy="3902075"/>
            <a:chOff x="3072" y="1680"/>
            <a:chExt cx="2496" cy="2458"/>
          </a:xfrm>
        </p:grpSpPr>
        <p:grpSp>
          <p:nvGrpSpPr>
            <p:cNvPr id="200734" name="Group 30"/>
            <p:cNvGrpSpPr>
              <a:grpSpLocks/>
            </p:cNvGrpSpPr>
            <p:nvPr/>
          </p:nvGrpSpPr>
          <p:grpSpPr bwMode="auto">
            <a:xfrm>
              <a:off x="3072" y="3408"/>
              <a:ext cx="346" cy="288"/>
              <a:chOff x="2400" y="2304"/>
              <a:chExt cx="346" cy="288"/>
            </a:xfrm>
          </p:grpSpPr>
          <p:sp>
            <p:nvSpPr>
              <p:cNvPr id="200735" name="Rectangle 31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36" name="Text Box 32"/>
              <p:cNvSpPr txBox="1">
                <a:spLocks noChangeArrowheads="1"/>
              </p:cNvSpPr>
              <p:nvPr/>
            </p:nvSpPr>
            <p:spPr bwMode="auto">
              <a:xfrm>
                <a:off x="2448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</p:grpSp>
        <p:grpSp>
          <p:nvGrpSpPr>
            <p:cNvPr id="200737" name="Group 33"/>
            <p:cNvGrpSpPr>
              <a:grpSpLocks/>
            </p:cNvGrpSpPr>
            <p:nvPr/>
          </p:nvGrpSpPr>
          <p:grpSpPr bwMode="auto">
            <a:xfrm>
              <a:off x="4512" y="2352"/>
              <a:ext cx="346" cy="288"/>
              <a:chOff x="384" y="2256"/>
              <a:chExt cx="346" cy="288"/>
            </a:xfrm>
          </p:grpSpPr>
          <p:sp>
            <p:nvSpPr>
              <p:cNvPr id="200738" name="Rectangle 34"/>
              <p:cNvSpPr>
                <a:spLocks noChangeArrowheads="1"/>
              </p:cNvSpPr>
              <p:nvPr/>
            </p:nvSpPr>
            <p:spPr bwMode="auto">
              <a:xfrm>
                <a:off x="384" y="2256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39" name="Text Box 35"/>
              <p:cNvSpPr txBox="1">
                <a:spLocks noChangeArrowheads="1"/>
              </p:cNvSpPr>
              <p:nvPr/>
            </p:nvSpPr>
            <p:spPr bwMode="auto">
              <a:xfrm>
                <a:off x="432" y="2256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</p:grpSp>
        <p:grpSp>
          <p:nvGrpSpPr>
            <p:cNvPr id="200740" name="Group 36"/>
            <p:cNvGrpSpPr>
              <a:grpSpLocks/>
            </p:cNvGrpSpPr>
            <p:nvPr/>
          </p:nvGrpSpPr>
          <p:grpSpPr bwMode="auto">
            <a:xfrm>
              <a:off x="4368" y="3408"/>
              <a:ext cx="336" cy="288"/>
              <a:chOff x="432" y="2880"/>
              <a:chExt cx="336" cy="288"/>
            </a:xfrm>
          </p:grpSpPr>
          <p:sp>
            <p:nvSpPr>
              <p:cNvPr id="200741" name="Rectangle 37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42" name="Text Box 38"/>
              <p:cNvSpPr txBox="1">
                <a:spLocks noChangeArrowheads="1"/>
              </p:cNvSpPr>
              <p:nvPr/>
            </p:nvSpPr>
            <p:spPr bwMode="auto">
              <a:xfrm>
                <a:off x="470" y="288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0743" name="Oval 39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44" name="Text Box 40"/>
            <p:cNvSpPr txBox="1">
              <a:spLocks noChangeArrowheads="1"/>
            </p:cNvSpPr>
            <p:nvPr/>
          </p:nvSpPr>
          <p:spPr bwMode="auto">
            <a:xfrm>
              <a:off x="3696" y="23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 flipH="1">
              <a:off x="3168" y="2592"/>
              <a:ext cx="52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46" name="Line 42"/>
            <p:cNvSpPr>
              <a:spLocks noChangeShapeType="1"/>
            </p:cNvSpPr>
            <p:nvPr/>
          </p:nvSpPr>
          <p:spPr bwMode="auto">
            <a:xfrm>
              <a:off x="3936" y="259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grpSp>
          <p:nvGrpSpPr>
            <p:cNvPr id="200747" name="Group 43"/>
            <p:cNvGrpSpPr>
              <a:grpSpLocks/>
            </p:cNvGrpSpPr>
            <p:nvPr/>
          </p:nvGrpSpPr>
          <p:grpSpPr bwMode="auto">
            <a:xfrm>
              <a:off x="5232" y="2352"/>
              <a:ext cx="336" cy="288"/>
              <a:chOff x="432" y="2880"/>
              <a:chExt cx="336" cy="288"/>
            </a:xfrm>
          </p:grpSpPr>
          <p:sp>
            <p:nvSpPr>
              <p:cNvPr id="200748" name="Rectangle 44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49" name="Text Box 45"/>
              <p:cNvSpPr txBox="1">
                <a:spLocks noChangeArrowheads="1"/>
              </p:cNvSpPr>
              <p:nvPr/>
            </p:nvSpPr>
            <p:spPr bwMode="auto">
              <a:xfrm>
                <a:off x="470" y="288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</p:grpSp>
        <p:grpSp>
          <p:nvGrpSpPr>
            <p:cNvPr id="200750" name="Group 46"/>
            <p:cNvGrpSpPr>
              <a:grpSpLocks/>
            </p:cNvGrpSpPr>
            <p:nvPr/>
          </p:nvGrpSpPr>
          <p:grpSpPr bwMode="auto">
            <a:xfrm>
              <a:off x="4464" y="1680"/>
              <a:ext cx="336" cy="336"/>
              <a:chOff x="4080" y="2400"/>
              <a:chExt cx="336" cy="336"/>
            </a:xfrm>
          </p:grpSpPr>
          <p:sp>
            <p:nvSpPr>
              <p:cNvPr id="200751" name="Oval 47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0752" name="Text Box 48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</p:grpSp>
        <p:sp>
          <p:nvSpPr>
            <p:cNvPr id="200753" name="Line 49"/>
            <p:cNvSpPr>
              <a:spLocks noChangeShapeType="1"/>
            </p:cNvSpPr>
            <p:nvPr/>
          </p:nvSpPr>
          <p:spPr bwMode="auto">
            <a:xfrm flipH="1">
              <a:off x="3936" y="1920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54" name="Line 50"/>
            <p:cNvSpPr>
              <a:spLocks noChangeShapeType="1"/>
            </p:cNvSpPr>
            <p:nvPr/>
          </p:nvSpPr>
          <p:spPr bwMode="auto">
            <a:xfrm>
              <a:off x="4800" y="1872"/>
              <a:ext cx="57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55" name="Line 51"/>
            <p:cNvSpPr>
              <a:spLocks noChangeShapeType="1"/>
            </p:cNvSpPr>
            <p:nvPr/>
          </p:nvSpPr>
          <p:spPr bwMode="auto">
            <a:xfrm>
              <a:off x="4656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0756" name="Text Box 52"/>
            <p:cNvSpPr txBox="1">
              <a:spLocks noChangeArrowheads="1"/>
            </p:cNvSpPr>
            <p:nvPr/>
          </p:nvSpPr>
          <p:spPr bwMode="auto">
            <a:xfrm>
              <a:off x="3408" y="3888"/>
              <a:ext cx="19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Optimal Tree Cost = 23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3B4D-1891-4786-8150-C93179E5AFAA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  <p:bldP spid="20073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Cause Of Failure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43434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One node is not a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-way node.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-way node is like a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>
                <a:ea typeface="新細明體" panose="02020500000000000000" pitchFamily="18" charset="-120"/>
              </a:rPr>
              <a:t>-way node, one of whose children has a weight of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201732" name="Group 4"/>
          <p:cNvGrpSpPr>
            <a:grpSpLocks/>
          </p:cNvGrpSpPr>
          <p:nvPr/>
        </p:nvGrpSpPr>
        <p:grpSpPr bwMode="auto">
          <a:xfrm>
            <a:off x="3581400" y="762000"/>
            <a:ext cx="6629400" cy="3200400"/>
            <a:chOff x="1296" y="480"/>
            <a:chExt cx="4176" cy="2016"/>
          </a:xfrm>
        </p:grpSpPr>
        <p:grpSp>
          <p:nvGrpSpPr>
            <p:cNvPr id="201733" name="Group 5"/>
            <p:cNvGrpSpPr>
              <a:grpSpLocks/>
            </p:cNvGrpSpPr>
            <p:nvPr/>
          </p:nvGrpSpPr>
          <p:grpSpPr bwMode="auto">
            <a:xfrm>
              <a:off x="1296" y="2208"/>
              <a:ext cx="346" cy="288"/>
              <a:chOff x="2400" y="2304"/>
              <a:chExt cx="346" cy="288"/>
            </a:xfrm>
          </p:grpSpPr>
          <p:sp>
            <p:nvSpPr>
              <p:cNvPr id="201734" name="Rectangle 6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1735" name="Text Box 7"/>
              <p:cNvSpPr txBox="1">
                <a:spLocks noChangeArrowheads="1"/>
              </p:cNvSpPr>
              <p:nvPr/>
            </p:nvSpPr>
            <p:spPr bwMode="auto">
              <a:xfrm>
                <a:off x="2448" y="230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</p:grpSp>
        <p:grpSp>
          <p:nvGrpSpPr>
            <p:cNvPr id="201736" name="Group 8"/>
            <p:cNvGrpSpPr>
              <a:grpSpLocks/>
            </p:cNvGrpSpPr>
            <p:nvPr/>
          </p:nvGrpSpPr>
          <p:grpSpPr bwMode="auto">
            <a:xfrm>
              <a:off x="1920" y="2208"/>
              <a:ext cx="346" cy="288"/>
              <a:chOff x="384" y="2256"/>
              <a:chExt cx="346" cy="288"/>
            </a:xfrm>
          </p:grpSpPr>
          <p:sp>
            <p:nvSpPr>
              <p:cNvPr id="201737" name="Rectangle 9"/>
              <p:cNvSpPr>
                <a:spLocks noChangeArrowheads="1"/>
              </p:cNvSpPr>
              <p:nvPr/>
            </p:nvSpPr>
            <p:spPr bwMode="auto">
              <a:xfrm>
                <a:off x="384" y="2256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1738" name="Text Box 10"/>
              <p:cNvSpPr txBox="1">
                <a:spLocks noChangeArrowheads="1"/>
              </p:cNvSpPr>
              <p:nvPr/>
            </p:nvSpPr>
            <p:spPr bwMode="auto">
              <a:xfrm>
                <a:off x="432" y="2256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</p:grpSp>
        <p:grpSp>
          <p:nvGrpSpPr>
            <p:cNvPr id="201739" name="Group 11"/>
            <p:cNvGrpSpPr>
              <a:grpSpLocks/>
            </p:cNvGrpSpPr>
            <p:nvPr/>
          </p:nvGrpSpPr>
          <p:grpSpPr bwMode="auto">
            <a:xfrm>
              <a:off x="2592" y="2208"/>
              <a:ext cx="336" cy="288"/>
              <a:chOff x="432" y="2880"/>
              <a:chExt cx="336" cy="288"/>
            </a:xfrm>
          </p:grpSpPr>
          <p:sp>
            <p:nvSpPr>
              <p:cNvPr id="201740" name="Rectangle 12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1741" name="Text Box 13"/>
              <p:cNvSpPr txBox="1">
                <a:spLocks noChangeArrowheads="1"/>
              </p:cNvSpPr>
              <p:nvPr/>
            </p:nvSpPr>
            <p:spPr bwMode="auto">
              <a:xfrm>
                <a:off x="470" y="288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1742" name="Oval 14"/>
            <p:cNvSpPr>
              <a:spLocks noChangeArrowheads="1"/>
            </p:cNvSpPr>
            <p:nvPr/>
          </p:nvSpPr>
          <p:spPr bwMode="auto">
            <a:xfrm>
              <a:off x="1872" y="110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1872" y="11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 flipH="1">
              <a:off x="1392" y="1392"/>
              <a:ext cx="52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>
              <a:off x="2160" y="1392"/>
              <a:ext cx="52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grpSp>
          <p:nvGrpSpPr>
            <p:cNvPr id="201746" name="Group 18"/>
            <p:cNvGrpSpPr>
              <a:grpSpLocks/>
            </p:cNvGrpSpPr>
            <p:nvPr/>
          </p:nvGrpSpPr>
          <p:grpSpPr bwMode="auto">
            <a:xfrm>
              <a:off x="3456" y="1152"/>
              <a:ext cx="336" cy="288"/>
              <a:chOff x="432" y="2880"/>
              <a:chExt cx="336" cy="288"/>
            </a:xfrm>
          </p:grpSpPr>
          <p:sp>
            <p:nvSpPr>
              <p:cNvPr id="201747" name="Rectangle 19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1748" name="Text Box 20"/>
              <p:cNvSpPr txBox="1">
                <a:spLocks noChangeArrowheads="1"/>
              </p:cNvSpPr>
              <p:nvPr/>
            </p:nvSpPr>
            <p:spPr bwMode="auto">
              <a:xfrm>
                <a:off x="470" y="288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</p:grpSp>
        <p:grpSp>
          <p:nvGrpSpPr>
            <p:cNvPr id="201749" name="Group 21"/>
            <p:cNvGrpSpPr>
              <a:grpSpLocks/>
            </p:cNvGrpSpPr>
            <p:nvPr/>
          </p:nvGrpSpPr>
          <p:grpSpPr bwMode="auto">
            <a:xfrm>
              <a:off x="2688" y="480"/>
              <a:ext cx="336" cy="336"/>
              <a:chOff x="4080" y="2400"/>
              <a:chExt cx="336" cy="336"/>
            </a:xfrm>
          </p:grpSpPr>
          <p:sp>
            <p:nvSpPr>
              <p:cNvPr id="201750" name="Oval 22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1751" name="Text Box 23"/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</p:grpSp>
        <p:sp>
          <p:nvSpPr>
            <p:cNvPr id="201752" name="Line 24"/>
            <p:cNvSpPr>
              <a:spLocks noChangeShapeType="1"/>
            </p:cNvSpPr>
            <p:nvPr/>
          </p:nvSpPr>
          <p:spPr bwMode="auto">
            <a:xfrm flipH="1">
              <a:off x="2160" y="720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1753" name="Line 25"/>
            <p:cNvSpPr>
              <a:spLocks noChangeShapeType="1"/>
            </p:cNvSpPr>
            <p:nvPr/>
          </p:nvSpPr>
          <p:spPr bwMode="auto">
            <a:xfrm>
              <a:off x="3024" y="672"/>
              <a:ext cx="57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064" y="1440"/>
              <a:ext cx="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201755" name="Text Box 27"/>
            <p:cNvSpPr txBox="1">
              <a:spLocks noChangeArrowheads="1"/>
            </p:cNvSpPr>
            <p:nvPr/>
          </p:nvSpPr>
          <p:spPr bwMode="auto">
            <a:xfrm>
              <a:off x="3312" y="2064"/>
              <a:ext cx="2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FF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Greedy Tree Cost = 29</a:t>
              </a:r>
            </a:p>
          </p:txBody>
        </p:sp>
      </p:grpSp>
      <p:grpSp>
        <p:nvGrpSpPr>
          <p:cNvPr id="201756" name="Group 28"/>
          <p:cNvGrpSpPr>
            <a:grpSpLocks/>
          </p:cNvGrpSpPr>
          <p:nvPr/>
        </p:nvGrpSpPr>
        <p:grpSpPr bwMode="auto">
          <a:xfrm>
            <a:off x="5867400" y="1295400"/>
            <a:ext cx="533400" cy="990600"/>
            <a:chOff x="2736" y="816"/>
            <a:chExt cx="336" cy="624"/>
          </a:xfrm>
        </p:grpSpPr>
        <p:grpSp>
          <p:nvGrpSpPr>
            <p:cNvPr id="201757" name="Group 29"/>
            <p:cNvGrpSpPr>
              <a:grpSpLocks/>
            </p:cNvGrpSpPr>
            <p:nvPr/>
          </p:nvGrpSpPr>
          <p:grpSpPr bwMode="auto">
            <a:xfrm>
              <a:off x="2736" y="1152"/>
              <a:ext cx="336" cy="288"/>
              <a:chOff x="432" y="2880"/>
              <a:chExt cx="336" cy="288"/>
            </a:xfrm>
          </p:grpSpPr>
          <p:sp>
            <p:nvSpPr>
              <p:cNvPr id="201758" name="Rectangle 30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288" cy="28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3200">
                  <a:solidFill>
                    <a:srgbClr val="FF00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anose="03000509000000000000" pitchFamily="65" charset="-120"/>
                </a:endParaRPr>
              </a:p>
            </p:txBody>
          </p:sp>
          <p:sp>
            <p:nvSpPr>
              <p:cNvPr id="201759" name="Text Box 31"/>
              <p:cNvSpPr txBox="1">
                <a:spLocks noChangeArrowheads="1"/>
              </p:cNvSpPr>
              <p:nvPr/>
            </p:nvSpPr>
            <p:spPr bwMode="auto">
              <a:xfrm>
                <a:off x="470" y="288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FrnkGothITC Hv BT" pitchFamily="34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201760" name="Line 32"/>
            <p:cNvSpPr>
              <a:spLocks noChangeShapeType="1"/>
            </p:cNvSpPr>
            <p:nvPr/>
          </p:nvSpPr>
          <p:spPr bwMode="auto">
            <a:xfrm>
              <a:off x="2880" y="816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</p:grpSp>
      <p:sp>
        <p:nvSpPr>
          <p:cNvPr id="201761" name="Rectangle 33"/>
          <p:cNvSpPr>
            <a:spLocks noChangeArrowheads="1"/>
          </p:cNvSpPr>
          <p:nvPr/>
        </p:nvSpPr>
        <p:spPr bwMode="auto">
          <a:xfrm>
            <a:off x="2133600" y="5791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TW" sz="3200">
                <a:solidFill>
                  <a:srgbClr val="000000"/>
                </a:solidFill>
                <a:ea typeface="新細明體" panose="02020500000000000000" pitchFamily="18" charset="-120"/>
              </a:rPr>
              <a:t>Must start with enough runs/weights of length </a:t>
            </a:r>
            <a:r>
              <a:rPr lang="en-US" altLang="zh-TW" sz="3200">
                <a:solidFill>
                  <a:srgbClr val="FF0033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sz="3200">
                <a:solidFill>
                  <a:srgbClr val="000000"/>
                </a:solidFill>
                <a:ea typeface="新細明體" panose="02020500000000000000" pitchFamily="18" charset="-120"/>
              </a:rPr>
              <a:t> so that all nodes are </a:t>
            </a:r>
            <a:r>
              <a:rPr lang="en-US" altLang="zh-TW" sz="3200">
                <a:solidFill>
                  <a:srgbClr val="FF0033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3200">
                <a:solidFill>
                  <a:srgbClr val="000000"/>
                </a:solidFill>
                <a:ea typeface="新細明體" panose="02020500000000000000" pitchFamily="18" charset="-120"/>
              </a:rPr>
              <a:t>-way nodes.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EA0B-9001-4C9E-944D-32B7E6988616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  <p:bldP spid="201761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/>
          <p:cNvGraphicFramePr>
            <a:graphicFrameLocks noChangeAspect="1"/>
          </p:cNvGraphicFramePr>
          <p:nvPr>
            <p:extLst/>
          </p:nvPr>
        </p:nvGraphicFramePr>
        <p:xfrm>
          <a:off x="2065338" y="982663"/>
          <a:ext cx="8196262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文件" r:id="rId4" imgW="5276645" imgH="3637833" progId="Word.Document.12">
                  <p:embed/>
                </p:oleObj>
              </mc:Choice>
              <mc:Fallback>
                <p:oleObj name="文件" r:id="rId4" imgW="5276645" imgH="3637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5338" y="982663"/>
                        <a:ext cx="8196262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078752" y="38846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000000"/>
                </a:solidFill>
                <a:ea typeface="標楷體" panose="03000509000000000000" pitchFamily="65" charset="-120"/>
              </a:rPr>
              <a:t>Program 7.21: Finding a binary tree with minimum weighted external path length</a:t>
            </a:r>
            <a:endParaRPr kumimoji="1" lang="zh-TW" altLang="en-US" sz="2800" dirty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7411-96AF-48E7-8A98-D79659F6A5C9}" type="slidenum">
              <a:rPr lang="en-US" altLang="zh-TW" smtClean="0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1F22-1F91-43A4-8C8F-A910EC62DA65}" type="datetime1">
              <a:rPr lang="zh-TW" altLang="en-US" smtClean="0">
                <a:solidFill>
                  <a:srgbClr val="000000"/>
                </a:solidFill>
              </a:rPr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18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272435"/>
              </p:ext>
            </p:extLst>
          </p:nvPr>
        </p:nvGraphicFramePr>
        <p:xfrm>
          <a:off x="1498560" y="1219438"/>
          <a:ext cx="4896544" cy="56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r:id="rId4" imgW="5806968" imgH="6706900" progId="Visio.Drawing.11">
                  <p:embed/>
                </p:oleObj>
              </mc:Choice>
              <mc:Fallback>
                <p:oleObj r:id="rId4" imgW="5806968" imgH="6706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560" y="1219438"/>
                        <a:ext cx="4896544" cy="5638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矩形 60"/>
          <p:cNvSpPr/>
          <p:nvPr/>
        </p:nvSpPr>
        <p:spPr bwMode="auto">
          <a:xfrm>
            <a:off x="1677635" y="4203964"/>
            <a:ext cx="251013" cy="2330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7658" y="-110359"/>
            <a:ext cx="560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3200" dirty="0">
                <a:solidFill>
                  <a:srgbClr val="CC3300"/>
                </a:solidFill>
                <a:ea typeface="標楷體" panose="03000509000000000000" pitchFamily="65" charset="-120"/>
              </a:rPr>
              <a:t>Construction of a Huffman Tree</a:t>
            </a:r>
            <a:endParaRPr kumimoji="1" lang="zh-TW" altLang="en-US" sz="32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71184" y="1944512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>
                <a:solidFill>
                  <a:srgbClr val="CC3300"/>
                </a:solidFill>
                <a:ea typeface="標楷體" panose="03000509000000000000" pitchFamily="65" charset="-120"/>
              </a:rPr>
              <a:t>Weighted external path length =  </a:t>
            </a:r>
            <a:r>
              <a:rPr kumimoji="1" lang="en-US" altLang="zh-TW" sz="2800" dirty="0">
                <a:solidFill>
                  <a:srgbClr val="000099"/>
                </a:solidFill>
                <a:ea typeface="標楷體" panose="03000509000000000000" pitchFamily="65" charset="-120"/>
              </a:rPr>
              <a:t>2</a:t>
            </a:r>
            <a:r>
              <a:rPr kumimoji="1" lang="en-US" altLang="zh-TW" sz="2800" dirty="0">
                <a:solidFill>
                  <a:srgbClr val="CC3300"/>
                </a:solidFill>
                <a:ea typeface="標楷體" panose="03000509000000000000" pitchFamily="65" charset="-120"/>
              </a:rPr>
              <a:t>x4+</a:t>
            </a:r>
            <a:r>
              <a:rPr kumimoji="1" lang="en-US" altLang="zh-TW" sz="2800" dirty="0">
                <a:solidFill>
                  <a:srgbClr val="000099"/>
                </a:solidFill>
                <a:ea typeface="標楷體" panose="03000509000000000000" pitchFamily="65" charset="-120"/>
              </a:rPr>
              <a:t>3</a:t>
            </a:r>
            <a:r>
              <a:rPr kumimoji="1" lang="en-US" altLang="zh-TW" sz="2800" dirty="0">
                <a:solidFill>
                  <a:srgbClr val="CC3300"/>
                </a:solidFill>
                <a:ea typeface="標楷體" panose="03000509000000000000" pitchFamily="65" charset="-120"/>
              </a:rPr>
              <a:t>x4+</a:t>
            </a:r>
            <a:r>
              <a:rPr kumimoji="1" lang="en-US" altLang="zh-TW" sz="2800" dirty="0">
                <a:solidFill>
                  <a:srgbClr val="000099"/>
                </a:solidFill>
                <a:ea typeface="標楷體" panose="03000509000000000000" pitchFamily="65" charset="-120"/>
              </a:rPr>
              <a:t>5</a:t>
            </a:r>
            <a:r>
              <a:rPr kumimoji="1" lang="en-US" altLang="zh-TW" sz="2800" dirty="0">
                <a:solidFill>
                  <a:srgbClr val="CC3300"/>
                </a:solidFill>
                <a:ea typeface="標楷體" panose="03000509000000000000" pitchFamily="65" charset="-120"/>
              </a:rPr>
              <a:t>x3+</a:t>
            </a:r>
            <a:r>
              <a:rPr kumimoji="1" lang="en-US" altLang="zh-TW" sz="2800" dirty="0">
                <a:solidFill>
                  <a:srgbClr val="000099"/>
                </a:solidFill>
                <a:ea typeface="標楷體" panose="03000509000000000000" pitchFamily="65" charset="-120"/>
              </a:rPr>
              <a:t>13</a:t>
            </a:r>
            <a:r>
              <a:rPr kumimoji="1" lang="en-US" altLang="zh-TW" sz="2800" dirty="0">
                <a:solidFill>
                  <a:srgbClr val="CC3300"/>
                </a:solidFill>
                <a:ea typeface="標楷體" panose="03000509000000000000" pitchFamily="65" charset="-120"/>
              </a:rPr>
              <a:t>x2+</a:t>
            </a:r>
            <a:r>
              <a:rPr kumimoji="1" lang="en-US" altLang="zh-TW" sz="2800" dirty="0">
                <a:solidFill>
                  <a:srgbClr val="000099"/>
                </a:solidFill>
                <a:ea typeface="標楷體" panose="03000509000000000000" pitchFamily="65" charset="-120"/>
              </a:rPr>
              <a:t>7</a:t>
            </a:r>
            <a:r>
              <a:rPr kumimoji="1" lang="en-US" altLang="zh-TW" sz="2800" dirty="0">
                <a:solidFill>
                  <a:srgbClr val="CC3300"/>
                </a:solidFill>
                <a:ea typeface="標楷體" panose="03000509000000000000" pitchFamily="65" charset="-120"/>
              </a:rPr>
              <a:t>x2+</a:t>
            </a:r>
            <a:r>
              <a:rPr kumimoji="1" lang="en-US" altLang="zh-TW" sz="2800" dirty="0">
                <a:solidFill>
                  <a:srgbClr val="000099"/>
                </a:solidFill>
                <a:ea typeface="標楷體" panose="03000509000000000000" pitchFamily="65" charset="-120"/>
              </a:rPr>
              <a:t>9</a:t>
            </a:r>
            <a:r>
              <a:rPr kumimoji="1" lang="en-US" altLang="zh-TW" sz="2800" dirty="0">
                <a:solidFill>
                  <a:srgbClr val="CC3300"/>
                </a:solidFill>
                <a:ea typeface="標楷體" panose="03000509000000000000" pitchFamily="65" charset="-120"/>
              </a:rPr>
              <a:t>x2  =  93</a:t>
            </a:r>
            <a:endParaRPr kumimoji="1" lang="zh-TW" altLang="en-US" sz="28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7411-96AF-48E7-8A98-D79659F6A5C9}" type="slidenum">
              <a:rPr lang="en-US" altLang="zh-TW" smtClean="0">
                <a:solidFill>
                  <a:srgbClr val="000000"/>
                </a:solidFill>
              </a:rPr>
              <a:pPr/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08412" y="958145"/>
            <a:ext cx="360040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2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58462" y="958144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3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08512" y="958144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5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457936" y="958143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7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915101" y="958143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9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358036" y="958143"/>
            <a:ext cx="558688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13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122548" y="3617831"/>
            <a:ext cx="360040" cy="4616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2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128715" y="4151265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3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137488" y="4696422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5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48799" y="5241579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7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69868" y="5786736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9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69868" y="6290557"/>
            <a:ext cx="507680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dirty="0">
                <a:solidFill>
                  <a:srgbClr val="000099"/>
                </a:solidFill>
                <a:ea typeface="標楷體" panose="03000509000000000000" pitchFamily="65" charset="-120"/>
              </a:rPr>
              <a:t>13</a:t>
            </a:r>
            <a:endParaRPr kumimoji="1" lang="zh-TW" altLang="en-US" sz="20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26834" y="3617830"/>
            <a:ext cx="100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ea typeface="標楷體" panose="03000509000000000000" pitchFamily="65" charset="-120"/>
              </a:rPr>
              <a:t>: 1000</a:t>
            </a:r>
            <a:endParaRPr kumimoji="1" lang="zh-TW" altLang="en-US" sz="24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543800" y="4151264"/>
            <a:ext cx="100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ea typeface="標楷體" panose="03000509000000000000" pitchFamily="65" charset="-120"/>
              </a:rPr>
              <a:t>: 1001</a:t>
            </a:r>
            <a:endParaRPr kumimoji="1" lang="zh-TW" altLang="en-US" sz="24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559519" y="4612929"/>
            <a:ext cx="100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ea typeface="標楷體" panose="03000509000000000000" pitchFamily="65" charset="-120"/>
              </a:rPr>
              <a:t>: 101</a:t>
            </a:r>
            <a:endParaRPr kumimoji="1" lang="zh-TW" altLang="en-US" sz="24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72441" y="5171652"/>
            <a:ext cx="100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ea typeface="標楷體" panose="03000509000000000000" pitchFamily="65" charset="-120"/>
              </a:rPr>
              <a:t>: 01</a:t>
            </a:r>
            <a:endParaRPr kumimoji="1" lang="zh-TW" altLang="en-US" sz="24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580540" y="5675474"/>
            <a:ext cx="100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ea typeface="標楷體" panose="03000509000000000000" pitchFamily="65" charset="-120"/>
              </a:rPr>
              <a:t>: 00</a:t>
            </a:r>
            <a:endParaRPr kumimoji="1" lang="zh-TW" altLang="en-US" sz="24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608853" y="6224624"/>
            <a:ext cx="100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CC3300"/>
                </a:solidFill>
                <a:ea typeface="標楷體" panose="03000509000000000000" pitchFamily="65" charset="-120"/>
              </a:rPr>
              <a:t>: 11</a:t>
            </a:r>
            <a:endParaRPr kumimoji="1" lang="zh-TW" altLang="en-US" sz="2400" dirty="0">
              <a:solidFill>
                <a:srgbClr val="CC3300"/>
              </a:solidFill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780483" y="3801588"/>
            <a:ext cx="2990604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 16+39+5+10+23</a:t>
            </a:r>
          </a:p>
          <a:p>
            <a:r>
              <a:rPr lang="en-US" altLang="zh-TW" sz="2800" dirty="0"/>
              <a:t>= </a:t>
            </a:r>
            <a:r>
              <a:rPr lang="en-US" altLang="zh-TW" sz="2800" dirty="0">
                <a:solidFill>
                  <a:srgbClr val="FF0000"/>
                </a:solidFill>
              </a:rPr>
              <a:t>93</a:t>
            </a:r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(sum of weights of internal nodes)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884229" y="3222171"/>
                <a:ext cx="3483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9" y="3222171"/>
                <a:ext cx="348342" cy="707886"/>
              </a:xfrm>
              <a:prstGeom prst="rect">
                <a:avLst/>
              </a:prstGeom>
              <a:blipFill rotWithShape="0"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116119" y="639250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5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565543" y="639249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7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022708" y="639249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9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65643" y="639249"/>
            <a:ext cx="558688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13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18897" y="622708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7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876062" y="622708"/>
            <a:ext cx="360040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9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18997" y="622708"/>
            <a:ext cx="558688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13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6455826" y="1164929"/>
            <a:ext cx="295834" cy="28687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8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15800" y="1828318"/>
            <a:ext cx="251013" cy="2330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231709" y="1792459"/>
            <a:ext cx="295834" cy="28687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8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070341" y="2339306"/>
            <a:ext cx="251013" cy="2330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554436" y="2339306"/>
            <a:ext cx="251013" cy="2330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cxnSp>
        <p:nvCxnSpPr>
          <p:cNvPr id="41" name="直線接點 40"/>
          <p:cNvCxnSpPr>
            <a:stCxn id="6" idx="3"/>
            <a:endCxn id="37" idx="0"/>
          </p:cNvCxnSpPr>
          <p:nvPr/>
        </p:nvCxnSpPr>
        <p:spPr bwMode="auto">
          <a:xfrm flipH="1">
            <a:off x="6379626" y="1409788"/>
            <a:ext cx="119524" cy="3826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>
            <a:stCxn id="6" idx="5"/>
            <a:endCxn id="36" idx="0"/>
          </p:cNvCxnSpPr>
          <p:nvPr/>
        </p:nvCxnSpPr>
        <p:spPr bwMode="auto">
          <a:xfrm>
            <a:off x="6708336" y="1409788"/>
            <a:ext cx="132971" cy="4185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>
            <a:stCxn id="37" idx="3"/>
            <a:endCxn id="38" idx="0"/>
          </p:cNvCxnSpPr>
          <p:nvPr/>
        </p:nvCxnSpPr>
        <p:spPr bwMode="auto">
          <a:xfrm flipH="1">
            <a:off x="6195848" y="2037318"/>
            <a:ext cx="79185" cy="3019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>
            <a:stCxn id="37" idx="5"/>
            <a:endCxn id="39" idx="0"/>
          </p:cNvCxnSpPr>
          <p:nvPr/>
        </p:nvCxnSpPr>
        <p:spPr bwMode="auto">
          <a:xfrm>
            <a:off x="6484219" y="2037318"/>
            <a:ext cx="195724" cy="3019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字方塊 47"/>
          <p:cNvSpPr txBox="1"/>
          <p:nvPr/>
        </p:nvSpPr>
        <p:spPr>
          <a:xfrm>
            <a:off x="6428928" y="1164929"/>
            <a:ext cx="37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10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715800" y="1792459"/>
            <a:ext cx="26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258600" y="1774531"/>
            <a:ext cx="26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5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070340" y="2285519"/>
            <a:ext cx="26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563400" y="2294484"/>
            <a:ext cx="26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832714" y="630913"/>
            <a:ext cx="558688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400" dirty="0">
                <a:solidFill>
                  <a:srgbClr val="000099"/>
                </a:solidFill>
                <a:ea typeface="標楷體" panose="03000509000000000000" pitchFamily="65" charset="-120"/>
              </a:rPr>
              <a:t>13</a:t>
            </a:r>
            <a:endParaRPr kumimoji="1" lang="zh-TW" altLang="en-US" sz="2400" dirty="0">
              <a:solidFill>
                <a:srgbClr val="000099"/>
              </a:solidFill>
              <a:ea typeface="標楷體" panose="03000509000000000000" pitchFamily="65" charset="-12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363873" y="3666082"/>
            <a:ext cx="295834" cy="28687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8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>
            <a:stCxn id="54" idx="3"/>
            <a:endCxn id="63" idx="0"/>
          </p:cNvCxnSpPr>
          <p:nvPr/>
        </p:nvCxnSpPr>
        <p:spPr bwMode="auto">
          <a:xfrm flipH="1">
            <a:off x="1319047" y="3910941"/>
            <a:ext cx="88150" cy="293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接點 55"/>
          <p:cNvCxnSpPr>
            <a:stCxn id="54" idx="5"/>
            <a:endCxn id="61" idx="0"/>
          </p:cNvCxnSpPr>
          <p:nvPr/>
        </p:nvCxnSpPr>
        <p:spPr bwMode="auto">
          <a:xfrm>
            <a:off x="1616383" y="3910941"/>
            <a:ext cx="186759" cy="2930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文字方塊 56"/>
          <p:cNvSpPr txBox="1"/>
          <p:nvPr/>
        </p:nvSpPr>
        <p:spPr>
          <a:xfrm>
            <a:off x="1187484" y="4156234"/>
            <a:ext cx="26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662851" y="4168345"/>
            <a:ext cx="26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 bwMode="auto">
          <a:xfrm>
            <a:off x="1193540" y="4203965"/>
            <a:ext cx="251013" cy="2330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345942" y="3639190"/>
            <a:ext cx="36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16</a:t>
            </a:r>
            <a:endParaRPr lang="zh-TW" altLang="en-US" sz="1400" dirty="0"/>
          </a:p>
        </p:txBody>
      </p:sp>
      <p:sp>
        <p:nvSpPr>
          <p:cNvPr id="73" name="矩形 72"/>
          <p:cNvSpPr/>
          <p:nvPr/>
        </p:nvSpPr>
        <p:spPr bwMode="auto">
          <a:xfrm>
            <a:off x="945932" y="536028"/>
            <a:ext cx="2207172" cy="231753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242442" y="530773"/>
            <a:ext cx="1739461" cy="231753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076496" y="530774"/>
            <a:ext cx="2012731" cy="231753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940676" y="3526221"/>
            <a:ext cx="2207172" cy="29691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151587" y="3489435"/>
            <a:ext cx="2375338" cy="296917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B2A6-16A4-4C49-B3F6-8864FBFD7BF5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42774" y="187595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1 + 2 = 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7608" y="1066488"/>
            <a:ext cx="26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1        2       3</a:t>
            </a:r>
            <a:endParaRPr lang="zh-TW" altLang="en-US" sz="3600" dirty="0"/>
          </a:p>
        </p:txBody>
      </p:sp>
      <p:sp>
        <p:nvSpPr>
          <p:cNvPr id="16" name="弧形 15"/>
          <p:cNvSpPr/>
          <p:nvPr/>
        </p:nvSpPr>
        <p:spPr>
          <a:xfrm rot="7871588">
            <a:off x="460696" y="470372"/>
            <a:ext cx="1460710" cy="15121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rot="7786007">
            <a:off x="1056713" y="1147667"/>
            <a:ext cx="1654970" cy="1466945"/>
          </a:xfrm>
          <a:prstGeom prst="arc">
            <a:avLst>
              <a:gd name="adj1" fmla="val 12938235"/>
              <a:gd name="adj2" fmla="val 586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89851" y="2597983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3 + 3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07732" y="3140127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/>
              <a:t> =</a:t>
            </a:r>
            <a:r>
              <a:rPr lang="en-US" altLang="zh-TW" sz="2800" dirty="0">
                <a:solidFill>
                  <a:srgbClr val="FF0000"/>
                </a:solidFill>
              </a:rPr>
              <a:t>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52244" y="1441242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3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662361" y="2178258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795" y="1036508"/>
            <a:ext cx="4017364" cy="253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0"/>
            <a:ext cx="224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21331" y="1869332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2 + 3 = </a:t>
            </a:r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162374" y="1099619"/>
            <a:ext cx="26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1        2       3</a:t>
            </a:r>
            <a:endParaRPr lang="zh-TW" altLang="en-US" sz="3600" dirty="0"/>
          </a:p>
        </p:txBody>
      </p:sp>
      <p:sp>
        <p:nvSpPr>
          <p:cNvPr id="26" name="弧形 25"/>
          <p:cNvSpPr/>
          <p:nvPr/>
        </p:nvSpPr>
        <p:spPr>
          <a:xfrm rot="7786007">
            <a:off x="5463062" y="1220554"/>
            <a:ext cx="1654970" cy="1466945"/>
          </a:xfrm>
          <a:prstGeom prst="arc">
            <a:avLst>
              <a:gd name="adj1" fmla="val 15469874"/>
              <a:gd name="adj2" fmla="val 38354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554617" y="2631114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1 + 5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972498" y="3173258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/>
              <a:t> =</a:t>
            </a:r>
            <a:r>
              <a:rPr lang="en-US" altLang="zh-TW" sz="2800" dirty="0">
                <a:solidFill>
                  <a:srgbClr val="FF0000"/>
                </a:solidFill>
              </a:rPr>
              <a:t>11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691045" y="1494251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5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68710" y="2231267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77561" y="1069639"/>
            <a:ext cx="4017364" cy="253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弧形 31"/>
          <p:cNvSpPr/>
          <p:nvPr/>
        </p:nvSpPr>
        <p:spPr>
          <a:xfrm rot="7871588">
            <a:off x="6099497" y="443868"/>
            <a:ext cx="1460710" cy="15121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285227" y="467216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1 + 3 =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82252" y="3882576"/>
            <a:ext cx="26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1        2       3</a:t>
            </a:r>
            <a:endParaRPr lang="zh-TW" altLang="en-US" sz="3600" dirty="0"/>
          </a:p>
        </p:txBody>
      </p:sp>
      <p:sp>
        <p:nvSpPr>
          <p:cNvPr id="35" name="弧形 34"/>
          <p:cNvSpPr/>
          <p:nvPr/>
        </p:nvSpPr>
        <p:spPr>
          <a:xfrm rot="7786007">
            <a:off x="5838716" y="4171437"/>
            <a:ext cx="1267049" cy="1395474"/>
          </a:xfrm>
          <a:prstGeom prst="arc">
            <a:avLst>
              <a:gd name="adj1" fmla="val 9666574"/>
              <a:gd name="adj2" fmla="val 21980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574495" y="5453828"/>
            <a:ext cx="245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4 + 2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992376" y="5956215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/>
              <a:t> =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174210" y="4336844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4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347005" y="4994346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97439" y="3852596"/>
            <a:ext cx="4017364" cy="253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7871588">
            <a:off x="5204052" y="2414930"/>
            <a:ext cx="2262698" cy="2365512"/>
          </a:xfrm>
          <a:prstGeom prst="arc">
            <a:avLst>
              <a:gd name="adj1" fmla="val 1630814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55982" y="5724939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1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43270" y="5698434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2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98644" y="4764157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3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749287" y="3816627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1046922" y="4744279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48" name="直線接點 47"/>
          <p:cNvCxnSpPr>
            <a:stCxn id="45" idx="4"/>
            <a:endCxn id="46" idx="0"/>
          </p:cNvCxnSpPr>
          <p:nvPr/>
        </p:nvCxnSpPr>
        <p:spPr>
          <a:xfrm flipH="1">
            <a:off x="1414670" y="4492488"/>
            <a:ext cx="702365" cy="251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45" idx="4"/>
            <a:endCxn id="44" idx="0"/>
          </p:cNvCxnSpPr>
          <p:nvPr/>
        </p:nvCxnSpPr>
        <p:spPr>
          <a:xfrm>
            <a:off x="2117035" y="4492488"/>
            <a:ext cx="559905" cy="271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46" idx="4"/>
            <a:endCxn id="42" idx="0"/>
          </p:cNvCxnSpPr>
          <p:nvPr/>
        </p:nvCxnSpPr>
        <p:spPr>
          <a:xfrm flipH="1">
            <a:off x="934278" y="5420140"/>
            <a:ext cx="480392" cy="304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6" idx="4"/>
            <a:endCxn id="43" idx="0"/>
          </p:cNvCxnSpPr>
          <p:nvPr/>
        </p:nvCxnSpPr>
        <p:spPr>
          <a:xfrm>
            <a:off x="1414670" y="5420140"/>
            <a:ext cx="506896" cy="27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356034" y="5718314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1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343322" y="5691809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3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098696" y="4757532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2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10449339" y="3810002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9746974" y="4737654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60" name="直線接點 59"/>
          <p:cNvCxnSpPr>
            <a:stCxn id="58" idx="4"/>
            <a:endCxn id="59" idx="0"/>
          </p:cNvCxnSpPr>
          <p:nvPr/>
        </p:nvCxnSpPr>
        <p:spPr>
          <a:xfrm flipH="1">
            <a:off x="10114722" y="4485863"/>
            <a:ext cx="702365" cy="251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8" idx="4"/>
            <a:endCxn id="57" idx="0"/>
          </p:cNvCxnSpPr>
          <p:nvPr/>
        </p:nvCxnSpPr>
        <p:spPr>
          <a:xfrm>
            <a:off x="10817087" y="4485863"/>
            <a:ext cx="559905" cy="271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9" idx="4"/>
            <a:endCxn id="55" idx="0"/>
          </p:cNvCxnSpPr>
          <p:nvPr/>
        </p:nvCxnSpPr>
        <p:spPr>
          <a:xfrm flipH="1">
            <a:off x="9634330" y="5413515"/>
            <a:ext cx="480392" cy="304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9" idx="4"/>
            <a:endCxn id="56" idx="0"/>
          </p:cNvCxnSpPr>
          <p:nvPr/>
        </p:nvCxnSpPr>
        <p:spPr>
          <a:xfrm>
            <a:off x="10114722" y="5413515"/>
            <a:ext cx="506896" cy="27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554818" y="3074504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2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42106" y="3047999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3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297480" y="2113722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1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10648123" y="1166192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9945758" y="2093844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69" name="直線接點 68"/>
          <p:cNvCxnSpPr>
            <a:stCxn id="67" idx="4"/>
            <a:endCxn id="68" idx="0"/>
          </p:cNvCxnSpPr>
          <p:nvPr/>
        </p:nvCxnSpPr>
        <p:spPr>
          <a:xfrm flipH="1">
            <a:off x="10313506" y="1842053"/>
            <a:ext cx="702365" cy="251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67" idx="4"/>
            <a:endCxn id="66" idx="0"/>
          </p:cNvCxnSpPr>
          <p:nvPr/>
        </p:nvCxnSpPr>
        <p:spPr>
          <a:xfrm>
            <a:off x="11015871" y="1842053"/>
            <a:ext cx="559905" cy="271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68" idx="4"/>
            <a:endCxn id="64" idx="0"/>
          </p:cNvCxnSpPr>
          <p:nvPr/>
        </p:nvCxnSpPr>
        <p:spPr>
          <a:xfrm flipH="1">
            <a:off x="9833114" y="2769705"/>
            <a:ext cx="480392" cy="304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68" idx="4"/>
            <a:endCxn id="65" idx="0"/>
          </p:cNvCxnSpPr>
          <p:nvPr/>
        </p:nvCxnSpPr>
        <p:spPr>
          <a:xfrm>
            <a:off x="10313506" y="2769705"/>
            <a:ext cx="506896" cy="27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1848679" y="655983"/>
            <a:ext cx="27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Minimal addition cost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66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31" grpId="0" animBg="1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5" grpId="0" animBg="1"/>
      <p:bldP spid="46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9D92-3252-47F6-8832-07EF13CBBFC3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39291" y="1506728"/>
            <a:ext cx="362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1        2       3       4</a:t>
            </a:r>
            <a:endParaRPr lang="zh-TW" altLang="en-US" sz="3600" dirty="0"/>
          </a:p>
        </p:txBody>
      </p:sp>
      <p:sp>
        <p:nvSpPr>
          <p:cNvPr id="6" name="弧形 5"/>
          <p:cNvSpPr/>
          <p:nvPr/>
        </p:nvSpPr>
        <p:spPr>
          <a:xfrm rot="7871588">
            <a:off x="2196176" y="844191"/>
            <a:ext cx="1460710" cy="15121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 rot="7786007">
            <a:off x="2839488" y="1537250"/>
            <a:ext cx="1654970" cy="1466945"/>
          </a:xfrm>
          <a:prstGeom prst="arc">
            <a:avLst>
              <a:gd name="adj1" fmla="val 13015789"/>
              <a:gd name="adj2" fmla="val 586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984457" y="2316197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1 + 2 = 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31534" y="3038223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3 + 3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34424" y="4015082"/>
            <a:ext cx="406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dirty="0"/>
              <a:t> = </a:t>
            </a:r>
            <a:r>
              <a:rPr lang="en-US" altLang="zh-TW" sz="2800" dirty="0">
                <a:solidFill>
                  <a:srgbClr val="FF0000"/>
                </a:solidFill>
              </a:rPr>
              <a:t>19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弧形 10"/>
          <p:cNvSpPr/>
          <p:nvPr/>
        </p:nvSpPr>
        <p:spPr>
          <a:xfrm rot="7786007">
            <a:off x="3710604" y="1967296"/>
            <a:ext cx="1950417" cy="1647477"/>
          </a:xfrm>
          <a:prstGeom prst="arc">
            <a:avLst>
              <a:gd name="adj1" fmla="val 11501170"/>
              <a:gd name="adj2" fmla="val 586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623382" y="3670308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6 + 4 =</a:t>
            </a:r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08917" y="1881481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438504" y="2601010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02806" y="3260577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9448" y="1566688"/>
            <a:ext cx="4044845" cy="2950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0" y="0"/>
            <a:ext cx="224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7156173" y="4194312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1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43461" y="4167807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2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98835" y="3233530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3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249478" y="2286000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547113" y="3213652"/>
            <a:ext cx="735495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3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24" name="直線接點 23"/>
          <p:cNvCxnSpPr>
            <a:stCxn id="22" idx="4"/>
            <a:endCxn id="23" idx="0"/>
          </p:cNvCxnSpPr>
          <p:nvPr/>
        </p:nvCxnSpPr>
        <p:spPr>
          <a:xfrm flipH="1">
            <a:off x="7914861" y="2961861"/>
            <a:ext cx="702365" cy="251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2" idx="4"/>
            <a:endCxn id="21" idx="0"/>
          </p:cNvCxnSpPr>
          <p:nvPr/>
        </p:nvCxnSpPr>
        <p:spPr>
          <a:xfrm>
            <a:off x="8617226" y="2961861"/>
            <a:ext cx="559905" cy="271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23" idx="4"/>
            <a:endCxn id="19" idx="0"/>
          </p:cNvCxnSpPr>
          <p:nvPr/>
        </p:nvCxnSpPr>
        <p:spPr>
          <a:xfrm flipH="1">
            <a:off x="7434469" y="3889513"/>
            <a:ext cx="480392" cy="304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4"/>
            <a:endCxn id="20" idx="0"/>
          </p:cNvCxnSpPr>
          <p:nvPr/>
        </p:nvCxnSpPr>
        <p:spPr>
          <a:xfrm>
            <a:off x="7914861" y="3889513"/>
            <a:ext cx="506896" cy="278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607826" y="2332382"/>
            <a:ext cx="556591" cy="516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2"/>
                </a:solidFill>
              </a:rPr>
              <a:t>4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839200" y="1186070"/>
            <a:ext cx="861391" cy="675861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10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30" name="直線接點 29"/>
          <p:cNvCxnSpPr>
            <a:stCxn id="29" idx="4"/>
            <a:endCxn id="22" idx="0"/>
          </p:cNvCxnSpPr>
          <p:nvPr/>
        </p:nvCxnSpPr>
        <p:spPr>
          <a:xfrm flipH="1">
            <a:off x="8617226" y="1861931"/>
            <a:ext cx="652670" cy="424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9" idx="4"/>
            <a:endCxn id="28" idx="0"/>
          </p:cNvCxnSpPr>
          <p:nvPr/>
        </p:nvCxnSpPr>
        <p:spPr>
          <a:xfrm>
            <a:off x="9269896" y="1861931"/>
            <a:ext cx="616226" cy="470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037365" y="4966726"/>
            <a:ext cx="44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Minimal addition cost: </a:t>
            </a:r>
            <a:r>
              <a:rPr lang="en-US" altLang="zh-TW" sz="3200" dirty="0">
                <a:solidFill>
                  <a:srgbClr val="FF0000"/>
                </a:solidFill>
              </a:rPr>
              <a:t>19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9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64667" y="0"/>
            <a:ext cx="10527876" cy="72943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cstdio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 &lt;vector&gt;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#include &lt;queue&gt;  </a:t>
            </a:r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  </a:t>
            </a:r>
          </a:p>
          <a:p>
            <a:r>
              <a:rPr lang="en-US" altLang="zh-TW" dirty="0" err="1"/>
              <a:t>typedef</a:t>
            </a:r>
            <a:r>
              <a:rPr lang="en-US" altLang="zh-TW" dirty="0"/>
              <a:t> long </a:t>
            </a:r>
            <a:r>
              <a:rPr lang="en-US" altLang="zh-TW" dirty="0" err="1"/>
              <a:t>long</a:t>
            </a:r>
            <a:r>
              <a:rPr lang="en-US" altLang="zh-TW" dirty="0"/>
              <a:t> </a:t>
            </a:r>
            <a:r>
              <a:rPr lang="en-US" altLang="zh-TW" dirty="0" err="1"/>
              <a:t>ll</a:t>
            </a:r>
            <a:r>
              <a:rPr lang="en-US" altLang="zh-TW" dirty="0"/>
              <a:t>;   </a:t>
            </a:r>
          </a:p>
          <a:p>
            <a:r>
              <a:rPr lang="en-US" altLang="zh-TW" b="1" dirty="0" err="1">
                <a:solidFill>
                  <a:srgbClr val="FF0000"/>
                </a:solidFill>
              </a:rPr>
              <a:t>priority_queue</a:t>
            </a:r>
            <a:r>
              <a:rPr lang="en-US" altLang="zh-TW" b="1" dirty="0">
                <a:solidFill>
                  <a:srgbClr val="FF0000"/>
                </a:solidFill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</a:rPr>
              <a:t>ll</a:t>
            </a:r>
            <a:r>
              <a:rPr lang="en-US" altLang="zh-TW" b="1" dirty="0">
                <a:solidFill>
                  <a:srgbClr val="0070C0"/>
                </a:solidFill>
              </a:rPr>
              <a:t>, vector&lt;</a:t>
            </a:r>
            <a:r>
              <a:rPr lang="en-US" altLang="zh-TW" b="1" dirty="0" err="1">
                <a:solidFill>
                  <a:srgbClr val="0070C0"/>
                </a:solidFill>
              </a:rPr>
              <a:t>ll</a:t>
            </a:r>
            <a:r>
              <a:rPr lang="en-US" altLang="zh-TW" b="1" dirty="0">
                <a:solidFill>
                  <a:srgbClr val="0070C0"/>
                </a:solidFill>
              </a:rPr>
              <a:t>&gt;, greater&lt;</a:t>
            </a:r>
            <a:r>
              <a:rPr lang="en-US" altLang="zh-TW" b="1" dirty="0" err="1">
                <a:solidFill>
                  <a:srgbClr val="0070C0"/>
                </a:solidFill>
              </a:rPr>
              <a:t>ll</a:t>
            </a:r>
            <a:r>
              <a:rPr lang="en-US" altLang="zh-TW" b="1" dirty="0">
                <a:solidFill>
                  <a:srgbClr val="0070C0"/>
                </a:solidFill>
              </a:rPr>
              <a:t>&gt; </a:t>
            </a:r>
            <a:r>
              <a:rPr lang="en-US" altLang="zh-TW" b="1" dirty="0">
                <a:solidFill>
                  <a:srgbClr val="FF0000"/>
                </a:solidFill>
              </a:rPr>
              <a:t>&gt; </a:t>
            </a:r>
            <a:r>
              <a:rPr lang="en-US" altLang="zh-TW" b="1" dirty="0" err="1">
                <a:solidFill>
                  <a:srgbClr val="FF0000"/>
                </a:solidFill>
              </a:rPr>
              <a:t>pq</a:t>
            </a:r>
            <a:r>
              <a:rPr lang="en-US" altLang="zh-TW" b="1" dirty="0">
                <a:solidFill>
                  <a:srgbClr val="FF0000"/>
                </a:solidFill>
              </a:rPr>
              <a:t>;    </a:t>
            </a:r>
            <a:r>
              <a:rPr lang="en-US" altLang="zh-TW" b="1" dirty="0">
                <a:solidFill>
                  <a:srgbClr val="0070C0"/>
                </a:solidFill>
              </a:rPr>
              <a:t>// min heap </a:t>
            </a:r>
            <a:r>
              <a:rPr lang="en-US" altLang="zh-TW" b="1" dirty="0" err="1">
                <a:solidFill>
                  <a:srgbClr val="0070C0"/>
                </a:solidFill>
              </a:rPr>
              <a:t>pq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main()  </a:t>
            </a:r>
          </a:p>
          <a:p>
            <a:r>
              <a:rPr lang="en-US" altLang="zh-TW" dirty="0"/>
              <a:t>{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n;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ll</a:t>
            </a:r>
            <a:r>
              <a:rPr lang="en-US" altLang="zh-TW" dirty="0"/>
              <a:t> x, sum;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("10954.in","r",stdin);  </a:t>
            </a:r>
            <a:r>
              <a:rPr lang="en-US" altLang="zh-TW" dirty="0" err="1"/>
              <a:t>freopen</a:t>
            </a:r>
            <a:r>
              <a:rPr lang="en-US" altLang="zh-TW" dirty="0"/>
              <a:t>("10954.out","w",stdout); </a:t>
            </a:r>
          </a:p>
          <a:p>
            <a:r>
              <a:rPr lang="en-US" altLang="zh-TW" dirty="0"/>
              <a:t>    while (</a:t>
            </a:r>
            <a:r>
              <a:rPr lang="en-US" altLang="zh-TW" dirty="0" err="1"/>
              <a:t>scanf</a:t>
            </a:r>
            <a:r>
              <a:rPr lang="en-US" altLang="zh-TW" dirty="0"/>
              <a:t>("%d", &amp;n), n) {  </a:t>
            </a:r>
          </a:p>
          <a:p>
            <a:r>
              <a:rPr lang="en-US" altLang="zh-TW" dirty="0"/>
              <a:t>        while (!</a:t>
            </a:r>
            <a:r>
              <a:rPr lang="en-US" altLang="zh-TW" dirty="0" err="1"/>
              <a:t>pq.empty</a:t>
            </a:r>
            <a:r>
              <a:rPr lang="en-US" altLang="zh-TW" dirty="0"/>
              <a:t>()) </a:t>
            </a:r>
            <a:r>
              <a:rPr lang="en-US" altLang="zh-TW" dirty="0" err="1"/>
              <a:t>pq.pop</a:t>
            </a:r>
            <a:r>
              <a:rPr lang="en-US" altLang="zh-TW" dirty="0"/>
              <a:t>();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清空</a:t>
            </a:r>
            <a:r>
              <a:rPr lang="en-US" altLang="zh-TW" dirty="0">
                <a:solidFill>
                  <a:srgbClr val="0070C0"/>
                </a:solidFill>
              </a:rPr>
              <a:t>priority queue </a:t>
            </a:r>
            <a:r>
              <a:rPr lang="en-US" altLang="zh-TW" dirty="0" err="1">
                <a:solidFill>
                  <a:srgbClr val="0070C0"/>
                </a:solidFill>
              </a:rPr>
              <a:t>pq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     while (n--)   {  </a:t>
            </a:r>
            <a:r>
              <a:rPr lang="en-US" altLang="zh-TW" dirty="0" err="1"/>
              <a:t>scanf</a:t>
            </a:r>
            <a:r>
              <a:rPr lang="en-US" altLang="zh-TW" dirty="0"/>
              <a:t>(“%</a:t>
            </a:r>
            <a:r>
              <a:rPr lang="en-US" altLang="zh-TW" dirty="0" err="1"/>
              <a:t>lld</a:t>
            </a:r>
            <a:r>
              <a:rPr lang="en-US" altLang="zh-TW" dirty="0"/>
              <a:t>”, &amp;x);  </a:t>
            </a:r>
            <a:r>
              <a:rPr lang="en-US" altLang="zh-TW" dirty="0" err="1">
                <a:solidFill>
                  <a:srgbClr val="FF0000"/>
                </a:solidFill>
              </a:rPr>
              <a:t>pq.push</a:t>
            </a:r>
            <a:r>
              <a:rPr lang="en-US" altLang="zh-TW" dirty="0">
                <a:solidFill>
                  <a:srgbClr val="FF0000"/>
                </a:solidFill>
              </a:rPr>
              <a:t>(x);   </a:t>
            </a:r>
            <a:r>
              <a:rPr lang="en-US" altLang="zh-TW" dirty="0"/>
              <a:t>}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輸入資料並</a:t>
            </a:r>
            <a:r>
              <a:rPr lang="en-US" altLang="zh-TW" dirty="0">
                <a:solidFill>
                  <a:srgbClr val="0070C0"/>
                </a:solidFill>
              </a:rPr>
              <a:t>push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</a:t>
            </a:r>
            <a:r>
              <a:rPr lang="en-US" altLang="zh-TW" dirty="0" err="1">
                <a:solidFill>
                  <a:srgbClr val="0070C0"/>
                </a:solidFill>
              </a:rPr>
              <a:t>pq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     sum = 0;  </a:t>
            </a:r>
          </a:p>
          <a:p>
            <a:r>
              <a:rPr lang="en-US" altLang="zh-TW" dirty="0"/>
              <a:t>        while (true)  {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ll</a:t>
            </a:r>
            <a:r>
              <a:rPr lang="en-US" altLang="zh-TW" dirty="0"/>
              <a:t> a = </a:t>
            </a:r>
            <a:r>
              <a:rPr lang="en-US" altLang="zh-TW" dirty="0" err="1"/>
              <a:t>pq.top</a:t>
            </a:r>
            <a:r>
              <a:rPr lang="en-US" altLang="zh-TW" dirty="0"/>
              <a:t>();  </a:t>
            </a:r>
            <a:r>
              <a:rPr lang="en-US" altLang="zh-TW" dirty="0" err="1">
                <a:solidFill>
                  <a:srgbClr val="FF0000"/>
                </a:solidFill>
              </a:rPr>
              <a:t>pq.pop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en-US" altLang="zh-TW" dirty="0"/>
              <a:t>;  </a:t>
            </a:r>
            <a:r>
              <a:rPr lang="en-US" altLang="zh-TW" dirty="0">
                <a:solidFill>
                  <a:srgbClr val="0070C0"/>
                </a:solidFill>
              </a:rPr>
              <a:t>// pop </a:t>
            </a:r>
            <a:r>
              <a:rPr lang="en-US" altLang="zh-TW" dirty="0" err="1">
                <a:solidFill>
                  <a:srgbClr val="0070C0"/>
                </a:solidFill>
              </a:rPr>
              <a:t>pq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兩個最小值</a:t>
            </a:r>
            <a:r>
              <a:rPr lang="en-US" altLang="zh-TW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ll</a:t>
            </a:r>
            <a:r>
              <a:rPr lang="en-US" altLang="zh-TW" dirty="0"/>
              <a:t> b = </a:t>
            </a:r>
            <a:r>
              <a:rPr lang="en-US" altLang="zh-TW" dirty="0" err="1"/>
              <a:t>pq.top</a:t>
            </a:r>
            <a:r>
              <a:rPr lang="en-US" altLang="zh-TW" dirty="0"/>
              <a:t>();  </a:t>
            </a:r>
            <a:r>
              <a:rPr lang="en-US" altLang="zh-TW" dirty="0" err="1">
                <a:solidFill>
                  <a:srgbClr val="FF0000"/>
                </a:solidFill>
              </a:rPr>
              <a:t>pq.pop</a:t>
            </a:r>
            <a:r>
              <a:rPr lang="en-US" altLang="zh-TW" dirty="0">
                <a:solidFill>
                  <a:srgbClr val="FF0000"/>
                </a:solidFill>
              </a:rPr>
              <a:t>();  </a:t>
            </a:r>
          </a:p>
          <a:p>
            <a:r>
              <a:rPr lang="en-US" altLang="zh-TW" dirty="0"/>
              <a:t>            sum += a + b;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err="1">
                <a:solidFill>
                  <a:srgbClr val="0070C0"/>
                </a:solidFill>
              </a:rPr>
              <a:t>a+b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dirty="0">
                <a:solidFill>
                  <a:srgbClr val="0070C0"/>
                </a:solidFill>
              </a:rPr>
              <a:t>(cost)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累加進變數</a:t>
            </a:r>
            <a:r>
              <a:rPr lang="en-US" altLang="zh-TW" dirty="0">
                <a:solidFill>
                  <a:srgbClr val="0070C0"/>
                </a:solidFill>
              </a:rPr>
              <a:t>sum</a:t>
            </a:r>
          </a:p>
          <a:p>
            <a:r>
              <a:rPr lang="en-US" altLang="zh-TW" dirty="0"/>
              <a:t>            if (!</a:t>
            </a:r>
            <a:r>
              <a:rPr lang="en-US" altLang="zh-TW" dirty="0" err="1"/>
              <a:t>pq.empty</a:t>
            </a:r>
            <a:r>
              <a:rPr lang="en-US" altLang="zh-TW" dirty="0"/>
              <a:t>()) </a:t>
            </a:r>
            <a:r>
              <a:rPr lang="en-US" altLang="zh-TW" dirty="0" err="1">
                <a:solidFill>
                  <a:srgbClr val="FF0000"/>
                </a:solidFill>
              </a:rPr>
              <a:t>pq.push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a+b</a:t>
            </a:r>
            <a:r>
              <a:rPr lang="en-US" altLang="zh-TW" dirty="0">
                <a:solidFill>
                  <a:srgbClr val="FF0000"/>
                </a:solidFill>
              </a:rPr>
              <a:t>);  </a:t>
            </a:r>
            <a:r>
              <a:rPr lang="en-US" altLang="zh-TW" dirty="0"/>
              <a:t>else break;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 err="1">
                <a:solidFill>
                  <a:srgbClr val="0070C0"/>
                </a:solidFill>
              </a:rPr>
              <a:t>pq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不是空的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en-US" altLang="zh-TW" dirty="0">
                <a:solidFill>
                  <a:srgbClr val="0070C0"/>
                </a:solidFill>
              </a:rPr>
              <a:t>push </a:t>
            </a:r>
            <a:r>
              <a:rPr lang="en-US" altLang="zh-TW" dirty="0" err="1">
                <a:solidFill>
                  <a:srgbClr val="0070C0"/>
                </a:solidFill>
              </a:rPr>
              <a:t>a+b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值進</a:t>
            </a:r>
            <a:r>
              <a:rPr lang="en-US" altLang="zh-TW" dirty="0" err="1">
                <a:solidFill>
                  <a:srgbClr val="0070C0"/>
                </a:solidFill>
              </a:rPr>
              <a:t>pq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不然就結束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}  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("%</a:t>
            </a:r>
            <a:r>
              <a:rPr lang="en-US" altLang="zh-TW" dirty="0" err="1"/>
              <a:t>lld</a:t>
            </a:r>
            <a:r>
              <a:rPr lang="en-US" altLang="zh-TW" dirty="0"/>
              <a:t>\n", sum);  </a:t>
            </a:r>
            <a:r>
              <a:rPr lang="en-US" altLang="zh-TW" dirty="0">
                <a:solidFill>
                  <a:srgbClr val="0070C0"/>
                </a:solidFill>
              </a:rPr>
              <a:t>// sum: minimal cost</a:t>
            </a:r>
          </a:p>
          <a:p>
            <a:r>
              <a:rPr lang="en-US" altLang="zh-TW" dirty="0"/>
              <a:t>    }  </a:t>
            </a:r>
          </a:p>
          <a:p>
            <a:r>
              <a:rPr lang="en-US" altLang="zh-TW" dirty="0"/>
              <a:t>    return 0;  </a:t>
            </a:r>
          </a:p>
          <a:p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13486" y="275771"/>
            <a:ext cx="238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UVa</a:t>
            </a:r>
            <a:r>
              <a:rPr lang="en-US" altLang="zh-TW" sz="3600" dirty="0"/>
              <a:t> 10954 Code (1/1)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1180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3522687" y="1319134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1 + 2 = 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347125"/>
            <a:ext cx="30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681803" y="242341"/>
            <a:ext cx="30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4912" y="1019332"/>
            <a:ext cx="1514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</a:t>
            </a:r>
          </a:p>
          <a:p>
            <a:r>
              <a:rPr lang="en-US" altLang="zh-TW" sz="3600" dirty="0"/>
              <a:t>1 2 3</a:t>
            </a:r>
          </a:p>
          <a:p>
            <a:r>
              <a:rPr lang="en-US" altLang="zh-TW" sz="3600" dirty="0"/>
              <a:t>4</a:t>
            </a:r>
          </a:p>
          <a:p>
            <a:r>
              <a:rPr lang="en-US" altLang="zh-TW" sz="3600" dirty="0"/>
              <a:t>1 2 3 4</a:t>
            </a:r>
          </a:p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79307" y="899410"/>
            <a:ext cx="2983042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9</a:t>
            </a:r>
          </a:p>
          <a:p>
            <a:r>
              <a:rPr lang="en-US" altLang="zh-TW" sz="3600" dirty="0"/>
              <a:t>19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7521" y="509665"/>
            <a:ext cx="265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1        2       3</a:t>
            </a:r>
            <a:endParaRPr lang="zh-TW" altLang="en-US" sz="3600" dirty="0"/>
          </a:p>
        </p:txBody>
      </p:sp>
      <p:sp>
        <p:nvSpPr>
          <p:cNvPr id="7" name="弧形 6"/>
          <p:cNvSpPr/>
          <p:nvPr/>
        </p:nvSpPr>
        <p:spPr>
          <a:xfrm rot="7871588">
            <a:off x="3740609" y="-86451"/>
            <a:ext cx="1460710" cy="15121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rot="7786007">
            <a:off x="4336626" y="590844"/>
            <a:ext cx="1654970" cy="1466945"/>
          </a:xfrm>
          <a:prstGeom prst="arc">
            <a:avLst>
              <a:gd name="adj1" fmla="val 12938235"/>
              <a:gd name="adj2" fmla="val 586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169764" y="2041160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3 + 3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87645" y="2583304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/>
              <a:t> =</a:t>
            </a:r>
            <a:r>
              <a:rPr lang="en-US" altLang="zh-TW" sz="2800" dirty="0">
                <a:solidFill>
                  <a:srgbClr val="FF0000"/>
                </a:solidFill>
              </a:rPr>
              <a:t>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50039" y="3375285"/>
            <a:ext cx="362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1        2       3       4</a:t>
            </a:r>
            <a:endParaRPr lang="zh-TW" altLang="en-US" sz="3600" dirty="0"/>
          </a:p>
        </p:txBody>
      </p:sp>
      <p:sp>
        <p:nvSpPr>
          <p:cNvPr id="13" name="弧形 12"/>
          <p:cNvSpPr/>
          <p:nvPr/>
        </p:nvSpPr>
        <p:spPr>
          <a:xfrm rot="7871588">
            <a:off x="3706924" y="2712748"/>
            <a:ext cx="1460710" cy="15121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7786007">
            <a:off x="4350236" y="3405807"/>
            <a:ext cx="1654970" cy="1466945"/>
          </a:xfrm>
          <a:prstGeom prst="arc">
            <a:avLst>
              <a:gd name="adj1" fmla="val 13015789"/>
              <a:gd name="adj2" fmla="val 586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495205" y="4184754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1 + 2 = </a:t>
            </a:r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42282" y="4906780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3 + 3 = 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45172" y="5883639"/>
            <a:ext cx="406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Cost =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6</a:t>
            </a:r>
            <a:r>
              <a:rPr lang="en-US" altLang="zh-TW" sz="2800" dirty="0"/>
              <a:t> + </a:t>
            </a:r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dirty="0"/>
              <a:t> = </a:t>
            </a:r>
            <a:r>
              <a:rPr lang="en-US" altLang="zh-TW" sz="2800" dirty="0">
                <a:solidFill>
                  <a:srgbClr val="FF0000"/>
                </a:solidFill>
              </a:rPr>
              <a:t>19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弧形 17"/>
          <p:cNvSpPr/>
          <p:nvPr/>
        </p:nvSpPr>
        <p:spPr>
          <a:xfrm rot="7786007">
            <a:off x="5221352" y="3835853"/>
            <a:ext cx="1950417" cy="1647477"/>
          </a:xfrm>
          <a:prstGeom prst="arc">
            <a:avLst>
              <a:gd name="adj1" fmla="val 11501170"/>
              <a:gd name="adj2" fmla="val 586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134130" y="5538865"/>
            <a:ext cx="214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Cost = 6 + 4 =</a:t>
            </a:r>
            <a:r>
              <a:rPr lang="en-US" altLang="zh-TW" sz="2400" dirty="0">
                <a:solidFill>
                  <a:srgbClr val="FF0000"/>
                </a:solidFill>
              </a:rPr>
              <a:t>10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32157" y="884419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942274" y="1621435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319665" y="3750038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949252" y="4469567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013554" y="5129134"/>
            <a:ext cx="49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+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92708" y="479685"/>
            <a:ext cx="4017364" cy="25333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510196" y="3435245"/>
            <a:ext cx="4044845" cy="2950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C66-F090-455A-B583-886774E8064E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396460" y="0"/>
            <a:ext cx="224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#1</a:t>
            </a:r>
            <a:endParaRPr lang="zh-TW" altLang="en-US" sz="3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443928" y="2940570"/>
            <a:ext cx="224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#2</a:t>
            </a:r>
            <a:endParaRPr lang="zh-TW" altLang="en-US" sz="3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573966" y="1064302"/>
            <a:ext cx="176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of integers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546483" y="1604183"/>
            <a:ext cx="205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 integers</a:t>
            </a:r>
            <a:endParaRPr lang="zh-TW" altLang="en-US" sz="2400" dirty="0"/>
          </a:p>
        </p:txBody>
      </p:sp>
      <p:cxnSp>
        <p:nvCxnSpPr>
          <p:cNvPr id="35" name="直線單箭頭接點 34"/>
          <p:cNvCxnSpPr>
            <a:stCxn id="32" idx="1"/>
          </p:cNvCxnSpPr>
          <p:nvPr/>
        </p:nvCxnSpPr>
        <p:spPr>
          <a:xfrm flipH="1" flipV="1">
            <a:off x="534838" y="1293962"/>
            <a:ext cx="1039128" cy="1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3" idx="1"/>
          </p:cNvCxnSpPr>
          <p:nvPr/>
        </p:nvCxnSpPr>
        <p:spPr>
          <a:xfrm flipH="1" flipV="1">
            <a:off x="1109272" y="1826537"/>
            <a:ext cx="437211" cy="8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34910" y="1109272"/>
            <a:ext cx="1348833" cy="1019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466491" y="2044460"/>
            <a:ext cx="20272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692852" y="1989826"/>
            <a:ext cx="1481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Test Case #1</a:t>
            </a:r>
            <a:endParaRPr lang="zh-TW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132035" y="2219204"/>
            <a:ext cx="1334456" cy="1019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肘形接點 48"/>
          <p:cNvCxnSpPr/>
          <p:nvPr/>
        </p:nvCxnSpPr>
        <p:spPr>
          <a:xfrm>
            <a:off x="1475117" y="3105509"/>
            <a:ext cx="2061713" cy="500333"/>
          </a:xfrm>
          <a:prstGeom prst="bentConnector3">
            <a:avLst>
              <a:gd name="adj1" fmla="val 771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698603" y="2771955"/>
            <a:ext cx="1481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Test Case #2</a:t>
            </a:r>
            <a:endParaRPr lang="zh-TW" altLang="en-US" sz="2000" dirty="0"/>
          </a:p>
        </p:txBody>
      </p:sp>
      <p:cxnSp>
        <p:nvCxnSpPr>
          <p:cNvPr id="55" name="肘形接點 54"/>
          <p:cNvCxnSpPr>
            <a:stCxn id="11" idx="3"/>
          </p:cNvCxnSpPr>
          <p:nvPr/>
        </p:nvCxnSpPr>
        <p:spPr>
          <a:xfrm flipV="1">
            <a:off x="6940444" y="1182414"/>
            <a:ext cx="1683294" cy="16625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7615003" y="1785257"/>
            <a:ext cx="1017369" cy="4359992"/>
            <a:chOff x="7615003" y="1785257"/>
            <a:chExt cx="1017369" cy="4359992"/>
          </a:xfrm>
        </p:grpSpPr>
        <p:cxnSp>
          <p:nvCxnSpPr>
            <p:cNvPr id="60" name="肘形接點 59"/>
            <p:cNvCxnSpPr>
              <a:stCxn id="17" idx="3"/>
            </p:cNvCxnSpPr>
            <p:nvPr/>
          </p:nvCxnSpPr>
          <p:spPr>
            <a:xfrm flipV="1">
              <a:off x="7615003" y="1785257"/>
              <a:ext cx="527511" cy="4359992"/>
            </a:xfrm>
            <a:prstGeom prst="bentConnector2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>
              <a:off x="8131629" y="1785257"/>
              <a:ext cx="50074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字方塊 67"/>
          <p:cNvSpPr txBox="1"/>
          <p:nvPr/>
        </p:nvSpPr>
        <p:spPr>
          <a:xfrm>
            <a:off x="1421566" y="3762678"/>
            <a:ext cx="176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end of input</a:t>
            </a:r>
            <a:endParaRPr lang="zh-TW" altLang="en-US" sz="2400" dirty="0"/>
          </a:p>
        </p:txBody>
      </p:sp>
      <p:cxnSp>
        <p:nvCxnSpPr>
          <p:cNvPr id="70" name="肘形接點 69"/>
          <p:cNvCxnSpPr/>
          <p:nvPr/>
        </p:nvCxnSpPr>
        <p:spPr>
          <a:xfrm rot="10800000">
            <a:off x="591672" y="3460376"/>
            <a:ext cx="806823" cy="5558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8641977" y="2330824"/>
            <a:ext cx="2617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addition cost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82A7-D03A-4143-B301-F7F318A88FCB}" type="datetime1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10954 Add All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7246-C1F2-40E7-BE80-B7AC6383A1D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330824" y="1434353"/>
            <a:ext cx="2151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66681" y="2474258"/>
            <a:ext cx="516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Encoding/Tree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57717" y="3110752"/>
            <a:ext cx="3290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59106" y="4087906"/>
            <a:ext cx="546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7724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4196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4958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53340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94572" name="Rectangle 12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1722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77724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4576" name="Text Box 16"/>
          <p:cNvSpPr txBox="1">
            <a:spLocks noChangeArrowheads="1"/>
          </p:cNvSpPr>
          <p:nvPr/>
        </p:nvSpPr>
        <p:spPr bwMode="auto">
          <a:xfrm>
            <a:off x="70104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7848600" y="2971800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403-C595-496E-85DC-CF1F909ABABD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599" name="Rectangle 15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5029200" y="4648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5105401" y="46482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9560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6096000" y="4648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4" name="Text Box 20"/>
          <p:cNvSpPr txBox="1">
            <a:spLocks noChangeArrowheads="1"/>
          </p:cNvSpPr>
          <p:nvPr/>
        </p:nvSpPr>
        <p:spPr bwMode="auto">
          <a:xfrm>
            <a:off x="6156326" y="46482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95605" name="Oval 21"/>
          <p:cNvSpPr>
            <a:spLocks noChangeArrowheads="1"/>
          </p:cNvSpPr>
          <p:nvPr/>
        </p:nvSpPr>
        <p:spPr bwMode="auto">
          <a:xfrm>
            <a:off x="5486400" y="37338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562600" y="381000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95607" name="Line 23"/>
          <p:cNvSpPr>
            <a:spLocks noChangeShapeType="1"/>
          </p:cNvSpPr>
          <p:nvPr/>
        </p:nvSpPr>
        <p:spPr bwMode="auto">
          <a:xfrm flipH="1">
            <a:off x="5257800" y="41910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>
            <a:off x="5943600" y="41910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D6AA-673F-492C-A09D-1C7F4CDD3766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334000" y="2971800"/>
            <a:ext cx="473075" cy="3968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7010400" y="2971800"/>
            <a:ext cx="473075" cy="3968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848600" y="2971800"/>
            <a:ext cx="473075" cy="3968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121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6934200" y="30480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7010401" y="30480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7772400" y="30480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7772401" y="30480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66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6019800" y="3886200"/>
            <a:ext cx="533400" cy="533400"/>
            <a:chOff x="528" y="2976"/>
            <a:chExt cx="336" cy="336"/>
          </a:xfrm>
        </p:grpSpPr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96620" name="Line 12"/>
          <p:cNvSpPr>
            <a:spLocks noChangeShapeType="1"/>
          </p:cNvSpPr>
          <p:nvPr/>
        </p:nvSpPr>
        <p:spPr bwMode="auto">
          <a:xfrm flipH="1">
            <a:off x="5791200" y="43434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6477000" y="43434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2" name="Oval 14"/>
          <p:cNvSpPr>
            <a:spLocks noChangeArrowheads="1"/>
          </p:cNvSpPr>
          <p:nvPr/>
        </p:nvSpPr>
        <p:spPr bwMode="auto">
          <a:xfrm>
            <a:off x="5486400" y="30480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54864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 flipH="1">
            <a:off x="52578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5" name="Line 17"/>
          <p:cNvSpPr>
            <a:spLocks noChangeShapeType="1"/>
          </p:cNvSpPr>
          <p:nvPr/>
        </p:nvSpPr>
        <p:spPr bwMode="auto">
          <a:xfrm>
            <a:off x="59436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4953000" y="38862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5029201" y="38862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96628" name="Rectangle 20"/>
          <p:cNvSpPr>
            <a:spLocks noChangeArrowheads="1"/>
          </p:cNvSpPr>
          <p:nvPr/>
        </p:nvSpPr>
        <p:spPr bwMode="auto">
          <a:xfrm>
            <a:off x="5562600" y="48006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638801" y="48006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6705600" y="4800600"/>
            <a:ext cx="457200" cy="457200"/>
          </a:xfrm>
          <a:prstGeom prst="rect">
            <a:avLst/>
          </a:prstGeom>
          <a:solidFill>
            <a:srgbClr val="FFED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6705601" y="4800601"/>
            <a:ext cx="473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FD9F-C80C-43F8-B103-37BC9E2B124D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reeform 2"/>
          <p:cNvSpPr>
            <a:spLocks/>
          </p:cNvSpPr>
          <p:nvPr/>
        </p:nvSpPr>
        <p:spPr bwMode="auto">
          <a:xfrm>
            <a:off x="3581400" y="2438400"/>
            <a:ext cx="6019800" cy="3886200"/>
          </a:xfrm>
          <a:custGeom>
            <a:avLst/>
            <a:gdLst>
              <a:gd name="T0" fmla="*/ 278 w 3022"/>
              <a:gd name="T1" fmla="*/ 317 h 1789"/>
              <a:gd name="T2" fmla="*/ 58 w 3022"/>
              <a:gd name="T3" fmla="*/ 394 h 1789"/>
              <a:gd name="T4" fmla="*/ 38 w 3022"/>
              <a:gd name="T5" fmla="*/ 451 h 1789"/>
              <a:gd name="T6" fmla="*/ 0 w 3022"/>
              <a:gd name="T7" fmla="*/ 595 h 1789"/>
              <a:gd name="T8" fmla="*/ 10 w 3022"/>
              <a:gd name="T9" fmla="*/ 730 h 1789"/>
              <a:gd name="T10" fmla="*/ 48 w 3022"/>
              <a:gd name="T11" fmla="*/ 797 h 1789"/>
              <a:gd name="T12" fmla="*/ 67 w 3022"/>
              <a:gd name="T13" fmla="*/ 883 h 1789"/>
              <a:gd name="T14" fmla="*/ 115 w 3022"/>
              <a:gd name="T15" fmla="*/ 1152 h 1789"/>
              <a:gd name="T16" fmla="*/ 106 w 3022"/>
              <a:gd name="T17" fmla="*/ 1239 h 1789"/>
              <a:gd name="T18" fmla="*/ 115 w 3022"/>
              <a:gd name="T19" fmla="*/ 1373 h 1789"/>
              <a:gd name="T20" fmla="*/ 365 w 3022"/>
              <a:gd name="T21" fmla="*/ 1498 h 1789"/>
              <a:gd name="T22" fmla="*/ 490 w 3022"/>
              <a:gd name="T23" fmla="*/ 1536 h 1789"/>
              <a:gd name="T24" fmla="*/ 701 w 3022"/>
              <a:gd name="T25" fmla="*/ 1632 h 1789"/>
              <a:gd name="T26" fmla="*/ 816 w 3022"/>
              <a:gd name="T27" fmla="*/ 1690 h 1789"/>
              <a:gd name="T28" fmla="*/ 1440 w 3022"/>
              <a:gd name="T29" fmla="*/ 1757 h 1789"/>
              <a:gd name="T30" fmla="*/ 2304 w 3022"/>
              <a:gd name="T31" fmla="*/ 1728 h 1789"/>
              <a:gd name="T32" fmla="*/ 2486 w 3022"/>
              <a:gd name="T33" fmla="*/ 1690 h 1789"/>
              <a:gd name="T34" fmla="*/ 2554 w 3022"/>
              <a:gd name="T35" fmla="*/ 1613 h 1789"/>
              <a:gd name="T36" fmla="*/ 2822 w 3022"/>
              <a:gd name="T37" fmla="*/ 1363 h 1789"/>
              <a:gd name="T38" fmla="*/ 2938 w 3022"/>
              <a:gd name="T39" fmla="*/ 960 h 1789"/>
              <a:gd name="T40" fmla="*/ 2842 w 3022"/>
              <a:gd name="T41" fmla="*/ 279 h 1789"/>
              <a:gd name="T42" fmla="*/ 2803 w 3022"/>
              <a:gd name="T43" fmla="*/ 144 h 1789"/>
              <a:gd name="T44" fmla="*/ 2746 w 3022"/>
              <a:gd name="T45" fmla="*/ 135 h 1789"/>
              <a:gd name="T46" fmla="*/ 2477 w 3022"/>
              <a:gd name="T47" fmla="*/ 125 h 1789"/>
              <a:gd name="T48" fmla="*/ 2246 w 3022"/>
              <a:gd name="T49" fmla="*/ 106 h 1789"/>
              <a:gd name="T50" fmla="*/ 893 w 3022"/>
              <a:gd name="T51" fmla="*/ 115 h 1789"/>
              <a:gd name="T52" fmla="*/ 797 w 3022"/>
              <a:gd name="T53" fmla="*/ 106 h 1789"/>
              <a:gd name="T54" fmla="*/ 749 w 3022"/>
              <a:gd name="T55" fmla="*/ 39 h 1789"/>
              <a:gd name="T56" fmla="*/ 720 w 3022"/>
              <a:gd name="T57" fmla="*/ 29 h 1789"/>
              <a:gd name="T58" fmla="*/ 691 w 3022"/>
              <a:gd name="T59" fmla="*/ 10 h 1789"/>
              <a:gd name="T60" fmla="*/ 470 w 3022"/>
              <a:gd name="T61" fmla="*/ 0 h 1789"/>
              <a:gd name="T62" fmla="*/ 355 w 3022"/>
              <a:gd name="T63" fmla="*/ 125 h 1789"/>
              <a:gd name="T64" fmla="*/ 346 w 3022"/>
              <a:gd name="T65" fmla="*/ 163 h 1789"/>
              <a:gd name="T66" fmla="*/ 326 w 3022"/>
              <a:gd name="T67" fmla="*/ 221 h 1789"/>
              <a:gd name="T68" fmla="*/ 278 w 3022"/>
              <a:gd name="T69" fmla="*/ 317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22" h="1789">
                <a:moveTo>
                  <a:pt x="278" y="317"/>
                </a:moveTo>
                <a:cubicBezTo>
                  <a:pt x="205" y="343"/>
                  <a:pt x="126" y="356"/>
                  <a:pt x="58" y="394"/>
                </a:cubicBezTo>
                <a:cubicBezTo>
                  <a:pt x="40" y="404"/>
                  <a:pt x="44" y="432"/>
                  <a:pt x="38" y="451"/>
                </a:cubicBezTo>
                <a:cubicBezTo>
                  <a:pt x="24" y="499"/>
                  <a:pt x="14" y="547"/>
                  <a:pt x="0" y="595"/>
                </a:cubicBezTo>
                <a:cubicBezTo>
                  <a:pt x="3" y="640"/>
                  <a:pt x="0" y="686"/>
                  <a:pt x="10" y="730"/>
                </a:cubicBezTo>
                <a:cubicBezTo>
                  <a:pt x="16" y="755"/>
                  <a:pt x="38" y="773"/>
                  <a:pt x="48" y="797"/>
                </a:cubicBezTo>
                <a:cubicBezTo>
                  <a:pt x="59" y="824"/>
                  <a:pt x="60" y="854"/>
                  <a:pt x="67" y="883"/>
                </a:cubicBezTo>
                <a:cubicBezTo>
                  <a:pt x="78" y="975"/>
                  <a:pt x="103" y="1060"/>
                  <a:pt x="115" y="1152"/>
                </a:cubicBezTo>
                <a:cubicBezTo>
                  <a:pt x="112" y="1181"/>
                  <a:pt x="106" y="1210"/>
                  <a:pt x="106" y="1239"/>
                </a:cubicBezTo>
                <a:cubicBezTo>
                  <a:pt x="106" y="1284"/>
                  <a:pt x="107" y="1329"/>
                  <a:pt x="115" y="1373"/>
                </a:cubicBezTo>
                <a:cubicBezTo>
                  <a:pt x="131" y="1467"/>
                  <a:pt x="310" y="1484"/>
                  <a:pt x="365" y="1498"/>
                </a:cubicBezTo>
                <a:cubicBezTo>
                  <a:pt x="407" y="1509"/>
                  <a:pt x="448" y="1523"/>
                  <a:pt x="490" y="1536"/>
                </a:cubicBezTo>
                <a:cubicBezTo>
                  <a:pt x="621" y="1630"/>
                  <a:pt x="489" y="1545"/>
                  <a:pt x="701" y="1632"/>
                </a:cubicBezTo>
                <a:cubicBezTo>
                  <a:pt x="741" y="1648"/>
                  <a:pt x="776" y="1676"/>
                  <a:pt x="816" y="1690"/>
                </a:cubicBezTo>
                <a:cubicBezTo>
                  <a:pt x="1013" y="1760"/>
                  <a:pt x="1236" y="1751"/>
                  <a:pt x="1440" y="1757"/>
                </a:cubicBezTo>
                <a:cubicBezTo>
                  <a:pt x="1731" y="1789"/>
                  <a:pt x="2014" y="1750"/>
                  <a:pt x="2304" y="1728"/>
                </a:cubicBezTo>
                <a:cubicBezTo>
                  <a:pt x="2336" y="1723"/>
                  <a:pt x="2443" y="1714"/>
                  <a:pt x="2486" y="1690"/>
                </a:cubicBezTo>
                <a:cubicBezTo>
                  <a:pt x="2503" y="1680"/>
                  <a:pt x="2546" y="1621"/>
                  <a:pt x="2554" y="1613"/>
                </a:cubicBezTo>
                <a:cubicBezTo>
                  <a:pt x="2840" y="1349"/>
                  <a:pt x="2674" y="1533"/>
                  <a:pt x="2822" y="1363"/>
                </a:cubicBezTo>
                <a:cubicBezTo>
                  <a:pt x="2886" y="1201"/>
                  <a:pt x="2919" y="1123"/>
                  <a:pt x="2938" y="960"/>
                </a:cubicBezTo>
                <a:cubicBezTo>
                  <a:pt x="2933" y="702"/>
                  <a:pt x="3022" y="459"/>
                  <a:pt x="2842" y="279"/>
                </a:cubicBezTo>
                <a:cubicBezTo>
                  <a:pt x="2837" y="252"/>
                  <a:pt x="2836" y="161"/>
                  <a:pt x="2803" y="144"/>
                </a:cubicBezTo>
                <a:cubicBezTo>
                  <a:pt x="2786" y="135"/>
                  <a:pt x="2765" y="136"/>
                  <a:pt x="2746" y="135"/>
                </a:cubicBezTo>
                <a:cubicBezTo>
                  <a:pt x="2656" y="130"/>
                  <a:pt x="2567" y="129"/>
                  <a:pt x="2477" y="125"/>
                </a:cubicBezTo>
                <a:cubicBezTo>
                  <a:pt x="2403" y="121"/>
                  <a:pt x="2321" y="113"/>
                  <a:pt x="2246" y="106"/>
                </a:cubicBezTo>
                <a:cubicBezTo>
                  <a:pt x="1040" y="126"/>
                  <a:pt x="1491" y="142"/>
                  <a:pt x="893" y="115"/>
                </a:cubicBezTo>
                <a:cubicBezTo>
                  <a:pt x="861" y="112"/>
                  <a:pt x="825" y="121"/>
                  <a:pt x="797" y="106"/>
                </a:cubicBezTo>
                <a:cubicBezTo>
                  <a:pt x="773" y="93"/>
                  <a:pt x="775" y="48"/>
                  <a:pt x="749" y="39"/>
                </a:cubicBezTo>
                <a:cubicBezTo>
                  <a:pt x="739" y="36"/>
                  <a:pt x="729" y="34"/>
                  <a:pt x="720" y="29"/>
                </a:cubicBezTo>
                <a:cubicBezTo>
                  <a:pt x="710" y="24"/>
                  <a:pt x="702" y="11"/>
                  <a:pt x="691" y="10"/>
                </a:cubicBezTo>
                <a:cubicBezTo>
                  <a:pt x="618" y="2"/>
                  <a:pt x="544" y="3"/>
                  <a:pt x="470" y="0"/>
                </a:cubicBezTo>
                <a:cubicBezTo>
                  <a:pt x="391" y="17"/>
                  <a:pt x="378" y="30"/>
                  <a:pt x="355" y="125"/>
                </a:cubicBezTo>
                <a:cubicBezTo>
                  <a:pt x="352" y="138"/>
                  <a:pt x="350" y="151"/>
                  <a:pt x="346" y="163"/>
                </a:cubicBezTo>
                <a:cubicBezTo>
                  <a:pt x="340" y="183"/>
                  <a:pt x="326" y="221"/>
                  <a:pt x="326" y="221"/>
                </a:cubicBezTo>
                <a:cubicBezTo>
                  <a:pt x="314" y="307"/>
                  <a:pt x="323" y="272"/>
                  <a:pt x="278" y="317"/>
                </a:cubicBezTo>
                <a:close/>
              </a:path>
            </a:pathLst>
          </a:custGeom>
          <a:solidFill>
            <a:srgbClr val="FFFF66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7635" name="Group 3"/>
          <p:cNvGrpSpPr>
            <a:grpSpLocks/>
          </p:cNvGrpSpPr>
          <p:nvPr/>
        </p:nvGrpSpPr>
        <p:grpSpPr bwMode="auto">
          <a:xfrm>
            <a:off x="4876801" y="4038600"/>
            <a:ext cx="549275" cy="457200"/>
            <a:chOff x="2400" y="2304"/>
            <a:chExt cx="346" cy="288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2448" y="2304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97638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609600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n = 5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w[0:4] = [2, 5, 4, 7, 9].</a:t>
            </a:r>
          </a:p>
        </p:txBody>
      </p:sp>
      <p:grpSp>
        <p:nvGrpSpPr>
          <p:cNvPr id="197640" name="Group 8"/>
          <p:cNvGrpSpPr>
            <a:grpSpLocks/>
          </p:cNvGrpSpPr>
          <p:nvPr/>
        </p:nvGrpSpPr>
        <p:grpSpPr bwMode="auto">
          <a:xfrm>
            <a:off x="5486401" y="4953000"/>
            <a:ext cx="549275" cy="457200"/>
            <a:chOff x="384" y="2256"/>
            <a:chExt cx="346" cy="288"/>
          </a:xfrm>
        </p:grpSpPr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6553200" y="4953000"/>
            <a:ext cx="533400" cy="457200"/>
            <a:chOff x="432" y="2880"/>
            <a:chExt cx="336" cy="288"/>
          </a:xfrm>
        </p:grpSpPr>
        <p:sp>
          <p:nvSpPr>
            <p:cNvPr id="197644" name="Rectangle 12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5943600" y="4038600"/>
            <a:ext cx="533400" cy="533400"/>
            <a:chOff x="528" y="2976"/>
            <a:chExt cx="336" cy="336"/>
          </a:xfrm>
        </p:grpSpPr>
        <p:sp>
          <p:nvSpPr>
            <p:cNvPr id="197647" name="Oval 15"/>
            <p:cNvSpPr>
              <a:spLocks noChangeArrowheads="1"/>
            </p:cNvSpPr>
            <p:nvPr/>
          </p:nvSpPr>
          <p:spPr bwMode="auto">
            <a:xfrm>
              <a:off x="528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>
              <a:off x="576" y="30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97649" name="Line 17"/>
          <p:cNvSpPr>
            <a:spLocks noChangeShapeType="1"/>
          </p:cNvSpPr>
          <p:nvPr/>
        </p:nvSpPr>
        <p:spPr bwMode="auto">
          <a:xfrm flipH="1">
            <a:off x="5715000" y="4495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>
            <a:off x="6400800" y="4495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1" name="Oval 19"/>
          <p:cNvSpPr>
            <a:spLocks noChangeArrowheads="1"/>
          </p:cNvSpPr>
          <p:nvPr/>
        </p:nvSpPr>
        <p:spPr bwMode="auto">
          <a:xfrm>
            <a:off x="5410200" y="32004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5410200" y="3276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 flipH="1">
            <a:off x="5181600" y="3657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5867400" y="36576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grpSp>
        <p:nvGrpSpPr>
          <p:cNvPr id="197655" name="Group 23"/>
          <p:cNvGrpSpPr>
            <a:grpSpLocks/>
          </p:cNvGrpSpPr>
          <p:nvPr/>
        </p:nvGrpSpPr>
        <p:grpSpPr bwMode="auto">
          <a:xfrm>
            <a:off x="7543801" y="4191000"/>
            <a:ext cx="549275" cy="457200"/>
            <a:chOff x="384" y="2256"/>
            <a:chExt cx="346" cy="288"/>
          </a:xfrm>
        </p:grpSpPr>
        <p:sp>
          <p:nvSpPr>
            <p:cNvPr id="197656" name="Rectangle 24"/>
            <p:cNvSpPr>
              <a:spLocks noChangeArrowheads="1"/>
            </p:cNvSpPr>
            <p:nvPr/>
          </p:nvSpPr>
          <p:spPr bwMode="auto">
            <a:xfrm>
              <a:off x="384" y="2256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432" y="2256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</p:grpSp>
      <p:grpSp>
        <p:nvGrpSpPr>
          <p:cNvPr id="197658" name="Group 26"/>
          <p:cNvGrpSpPr>
            <a:grpSpLocks/>
          </p:cNvGrpSpPr>
          <p:nvPr/>
        </p:nvGrpSpPr>
        <p:grpSpPr bwMode="auto">
          <a:xfrm>
            <a:off x="8610600" y="4191000"/>
            <a:ext cx="533400" cy="457200"/>
            <a:chOff x="432" y="2880"/>
            <a:chExt cx="336" cy="288"/>
          </a:xfrm>
        </p:grpSpPr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432" y="2880"/>
              <a:ext cx="288" cy="2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3200">
                <a:solidFill>
                  <a:srgbClr val="FF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</a:endParaRPr>
            </a:p>
          </p:txBody>
        </p:sp>
        <p:sp>
          <p:nvSpPr>
            <p:cNvPr id="197660" name="Text Box 28"/>
            <p:cNvSpPr txBox="1">
              <a:spLocks noChangeArrowheads="1"/>
            </p:cNvSpPr>
            <p:nvPr/>
          </p:nvSpPr>
          <p:spPr bwMode="auto">
            <a:xfrm>
              <a:off x="470" y="2880"/>
              <a:ext cx="2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000000"/>
                  </a:solidFill>
                  <a:latin typeface="FrnkGothITC Hv BT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</p:grpSp>
      <p:sp>
        <p:nvSpPr>
          <p:cNvPr id="197661" name="Oval 29"/>
          <p:cNvSpPr>
            <a:spLocks noChangeArrowheads="1"/>
          </p:cNvSpPr>
          <p:nvPr/>
        </p:nvSpPr>
        <p:spPr bwMode="auto">
          <a:xfrm>
            <a:off x="8001000" y="3276600"/>
            <a:ext cx="5334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8001000" y="3352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TW" sz="2000">
                <a:solidFill>
                  <a:srgbClr val="000000"/>
                </a:solidFill>
                <a:latin typeface="FrnkGothITC Hv BT" pitchFamily="34" charset="0"/>
                <a:ea typeface="新細明體" panose="02020500000000000000" pitchFamily="18" charset="-120"/>
              </a:rPr>
              <a:t>16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 flipH="1">
            <a:off x="7772400" y="37338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8458200" y="3733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3200">
              <a:solidFill>
                <a:srgbClr val="FF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</a:rPr>
              <a:t>UVa 10954 Add All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84F6-7060-4AC9-AD13-9E6EE49A4083}" type="slidenum">
              <a:rPr lang="en-US" altLang="zh-TW" smtClean="0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55DA-27D1-4652-A234-77929CD77DA2}" type="datetime1">
              <a:rPr lang="zh-TW" altLang="en-US" smtClean="0">
                <a:solidFill>
                  <a:srgbClr val="000000"/>
                </a:solidFill>
              </a:rPr>
              <a:pPr/>
              <a:t>2022/3/28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8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2375</Words>
  <Application>Microsoft Office PowerPoint</Application>
  <PresentationFormat>寬螢幕</PresentationFormat>
  <Paragraphs>637</Paragraphs>
  <Slides>39</Slides>
  <Notes>32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58" baseType="lpstr">
      <vt:lpstr>FrnkGothITC Hv BT</vt:lpstr>
      <vt:lpstr>Monotype Sorts</vt:lpstr>
      <vt:lpstr>新細明體</vt:lpstr>
      <vt:lpstr>標楷體</vt:lpstr>
      <vt:lpstr>Arial</vt:lpstr>
      <vt:lpstr>Arial Black</vt:lpstr>
      <vt:lpstr>Calibri</vt:lpstr>
      <vt:lpstr>Calibri Light</vt:lpstr>
      <vt:lpstr>Cambria Math</vt:lpstr>
      <vt:lpstr>Impact</vt:lpstr>
      <vt:lpstr>Segoe UI Symbol</vt:lpstr>
      <vt:lpstr>Symbol</vt:lpstr>
      <vt:lpstr>Times New Roman</vt:lpstr>
      <vt:lpstr>Wingdings</vt:lpstr>
      <vt:lpstr>Office 佈景主題</vt:lpstr>
      <vt:lpstr>2_Blank Presentation</vt:lpstr>
      <vt:lpstr>Dads Tie</vt:lpstr>
      <vt:lpstr>文件</vt:lpstr>
      <vt:lpstr>Visio.Drawing.11</vt:lpstr>
      <vt:lpstr>UVa 10954 Add All</vt:lpstr>
      <vt:lpstr>UVa 10954 Add All (Time Limit: 3 seconds)</vt:lpstr>
      <vt:lpstr>PowerPoint 簡報</vt:lpstr>
      <vt:lpstr>PowerPoint 簡報</vt:lpstr>
      <vt:lpstr>PowerPoint 簡報</vt:lpstr>
      <vt:lpstr>Example</vt:lpstr>
      <vt:lpstr>Example</vt:lpstr>
      <vt:lpstr>Example</vt:lpstr>
      <vt:lpstr>Example</vt:lpstr>
      <vt:lpstr>Example</vt:lpstr>
      <vt:lpstr>Nature Merge Sort</vt:lpstr>
      <vt:lpstr>PowerPoint 簡報</vt:lpstr>
      <vt:lpstr>Optimal Merging Of Runs</vt:lpstr>
      <vt:lpstr>Weighted External Path Length</vt:lpstr>
      <vt:lpstr>Weighted External Path Length</vt:lpstr>
      <vt:lpstr>Other Applications</vt:lpstr>
      <vt:lpstr>Message Coding &amp; Decoding</vt:lpstr>
      <vt:lpstr>Example</vt:lpstr>
      <vt:lpstr>Example</vt:lpstr>
      <vt:lpstr>Example</vt:lpstr>
      <vt:lpstr>Another Example</vt:lpstr>
      <vt:lpstr>Lossless Data Compression</vt:lpstr>
      <vt:lpstr>Lossless Data Compression</vt:lpstr>
      <vt:lpstr>Lossless Data Compression</vt:lpstr>
      <vt:lpstr>Huffman Trees</vt:lpstr>
      <vt:lpstr>Greedy Algorithm For Binary Trees</vt:lpstr>
      <vt:lpstr>Example</vt:lpstr>
      <vt:lpstr>Example</vt:lpstr>
      <vt:lpstr>Example</vt:lpstr>
      <vt:lpstr>Example</vt:lpstr>
      <vt:lpstr>Example</vt:lpstr>
      <vt:lpstr>Data Structure For Tree Collection</vt:lpstr>
      <vt:lpstr>Higher Order Trees</vt:lpstr>
      <vt:lpstr>Cause Of Failure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10954 Add All</dc:title>
  <dc:creator>鄭進和</dc:creator>
  <cp:lastModifiedBy>進和 鄭</cp:lastModifiedBy>
  <cp:revision>68</cp:revision>
  <dcterms:created xsi:type="dcterms:W3CDTF">2018-04-06T09:13:41Z</dcterms:created>
  <dcterms:modified xsi:type="dcterms:W3CDTF">2022-03-28T03:49:38Z</dcterms:modified>
</cp:coreProperties>
</file>