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12"/>
  </p:notesMasterIdLst>
  <p:sldIdLst>
    <p:sldId id="256" r:id="rId3"/>
    <p:sldId id="257" r:id="rId4"/>
    <p:sldId id="274" r:id="rId5"/>
    <p:sldId id="258" r:id="rId6"/>
    <p:sldId id="275" r:id="rId7"/>
    <p:sldId id="276" r:id="rId8"/>
    <p:sldId id="259" r:id="rId9"/>
    <p:sldId id="277" r:id="rId10"/>
    <p:sldId id="27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071ADD-54E7-4861-88AA-D16AA40EFB9A}">
  <a:tblStyle styleId="{F3071ADD-54E7-4861-88AA-D16AA40EFB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b462d0ab1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bb462d0ab1_2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b462d0ab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bb462d0ab1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b462d0ab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bb462d0ab1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18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b462d0ab1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bb462d0ab1_2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b462d0ab1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bb462d0ab1_2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95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b462d0ab1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bb462d0ab1_2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68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89a1c1b9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e89a1c1b9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89a1c1b9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e89a1c1b9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2294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b462d0ab1_2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7" name="Google Shape;197;gbb462d0ab1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Google Shape;58;p14"/>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400"/>
              </a:spcBef>
              <a:spcAft>
                <a:spcPts val="0"/>
              </a:spcAft>
              <a:buClr>
                <a:srgbClr val="FF3300"/>
              </a:buClr>
              <a:buSzPts val="1400"/>
              <a:buFont typeface="Arial"/>
              <a:buNone/>
              <a:defRPr sz="1400" b="0" i="0" u="none" strike="noStrike" cap="none">
                <a:solidFill>
                  <a:srgbClr val="000000"/>
                </a:solidFill>
                <a:latin typeface="Arial"/>
                <a:ea typeface="Arial"/>
                <a:cs typeface="Arial"/>
                <a:sym typeface="Arial"/>
              </a:defRPr>
            </a:lvl1pPr>
            <a:lvl2pPr marR="0" lvl="1" algn="l">
              <a:lnSpc>
                <a:spcPct val="100000"/>
              </a:lnSpc>
              <a:spcBef>
                <a:spcPts val="400"/>
              </a:spcBef>
              <a:spcAft>
                <a:spcPts val="0"/>
              </a:spcAft>
              <a:buClr>
                <a:srgbClr val="0000FF"/>
              </a:buClr>
              <a:buSzPts val="1400"/>
              <a:buFont typeface="Arial"/>
              <a:buChar char="❖"/>
              <a:defRPr sz="1400" b="0" i="0" u="none" strike="noStrike" cap="none">
                <a:solidFill>
                  <a:srgbClr val="000000"/>
                </a:solidFill>
                <a:latin typeface="Arial"/>
                <a:ea typeface="Arial"/>
                <a:cs typeface="Arial"/>
                <a:sym typeface="Arial"/>
              </a:defRPr>
            </a:lvl2pPr>
            <a:lvl3pPr marR="0" lvl="2" algn="l">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R="0" lvl="3" algn="l">
              <a:lnSpc>
                <a:spcPct val="100000"/>
              </a:lnSpc>
              <a:spcBef>
                <a:spcPts val="32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R="0" lvl="4" algn="l">
              <a:lnSpc>
                <a:spcPct val="100000"/>
              </a:lnSpc>
              <a:spcBef>
                <a:spcPts val="2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R="0" lvl="5" algn="l">
              <a:lnSpc>
                <a:spcPct val="100000"/>
              </a:lnSpc>
              <a:spcBef>
                <a:spcPts val="2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R="0" lvl="6" algn="l">
              <a:lnSpc>
                <a:spcPct val="100000"/>
              </a:lnSpc>
              <a:spcBef>
                <a:spcPts val="2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R="0" lvl="7" algn="l">
              <a:lnSpc>
                <a:spcPct val="100000"/>
              </a:lnSpc>
              <a:spcBef>
                <a:spcPts val="2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R="0" lvl="8" algn="l">
              <a:lnSpc>
                <a:spcPct val="100000"/>
              </a:lnSpc>
              <a:spcBef>
                <a:spcPts val="2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534400" y="457200"/>
            <a:ext cx="457200" cy="2286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1pPr>
            <a:lvl2pPr marL="0" marR="0" lvl="1"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2pPr>
            <a:lvl3pPr marL="0" marR="0" lvl="2"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3pPr>
            <a:lvl4pPr marL="0" marR="0" lvl="3"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4pPr>
            <a:lvl5pPr marL="0" marR="0" lvl="4"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5pPr>
            <a:lvl6pPr marL="0" marR="0" lvl="5"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6pPr>
            <a:lvl7pPr marL="0" marR="0" lvl="6"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7pPr>
            <a:lvl8pPr marL="0" marR="0" lvl="7"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8pPr>
            <a:lvl9pPr marL="0" marR="0" lvl="8"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785786" y="228600"/>
            <a:ext cx="7672500" cy="457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1pPr>
            <a:lvl2pPr marR="0" lvl="1"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2pPr>
            <a:lvl3pPr marR="0" lvl="2"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3pPr>
            <a:lvl4pPr marR="0" lvl="3"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4pPr>
            <a:lvl5pPr marR="0" lvl="4"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5pPr>
            <a:lvl6pPr marR="0" lvl="5"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6pPr>
            <a:lvl7pPr marR="0" lvl="6"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7pPr>
            <a:lvl8pPr marR="0" lvl="7"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8pPr>
            <a:lvl9pPr marR="0" lvl="8" algn="ctr">
              <a:lnSpc>
                <a:spcPct val="100000"/>
              </a:lnSpc>
              <a:spcBef>
                <a:spcPts val="0"/>
              </a:spcBef>
              <a:spcAft>
                <a:spcPts val="0"/>
              </a:spcAft>
              <a:buClr>
                <a:srgbClr val="FFFFFF"/>
              </a:buClr>
              <a:buSzPts val="1400"/>
              <a:buFont typeface="Arial"/>
              <a:buNone/>
              <a:defRPr sz="4000" b="0" i="0" u="none" strike="noStrike" cap="none">
                <a:solidFill>
                  <a:srgbClr val="FFFFFF"/>
                </a:solidFill>
                <a:latin typeface="Arial"/>
                <a:ea typeface="Arial"/>
                <a:cs typeface="Arial"/>
                <a:sym typeface="Arial"/>
              </a:defRPr>
            </a:lvl9pPr>
          </a:lstStyle>
          <a:p>
            <a:endParaRPr/>
          </a:p>
        </p:txBody>
      </p:sp>
      <p:sp>
        <p:nvSpPr>
          <p:cNvPr id="63" name="Google Shape;63;p16"/>
          <p:cNvSpPr txBox="1">
            <a:spLocks noGrp="1"/>
          </p:cNvSpPr>
          <p:nvPr>
            <p:ph type="body" idx="1"/>
          </p:nvPr>
        </p:nvSpPr>
        <p:spPr>
          <a:xfrm>
            <a:off x="785786" y="964395"/>
            <a:ext cx="7929600" cy="38577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rgbClr val="FF3300"/>
              </a:buClr>
              <a:buSzPts val="2400"/>
              <a:buFont typeface="Noto Sans Symbols"/>
              <a:buChar char="■"/>
              <a:defRPr sz="2400" b="1" i="0" u="none" strike="noStrike" cap="none">
                <a:solidFill>
                  <a:schemeClr val="dk1"/>
                </a:solidFill>
                <a:latin typeface="Arial"/>
                <a:ea typeface="Arial"/>
                <a:cs typeface="Arial"/>
                <a:sym typeface="Arial"/>
              </a:defRPr>
            </a:lvl1pPr>
            <a:lvl2pPr marL="914400" marR="0" lvl="1" indent="-355600" algn="l">
              <a:lnSpc>
                <a:spcPct val="100000"/>
              </a:lnSpc>
              <a:spcBef>
                <a:spcPts val="400"/>
              </a:spcBef>
              <a:spcAft>
                <a:spcPts val="0"/>
              </a:spcAft>
              <a:buClr>
                <a:srgbClr val="0000FF"/>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a:lnSpc>
                <a:spcPct val="100000"/>
              </a:lnSpc>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a:lnSpc>
                <a:spcPct val="100000"/>
              </a:lnSpc>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6pPr>
            <a:lvl7pPr marL="3200400" marR="0" lvl="6" indent="-317500" algn="l">
              <a:lnSpc>
                <a:spcPct val="100000"/>
              </a:lnSpc>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7pPr>
            <a:lvl8pPr marL="3657600" marR="0" lvl="7" indent="-317500" algn="l">
              <a:lnSpc>
                <a:spcPct val="100000"/>
              </a:lnSpc>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8pPr>
            <a:lvl9pPr marL="4114800" marR="0" lvl="8" indent="-317500" algn="l">
              <a:lnSpc>
                <a:spcPct val="100000"/>
              </a:lnSpc>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Google Shape;64;p16"/>
          <p:cNvSpPr txBox="1">
            <a:spLocks noGrp="1"/>
          </p:cNvSpPr>
          <p:nvPr>
            <p:ph type="sldNum" idx="12"/>
          </p:nvPr>
        </p:nvSpPr>
        <p:spPr>
          <a:xfrm>
            <a:off x="8534400" y="457200"/>
            <a:ext cx="457200" cy="2286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1pPr>
            <a:lvl2pPr marL="0" marR="0" lvl="1"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2pPr>
            <a:lvl3pPr marL="0" marR="0" lvl="2"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3pPr>
            <a:lvl4pPr marL="0" marR="0" lvl="3"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4pPr>
            <a:lvl5pPr marL="0" marR="0" lvl="4"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5pPr>
            <a:lvl6pPr marL="0" marR="0" lvl="5"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6pPr>
            <a:lvl7pPr marL="0" marR="0" lvl="6"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7pPr>
            <a:lvl8pPr marL="0" marR="0" lvl="7"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8pPr>
            <a:lvl9pPr marL="0" marR="0" lvl="8" indent="0" algn="r" rtl="0">
              <a:lnSpc>
                <a:spcPct val="100000"/>
              </a:lnSpc>
              <a:spcBef>
                <a:spcPts val="0"/>
              </a:spcBef>
              <a:spcAft>
                <a:spcPts val="0"/>
              </a:spcAft>
              <a:buClr>
                <a:schemeClr val="lt1"/>
              </a:buClr>
              <a:buSzPts val="1600"/>
              <a:buFont typeface="Times"/>
              <a:buNone/>
              <a:defRPr sz="1600" b="0" i="0" u="none" strike="noStrike" cap="none">
                <a:solidFill>
                  <a:schemeClr val="lt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5">
            <a:alphaModFix/>
          </a:blip>
          <a:srcRect/>
          <a:stretch/>
        </p:blipFill>
        <p:spPr>
          <a:xfrm>
            <a:off x="0" y="-2381"/>
            <a:ext cx="9144000" cy="5138736"/>
          </a:xfrm>
          <a:prstGeom prst="rect">
            <a:avLst/>
          </a:prstGeom>
          <a:noFill/>
          <a:ln>
            <a:noFill/>
          </a:ln>
        </p:spPr>
      </p:pic>
      <p:sp>
        <p:nvSpPr>
          <p:cNvPr id="52" name="Google Shape;52;p13"/>
          <p:cNvSpPr txBox="1"/>
          <p:nvPr/>
        </p:nvSpPr>
        <p:spPr>
          <a:xfrm>
            <a:off x="1981200" y="2914650"/>
            <a:ext cx="53340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txBox="1"/>
          <p:nvPr/>
        </p:nvSpPr>
        <p:spPr>
          <a:xfrm>
            <a:off x="2057400" y="2857500"/>
            <a:ext cx="50292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txBox="1">
            <a:spLocks noGrp="1"/>
          </p:cNvSpPr>
          <p:nvPr>
            <p:ph type="title"/>
          </p:nvPr>
        </p:nvSpPr>
        <p:spPr>
          <a:xfrm>
            <a:off x="685800" y="228600"/>
            <a:ext cx="777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685800" y="1085850"/>
            <a:ext cx="7772400" cy="32577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7"/>
          <p:cNvSpPr txBox="1"/>
          <p:nvPr/>
        </p:nvSpPr>
        <p:spPr>
          <a:xfrm>
            <a:off x="605250" y="1589625"/>
            <a:ext cx="7772400" cy="147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zh-TW" sz="5400" dirty="0"/>
              <a:t>MV</a:t>
            </a:r>
            <a:r>
              <a:rPr lang="en-US" altLang="zh-TW" sz="5400" dirty="0"/>
              <a:t>C</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txBox="1"/>
          <p:nvPr/>
        </p:nvSpPr>
        <p:spPr>
          <a:xfrm>
            <a:off x="121650" y="93800"/>
            <a:ext cx="8900700" cy="514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altLang="zh-TW" sz="4000" b="1" dirty="0" err="1">
                <a:solidFill>
                  <a:srgbClr val="FFFFFF"/>
                </a:solidFill>
              </a:rPr>
              <a:t>Mô</a:t>
            </a:r>
            <a:r>
              <a:rPr lang="en-US" altLang="zh-TW" sz="4000" b="1" dirty="0">
                <a:solidFill>
                  <a:srgbClr val="FFFFFF"/>
                </a:solidFill>
              </a:rPr>
              <a:t> </a:t>
            </a:r>
            <a:r>
              <a:rPr lang="en-US" altLang="zh-TW" sz="4000" b="1" dirty="0" err="1">
                <a:solidFill>
                  <a:srgbClr val="FFFFFF"/>
                </a:solidFill>
              </a:rPr>
              <a:t>hình</a:t>
            </a:r>
            <a:r>
              <a:rPr lang="en-US" altLang="zh-TW" sz="4000" b="1" dirty="0">
                <a:solidFill>
                  <a:srgbClr val="FFFFFF"/>
                </a:solidFill>
              </a:rPr>
              <a:t> MVC</a:t>
            </a:r>
            <a:endParaRPr sz="3200" b="0" i="0" u="none" strike="noStrike" cap="none" dirty="0">
              <a:solidFill>
                <a:srgbClr val="FFFFFF"/>
              </a:solidFill>
              <a:latin typeface="Arial"/>
              <a:ea typeface="Arial"/>
              <a:cs typeface="Arial"/>
              <a:sym typeface="Arial"/>
            </a:endParaRPr>
          </a:p>
        </p:txBody>
      </p:sp>
      <p:sp>
        <p:nvSpPr>
          <p:cNvPr id="75" name="Google Shape;75;p18"/>
          <p:cNvSpPr txBox="1"/>
          <p:nvPr/>
        </p:nvSpPr>
        <p:spPr>
          <a:xfrm>
            <a:off x="900133" y="1375087"/>
            <a:ext cx="6950100" cy="2909997"/>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Char char="●"/>
            </a:pPr>
            <a:r>
              <a:rPr lang="vi-VN" sz="2200" b="1" dirty="0"/>
              <a:t>MVC là viết tắt của cụm từ “Model-View-Controller“.</a:t>
            </a:r>
          </a:p>
          <a:p>
            <a:pPr marL="457200" lvl="0" indent="-368300" algn="l" rtl="0">
              <a:lnSpc>
                <a:spcPct val="115000"/>
              </a:lnSpc>
              <a:spcBef>
                <a:spcPts val="0"/>
              </a:spcBef>
              <a:spcAft>
                <a:spcPts val="0"/>
              </a:spcAft>
              <a:buSzPts val="2200"/>
              <a:buChar char="●"/>
            </a:pPr>
            <a:r>
              <a:rPr lang="vi-VN" sz="2200" b="1" dirty="0"/>
              <a:t>Đây là mô hình thiết kế được sử dụng trong kỹ thuật phần mềm.</a:t>
            </a:r>
          </a:p>
          <a:p>
            <a:pPr marL="457200" lvl="0" indent="-368300" algn="l" rtl="0">
              <a:lnSpc>
                <a:spcPct val="115000"/>
              </a:lnSpc>
              <a:spcBef>
                <a:spcPts val="0"/>
              </a:spcBef>
              <a:spcAft>
                <a:spcPts val="0"/>
              </a:spcAft>
              <a:buSzPts val="2200"/>
              <a:buChar char="●"/>
            </a:pPr>
            <a:r>
              <a:rPr lang="vi-VN" sz="2200" b="1" dirty="0"/>
              <a:t>MVC là một mẫu kiến trúc phần mềm để tạo lập giao diện người dùng trên máy tính.</a:t>
            </a:r>
          </a:p>
          <a:p>
            <a:pPr marL="457200" lvl="0" indent="-368300" algn="l" rtl="0">
              <a:lnSpc>
                <a:spcPct val="115000"/>
              </a:lnSpc>
              <a:spcBef>
                <a:spcPts val="0"/>
              </a:spcBef>
              <a:spcAft>
                <a:spcPts val="0"/>
              </a:spcAft>
              <a:buSzPts val="2200"/>
              <a:buChar char="●"/>
            </a:pPr>
            <a:endParaRPr lang="en-US" sz="2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8"/>
          <p:cNvSpPr txBox="1"/>
          <p:nvPr/>
        </p:nvSpPr>
        <p:spPr>
          <a:xfrm>
            <a:off x="121650" y="93800"/>
            <a:ext cx="8900700" cy="514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altLang="zh-TW" sz="4000" b="1" dirty="0" err="1">
                <a:solidFill>
                  <a:srgbClr val="FFFFFF"/>
                </a:solidFill>
              </a:rPr>
              <a:t>Mô</a:t>
            </a:r>
            <a:r>
              <a:rPr lang="en-US" altLang="zh-TW" sz="4000" b="1" dirty="0">
                <a:solidFill>
                  <a:srgbClr val="FFFFFF"/>
                </a:solidFill>
              </a:rPr>
              <a:t> </a:t>
            </a:r>
            <a:r>
              <a:rPr lang="en-US" altLang="zh-TW" sz="4000" b="1" dirty="0" err="1">
                <a:solidFill>
                  <a:srgbClr val="FFFFFF"/>
                </a:solidFill>
              </a:rPr>
              <a:t>hình</a:t>
            </a:r>
            <a:r>
              <a:rPr lang="en-US" altLang="zh-TW" sz="4000" b="1" dirty="0">
                <a:solidFill>
                  <a:srgbClr val="FFFFFF"/>
                </a:solidFill>
              </a:rPr>
              <a:t> MVC</a:t>
            </a:r>
            <a:endParaRPr sz="3200" b="0" i="0" u="none" strike="noStrike" cap="none" dirty="0">
              <a:solidFill>
                <a:srgbClr val="FFFFFF"/>
              </a:solidFill>
              <a:latin typeface="Arial"/>
              <a:ea typeface="Arial"/>
              <a:cs typeface="Arial"/>
              <a:sym typeface="Arial"/>
            </a:endParaRPr>
          </a:p>
        </p:txBody>
      </p:sp>
      <p:sp>
        <p:nvSpPr>
          <p:cNvPr id="75" name="Google Shape;75;p18"/>
          <p:cNvSpPr txBox="1"/>
          <p:nvPr/>
        </p:nvSpPr>
        <p:spPr>
          <a:xfrm>
            <a:off x="501372" y="996951"/>
            <a:ext cx="4455639" cy="3724066"/>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Char char="●"/>
            </a:pPr>
            <a:r>
              <a:rPr lang="vi-VN" sz="2000" b="1" dirty="0"/>
              <a:t>MVC chia thành ba phần được kết nối với nhau và mỗi thành phần đều có một nhiệm vụ riêng của nó và độc lập với các thành phần khác.</a:t>
            </a:r>
          </a:p>
          <a:p>
            <a:pPr marL="457200" lvl="0" indent="-368300" algn="l" rtl="0">
              <a:lnSpc>
                <a:spcPct val="115000"/>
              </a:lnSpc>
              <a:spcBef>
                <a:spcPts val="0"/>
              </a:spcBef>
              <a:spcAft>
                <a:spcPts val="0"/>
              </a:spcAft>
              <a:buSzPts val="2200"/>
              <a:buChar char="●"/>
            </a:pPr>
            <a:r>
              <a:rPr lang="vi-VN" sz="2000" b="1" dirty="0"/>
              <a:t>MVC cũng được sử dụng rộng rãi trong phát triển web, sự khác biệt được tùy chỉnh liên quan đến sự có mặt của server - client.</a:t>
            </a:r>
            <a:endParaRPr lang="en-US" sz="2000" b="1" dirty="0"/>
          </a:p>
        </p:txBody>
      </p:sp>
      <p:pic>
        <p:nvPicPr>
          <p:cNvPr id="1028" name="Picture 4" descr="MVC - MDN Web Docs Glossary: Definitions of Web-related terms | MDN">
            <a:extLst>
              <a:ext uri="{FF2B5EF4-FFF2-40B4-BE49-F238E27FC236}">
                <a16:creationId xmlns:a16="http://schemas.microsoft.com/office/drawing/2014/main" id="{363BE554-6BC9-4C47-4ED1-0A779585C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59" y="1113995"/>
            <a:ext cx="3594005" cy="269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8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p:nvPr/>
        </p:nvSpPr>
        <p:spPr>
          <a:xfrm>
            <a:off x="1093600" y="3"/>
            <a:ext cx="7672500" cy="80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altLang="zh-TW" sz="4000" b="0" i="0" u="none" strike="noStrike" cap="none" dirty="0" err="1">
                <a:solidFill>
                  <a:schemeClr val="lt1"/>
                </a:solidFill>
                <a:latin typeface="Arial"/>
                <a:ea typeface="Arial"/>
                <a:cs typeface="Arial"/>
                <a:sym typeface="Arial"/>
              </a:rPr>
              <a:t>Các</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thành</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phần</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trong</a:t>
            </a:r>
            <a:r>
              <a:rPr lang="en-US" altLang="zh-TW" sz="4000" b="0" i="0" u="none" strike="noStrike" cap="none" dirty="0">
                <a:solidFill>
                  <a:schemeClr val="lt1"/>
                </a:solidFill>
                <a:latin typeface="Arial"/>
                <a:ea typeface="Arial"/>
                <a:cs typeface="Arial"/>
                <a:sym typeface="Arial"/>
              </a:rPr>
              <a:t> MVC</a:t>
            </a:r>
            <a:endParaRPr sz="4000" b="0" i="0" u="none" strike="noStrike" cap="none" dirty="0">
              <a:solidFill>
                <a:srgbClr val="FFFFFF"/>
              </a:solidFill>
              <a:latin typeface="Arial"/>
              <a:ea typeface="Arial"/>
              <a:cs typeface="Arial"/>
              <a:sym typeface="Arial"/>
            </a:endParaRPr>
          </a:p>
        </p:txBody>
      </p:sp>
      <p:sp>
        <p:nvSpPr>
          <p:cNvPr id="81" name="Google Shape;81;p19"/>
          <p:cNvSpPr/>
          <p:nvPr/>
        </p:nvSpPr>
        <p:spPr>
          <a:xfrm>
            <a:off x="714375" y="2078475"/>
            <a:ext cx="8286600" cy="3271800"/>
          </a:xfrm>
          <a:prstGeom prst="rect">
            <a:avLst/>
          </a:prstGeom>
          <a:noFill/>
          <a:ln>
            <a:noFill/>
          </a:ln>
        </p:spPr>
        <p:txBody>
          <a:bodyPr spcFirstLastPara="1" wrap="square" lIns="91425" tIns="45700" rIns="91425" bIns="45700" anchor="t" anchorCtr="0">
            <a:noAutofit/>
          </a:bodyPr>
          <a:lstStyle/>
          <a:p>
            <a:pPr marL="76200" marR="0" lvl="0" indent="0" algn="l" rtl="0">
              <a:lnSpc>
                <a:spcPct val="100000"/>
              </a:lnSpc>
              <a:spcBef>
                <a:spcPts val="0"/>
              </a:spcBef>
              <a:spcAft>
                <a:spcPts val="0"/>
              </a:spcAft>
              <a:buClr>
                <a:srgbClr val="000000"/>
              </a:buClr>
              <a:buSzPts val="2400"/>
              <a:buFont typeface="Arial"/>
              <a:buNone/>
            </a:pPr>
            <a:r>
              <a:rPr lang="zh-TW" sz="2400" b="1" i="0" u="none" strike="noStrike" cap="none" dirty="0">
                <a:solidFill>
                  <a:srgbClr val="000000"/>
                </a:solidFill>
                <a:latin typeface="Arial"/>
                <a:ea typeface="Arial"/>
                <a:cs typeface="Arial"/>
                <a:sym typeface="Arial"/>
              </a:rPr>
              <a:t>      </a:t>
            </a:r>
            <a:endParaRPr sz="2400" b="1"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400"/>
              <a:buFont typeface="Arial"/>
              <a:buNone/>
            </a:pPr>
            <a:r>
              <a:rPr lang="zh-TW" sz="2400" b="1" i="0" u="none" strike="noStrike" cap="none" dirty="0">
                <a:solidFill>
                  <a:srgbClr val="000000"/>
                </a:solidFill>
                <a:latin typeface="Arial"/>
                <a:ea typeface="Arial"/>
                <a:cs typeface="Arial"/>
                <a:sym typeface="Arial"/>
              </a:rPr>
              <a:t>     </a:t>
            </a:r>
            <a:endParaRPr sz="2400" b="0" i="0" u="none" strike="noStrike" cap="none" dirty="0">
              <a:solidFill>
                <a:schemeClr val="dk1"/>
              </a:solidFill>
              <a:highlight>
                <a:schemeClr val="lt1"/>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endParaRPr sz="2400" b="0" i="0" u="none" strike="noStrike" cap="none" dirty="0">
              <a:solidFill>
                <a:srgbClr val="FF0000"/>
              </a:solidFill>
              <a:highlight>
                <a:schemeClr val="lt1"/>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endParaRPr sz="2400" b="0" i="0" u="none" strike="noStrike" cap="none" dirty="0">
              <a:solidFill>
                <a:srgbClr val="202124"/>
              </a:solidFill>
              <a:highlight>
                <a:srgbClr val="FFFFFF"/>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r>
              <a:rPr lang="zh-TW" sz="2400" b="0" i="0" u="none" strike="noStrike" cap="none" dirty="0">
                <a:solidFill>
                  <a:srgbClr val="202124"/>
                </a:solidFill>
                <a:highlight>
                  <a:srgbClr val="FFFFFF"/>
                </a:highlight>
                <a:latin typeface="Arial"/>
                <a:ea typeface="Arial"/>
                <a:cs typeface="Arial"/>
                <a:sym typeface="Arial"/>
              </a:rPr>
              <a:t>        </a:t>
            </a:r>
            <a:endParaRPr sz="2400" b="0" i="0" u="none" strike="noStrike" cap="none" dirty="0">
              <a:solidFill>
                <a:srgbClr val="202124"/>
              </a:solidFill>
              <a:highlight>
                <a:srgbClr val="FFFFFF"/>
              </a:highlight>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0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694BD28-1C4A-5941-2238-BD107462C2CB}"/>
              </a:ext>
            </a:extLst>
          </p:cNvPr>
          <p:cNvSpPr txBox="1"/>
          <p:nvPr/>
        </p:nvSpPr>
        <p:spPr>
          <a:xfrm>
            <a:off x="1093600" y="1022862"/>
            <a:ext cx="7181135" cy="984885"/>
          </a:xfrm>
          <a:prstGeom prst="rect">
            <a:avLst/>
          </a:prstGeom>
          <a:noFill/>
        </p:spPr>
        <p:txBody>
          <a:bodyPr wrap="square">
            <a:spAutoFit/>
          </a:bodyPr>
          <a:lstStyle/>
          <a:p>
            <a:r>
              <a:rPr lang="en-US" sz="1600" b="1" dirty="0"/>
              <a:t>Model</a:t>
            </a:r>
          </a:p>
          <a:p>
            <a:pPr marL="285750" indent="-285750">
              <a:buFont typeface="Arial" panose="020B0604020202020204" pitchFamily="34" charset="0"/>
              <a:buChar char="•"/>
            </a:pPr>
            <a:r>
              <a:rPr lang="en-US" dirty="0" err="1"/>
              <a:t>Có</a:t>
            </a:r>
            <a:r>
              <a:rPr lang="en-US" dirty="0"/>
              <a:t> </a:t>
            </a:r>
            <a:r>
              <a:rPr lang="en-US" dirty="0" err="1"/>
              <a:t>nhiệm</a:t>
            </a:r>
            <a:r>
              <a:rPr lang="en-US" dirty="0"/>
              <a:t> </a:t>
            </a:r>
            <a:r>
              <a:rPr lang="en-US" dirty="0" err="1"/>
              <a:t>vụ</a:t>
            </a:r>
            <a:r>
              <a:rPr lang="en-US" dirty="0"/>
              <a:t> </a:t>
            </a:r>
            <a:r>
              <a:rPr lang="en-US" dirty="0" err="1"/>
              <a:t>thao</a:t>
            </a:r>
            <a:r>
              <a:rPr lang="en-US" dirty="0"/>
              <a:t> </a:t>
            </a:r>
            <a:r>
              <a:rPr lang="en-US" dirty="0" err="1"/>
              <a:t>tác</a:t>
            </a:r>
            <a:r>
              <a:rPr lang="en-US" dirty="0"/>
              <a:t> </a:t>
            </a:r>
            <a:r>
              <a:rPr lang="en-US" dirty="0" err="1"/>
              <a:t>với</a:t>
            </a:r>
            <a:r>
              <a:rPr lang="en-US" dirty="0"/>
              <a:t> Database</a:t>
            </a:r>
          </a:p>
          <a:p>
            <a:pPr marL="285750" indent="-285750">
              <a:buFont typeface="Arial" panose="020B0604020202020204" pitchFamily="34" charset="0"/>
              <a:buChar char="•"/>
            </a:pPr>
            <a:r>
              <a:rPr lang="en-US" dirty="0" err="1"/>
              <a:t>Nó</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hàm</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truy</a:t>
            </a:r>
            <a:r>
              <a:rPr lang="en-US" dirty="0"/>
              <a:t> </a:t>
            </a:r>
            <a:r>
              <a:rPr lang="en-US" dirty="0" err="1"/>
              <a:t>vấn</a:t>
            </a:r>
            <a:r>
              <a:rPr lang="en-US" dirty="0"/>
              <a:t> </a:t>
            </a:r>
            <a:r>
              <a:rPr lang="en-US" dirty="0" err="1"/>
              <a:t>trực</a:t>
            </a:r>
            <a:r>
              <a:rPr lang="en-US" dirty="0"/>
              <a:t> </a:t>
            </a:r>
            <a:r>
              <a:rPr lang="en-US" dirty="0" err="1"/>
              <a:t>tiếp</a:t>
            </a:r>
            <a:r>
              <a:rPr lang="en-US" dirty="0"/>
              <a:t> </a:t>
            </a:r>
            <a:r>
              <a:rPr lang="en-US" dirty="0" err="1"/>
              <a:t>với</a:t>
            </a:r>
            <a:r>
              <a:rPr lang="en-US" dirty="0"/>
              <a:t> </a:t>
            </a:r>
            <a:r>
              <a:rPr lang="en-US" dirty="0" err="1"/>
              <a:t>dữ</a:t>
            </a:r>
            <a:r>
              <a:rPr lang="en-US" dirty="0"/>
              <a:t> </a:t>
            </a:r>
            <a:r>
              <a:rPr lang="en-US" dirty="0" err="1"/>
              <a:t>liệu</a:t>
            </a:r>
            <a:endParaRPr lang="en-US" dirty="0"/>
          </a:p>
          <a:p>
            <a:pPr marL="285750" indent="-285750">
              <a:buFont typeface="Arial" panose="020B0604020202020204" pitchFamily="34" charset="0"/>
              <a:buChar char="•"/>
            </a:pPr>
            <a:r>
              <a:rPr lang="en-US" dirty="0"/>
              <a:t>Controller </a:t>
            </a:r>
            <a:r>
              <a:rPr lang="en-US" dirty="0" err="1"/>
              <a:t>sẽ</a:t>
            </a:r>
            <a:r>
              <a:rPr lang="en-US" dirty="0"/>
              <a:t> </a:t>
            </a:r>
            <a:r>
              <a:rPr lang="en-US" dirty="0" err="1"/>
              <a:t>thông</a:t>
            </a:r>
            <a:r>
              <a:rPr lang="en-US" dirty="0"/>
              <a:t> qua </a:t>
            </a:r>
            <a:r>
              <a:rPr lang="en-US" dirty="0" err="1"/>
              <a:t>các</a:t>
            </a:r>
            <a:r>
              <a:rPr lang="en-US" dirty="0"/>
              <a:t> </a:t>
            </a:r>
            <a:r>
              <a:rPr lang="en-US" dirty="0" err="1"/>
              <a:t>hàm</a:t>
            </a:r>
            <a:r>
              <a:rPr lang="en-US" dirty="0"/>
              <a:t>, </a:t>
            </a:r>
            <a:r>
              <a:rPr lang="en-US" dirty="0" err="1"/>
              <a:t>phương</a:t>
            </a:r>
            <a:r>
              <a:rPr lang="en-US" dirty="0"/>
              <a:t> </a:t>
            </a:r>
            <a:r>
              <a:rPr lang="en-US" dirty="0" err="1"/>
              <a:t>thức</a:t>
            </a:r>
            <a:r>
              <a:rPr lang="en-US" dirty="0"/>
              <a:t> </a:t>
            </a:r>
            <a:r>
              <a:rPr lang="en-US" dirty="0" err="1"/>
              <a:t>đó</a:t>
            </a:r>
            <a:r>
              <a:rPr lang="en-US" dirty="0"/>
              <a:t> </a:t>
            </a:r>
            <a:r>
              <a:rPr lang="en-US" dirty="0" err="1"/>
              <a:t>để</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rồi</a:t>
            </a:r>
            <a:r>
              <a:rPr lang="en-US" dirty="0"/>
              <a:t> </a:t>
            </a:r>
            <a:r>
              <a:rPr lang="en-US" dirty="0" err="1"/>
              <a:t>gửi</a:t>
            </a:r>
            <a:r>
              <a:rPr lang="en-US" dirty="0"/>
              <a:t> qua View</a:t>
            </a:r>
          </a:p>
        </p:txBody>
      </p:sp>
      <p:pic>
        <p:nvPicPr>
          <p:cNvPr id="5" name="Picture 4">
            <a:extLst>
              <a:ext uri="{FF2B5EF4-FFF2-40B4-BE49-F238E27FC236}">
                <a16:creationId xmlns:a16="http://schemas.microsoft.com/office/drawing/2014/main" id="{A14E192C-7416-2D19-E08A-555133EF8E47}"/>
              </a:ext>
            </a:extLst>
          </p:cNvPr>
          <p:cNvPicPr>
            <a:picLocks noChangeAspect="1"/>
          </p:cNvPicPr>
          <p:nvPr/>
        </p:nvPicPr>
        <p:blipFill>
          <a:blip r:embed="rId3"/>
          <a:stretch>
            <a:fillRect/>
          </a:stretch>
        </p:blipFill>
        <p:spPr>
          <a:xfrm>
            <a:off x="1341310" y="2291694"/>
            <a:ext cx="6685714" cy="15428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p:nvPr/>
        </p:nvSpPr>
        <p:spPr>
          <a:xfrm>
            <a:off x="1093600" y="3"/>
            <a:ext cx="7672500" cy="80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altLang="zh-TW" sz="4000" b="0" i="0" u="none" strike="noStrike" cap="none" dirty="0" err="1">
                <a:solidFill>
                  <a:schemeClr val="lt1"/>
                </a:solidFill>
                <a:latin typeface="Arial"/>
                <a:ea typeface="Arial"/>
                <a:cs typeface="Arial"/>
                <a:sym typeface="Arial"/>
              </a:rPr>
              <a:t>Các</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thành</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phần</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trong</a:t>
            </a:r>
            <a:r>
              <a:rPr lang="en-US" altLang="zh-TW" sz="4000" b="0" i="0" u="none" strike="noStrike" cap="none" dirty="0">
                <a:solidFill>
                  <a:schemeClr val="lt1"/>
                </a:solidFill>
                <a:latin typeface="Arial"/>
                <a:ea typeface="Arial"/>
                <a:cs typeface="Arial"/>
                <a:sym typeface="Arial"/>
              </a:rPr>
              <a:t> MVC</a:t>
            </a:r>
            <a:endParaRPr sz="4000" b="0" i="0" u="none" strike="noStrike" cap="none" dirty="0">
              <a:solidFill>
                <a:srgbClr val="FFFFFF"/>
              </a:solidFill>
              <a:latin typeface="Arial"/>
              <a:ea typeface="Arial"/>
              <a:cs typeface="Arial"/>
              <a:sym typeface="Arial"/>
            </a:endParaRPr>
          </a:p>
        </p:txBody>
      </p:sp>
      <p:sp>
        <p:nvSpPr>
          <p:cNvPr id="81" name="Google Shape;81;p19"/>
          <p:cNvSpPr/>
          <p:nvPr/>
        </p:nvSpPr>
        <p:spPr>
          <a:xfrm>
            <a:off x="714375" y="2078475"/>
            <a:ext cx="8286600" cy="3271800"/>
          </a:xfrm>
          <a:prstGeom prst="rect">
            <a:avLst/>
          </a:prstGeom>
          <a:noFill/>
          <a:ln>
            <a:noFill/>
          </a:ln>
        </p:spPr>
        <p:txBody>
          <a:bodyPr spcFirstLastPara="1" wrap="square" lIns="91425" tIns="45700" rIns="91425" bIns="45700" anchor="t" anchorCtr="0">
            <a:noAutofit/>
          </a:bodyPr>
          <a:lstStyle/>
          <a:p>
            <a:pPr marL="76200" marR="0" lvl="0" indent="0" algn="l" rtl="0">
              <a:lnSpc>
                <a:spcPct val="100000"/>
              </a:lnSpc>
              <a:spcBef>
                <a:spcPts val="0"/>
              </a:spcBef>
              <a:spcAft>
                <a:spcPts val="0"/>
              </a:spcAft>
              <a:buClr>
                <a:srgbClr val="000000"/>
              </a:buClr>
              <a:buSzPts val="2400"/>
              <a:buFont typeface="Arial"/>
              <a:buNone/>
            </a:pPr>
            <a:r>
              <a:rPr lang="zh-TW" sz="2400" b="1" i="0" u="none" strike="noStrike" cap="none" dirty="0">
                <a:solidFill>
                  <a:srgbClr val="000000"/>
                </a:solidFill>
                <a:latin typeface="Arial"/>
                <a:ea typeface="Arial"/>
                <a:cs typeface="Arial"/>
                <a:sym typeface="Arial"/>
              </a:rPr>
              <a:t>      </a:t>
            </a:r>
            <a:endParaRPr sz="2400" b="1"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400"/>
              <a:buFont typeface="Arial"/>
              <a:buNone/>
            </a:pPr>
            <a:r>
              <a:rPr lang="zh-TW" sz="2400" b="1" i="0" u="none" strike="noStrike" cap="none" dirty="0">
                <a:solidFill>
                  <a:srgbClr val="000000"/>
                </a:solidFill>
                <a:latin typeface="Arial"/>
                <a:ea typeface="Arial"/>
                <a:cs typeface="Arial"/>
                <a:sym typeface="Arial"/>
              </a:rPr>
              <a:t>     </a:t>
            </a:r>
            <a:endParaRPr sz="2400" b="0" i="0" u="none" strike="noStrike" cap="none" dirty="0">
              <a:solidFill>
                <a:schemeClr val="dk1"/>
              </a:solidFill>
              <a:highlight>
                <a:schemeClr val="lt1"/>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endParaRPr sz="2400" b="0" i="0" u="none" strike="noStrike" cap="none" dirty="0">
              <a:solidFill>
                <a:srgbClr val="FF0000"/>
              </a:solidFill>
              <a:highlight>
                <a:schemeClr val="lt1"/>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endParaRPr sz="2400" b="0" i="0" u="none" strike="noStrike" cap="none" dirty="0">
              <a:solidFill>
                <a:srgbClr val="202124"/>
              </a:solidFill>
              <a:highlight>
                <a:srgbClr val="FFFFFF"/>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r>
              <a:rPr lang="zh-TW" sz="2400" b="0" i="0" u="none" strike="noStrike" cap="none" dirty="0">
                <a:solidFill>
                  <a:srgbClr val="202124"/>
                </a:solidFill>
                <a:highlight>
                  <a:srgbClr val="FFFFFF"/>
                </a:highlight>
                <a:latin typeface="Arial"/>
                <a:ea typeface="Arial"/>
                <a:cs typeface="Arial"/>
                <a:sym typeface="Arial"/>
              </a:rPr>
              <a:t>        </a:t>
            </a:r>
            <a:endParaRPr sz="2400" b="0" i="0" u="none" strike="noStrike" cap="none" dirty="0">
              <a:solidFill>
                <a:srgbClr val="202124"/>
              </a:solidFill>
              <a:highlight>
                <a:srgbClr val="FFFFFF"/>
              </a:highlight>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0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694BD28-1C4A-5941-2238-BD107462C2CB}"/>
              </a:ext>
            </a:extLst>
          </p:cNvPr>
          <p:cNvSpPr txBox="1"/>
          <p:nvPr/>
        </p:nvSpPr>
        <p:spPr>
          <a:xfrm>
            <a:off x="1093601" y="1022862"/>
            <a:ext cx="2110238" cy="2492990"/>
          </a:xfrm>
          <a:prstGeom prst="rect">
            <a:avLst/>
          </a:prstGeom>
          <a:noFill/>
        </p:spPr>
        <p:txBody>
          <a:bodyPr wrap="square">
            <a:spAutoFit/>
          </a:bodyPr>
          <a:lstStyle/>
          <a:p>
            <a:r>
              <a:rPr lang="vi-VN" sz="1600" b="1" dirty="0"/>
              <a:t>View</a:t>
            </a:r>
          </a:p>
          <a:p>
            <a:pPr marL="285750" indent="-285750">
              <a:buFont typeface="Arial" panose="020B0604020202020204" pitchFamily="34" charset="0"/>
              <a:buChar char="•"/>
            </a:pPr>
            <a:r>
              <a:rPr lang="vi-VN" dirty="0"/>
              <a:t>Là giao diện người dùng (User Interface)</a:t>
            </a:r>
          </a:p>
          <a:p>
            <a:pPr marL="285750" indent="-285750">
              <a:buFont typeface="Arial" panose="020B0604020202020204" pitchFamily="34" charset="0"/>
              <a:buChar char="•"/>
            </a:pPr>
            <a:r>
              <a:rPr lang="vi-VN" dirty="0"/>
              <a:t>Chứa các thành phần tương tác với người dùng như menu, button, image, text,...</a:t>
            </a:r>
          </a:p>
          <a:p>
            <a:pPr marL="285750" indent="-285750">
              <a:buFont typeface="Arial" panose="020B0604020202020204" pitchFamily="34" charset="0"/>
              <a:buChar char="•"/>
            </a:pPr>
            <a:r>
              <a:rPr lang="vi-VN" dirty="0"/>
              <a:t>Nơi nhận dữ liệu từ Controller và hiển thị</a:t>
            </a:r>
            <a:endParaRPr lang="en-US" dirty="0"/>
          </a:p>
        </p:txBody>
      </p:sp>
      <p:pic>
        <p:nvPicPr>
          <p:cNvPr id="4" name="Picture 3">
            <a:extLst>
              <a:ext uri="{FF2B5EF4-FFF2-40B4-BE49-F238E27FC236}">
                <a16:creationId xmlns:a16="http://schemas.microsoft.com/office/drawing/2014/main" id="{1DFDDEE3-4481-CB02-B35B-34F56F04C504}"/>
              </a:ext>
            </a:extLst>
          </p:cNvPr>
          <p:cNvPicPr>
            <a:picLocks noChangeAspect="1"/>
          </p:cNvPicPr>
          <p:nvPr/>
        </p:nvPicPr>
        <p:blipFill>
          <a:blip r:embed="rId3"/>
          <a:stretch>
            <a:fillRect/>
          </a:stretch>
        </p:blipFill>
        <p:spPr>
          <a:xfrm>
            <a:off x="3583065" y="1022862"/>
            <a:ext cx="5409273" cy="3271800"/>
          </a:xfrm>
          <a:prstGeom prst="rect">
            <a:avLst/>
          </a:prstGeom>
        </p:spPr>
      </p:pic>
    </p:spTree>
    <p:extLst>
      <p:ext uri="{BB962C8B-B14F-4D97-AF65-F5344CB8AC3E}">
        <p14:creationId xmlns:p14="http://schemas.microsoft.com/office/powerpoint/2010/main" val="18904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p:nvPr/>
        </p:nvSpPr>
        <p:spPr>
          <a:xfrm>
            <a:off x="1093600" y="3"/>
            <a:ext cx="7672500" cy="802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altLang="zh-TW" sz="4000" b="0" i="0" u="none" strike="noStrike" cap="none" dirty="0" err="1">
                <a:solidFill>
                  <a:schemeClr val="lt1"/>
                </a:solidFill>
                <a:latin typeface="Arial"/>
                <a:ea typeface="Arial"/>
                <a:cs typeface="Arial"/>
                <a:sym typeface="Arial"/>
              </a:rPr>
              <a:t>Các</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thành</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phần</a:t>
            </a:r>
            <a:r>
              <a:rPr lang="en-US" altLang="zh-TW" sz="4000" b="0" i="0" u="none" strike="noStrike" cap="none" dirty="0">
                <a:solidFill>
                  <a:schemeClr val="lt1"/>
                </a:solidFill>
                <a:latin typeface="Arial"/>
                <a:ea typeface="Arial"/>
                <a:cs typeface="Arial"/>
                <a:sym typeface="Arial"/>
              </a:rPr>
              <a:t> </a:t>
            </a:r>
            <a:r>
              <a:rPr lang="en-US" altLang="zh-TW" sz="4000" b="0" i="0" u="none" strike="noStrike" cap="none" dirty="0" err="1">
                <a:solidFill>
                  <a:schemeClr val="lt1"/>
                </a:solidFill>
                <a:latin typeface="Arial"/>
                <a:ea typeface="Arial"/>
                <a:cs typeface="Arial"/>
                <a:sym typeface="Arial"/>
              </a:rPr>
              <a:t>trong</a:t>
            </a:r>
            <a:r>
              <a:rPr lang="en-US" altLang="zh-TW" sz="4000" b="0" i="0" u="none" strike="noStrike" cap="none" dirty="0">
                <a:solidFill>
                  <a:schemeClr val="lt1"/>
                </a:solidFill>
                <a:latin typeface="Arial"/>
                <a:ea typeface="Arial"/>
                <a:cs typeface="Arial"/>
                <a:sym typeface="Arial"/>
              </a:rPr>
              <a:t> MVC</a:t>
            </a:r>
            <a:endParaRPr sz="4000" b="0" i="0" u="none" strike="noStrike" cap="none" dirty="0">
              <a:solidFill>
                <a:srgbClr val="FFFFFF"/>
              </a:solidFill>
              <a:latin typeface="Arial"/>
              <a:ea typeface="Arial"/>
              <a:cs typeface="Arial"/>
              <a:sym typeface="Arial"/>
            </a:endParaRPr>
          </a:p>
        </p:txBody>
      </p:sp>
      <p:sp>
        <p:nvSpPr>
          <p:cNvPr id="81" name="Google Shape;81;p19"/>
          <p:cNvSpPr/>
          <p:nvPr/>
        </p:nvSpPr>
        <p:spPr>
          <a:xfrm>
            <a:off x="714375" y="2078475"/>
            <a:ext cx="8286600" cy="3271800"/>
          </a:xfrm>
          <a:prstGeom prst="rect">
            <a:avLst/>
          </a:prstGeom>
          <a:noFill/>
          <a:ln>
            <a:noFill/>
          </a:ln>
        </p:spPr>
        <p:txBody>
          <a:bodyPr spcFirstLastPara="1" wrap="square" lIns="91425" tIns="45700" rIns="91425" bIns="45700" anchor="t" anchorCtr="0">
            <a:noAutofit/>
          </a:bodyPr>
          <a:lstStyle/>
          <a:p>
            <a:pPr marL="76200" marR="0" lvl="0" indent="0" algn="l" rtl="0">
              <a:lnSpc>
                <a:spcPct val="100000"/>
              </a:lnSpc>
              <a:spcBef>
                <a:spcPts val="0"/>
              </a:spcBef>
              <a:spcAft>
                <a:spcPts val="0"/>
              </a:spcAft>
              <a:buClr>
                <a:srgbClr val="000000"/>
              </a:buClr>
              <a:buSzPts val="2400"/>
              <a:buFont typeface="Arial"/>
              <a:buNone/>
            </a:pPr>
            <a:r>
              <a:rPr lang="zh-TW" sz="2400" b="1" i="0" u="none" strike="noStrike" cap="none" dirty="0">
                <a:solidFill>
                  <a:srgbClr val="000000"/>
                </a:solidFill>
                <a:latin typeface="Arial"/>
                <a:ea typeface="Arial"/>
                <a:cs typeface="Arial"/>
                <a:sym typeface="Arial"/>
              </a:rPr>
              <a:t>      </a:t>
            </a:r>
            <a:endParaRPr sz="2400" b="1"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400"/>
              <a:buFont typeface="Arial"/>
              <a:buNone/>
            </a:pPr>
            <a:r>
              <a:rPr lang="zh-TW" sz="2400" b="1" i="0" u="none" strike="noStrike" cap="none" dirty="0">
                <a:solidFill>
                  <a:srgbClr val="000000"/>
                </a:solidFill>
                <a:latin typeface="Arial"/>
                <a:ea typeface="Arial"/>
                <a:cs typeface="Arial"/>
                <a:sym typeface="Arial"/>
              </a:rPr>
              <a:t>     </a:t>
            </a:r>
            <a:endParaRPr sz="2400" b="0" i="0" u="none" strike="noStrike" cap="none" dirty="0">
              <a:solidFill>
                <a:schemeClr val="dk1"/>
              </a:solidFill>
              <a:highlight>
                <a:schemeClr val="lt1"/>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endParaRPr sz="2400" b="0" i="0" u="none" strike="noStrike" cap="none" dirty="0">
              <a:solidFill>
                <a:srgbClr val="FF0000"/>
              </a:solidFill>
              <a:highlight>
                <a:schemeClr val="lt1"/>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endParaRPr sz="2400" b="0" i="0" u="none" strike="noStrike" cap="none" dirty="0">
              <a:solidFill>
                <a:srgbClr val="202124"/>
              </a:solidFill>
              <a:highlight>
                <a:srgbClr val="FFFFFF"/>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r>
              <a:rPr lang="zh-TW" sz="2400" b="0" i="0" u="none" strike="noStrike" cap="none" dirty="0">
                <a:solidFill>
                  <a:srgbClr val="202124"/>
                </a:solidFill>
                <a:highlight>
                  <a:srgbClr val="FFFFFF"/>
                </a:highlight>
                <a:latin typeface="Arial"/>
                <a:ea typeface="Arial"/>
                <a:cs typeface="Arial"/>
                <a:sym typeface="Arial"/>
              </a:rPr>
              <a:t>        </a:t>
            </a:r>
            <a:endParaRPr sz="2400" b="0" i="0" u="none" strike="noStrike" cap="none" dirty="0">
              <a:solidFill>
                <a:srgbClr val="202124"/>
              </a:solidFill>
              <a:highlight>
                <a:srgbClr val="FFFFFF"/>
              </a:highlight>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0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694BD28-1C4A-5941-2238-BD107462C2CB}"/>
              </a:ext>
            </a:extLst>
          </p:cNvPr>
          <p:cNvSpPr txBox="1"/>
          <p:nvPr/>
        </p:nvSpPr>
        <p:spPr>
          <a:xfrm>
            <a:off x="1038598" y="857146"/>
            <a:ext cx="6812211" cy="984885"/>
          </a:xfrm>
          <a:prstGeom prst="rect">
            <a:avLst/>
          </a:prstGeom>
          <a:noFill/>
        </p:spPr>
        <p:txBody>
          <a:bodyPr wrap="square">
            <a:spAutoFit/>
          </a:bodyPr>
          <a:lstStyle/>
          <a:p>
            <a:r>
              <a:rPr lang="vi-VN" sz="1600" b="1" dirty="0"/>
              <a:t>Controller</a:t>
            </a:r>
          </a:p>
          <a:p>
            <a:pPr marL="285750" indent="-285750">
              <a:buFont typeface="Arial" panose="020B0604020202020204" pitchFamily="34" charset="0"/>
              <a:buChar char="•"/>
            </a:pPr>
            <a:r>
              <a:rPr lang="vi-VN" dirty="0"/>
              <a:t>Là thành phần trung gian giữa Model và View</a:t>
            </a:r>
          </a:p>
          <a:p>
            <a:pPr marL="285750" indent="-285750">
              <a:buFont typeface="Arial" panose="020B0604020202020204" pitchFamily="34" charset="0"/>
              <a:buChar char="•"/>
            </a:pPr>
            <a:r>
              <a:rPr lang="vi-VN" dirty="0"/>
              <a:t>Đảm nhận vai trò tiếp nhận yêu cầu từ người dùng, thông qua Model để lấy dữ liệu sau đó thông qua View để hiển thị cho người dùng</a:t>
            </a:r>
            <a:endParaRPr lang="en-US" dirty="0"/>
          </a:p>
        </p:txBody>
      </p:sp>
      <p:pic>
        <p:nvPicPr>
          <p:cNvPr id="5" name="Picture 4">
            <a:extLst>
              <a:ext uri="{FF2B5EF4-FFF2-40B4-BE49-F238E27FC236}">
                <a16:creationId xmlns:a16="http://schemas.microsoft.com/office/drawing/2014/main" id="{0AE3F3A5-841E-9E47-BC7D-1ACBAAD98139}"/>
              </a:ext>
            </a:extLst>
          </p:cNvPr>
          <p:cNvPicPr>
            <a:picLocks noChangeAspect="1"/>
          </p:cNvPicPr>
          <p:nvPr/>
        </p:nvPicPr>
        <p:blipFill>
          <a:blip r:embed="rId3"/>
          <a:stretch>
            <a:fillRect/>
          </a:stretch>
        </p:blipFill>
        <p:spPr>
          <a:xfrm>
            <a:off x="1348190" y="1896974"/>
            <a:ext cx="6447619" cy="2885714"/>
          </a:xfrm>
          <a:prstGeom prst="rect">
            <a:avLst/>
          </a:prstGeom>
        </p:spPr>
      </p:pic>
    </p:spTree>
    <p:extLst>
      <p:ext uri="{BB962C8B-B14F-4D97-AF65-F5344CB8AC3E}">
        <p14:creationId xmlns:p14="http://schemas.microsoft.com/office/powerpoint/2010/main" val="188214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0"/>
          <p:cNvSpPr txBox="1"/>
          <p:nvPr/>
        </p:nvSpPr>
        <p:spPr>
          <a:xfrm>
            <a:off x="1093600" y="3"/>
            <a:ext cx="7672500" cy="802200"/>
          </a:xfrm>
          <a:prstGeom prst="rect">
            <a:avLst/>
          </a:prstGeom>
          <a:noFill/>
          <a:ln>
            <a:noFill/>
          </a:ln>
        </p:spPr>
        <p:txBody>
          <a:bodyPr spcFirstLastPara="1" wrap="square" lIns="91425" tIns="45700" rIns="91425" bIns="45700" anchor="ctr" anchorCtr="0">
            <a:noAutofit/>
          </a:bodyPr>
          <a:lstStyle/>
          <a:p>
            <a:pPr algn="l"/>
            <a:r>
              <a:rPr lang="en-US" sz="4800" b="1" i="0" dirty="0" err="1">
                <a:solidFill>
                  <a:schemeClr val="bg1"/>
                </a:solidFill>
                <a:effectLst/>
                <a:latin typeface="Open Sans" panose="020B0606030504020204" pitchFamily="34" charset="0"/>
              </a:rPr>
              <a:t>Luồng</a:t>
            </a:r>
            <a:r>
              <a:rPr lang="en-US" sz="4800" b="1" i="0" dirty="0">
                <a:solidFill>
                  <a:schemeClr val="bg1"/>
                </a:solidFill>
                <a:effectLst/>
                <a:latin typeface="Open Sans" panose="020B0606030504020204" pitchFamily="34" charset="0"/>
              </a:rPr>
              <a:t> </a:t>
            </a:r>
            <a:r>
              <a:rPr lang="en-US" sz="4800" b="1" i="0" dirty="0" err="1">
                <a:solidFill>
                  <a:schemeClr val="bg1"/>
                </a:solidFill>
                <a:effectLst/>
                <a:latin typeface="Open Sans" panose="020B0606030504020204" pitchFamily="34" charset="0"/>
              </a:rPr>
              <a:t>xử</a:t>
            </a:r>
            <a:r>
              <a:rPr lang="en-US" sz="4800" b="1" i="0" dirty="0">
                <a:solidFill>
                  <a:schemeClr val="bg1"/>
                </a:solidFill>
                <a:effectLst/>
                <a:latin typeface="Open Sans" panose="020B0606030504020204" pitchFamily="34" charset="0"/>
              </a:rPr>
              <a:t> </a:t>
            </a:r>
            <a:r>
              <a:rPr lang="en-US" sz="4800" b="1" i="0" dirty="0" err="1">
                <a:solidFill>
                  <a:schemeClr val="bg1"/>
                </a:solidFill>
                <a:effectLst/>
                <a:latin typeface="Open Sans" panose="020B0606030504020204" pitchFamily="34" charset="0"/>
              </a:rPr>
              <a:t>lý</a:t>
            </a:r>
            <a:r>
              <a:rPr lang="en-US" sz="4800" b="1" i="0" dirty="0">
                <a:solidFill>
                  <a:schemeClr val="bg1"/>
                </a:solidFill>
                <a:effectLst/>
                <a:latin typeface="Open Sans" panose="020B0606030504020204" pitchFamily="34" charset="0"/>
              </a:rPr>
              <a:t> </a:t>
            </a:r>
            <a:r>
              <a:rPr lang="en-US" sz="4800" b="1" i="0" dirty="0" err="1">
                <a:solidFill>
                  <a:schemeClr val="bg1"/>
                </a:solidFill>
                <a:effectLst/>
                <a:latin typeface="Open Sans" panose="020B0606030504020204" pitchFamily="34" charset="0"/>
              </a:rPr>
              <a:t>trong</a:t>
            </a:r>
            <a:r>
              <a:rPr lang="en-US" sz="4800" b="1" i="0" dirty="0">
                <a:solidFill>
                  <a:schemeClr val="bg1"/>
                </a:solidFill>
                <a:effectLst/>
                <a:latin typeface="Open Sans" panose="020B0606030504020204" pitchFamily="34" charset="0"/>
              </a:rPr>
              <a:t> MVC</a:t>
            </a:r>
          </a:p>
        </p:txBody>
      </p:sp>
      <p:sp>
        <p:nvSpPr>
          <p:cNvPr id="88" name="Google Shape;88;p20"/>
          <p:cNvSpPr/>
          <p:nvPr/>
        </p:nvSpPr>
        <p:spPr>
          <a:xfrm>
            <a:off x="714375" y="2078475"/>
            <a:ext cx="8286600" cy="3271800"/>
          </a:xfrm>
          <a:prstGeom prst="rect">
            <a:avLst/>
          </a:prstGeom>
          <a:noFill/>
          <a:ln>
            <a:noFill/>
          </a:ln>
        </p:spPr>
        <p:txBody>
          <a:bodyPr spcFirstLastPara="1" wrap="square" lIns="91425" tIns="45700" rIns="91425" bIns="45700" anchor="t" anchorCtr="0">
            <a:noAutofit/>
          </a:bodyPr>
          <a:lstStyle/>
          <a:p>
            <a:pPr marL="76200" marR="0" lvl="0" algn="l" rtl="0">
              <a:lnSpc>
                <a:spcPct val="100000"/>
              </a:lnSpc>
              <a:spcBef>
                <a:spcPts val="0"/>
              </a:spcBef>
              <a:spcAft>
                <a:spcPts val="0"/>
              </a:spcAft>
              <a:buClr>
                <a:srgbClr val="FF3300"/>
              </a:buClr>
              <a:buSzPts val="2400"/>
            </a:pPr>
            <a:endParaRPr sz="2400" b="0" i="0" u="none" strike="noStrike" cap="none" dirty="0">
              <a:solidFill>
                <a:srgbClr val="FF0000"/>
              </a:solidFill>
              <a:highlight>
                <a:schemeClr val="lt1"/>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endParaRPr sz="2400" b="0" i="0" u="none" strike="noStrike" cap="none" dirty="0">
              <a:solidFill>
                <a:srgbClr val="202124"/>
              </a:solidFill>
              <a:highlight>
                <a:srgbClr val="FFFFFF"/>
              </a:highlight>
              <a:latin typeface="Arial"/>
              <a:ea typeface="Arial"/>
              <a:cs typeface="Arial"/>
              <a:sym typeface="Arial"/>
            </a:endParaRPr>
          </a:p>
          <a:p>
            <a:pPr marL="914400" marR="0" lvl="0" indent="0" algn="l" rtl="0">
              <a:lnSpc>
                <a:spcPct val="100000"/>
              </a:lnSpc>
              <a:spcBef>
                <a:spcPts val="400"/>
              </a:spcBef>
              <a:spcAft>
                <a:spcPts val="0"/>
              </a:spcAft>
              <a:buClr>
                <a:srgbClr val="000000"/>
              </a:buClr>
              <a:buSzPts val="2400"/>
              <a:buFont typeface="Arial"/>
              <a:buNone/>
            </a:pPr>
            <a:r>
              <a:rPr lang="zh-TW" sz="2400" b="0" i="0" u="none" strike="noStrike" cap="none" dirty="0">
                <a:solidFill>
                  <a:srgbClr val="202124"/>
                </a:solidFill>
                <a:highlight>
                  <a:srgbClr val="FFFFFF"/>
                </a:highlight>
                <a:latin typeface="Arial"/>
                <a:ea typeface="Arial"/>
                <a:cs typeface="Arial"/>
                <a:sym typeface="Arial"/>
              </a:rPr>
              <a:t>        </a:t>
            </a:r>
            <a:endParaRPr sz="2400" b="0" i="0" u="none" strike="noStrike" cap="none" dirty="0">
              <a:solidFill>
                <a:srgbClr val="202124"/>
              </a:solidFill>
              <a:highlight>
                <a:srgbClr val="FFFFFF"/>
              </a:highlight>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0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CA2635B9-704C-8EA4-CDB5-C232B7D276D2}"/>
              </a:ext>
            </a:extLst>
          </p:cNvPr>
          <p:cNvSpPr txBox="1"/>
          <p:nvPr/>
        </p:nvSpPr>
        <p:spPr>
          <a:xfrm>
            <a:off x="570641" y="1168783"/>
            <a:ext cx="7858984" cy="2308324"/>
          </a:xfrm>
          <a:prstGeom prst="rect">
            <a:avLst/>
          </a:prstGeom>
          <a:noFill/>
        </p:spPr>
        <p:txBody>
          <a:bodyPr wrap="square">
            <a:spAutoFit/>
          </a:bodyPr>
          <a:lstStyle/>
          <a:p>
            <a:pPr algn="l"/>
            <a:r>
              <a:rPr lang="vi-VN" sz="1800" b="1" i="0" dirty="0">
                <a:solidFill>
                  <a:srgbClr val="1B1B1B"/>
                </a:solidFill>
                <a:effectLst/>
                <a:latin typeface="+mn-lt"/>
              </a:rPr>
              <a:t>Luồng xử lý trong MVC rất đơn giản, với web nó gồm các bước như sau:</a:t>
            </a:r>
          </a:p>
          <a:p>
            <a:pPr marL="285750" indent="-285750" algn="l">
              <a:buFont typeface="Arial" panose="020B0604020202020204" pitchFamily="34" charset="0"/>
              <a:buChar char="•"/>
            </a:pPr>
            <a:r>
              <a:rPr lang="vi-VN" sz="1800" i="0" dirty="0">
                <a:solidFill>
                  <a:srgbClr val="1B1B1B"/>
                </a:solidFill>
                <a:effectLst/>
                <a:latin typeface="+mn-lt"/>
              </a:rPr>
              <a:t>Đầu tiên là Request từ người dùng được gửi từ client đến server (Xem thêm nếu bạn chưa biết về Request)</a:t>
            </a:r>
          </a:p>
          <a:p>
            <a:pPr marL="285750" indent="-285750" algn="l">
              <a:buFont typeface="Arial" panose="020B0604020202020204" pitchFamily="34" charset="0"/>
              <a:buChar char="•"/>
            </a:pPr>
            <a:r>
              <a:rPr lang="vi-VN" sz="1800" i="0" dirty="0">
                <a:solidFill>
                  <a:srgbClr val="1B1B1B"/>
                </a:solidFill>
                <a:effectLst/>
                <a:latin typeface="+mn-lt"/>
              </a:rPr>
              <a:t>Sau đó Controller dựa vào yêu cầu của người dùng tiến hành giao tiếp với Model để lấy data từ database</a:t>
            </a:r>
          </a:p>
          <a:p>
            <a:pPr marL="285750" indent="-285750" algn="l">
              <a:buFont typeface="Arial" panose="020B0604020202020204" pitchFamily="34" charset="0"/>
              <a:buChar char="•"/>
            </a:pPr>
            <a:r>
              <a:rPr lang="vi-VN" sz="1800" i="0" dirty="0">
                <a:solidFill>
                  <a:srgbClr val="1B1B1B"/>
                </a:solidFill>
                <a:effectLst/>
                <a:latin typeface="+mn-lt"/>
              </a:rPr>
              <a:t>Cuối cùng Controller gửi dữ liệu vừa lấy được về View và hiển thị ra cho người dùng trên trình duyệt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0"/>
          <p:cNvSpPr txBox="1"/>
          <p:nvPr/>
        </p:nvSpPr>
        <p:spPr>
          <a:xfrm>
            <a:off x="1093600" y="3"/>
            <a:ext cx="7672500" cy="802200"/>
          </a:xfrm>
          <a:prstGeom prst="rect">
            <a:avLst/>
          </a:prstGeom>
          <a:noFill/>
          <a:ln>
            <a:noFill/>
          </a:ln>
        </p:spPr>
        <p:txBody>
          <a:bodyPr spcFirstLastPara="1" wrap="square" lIns="91425" tIns="45700" rIns="91425" bIns="45700" anchor="ctr" anchorCtr="0">
            <a:noAutofit/>
          </a:bodyPr>
          <a:lstStyle/>
          <a:p>
            <a:pPr algn="l"/>
            <a:r>
              <a:rPr lang="en-US" sz="4800" b="1" i="0" dirty="0" err="1">
                <a:solidFill>
                  <a:schemeClr val="bg1"/>
                </a:solidFill>
                <a:effectLst/>
                <a:latin typeface="Open Sans" panose="020B0606030504020204" pitchFamily="34" charset="0"/>
              </a:rPr>
              <a:t>Lợi</a:t>
            </a:r>
            <a:r>
              <a:rPr lang="en-US" sz="4800" b="1" i="0" dirty="0">
                <a:solidFill>
                  <a:schemeClr val="bg1"/>
                </a:solidFill>
                <a:effectLst/>
                <a:latin typeface="Open Sans" panose="020B0606030504020204" pitchFamily="34" charset="0"/>
              </a:rPr>
              <a:t> </a:t>
            </a:r>
            <a:r>
              <a:rPr lang="en-US" sz="4800" b="1" i="0" dirty="0" err="1">
                <a:solidFill>
                  <a:schemeClr val="bg1"/>
                </a:solidFill>
                <a:effectLst/>
                <a:latin typeface="Open Sans" panose="020B0606030504020204" pitchFamily="34" charset="0"/>
              </a:rPr>
              <a:t>ích</a:t>
            </a:r>
            <a:r>
              <a:rPr lang="en-US" sz="4800" b="1" i="0" dirty="0">
                <a:solidFill>
                  <a:schemeClr val="bg1"/>
                </a:solidFill>
                <a:effectLst/>
                <a:latin typeface="Open Sans" panose="020B0606030504020204" pitchFamily="34" charset="0"/>
              </a:rPr>
              <a:t> </a:t>
            </a:r>
            <a:r>
              <a:rPr lang="en-US" sz="4800" b="1" i="0" dirty="0" err="1">
                <a:solidFill>
                  <a:schemeClr val="bg1"/>
                </a:solidFill>
                <a:effectLst/>
                <a:latin typeface="Open Sans" panose="020B0606030504020204" pitchFamily="34" charset="0"/>
              </a:rPr>
              <a:t>của</a:t>
            </a:r>
            <a:r>
              <a:rPr lang="en-US" sz="4800" b="1" i="0" dirty="0">
                <a:solidFill>
                  <a:schemeClr val="bg1"/>
                </a:solidFill>
                <a:effectLst/>
                <a:latin typeface="Open Sans" panose="020B0606030504020204" pitchFamily="34" charset="0"/>
              </a:rPr>
              <a:t> </a:t>
            </a:r>
            <a:r>
              <a:rPr lang="en-US" sz="4800" b="1" i="0" dirty="0" err="1">
                <a:solidFill>
                  <a:schemeClr val="bg1"/>
                </a:solidFill>
                <a:effectLst/>
                <a:latin typeface="Open Sans" panose="020B0606030504020204" pitchFamily="34" charset="0"/>
              </a:rPr>
              <a:t>mô</a:t>
            </a:r>
            <a:r>
              <a:rPr lang="en-US" sz="4800" b="1" i="0" dirty="0">
                <a:solidFill>
                  <a:schemeClr val="bg1"/>
                </a:solidFill>
                <a:effectLst/>
                <a:latin typeface="Open Sans" panose="020B0606030504020204" pitchFamily="34" charset="0"/>
              </a:rPr>
              <a:t> </a:t>
            </a:r>
            <a:r>
              <a:rPr lang="en-US" sz="4800" b="1" i="0" dirty="0" err="1">
                <a:solidFill>
                  <a:schemeClr val="bg1"/>
                </a:solidFill>
                <a:effectLst/>
                <a:latin typeface="Open Sans" panose="020B0606030504020204" pitchFamily="34" charset="0"/>
              </a:rPr>
              <a:t>hình</a:t>
            </a:r>
            <a:r>
              <a:rPr lang="en-US" sz="4800" b="1" i="0" dirty="0">
                <a:solidFill>
                  <a:schemeClr val="bg1"/>
                </a:solidFill>
                <a:effectLst/>
                <a:latin typeface="Open Sans" panose="020B0606030504020204" pitchFamily="34" charset="0"/>
              </a:rPr>
              <a:t> MVC</a:t>
            </a:r>
          </a:p>
        </p:txBody>
      </p:sp>
      <p:sp>
        <p:nvSpPr>
          <p:cNvPr id="88" name="Google Shape;88;p20"/>
          <p:cNvSpPr/>
          <p:nvPr/>
        </p:nvSpPr>
        <p:spPr>
          <a:xfrm>
            <a:off x="714375" y="2078475"/>
            <a:ext cx="8286600" cy="3271800"/>
          </a:xfrm>
          <a:prstGeom prst="rect">
            <a:avLst/>
          </a:prstGeom>
          <a:noFill/>
          <a:ln>
            <a:noFill/>
          </a:ln>
        </p:spPr>
        <p:txBody>
          <a:bodyPr spcFirstLastPara="1" wrap="square" lIns="91425" tIns="45700" rIns="91425" bIns="45700" anchor="t" anchorCtr="0">
            <a:noAutofit/>
          </a:bodyPr>
          <a:lstStyle/>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a:p>
            <a:pPr marL="914400" marR="0" lvl="1" indent="-228600" algn="l" rtl="0">
              <a:lnSpc>
                <a:spcPct val="100000"/>
              </a:lnSpc>
              <a:spcBef>
                <a:spcPts val="400"/>
              </a:spcBef>
              <a:spcAft>
                <a:spcPts val="0"/>
              </a:spcAft>
              <a:buClr>
                <a:srgbClr val="0000FF"/>
              </a:buClr>
              <a:buSzPts val="1600"/>
              <a:buFont typeface="Noto Sans Symbols"/>
              <a:buNone/>
            </a:pPr>
            <a:endParaRPr sz="24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CA2635B9-704C-8EA4-CDB5-C232B7D276D2}"/>
              </a:ext>
            </a:extLst>
          </p:cNvPr>
          <p:cNvSpPr txBox="1"/>
          <p:nvPr/>
        </p:nvSpPr>
        <p:spPr>
          <a:xfrm>
            <a:off x="570641" y="1168783"/>
            <a:ext cx="7858984" cy="3139321"/>
          </a:xfrm>
          <a:prstGeom prst="rect">
            <a:avLst/>
          </a:prstGeom>
          <a:noFill/>
        </p:spPr>
        <p:txBody>
          <a:bodyPr wrap="square">
            <a:spAutoFit/>
          </a:bodyPr>
          <a:lstStyle/>
          <a:p>
            <a:pPr algn="l"/>
            <a:r>
              <a:rPr lang="vi-VN" sz="1800" b="1" i="0" dirty="0">
                <a:solidFill>
                  <a:srgbClr val="1B1B1B"/>
                </a:solidFill>
                <a:effectLst/>
                <a:latin typeface="+mn-lt"/>
              </a:rPr>
              <a:t>1. Sự độc lập và phát triển song song</a:t>
            </a:r>
          </a:p>
          <a:p>
            <a:pPr algn="l"/>
            <a:r>
              <a:rPr lang="vi-VN" sz="1800" i="0" dirty="0">
                <a:solidFill>
                  <a:srgbClr val="1B1B1B"/>
                </a:solidFill>
                <a:effectLst/>
                <a:latin typeface="+mn-lt"/>
              </a:rPr>
              <a:t>Vì mỗi thành phần trong MVC có nhiệm vụ riêng và độc lập với nhau, nên mỗi developer có thể đảm nhiệm một thành phần và không ảnh hưởng đến nhau khiến quá trình phát triển diễn ra nhanh chóng, dễ </a:t>
            </a:r>
            <a:r>
              <a:rPr lang="vi-VN" sz="1800" b="1" i="0" dirty="0">
                <a:solidFill>
                  <a:srgbClr val="1B1B1B"/>
                </a:solidFill>
                <a:effectLst/>
                <a:latin typeface="+mn-lt"/>
              </a:rPr>
              <a:t>dàng</a:t>
            </a:r>
          </a:p>
          <a:p>
            <a:pPr algn="l"/>
            <a:r>
              <a:rPr lang="vi-VN" sz="1800" b="1" i="0" dirty="0">
                <a:solidFill>
                  <a:srgbClr val="1B1B1B"/>
                </a:solidFill>
                <a:effectLst/>
                <a:latin typeface="+mn-lt"/>
              </a:rPr>
              <a:t>2. Hỗ trợ bất đồng bộ</a:t>
            </a:r>
          </a:p>
          <a:p>
            <a:pPr algn="l"/>
            <a:r>
              <a:rPr lang="vi-VN" sz="1800" i="0" dirty="0">
                <a:solidFill>
                  <a:srgbClr val="1B1B1B"/>
                </a:solidFill>
                <a:effectLst/>
                <a:latin typeface="+mn-lt"/>
              </a:rPr>
              <a:t>Kỹ thuật bất đồng bộ khiến các ứng dụng được load nhanh hơn đơn giản vì tiến hành chạy nhiều câu lệnh cùng lúc Xem thêm</a:t>
            </a:r>
          </a:p>
          <a:p>
            <a:pPr algn="l"/>
            <a:r>
              <a:rPr lang="en-US" sz="1800" b="1" dirty="0">
                <a:solidFill>
                  <a:srgbClr val="1B1B1B"/>
                </a:solidFill>
                <a:latin typeface="+mn-lt"/>
              </a:rPr>
              <a:t>3</a:t>
            </a:r>
            <a:r>
              <a:rPr lang="vi-VN" sz="1800" b="1" i="0" dirty="0">
                <a:solidFill>
                  <a:srgbClr val="1B1B1B"/>
                </a:solidFill>
                <a:effectLst/>
                <a:latin typeface="+mn-lt"/>
              </a:rPr>
              <a:t>. MVC thân thiện với SEO</a:t>
            </a:r>
          </a:p>
          <a:p>
            <a:pPr algn="l"/>
            <a:r>
              <a:rPr lang="vi-VN" sz="1800" i="0" dirty="0">
                <a:solidFill>
                  <a:srgbClr val="1B1B1B"/>
                </a:solidFill>
                <a:effectLst/>
                <a:latin typeface="+mn-lt"/>
              </a:rPr>
              <a:t>Nền tảng MVC hỗ trợ phát triển các trang web thân thiện với SEO. Bằng nền tảng này, bạn có thể dễ dàng phát triển các URL thân thiện với SEO để tạo ra nhiều lượt truy cập hơn.</a:t>
            </a:r>
          </a:p>
        </p:txBody>
      </p:sp>
    </p:spTree>
    <p:extLst>
      <p:ext uri="{BB962C8B-B14F-4D97-AF65-F5344CB8AC3E}">
        <p14:creationId xmlns:p14="http://schemas.microsoft.com/office/powerpoint/2010/main" val="217699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34"/>
          <p:cNvSpPr txBox="1">
            <a:spLocks noGrp="1"/>
          </p:cNvSpPr>
          <p:nvPr>
            <p:ph type="ctrTitle"/>
          </p:nvPr>
        </p:nvSpPr>
        <p:spPr>
          <a:xfrm>
            <a:off x="685800" y="1603771"/>
            <a:ext cx="7772400" cy="1315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zh-TW" sz="5400" b="1" i="0" u="none" strike="noStrike" cap="none">
                <a:solidFill>
                  <a:srgbClr val="000000"/>
                </a:solidFill>
                <a:latin typeface="Arial"/>
                <a:ea typeface="Arial"/>
                <a:cs typeface="Arial"/>
                <a:sym typeface="Arial"/>
              </a:rPr>
              <a:t>The End</a:t>
            </a:r>
            <a:br>
              <a:rPr lang="zh-TW" sz="5400" b="1" i="0" u="none" strike="noStrike" cap="none">
                <a:solidFill>
                  <a:srgbClr val="000000"/>
                </a:solidFill>
                <a:latin typeface="Arial"/>
                <a:ea typeface="Arial"/>
                <a:cs typeface="Arial"/>
                <a:sym typeface="Arial"/>
              </a:rPr>
            </a:br>
            <a:r>
              <a:rPr lang="zh-TW" sz="5400" b="1" i="0" u="none" strike="noStrike" cap="none">
                <a:solidFill>
                  <a:srgbClr val="000000"/>
                </a:solidFill>
                <a:latin typeface="Arial"/>
                <a:ea typeface="Arial"/>
                <a:cs typeface="Arial"/>
                <a:sym typeface="Arial"/>
              </a:rPr>
              <a:t>Thanks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Gemtek">
  <a:themeElements>
    <a:clrScheme name="Gemte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501</Words>
  <Application>Microsoft Office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Noto Sans Symbols</vt:lpstr>
      <vt:lpstr>Arial</vt:lpstr>
      <vt:lpstr>Open Sans</vt:lpstr>
      <vt:lpstr>Times</vt:lpstr>
      <vt:lpstr>Times New Roman</vt:lpstr>
      <vt:lpstr>Simple Light</vt:lpstr>
      <vt:lpstr>11_Gemtek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Dino</dc:creator>
  <cp:lastModifiedBy>VN151</cp:lastModifiedBy>
  <cp:revision>2</cp:revision>
  <dcterms:modified xsi:type="dcterms:W3CDTF">2024-09-25T09:46:24Z</dcterms:modified>
</cp:coreProperties>
</file>