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8.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90" r:id="rId2"/>
    <p:sldMasterId id="2147483694" r:id="rId3"/>
    <p:sldMasterId id="2147483698" r:id="rId4"/>
    <p:sldMasterId id="2147483702" r:id="rId5"/>
    <p:sldMasterId id="2147483721" r:id="rId6"/>
    <p:sldMasterId id="2147483734" r:id="rId7"/>
    <p:sldMasterId id="2147483747" r:id="rId8"/>
    <p:sldMasterId id="2147483759" r:id="rId9"/>
  </p:sldMasterIdLst>
  <p:notesMasterIdLst>
    <p:notesMasterId r:id="rId182"/>
  </p:notesMasterIdLst>
  <p:sldIdLst>
    <p:sldId id="258" r:id="rId10"/>
    <p:sldId id="449" r:id="rId11"/>
    <p:sldId id="438" r:id="rId12"/>
    <p:sldId id="259" r:id="rId13"/>
    <p:sldId id="452" r:id="rId14"/>
    <p:sldId id="261" r:id="rId15"/>
    <p:sldId id="439" r:id="rId16"/>
    <p:sldId id="428" r:id="rId17"/>
    <p:sldId id="429" r:id="rId18"/>
    <p:sldId id="430" r:id="rId19"/>
    <p:sldId id="431" r:id="rId20"/>
    <p:sldId id="432" r:id="rId21"/>
    <p:sldId id="433" r:id="rId22"/>
    <p:sldId id="434" r:id="rId23"/>
    <p:sldId id="435" r:id="rId24"/>
    <p:sldId id="436" r:id="rId25"/>
    <p:sldId id="440" r:id="rId26"/>
    <p:sldId id="282" r:id="rId27"/>
    <p:sldId id="442" r:id="rId28"/>
    <p:sldId id="443" r:id="rId29"/>
    <p:sldId id="444" r:id="rId30"/>
    <p:sldId id="446" r:id="rId31"/>
    <p:sldId id="447" r:id="rId32"/>
    <p:sldId id="441" r:id="rId33"/>
    <p:sldId id="283" r:id="rId34"/>
    <p:sldId id="286" r:id="rId35"/>
    <p:sldId id="284" r:id="rId36"/>
    <p:sldId id="285" r:id="rId37"/>
    <p:sldId id="287" r:id="rId38"/>
    <p:sldId id="450" r:id="rId39"/>
    <p:sldId id="451"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5" r:id="rId146"/>
    <p:sldId id="394"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48" r:id="rId180"/>
    <p:sldId id="453" r:id="rId1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63" Type="http://schemas.openxmlformats.org/officeDocument/2006/relationships/slide" Target="slides/slide54.xml"/><Relationship Id="rId84" Type="http://schemas.openxmlformats.org/officeDocument/2006/relationships/slide" Target="slides/slide75.xml"/><Relationship Id="rId138" Type="http://schemas.openxmlformats.org/officeDocument/2006/relationships/slide" Target="slides/slide129.xml"/><Relationship Id="rId159" Type="http://schemas.openxmlformats.org/officeDocument/2006/relationships/slide" Target="slides/slide150.xml"/><Relationship Id="rId170" Type="http://schemas.openxmlformats.org/officeDocument/2006/relationships/slide" Target="slides/slide161.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53" Type="http://schemas.openxmlformats.org/officeDocument/2006/relationships/slide" Target="slides/slide44.xml"/><Relationship Id="rId74" Type="http://schemas.openxmlformats.org/officeDocument/2006/relationships/slide" Target="slides/slide65.xml"/><Relationship Id="rId128" Type="http://schemas.openxmlformats.org/officeDocument/2006/relationships/slide" Target="slides/slide119.xml"/><Relationship Id="rId149" Type="http://schemas.openxmlformats.org/officeDocument/2006/relationships/slide" Target="slides/slide140.xml"/><Relationship Id="rId5" Type="http://schemas.openxmlformats.org/officeDocument/2006/relationships/slideMaster" Target="slideMasters/slideMaster5.xml"/><Relationship Id="rId95" Type="http://schemas.openxmlformats.org/officeDocument/2006/relationships/slide" Target="slides/slide86.xml"/><Relationship Id="rId160" Type="http://schemas.openxmlformats.org/officeDocument/2006/relationships/slide" Target="slides/slide151.xml"/><Relationship Id="rId181" Type="http://schemas.openxmlformats.org/officeDocument/2006/relationships/slide" Target="slides/slide172.xml"/><Relationship Id="rId22" Type="http://schemas.openxmlformats.org/officeDocument/2006/relationships/slide" Target="slides/slide13.xml"/><Relationship Id="rId43" Type="http://schemas.openxmlformats.org/officeDocument/2006/relationships/slide" Target="slides/slide34.xml"/><Relationship Id="rId64" Type="http://schemas.openxmlformats.org/officeDocument/2006/relationships/slide" Target="slides/slide55.xml"/><Relationship Id="rId118" Type="http://schemas.openxmlformats.org/officeDocument/2006/relationships/slide" Target="slides/slide109.xml"/><Relationship Id="rId139" Type="http://schemas.openxmlformats.org/officeDocument/2006/relationships/slide" Target="slides/slide130.xml"/><Relationship Id="rId85" Type="http://schemas.openxmlformats.org/officeDocument/2006/relationships/slide" Target="slides/slide76.xml"/><Relationship Id="rId150" Type="http://schemas.openxmlformats.org/officeDocument/2006/relationships/slide" Target="slides/slide141.xml"/><Relationship Id="rId171" Type="http://schemas.openxmlformats.org/officeDocument/2006/relationships/slide" Target="slides/slide162.xml"/><Relationship Id="rId12" Type="http://schemas.openxmlformats.org/officeDocument/2006/relationships/slide" Target="slides/slide3.xml"/><Relationship Id="rId33" Type="http://schemas.openxmlformats.org/officeDocument/2006/relationships/slide" Target="slides/slide24.xml"/><Relationship Id="rId108" Type="http://schemas.openxmlformats.org/officeDocument/2006/relationships/slide" Target="slides/slide99.xml"/><Relationship Id="rId129" Type="http://schemas.openxmlformats.org/officeDocument/2006/relationships/slide" Target="slides/slide120.xml"/><Relationship Id="rId54" Type="http://schemas.openxmlformats.org/officeDocument/2006/relationships/slide" Target="slides/slide45.xml"/><Relationship Id="rId75" Type="http://schemas.openxmlformats.org/officeDocument/2006/relationships/slide" Target="slides/slide66.xml"/><Relationship Id="rId96" Type="http://schemas.openxmlformats.org/officeDocument/2006/relationships/slide" Target="slides/slide87.xml"/><Relationship Id="rId140" Type="http://schemas.openxmlformats.org/officeDocument/2006/relationships/slide" Target="slides/slide131.xml"/><Relationship Id="rId161" Type="http://schemas.openxmlformats.org/officeDocument/2006/relationships/slide" Target="slides/slide152.xml"/><Relationship Id="rId182" Type="http://schemas.openxmlformats.org/officeDocument/2006/relationships/notesMaster" Target="notesMasters/notesMaster1.xml"/><Relationship Id="rId6" Type="http://schemas.openxmlformats.org/officeDocument/2006/relationships/slideMaster" Target="slideMasters/slideMaster6.xml"/><Relationship Id="rId23" Type="http://schemas.openxmlformats.org/officeDocument/2006/relationships/slide" Target="slides/slide14.xml"/><Relationship Id="rId119" Type="http://schemas.openxmlformats.org/officeDocument/2006/relationships/slide" Target="slides/slide110.xml"/><Relationship Id="rId44" Type="http://schemas.openxmlformats.org/officeDocument/2006/relationships/slide" Target="slides/slide35.xml"/><Relationship Id="rId65" Type="http://schemas.openxmlformats.org/officeDocument/2006/relationships/slide" Target="slides/slide56.xml"/><Relationship Id="rId86" Type="http://schemas.openxmlformats.org/officeDocument/2006/relationships/slide" Target="slides/slide77.xml"/><Relationship Id="rId130" Type="http://schemas.openxmlformats.org/officeDocument/2006/relationships/slide" Target="slides/slide121.xml"/><Relationship Id="rId151" Type="http://schemas.openxmlformats.org/officeDocument/2006/relationships/slide" Target="slides/slide142.xml"/><Relationship Id="rId172" Type="http://schemas.openxmlformats.org/officeDocument/2006/relationships/slide" Target="slides/slide163.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120" Type="http://schemas.openxmlformats.org/officeDocument/2006/relationships/slide" Target="slides/slide111.xml"/><Relationship Id="rId125" Type="http://schemas.openxmlformats.org/officeDocument/2006/relationships/slide" Target="slides/slide116.xml"/><Relationship Id="rId141" Type="http://schemas.openxmlformats.org/officeDocument/2006/relationships/slide" Target="slides/slide132.xml"/><Relationship Id="rId146" Type="http://schemas.openxmlformats.org/officeDocument/2006/relationships/slide" Target="slides/slide137.xml"/><Relationship Id="rId167" Type="http://schemas.openxmlformats.org/officeDocument/2006/relationships/slide" Target="slides/slide158.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162" Type="http://schemas.openxmlformats.org/officeDocument/2006/relationships/slide" Target="slides/slide153.xml"/><Relationship Id="rId183"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slide" Target="slides/slide106.xml"/><Relationship Id="rId131" Type="http://schemas.openxmlformats.org/officeDocument/2006/relationships/slide" Target="slides/slide122.xml"/><Relationship Id="rId136" Type="http://schemas.openxmlformats.org/officeDocument/2006/relationships/slide" Target="slides/slide127.xml"/><Relationship Id="rId157" Type="http://schemas.openxmlformats.org/officeDocument/2006/relationships/slide" Target="slides/slide148.xml"/><Relationship Id="rId178" Type="http://schemas.openxmlformats.org/officeDocument/2006/relationships/slide" Target="slides/slide169.xml"/><Relationship Id="rId61" Type="http://schemas.openxmlformats.org/officeDocument/2006/relationships/slide" Target="slides/slide52.xml"/><Relationship Id="rId82" Type="http://schemas.openxmlformats.org/officeDocument/2006/relationships/slide" Target="slides/slide73.xml"/><Relationship Id="rId152" Type="http://schemas.openxmlformats.org/officeDocument/2006/relationships/slide" Target="slides/slide143.xml"/><Relationship Id="rId173" Type="http://schemas.openxmlformats.org/officeDocument/2006/relationships/slide" Target="slides/slide164.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26" Type="http://schemas.openxmlformats.org/officeDocument/2006/relationships/slide" Target="slides/slide117.xml"/><Relationship Id="rId147" Type="http://schemas.openxmlformats.org/officeDocument/2006/relationships/slide" Target="slides/slide138.xml"/><Relationship Id="rId168" Type="http://schemas.openxmlformats.org/officeDocument/2006/relationships/slide" Target="slides/slide159.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slide" Target="slides/slide112.xml"/><Relationship Id="rId142" Type="http://schemas.openxmlformats.org/officeDocument/2006/relationships/slide" Target="slides/slide133.xml"/><Relationship Id="rId163" Type="http://schemas.openxmlformats.org/officeDocument/2006/relationships/slide" Target="slides/slide154.xml"/><Relationship Id="rId184"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 Id="rId116" Type="http://schemas.openxmlformats.org/officeDocument/2006/relationships/slide" Target="slides/slide107.xml"/><Relationship Id="rId137" Type="http://schemas.openxmlformats.org/officeDocument/2006/relationships/slide" Target="slides/slide128.xml"/><Relationship Id="rId158" Type="http://schemas.openxmlformats.org/officeDocument/2006/relationships/slide" Target="slides/slide149.xml"/><Relationship Id="rId20" Type="http://schemas.openxmlformats.org/officeDocument/2006/relationships/slide" Target="slides/slide11.xml"/><Relationship Id="rId41" Type="http://schemas.openxmlformats.org/officeDocument/2006/relationships/slide" Target="slides/slide32.xml"/><Relationship Id="rId62" Type="http://schemas.openxmlformats.org/officeDocument/2006/relationships/slide" Target="slides/slide53.xml"/><Relationship Id="rId83" Type="http://schemas.openxmlformats.org/officeDocument/2006/relationships/slide" Target="slides/slide74.xml"/><Relationship Id="rId88" Type="http://schemas.openxmlformats.org/officeDocument/2006/relationships/slide" Target="slides/slide79.xml"/><Relationship Id="rId111" Type="http://schemas.openxmlformats.org/officeDocument/2006/relationships/slide" Target="slides/slide102.xml"/><Relationship Id="rId132" Type="http://schemas.openxmlformats.org/officeDocument/2006/relationships/slide" Target="slides/slide123.xml"/><Relationship Id="rId153" Type="http://schemas.openxmlformats.org/officeDocument/2006/relationships/slide" Target="slides/slide144.xml"/><Relationship Id="rId174" Type="http://schemas.openxmlformats.org/officeDocument/2006/relationships/slide" Target="slides/slide165.xml"/><Relationship Id="rId179" Type="http://schemas.openxmlformats.org/officeDocument/2006/relationships/slide" Target="slides/slide170.xml"/><Relationship Id="rId15" Type="http://schemas.openxmlformats.org/officeDocument/2006/relationships/slide" Target="slides/slide6.xml"/><Relationship Id="rId36" Type="http://schemas.openxmlformats.org/officeDocument/2006/relationships/slide" Target="slides/slide27.xml"/><Relationship Id="rId57" Type="http://schemas.openxmlformats.org/officeDocument/2006/relationships/slide" Target="slides/slide48.xml"/><Relationship Id="rId106" Type="http://schemas.openxmlformats.org/officeDocument/2006/relationships/slide" Target="slides/slide97.xml"/><Relationship Id="rId127" Type="http://schemas.openxmlformats.org/officeDocument/2006/relationships/slide" Target="slides/slide118.xml"/><Relationship Id="rId10" Type="http://schemas.openxmlformats.org/officeDocument/2006/relationships/slide" Target="slides/slide1.xml"/><Relationship Id="rId31" Type="http://schemas.openxmlformats.org/officeDocument/2006/relationships/slide" Target="slides/slide22.xml"/><Relationship Id="rId52" Type="http://schemas.openxmlformats.org/officeDocument/2006/relationships/slide" Target="slides/slide43.xml"/><Relationship Id="rId73" Type="http://schemas.openxmlformats.org/officeDocument/2006/relationships/slide" Target="slides/slide64.xml"/><Relationship Id="rId78" Type="http://schemas.openxmlformats.org/officeDocument/2006/relationships/slide" Target="slides/slide69.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143" Type="http://schemas.openxmlformats.org/officeDocument/2006/relationships/slide" Target="slides/slide134.xml"/><Relationship Id="rId148" Type="http://schemas.openxmlformats.org/officeDocument/2006/relationships/slide" Target="slides/slide139.xml"/><Relationship Id="rId164" Type="http://schemas.openxmlformats.org/officeDocument/2006/relationships/slide" Target="slides/slide155.xml"/><Relationship Id="rId169" Type="http://schemas.openxmlformats.org/officeDocument/2006/relationships/slide" Target="slides/slide160.xml"/><Relationship Id="rId18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71.xml"/><Relationship Id="rId26" Type="http://schemas.openxmlformats.org/officeDocument/2006/relationships/slide" Target="slides/slide17.xml"/><Relationship Id="rId47" Type="http://schemas.openxmlformats.org/officeDocument/2006/relationships/slide" Target="slides/slide38.xml"/><Relationship Id="rId68" Type="http://schemas.openxmlformats.org/officeDocument/2006/relationships/slide" Target="slides/slide59.xml"/><Relationship Id="rId89" Type="http://schemas.openxmlformats.org/officeDocument/2006/relationships/slide" Target="slides/slide80.xml"/><Relationship Id="rId112" Type="http://schemas.openxmlformats.org/officeDocument/2006/relationships/slide" Target="slides/slide103.xml"/><Relationship Id="rId133" Type="http://schemas.openxmlformats.org/officeDocument/2006/relationships/slide" Target="slides/slide124.xml"/><Relationship Id="rId154" Type="http://schemas.openxmlformats.org/officeDocument/2006/relationships/slide" Target="slides/slide145.xml"/><Relationship Id="rId175" Type="http://schemas.openxmlformats.org/officeDocument/2006/relationships/slide" Target="slides/slide166.xml"/><Relationship Id="rId16" Type="http://schemas.openxmlformats.org/officeDocument/2006/relationships/slide" Target="slides/slide7.xml"/><Relationship Id="rId37" Type="http://schemas.openxmlformats.org/officeDocument/2006/relationships/slide" Target="slides/slide28.xml"/><Relationship Id="rId58" Type="http://schemas.openxmlformats.org/officeDocument/2006/relationships/slide" Target="slides/slide49.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slide" Target="slides/slide114.xml"/><Relationship Id="rId144" Type="http://schemas.openxmlformats.org/officeDocument/2006/relationships/slide" Target="slides/slide135.xml"/><Relationship Id="rId90" Type="http://schemas.openxmlformats.org/officeDocument/2006/relationships/slide" Target="slides/slide81.xml"/><Relationship Id="rId165" Type="http://schemas.openxmlformats.org/officeDocument/2006/relationships/slide" Target="slides/slide156.xml"/><Relationship Id="rId186" Type="http://schemas.openxmlformats.org/officeDocument/2006/relationships/tableStyles" Target="tableStyles.xml"/><Relationship Id="rId27" Type="http://schemas.openxmlformats.org/officeDocument/2006/relationships/slide" Target="slides/slide18.xml"/><Relationship Id="rId48" Type="http://schemas.openxmlformats.org/officeDocument/2006/relationships/slide" Target="slides/slide39.xml"/><Relationship Id="rId69" Type="http://schemas.openxmlformats.org/officeDocument/2006/relationships/slide" Target="slides/slide60.xml"/><Relationship Id="rId113" Type="http://schemas.openxmlformats.org/officeDocument/2006/relationships/slide" Target="slides/slide104.xml"/><Relationship Id="rId134" Type="http://schemas.openxmlformats.org/officeDocument/2006/relationships/slide" Target="slides/slide125.xml"/><Relationship Id="rId80" Type="http://schemas.openxmlformats.org/officeDocument/2006/relationships/slide" Target="slides/slide71.xml"/><Relationship Id="rId155" Type="http://schemas.openxmlformats.org/officeDocument/2006/relationships/slide" Target="slides/slide146.xml"/><Relationship Id="rId176" Type="http://schemas.openxmlformats.org/officeDocument/2006/relationships/slide" Target="slides/slide167.xml"/><Relationship Id="rId17" Type="http://schemas.openxmlformats.org/officeDocument/2006/relationships/slide" Target="slides/slide8.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slide" Target="slides/slide94.xml"/><Relationship Id="rId124" Type="http://schemas.openxmlformats.org/officeDocument/2006/relationships/slide" Target="slides/slide115.xml"/><Relationship Id="rId70" Type="http://schemas.openxmlformats.org/officeDocument/2006/relationships/slide" Target="slides/slide61.xml"/><Relationship Id="rId91" Type="http://schemas.openxmlformats.org/officeDocument/2006/relationships/slide" Target="slides/slide82.xml"/><Relationship Id="rId145" Type="http://schemas.openxmlformats.org/officeDocument/2006/relationships/slide" Target="slides/slide136.xml"/><Relationship Id="rId166" Type="http://schemas.openxmlformats.org/officeDocument/2006/relationships/slide" Target="slides/slide157.xml"/><Relationship Id="rId1" Type="http://schemas.openxmlformats.org/officeDocument/2006/relationships/slideMaster" Target="slideMasters/slideMaster1.xml"/><Relationship Id="rId28" Type="http://schemas.openxmlformats.org/officeDocument/2006/relationships/slide" Target="slides/slide19.xml"/><Relationship Id="rId49" Type="http://schemas.openxmlformats.org/officeDocument/2006/relationships/slide" Target="slides/slide40.xml"/><Relationship Id="rId114" Type="http://schemas.openxmlformats.org/officeDocument/2006/relationships/slide" Target="slides/slide105.xml"/><Relationship Id="rId60" Type="http://schemas.openxmlformats.org/officeDocument/2006/relationships/slide" Target="slides/slide51.xml"/><Relationship Id="rId81" Type="http://schemas.openxmlformats.org/officeDocument/2006/relationships/slide" Target="slides/slide72.xml"/><Relationship Id="rId135" Type="http://schemas.openxmlformats.org/officeDocument/2006/relationships/slide" Target="slides/slide126.xml"/><Relationship Id="rId156" Type="http://schemas.openxmlformats.org/officeDocument/2006/relationships/slide" Target="slides/slide147.xml"/><Relationship Id="rId177" Type="http://schemas.openxmlformats.org/officeDocument/2006/relationships/slide" Target="slides/slide16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B154E3-14B6-4A47-B689-A58C7E8458E7}"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n-US"/>
        </a:p>
      </dgm:t>
    </dgm:pt>
    <dgm:pt modelId="{3F8B1B99-9F85-44C5-ADB5-A0628BDE541C}">
      <dgm:prSet phldrT="[Text]"/>
      <dgm:spPr/>
      <dgm:t>
        <a:bodyPr/>
        <a:lstStyle/>
        <a:p>
          <a:r>
            <a:rPr lang="en-US" dirty="0"/>
            <a:t>ISO/TS 16949:1999</a:t>
          </a:r>
        </a:p>
      </dgm:t>
    </dgm:pt>
    <dgm:pt modelId="{6DA94E2D-D3F0-47D5-90B1-3D597E17A0E6}" type="parTrans" cxnId="{C8BF585C-BFCA-498A-9755-4259F093852C}">
      <dgm:prSet/>
      <dgm:spPr/>
      <dgm:t>
        <a:bodyPr/>
        <a:lstStyle/>
        <a:p>
          <a:endParaRPr lang="en-US"/>
        </a:p>
      </dgm:t>
    </dgm:pt>
    <dgm:pt modelId="{D95750C8-96A8-468C-962D-1B21395BC577}" type="sibTrans" cxnId="{C8BF585C-BFCA-498A-9755-4259F093852C}">
      <dgm:prSet/>
      <dgm:spPr/>
      <dgm:t>
        <a:bodyPr/>
        <a:lstStyle/>
        <a:p>
          <a:endParaRPr lang="en-US"/>
        </a:p>
      </dgm:t>
    </dgm:pt>
    <dgm:pt modelId="{0E73E265-A40D-456B-9DF5-1026F8DAB232}">
      <dgm:prSet phldrT="[Text]"/>
      <dgm:spPr/>
      <dgm:t>
        <a:bodyPr/>
        <a:lstStyle/>
        <a:p>
          <a:r>
            <a:rPr lang="en-US" dirty="0"/>
            <a:t>ISO/TS 16949:2002</a:t>
          </a:r>
        </a:p>
      </dgm:t>
    </dgm:pt>
    <dgm:pt modelId="{35330A9E-307B-485F-A466-5CEBDD907B07}" type="parTrans" cxnId="{A9201A30-81BB-4582-B754-8516B8382B45}">
      <dgm:prSet/>
      <dgm:spPr/>
      <dgm:t>
        <a:bodyPr/>
        <a:lstStyle/>
        <a:p>
          <a:endParaRPr lang="en-US"/>
        </a:p>
      </dgm:t>
    </dgm:pt>
    <dgm:pt modelId="{3A9DF625-FBE0-4A74-895E-81EF73A17540}" type="sibTrans" cxnId="{A9201A30-81BB-4582-B754-8516B8382B45}">
      <dgm:prSet/>
      <dgm:spPr/>
      <dgm:t>
        <a:bodyPr/>
        <a:lstStyle/>
        <a:p>
          <a:endParaRPr lang="en-US"/>
        </a:p>
      </dgm:t>
    </dgm:pt>
    <dgm:pt modelId="{CFF0C199-66FB-45E0-B6E3-25EBB68E2608}">
      <dgm:prSet phldrT="[Text]"/>
      <dgm:spPr/>
      <dgm:t>
        <a:bodyPr/>
        <a:lstStyle/>
        <a:p>
          <a:r>
            <a:rPr lang="en-US" dirty="0"/>
            <a:t>ISO/TS 16949:2009</a:t>
          </a:r>
        </a:p>
      </dgm:t>
    </dgm:pt>
    <dgm:pt modelId="{52E1DD0E-6E12-4F1C-B509-DF7DAFF1AACC}" type="parTrans" cxnId="{0852FAD2-7C0D-48A5-928E-C81F787E9265}">
      <dgm:prSet/>
      <dgm:spPr/>
      <dgm:t>
        <a:bodyPr/>
        <a:lstStyle/>
        <a:p>
          <a:endParaRPr lang="en-US"/>
        </a:p>
      </dgm:t>
    </dgm:pt>
    <dgm:pt modelId="{410B6FDF-A9F5-48A7-AF54-E4D97BBFB075}" type="sibTrans" cxnId="{0852FAD2-7C0D-48A5-928E-C81F787E9265}">
      <dgm:prSet/>
      <dgm:spPr/>
      <dgm:t>
        <a:bodyPr/>
        <a:lstStyle/>
        <a:p>
          <a:endParaRPr lang="en-US"/>
        </a:p>
      </dgm:t>
    </dgm:pt>
    <dgm:pt modelId="{D36EC26E-3A01-4211-9726-E29D37BE8EE8}">
      <dgm:prSet/>
      <dgm:spPr/>
      <dgm:t>
        <a:bodyPr/>
        <a:lstStyle/>
        <a:p>
          <a:r>
            <a:rPr lang="en-US" dirty="0"/>
            <a:t>IATF 16949:2016</a:t>
          </a:r>
        </a:p>
      </dgm:t>
    </dgm:pt>
    <dgm:pt modelId="{FD2AAEF1-7807-4102-A0A1-A6C8546B4ED7}" type="parTrans" cxnId="{1C80F777-B646-4160-B06F-425E12BDC726}">
      <dgm:prSet/>
      <dgm:spPr/>
      <dgm:t>
        <a:bodyPr/>
        <a:lstStyle/>
        <a:p>
          <a:endParaRPr lang="en-US"/>
        </a:p>
      </dgm:t>
    </dgm:pt>
    <dgm:pt modelId="{EE65C52D-C831-46C8-9C4D-E2804A977362}" type="sibTrans" cxnId="{1C80F777-B646-4160-B06F-425E12BDC726}">
      <dgm:prSet/>
      <dgm:spPr/>
      <dgm:t>
        <a:bodyPr/>
        <a:lstStyle/>
        <a:p>
          <a:endParaRPr lang="en-US"/>
        </a:p>
      </dgm:t>
    </dgm:pt>
    <dgm:pt modelId="{0FF4451E-5488-4FFF-A5A4-E881928F6E8C}" type="pres">
      <dgm:prSet presAssocID="{B0B154E3-14B6-4A47-B689-A58C7E8458E7}" presName="arrowDiagram" presStyleCnt="0">
        <dgm:presLayoutVars>
          <dgm:chMax val="5"/>
          <dgm:dir/>
          <dgm:resizeHandles val="exact"/>
        </dgm:presLayoutVars>
      </dgm:prSet>
      <dgm:spPr/>
    </dgm:pt>
    <dgm:pt modelId="{DAC45A7F-7547-4653-8ABF-7CF676CDC262}" type="pres">
      <dgm:prSet presAssocID="{B0B154E3-14B6-4A47-B689-A58C7E8458E7}" presName="arrow" presStyleLbl="bgShp" presStyleIdx="0" presStyleCnt="1"/>
      <dgm:spPr/>
    </dgm:pt>
    <dgm:pt modelId="{658169BB-A260-46E8-9F68-56641CDACB6A}" type="pres">
      <dgm:prSet presAssocID="{B0B154E3-14B6-4A47-B689-A58C7E8458E7}" presName="arrowDiagram4" presStyleCnt="0"/>
      <dgm:spPr/>
    </dgm:pt>
    <dgm:pt modelId="{961AA6F5-4A00-4331-88A1-2AE20B916674}" type="pres">
      <dgm:prSet presAssocID="{3F8B1B99-9F85-44C5-ADB5-A0628BDE541C}" presName="bullet4a" presStyleLbl="node1" presStyleIdx="0" presStyleCnt="4"/>
      <dgm:spPr/>
    </dgm:pt>
    <dgm:pt modelId="{43576FD6-4818-438D-95DD-95FC3B5C4DB2}" type="pres">
      <dgm:prSet presAssocID="{3F8B1B99-9F85-44C5-ADB5-A0628BDE541C}" presName="textBox4a" presStyleLbl="revTx" presStyleIdx="0" presStyleCnt="4">
        <dgm:presLayoutVars>
          <dgm:bulletEnabled val="1"/>
        </dgm:presLayoutVars>
      </dgm:prSet>
      <dgm:spPr/>
    </dgm:pt>
    <dgm:pt modelId="{1016AD85-A6BB-4842-B10A-26C056E4C59A}" type="pres">
      <dgm:prSet presAssocID="{0E73E265-A40D-456B-9DF5-1026F8DAB232}" presName="bullet4b" presStyleLbl="node1" presStyleIdx="1" presStyleCnt="4"/>
      <dgm:spPr/>
    </dgm:pt>
    <dgm:pt modelId="{526C3448-109F-4F43-83AB-E8068702D9FF}" type="pres">
      <dgm:prSet presAssocID="{0E73E265-A40D-456B-9DF5-1026F8DAB232}" presName="textBox4b" presStyleLbl="revTx" presStyleIdx="1" presStyleCnt="4">
        <dgm:presLayoutVars>
          <dgm:bulletEnabled val="1"/>
        </dgm:presLayoutVars>
      </dgm:prSet>
      <dgm:spPr/>
    </dgm:pt>
    <dgm:pt modelId="{75B5D5AE-CC54-48DB-8E2A-85085557ECBD}" type="pres">
      <dgm:prSet presAssocID="{CFF0C199-66FB-45E0-B6E3-25EBB68E2608}" presName="bullet4c" presStyleLbl="node1" presStyleIdx="2" presStyleCnt="4"/>
      <dgm:spPr/>
    </dgm:pt>
    <dgm:pt modelId="{FD570015-D4BE-40D3-901B-5931C7A92BB6}" type="pres">
      <dgm:prSet presAssocID="{CFF0C199-66FB-45E0-B6E3-25EBB68E2608}" presName="textBox4c" presStyleLbl="revTx" presStyleIdx="2" presStyleCnt="4">
        <dgm:presLayoutVars>
          <dgm:bulletEnabled val="1"/>
        </dgm:presLayoutVars>
      </dgm:prSet>
      <dgm:spPr/>
    </dgm:pt>
    <dgm:pt modelId="{34C49E2F-A79A-42AC-BAB5-B4B4BE4DF0EF}" type="pres">
      <dgm:prSet presAssocID="{D36EC26E-3A01-4211-9726-E29D37BE8EE8}" presName="bullet4d" presStyleLbl="node1" presStyleIdx="3" presStyleCnt="4"/>
      <dgm:spPr/>
    </dgm:pt>
    <dgm:pt modelId="{6DC3073E-E89A-4BD9-BE4A-95579F126DD4}" type="pres">
      <dgm:prSet presAssocID="{D36EC26E-3A01-4211-9726-E29D37BE8EE8}" presName="textBox4d" presStyleLbl="revTx" presStyleIdx="3" presStyleCnt="4">
        <dgm:presLayoutVars>
          <dgm:bulletEnabled val="1"/>
        </dgm:presLayoutVars>
      </dgm:prSet>
      <dgm:spPr/>
    </dgm:pt>
  </dgm:ptLst>
  <dgm:cxnLst>
    <dgm:cxn modelId="{A9201A30-81BB-4582-B754-8516B8382B45}" srcId="{B0B154E3-14B6-4A47-B689-A58C7E8458E7}" destId="{0E73E265-A40D-456B-9DF5-1026F8DAB232}" srcOrd="1" destOrd="0" parTransId="{35330A9E-307B-485F-A466-5CEBDD907B07}" sibTransId="{3A9DF625-FBE0-4A74-895E-81EF73A17540}"/>
    <dgm:cxn modelId="{86A7BE30-C93F-4E3D-9BA0-079A06E0C658}" type="presOf" srcId="{D36EC26E-3A01-4211-9726-E29D37BE8EE8}" destId="{6DC3073E-E89A-4BD9-BE4A-95579F126DD4}" srcOrd="0" destOrd="0" presId="urn:microsoft.com/office/officeart/2005/8/layout/arrow2"/>
    <dgm:cxn modelId="{C8BF585C-BFCA-498A-9755-4259F093852C}" srcId="{B0B154E3-14B6-4A47-B689-A58C7E8458E7}" destId="{3F8B1B99-9F85-44C5-ADB5-A0628BDE541C}" srcOrd="0" destOrd="0" parTransId="{6DA94E2D-D3F0-47D5-90B1-3D597E17A0E6}" sibTransId="{D95750C8-96A8-468C-962D-1B21395BC577}"/>
    <dgm:cxn modelId="{1C80F777-B646-4160-B06F-425E12BDC726}" srcId="{B0B154E3-14B6-4A47-B689-A58C7E8458E7}" destId="{D36EC26E-3A01-4211-9726-E29D37BE8EE8}" srcOrd="3" destOrd="0" parTransId="{FD2AAEF1-7807-4102-A0A1-A6C8546B4ED7}" sibTransId="{EE65C52D-C831-46C8-9C4D-E2804A977362}"/>
    <dgm:cxn modelId="{6FCFFB8F-091A-4E39-AA57-E8E2FBD53F0F}" type="presOf" srcId="{0E73E265-A40D-456B-9DF5-1026F8DAB232}" destId="{526C3448-109F-4F43-83AB-E8068702D9FF}" srcOrd="0" destOrd="0" presId="urn:microsoft.com/office/officeart/2005/8/layout/arrow2"/>
    <dgm:cxn modelId="{9365B1BD-76E4-4C8A-8F3B-A4AA31B671D7}" type="presOf" srcId="{CFF0C199-66FB-45E0-B6E3-25EBB68E2608}" destId="{FD570015-D4BE-40D3-901B-5931C7A92BB6}" srcOrd="0" destOrd="0" presId="urn:microsoft.com/office/officeart/2005/8/layout/arrow2"/>
    <dgm:cxn modelId="{0852FAD2-7C0D-48A5-928E-C81F787E9265}" srcId="{B0B154E3-14B6-4A47-B689-A58C7E8458E7}" destId="{CFF0C199-66FB-45E0-B6E3-25EBB68E2608}" srcOrd="2" destOrd="0" parTransId="{52E1DD0E-6E12-4F1C-B509-DF7DAFF1AACC}" sibTransId="{410B6FDF-A9F5-48A7-AF54-E4D97BBFB075}"/>
    <dgm:cxn modelId="{92F5E5EA-8520-428D-BFE9-94BC3711BF25}" type="presOf" srcId="{3F8B1B99-9F85-44C5-ADB5-A0628BDE541C}" destId="{43576FD6-4818-438D-95DD-95FC3B5C4DB2}" srcOrd="0" destOrd="0" presId="urn:microsoft.com/office/officeart/2005/8/layout/arrow2"/>
    <dgm:cxn modelId="{2D9FF4F9-154A-46FC-AA8B-0D271461A145}" type="presOf" srcId="{B0B154E3-14B6-4A47-B689-A58C7E8458E7}" destId="{0FF4451E-5488-4FFF-A5A4-E881928F6E8C}" srcOrd="0" destOrd="0" presId="urn:microsoft.com/office/officeart/2005/8/layout/arrow2"/>
    <dgm:cxn modelId="{F9D6D273-88CD-4F2B-9F71-A0FE01B6DD4F}" type="presParOf" srcId="{0FF4451E-5488-4FFF-A5A4-E881928F6E8C}" destId="{DAC45A7F-7547-4653-8ABF-7CF676CDC262}" srcOrd="0" destOrd="0" presId="urn:microsoft.com/office/officeart/2005/8/layout/arrow2"/>
    <dgm:cxn modelId="{9BCC7870-A712-4CAF-A15D-2315EB8E60DE}" type="presParOf" srcId="{0FF4451E-5488-4FFF-A5A4-E881928F6E8C}" destId="{658169BB-A260-46E8-9F68-56641CDACB6A}" srcOrd="1" destOrd="0" presId="urn:microsoft.com/office/officeart/2005/8/layout/arrow2"/>
    <dgm:cxn modelId="{0A984D15-1BBC-4DF5-B0F6-A09C2C519A19}" type="presParOf" srcId="{658169BB-A260-46E8-9F68-56641CDACB6A}" destId="{961AA6F5-4A00-4331-88A1-2AE20B916674}" srcOrd="0" destOrd="0" presId="urn:microsoft.com/office/officeart/2005/8/layout/arrow2"/>
    <dgm:cxn modelId="{115158F1-4906-45BB-94E1-823F05F42812}" type="presParOf" srcId="{658169BB-A260-46E8-9F68-56641CDACB6A}" destId="{43576FD6-4818-438D-95DD-95FC3B5C4DB2}" srcOrd="1" destOrd="0" presId="urn:microsoft.com/office/officeart/2005/8/layout/arrow2"/>
    <dgm:cxn modelId="{52BDB4B4-17F6-4BC1-A81F-FD496F0D35EA}" type="presParOf" srcId="{658169BB-A260-46E8-9F68-56641CDACB6A}" destId="{1016AD85-A6BB-4842-B10A-26C056E4C59A}" srcOrd="2" destOrd="0" presId="urn:microsoft.com/office/officeart/2005/8/layout/arrow2"/>
    <dgm:cxn modelId="{6211C4E3-A633-49C9-9DE0-360595B26B0D}" type="presParOf" srcId="{658169BB-A260-46E8-9F68-56641CDACB6A}" destId="{526C3448-109F-4F43-83AB-E8068702D9FF}" srcOrd="3" destOrd="0" presId="urn:microsoft.com/office/officeart/2005/8/layout/arrow2"/>
    <dgm:cxn modelId="{D5B7BE7C-EEF0-4B85-9B90-5580E681DB1E}" type="presParOf" srcId="{658169BB-A260-46E8-9F68-56641CDACB6A}" destId="{75B5D5AE-CC54-48DB-8E2A-85085557ECBD}" srcOrd="4" destOrd="0" presId="urn:microsoft.com/office/officeart/2005/8/layout/arrow2"/>
    <dgm:cxn modelId="{5F8735DD-1148-40CB-A1BA-7344CC61C0CE}" type="presParOf" srcId="{658169BB-A260-46E8-9F68-56641CDACB6A}" destId="{FD570015-D4BE-40D3-901B-5931C7A92BB6}" srcOrd="5" destOrd="0" presId="urn:microsoft.com/office/officeart/2005/8/layout/arrow2"/>
    <dgm:cxn modelId="{4538C1FF-7D2C-462F-ACA6-7FCBB948712F}" type="presParOf" srcId="{658169BB-A260-46E8-9F68-56641CDACB6A}" destId="{34C49E2F-A79A-42AC-BAB5-B4B4BE4DF0EF}" srcOrd="6" destOrd="0" presId="urn:microsoft.com/office/officeart/2005/8/layout/arrow2"/>
    <dgm:cxn modelId="{94B86D35-8EE6-47B9-847E-F547ACBBD561}" type="presParOf" srcId="{658169BB-A260-46E8-9F68-56641CDACB6A}" destId="{6DC3073E-E89A-4BD9-BE4A-95579F126DD4}"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45A7F-7547-4653-8ABF-7CF676CDC262}">
      <dsp:nvSpPr>
        <dsp:cNvPr id="0" name=""/>
        <dsp:cNvSpPr/>
      </dsp:nvSpPr>
      <dsp:spPr>
        <a:xfrm>
          <a:off x="473989" y="0"/>
          <a:ext cx="7564955" cy="472809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1AA6F5-4A00-4331-88A1-2AE20B916674}">
      <dsp:nvSpPr>
        <dsp:cNvPr id="0" name=""/>
        <dsp:cNvSpPr/>
      </dsp:nvSpPr>
      <dsp:spPr>
        <a:xfrm>
          <a:off x="1219137" y="3515812"/>
          <a:ext cx="173993" cy="1739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76FD6-4818-438D-95DD-95FC3B5C4DB2}">
      <dsp:nvSpPr>
        <dsp:cNvPr id="0" name=""/>
        <dsp:cNvSpPr/>
      </dsp:nvSpPr>
      <dsp:spPr>
        <a:xfrm>
          <a:off x="1306134" y="3602809"/>
          <a:ext cx="1293607" cy="1125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96"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ISO/TS 16949:1999</a:t>
          </a:r>
        </a:p>
      </dsp:txBody>
      <dsp:txXfrm>
        <a:off x="1306134" y="3602809"/>
        <a:ext cx="1293607" cy="1125287"/>
      </dsp:txXfrm>
    </dsp:sp>
    <dsp:sp modelId="{1016AD85-A6BB-4842-B10A-26C056E4C59A}">
      <dsp:nvSpPr>
        <dsp:cNvPr id="0" name=""/>
        <dsp:cNvSpPr/>
      </dsp:nvSpPr>
      <dsp:spPr>
        <a:xfrm>
          <a:off x="2448443" y="2416057"/>
          <a:ext cx="302598" cy="3025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6C3448-109F-4F43-83AB-E8068702D9FF}">
      <dsp:nvSpPr>
        <dsp:cNvPr id="0" name=""/>
        <dsp:cNvSpPr/>
      </dsp:nvSpPr>
      <dsp:spPr>
        <a:xfrm>
          <a:off x="2599742" y="2567356"/>
          <a:ext cx="1588640" cy="216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41"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ISO/TS 16949:2002</a:t>
          </a:r>
        </a:p>
      </dsp:txBody>
      <dsp:txXfrm>
        <a:off x="2599742" y="2567356"/>
        <a:ext cx="1588640" cy="2160740"/>
      </dsp:txXfrm>
    </dsp:sp>
    <dsp:sp modelId="{75B5D5AE-CC54-48DB-8E2A-85085557ECBD}">
      <dsp:nvSpPr>
        <dsp:cNvPr id="0" name=""/>
        <dsp:cNvSpPr/>
      </dsp:nvSpPr>
      <dsp:spPr>
        <a:xfrm>
          <a:off x="4018171" y="1605661"/>
          <a:ext cx="400942" cy="4009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570015-D4BE-40D3-901B-5931C7A92BB6}">
      <dsp:nvSpPr>
        <dsp:cNvPr id="0" name=""/>
        <dsp:cNvSpPr/>
      </dsp:nvSpPr>
      <dsp:spPr>
        <a:xfrm>
          <a:off x="4218642" y="1806133"/>
          <a:ext cx="1588640" cy="2921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51"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ISO/TS 16949:2009</a:t>
          </a:r>
        </a:p>
      </dsp:txBody>
      <dsp:txXfrm>
        <a:off x="4218642" y="1806133"/>
        <a:ext cx="1588640" cy="2921963"/>
      </dsp:txXfrm>
    </dsp:sp>
    <dsp:sp modelId="{34C49E2F-A79A-42AC-BAB5-B4B4BE4DF0EF}">
      <dsp:nvSpPr>
        <dsp:cNvPr id="0" name=""/>
        <dsp:cNvSpPr/>
      </dsp:nvSpPr>
      <dsp:spPr>
        <a:xfrm>
          <a:off x="5727851" y="1069495"/>
          <a:ext cx="537111" cy="5371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C3073E-E89A-4BD9-BE4A-95579F126DD4}">
      <dsp:nvSpPr>
        <dsp:cNvPr id="0" name=""/>
        <dsp:cNvSpPr/>
      </dsp:nvSpPr>
      <dsp:spPr>
        <a:xfrm>
          <a:off x="5996407" y="1338051"/>
          <a:ext cx="1588640" cy="3390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604"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IATF 16949:2016</a:t>
          </a:r>
        </a:p>
      </dsp:txBody>
      <dsp:txXfrm>
        <a:off x="5996407" y="1338051"/>
        <a:ext cx="1588640" cy="339004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F5D3F-BB96-444C-A309-E9C42BF434F2}" type="datetimeFigureOut">
              <a:rPr lang="en-US" smtClean="0"/>
              <a:t>10/28/2024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3DF6D-90E6-472C-8951-71AB5E7402BD}" type="slidenum">
              <a:rPr lang="en-US" smtClean="0"/>
              <a:t>‹#›</a:t>
            </a:fld>
            <a:endParaRPr lang="en-US"/>
          </a:p>
        </p:txBody>
      </p:sp>
    </p:spTree>
    <p:extLst>
      <p:ext uri="{BB962C8B-B14F-4D97-AF65-F5344CB8AC3E}">
        <p14:creationId xmlns:p14="http://schemas.microsoft.com/office/powerpoint/2010/main" val="236782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a:p>
        </p:txBody>
      </p:sp>
      <p:sp>
        <p:nvSpPr>
          <p:cNvPr id="4" name="Slide Number Placeholder 3"/>
          <p:cNvSpPr>
            <a:spLocks noGrp="1"/>
          </p:cNvSpPr>
          <p:nvPr>
            <p:ph type="sldNum" sz="quarter" idx="5"/>
          </p:nvPr>
        </p:nvSpPr>
        <p:spPr/>
        <p:txBody>
          <a:bodyPr/>
          <a:lstStyle>
            <a:lvl1pPr>
              <a:defRPr sz="1200">
                <a:solidFill>
                  <a:schemeClr val="tx1"/>
                </a:solidFill>
                <a:latin typeface="Verdana" panose="020B0604030504040204" pitchFamily="34" charset="0"/>
              </a:defRPr>
            </a:lvl1pPr>
            <a:lvl2pPr marL="742950" indent="-285750">
              <a:defRPr sz="1200">
                <a:solidFill>
                  <a:schemeClr val="tx1"/>
                </a:solidFill>
                <a:latin typeface="Verdana" panose="020B0604030504040204" pitchFamily="34" charset="0"/>
              </a:defRPr>
            </a:lvl2pPr>
            <a:lvl3pPr marL="1143000" indent="-228600">
              <a:defRPr sz="1200">
                <a:solidFill>
                  <a:schemeClr val="tx1"/>
                </a:solidFill>
                <a:latin typeface="Verdana" panose="020B0604030504040204" pitchFamily="34" charset="0"/>
              </a:defRPr>
            </a:lvl3pPr>
            <a:lvl4pPr marL="1600200" indent="-228600">
              <a:defRPr sz="1200">
                <a:solidFill>
                  <a:schemeClr val="tx1"/>
                </a:solidFill>
                <a:latin typeface="Verdana" panose="020B0604030504040204" pitchFamily="34" charset="0"/>
              </a:defRPr>
            </a:lvl4pPr>
            <a:lvl5pPr marL="2057400" indent="-228600">
              <a:defRPr sz="1200">
                <a:solidFill>
                  <a:schemeClr val="tx1"/>
                </a:solidFill>
                <a:latin typeface="Verdana" panose="020B0604030504040204" pitchFamily="34" charset="0"/>
              </a:defRPr>
            </a:lvl5pPr>
            <a:lvl6pPr marL="2514600" indent="-228600" eaLnBrk="0" fontAlgn="base" hangingPunct="0">
              <a:spcBef>
                <a:spcPct val="0"/>
              </a:spcBef>
              <a:spcAft>
                <a:spcPct val="0"/>
              </a:spcAft>
              <a:defRPr sz="1200">
                <a:solidFill>
                  <a:schemeClr val="tx1"/>
                </a:solidFill>
                <a:latin typeface="Verdana" panose="020B0604030504040204" pitchFamily="34" charset="0"/>
              </a:defRPr>
            </a:lvl6pPr>
            <a:lvl7pPr marL="2971800" indent="-228600" eaLnBrk="0" fontAlgn="base" hangingPunct="0">
              <a:spcBef>
                <a:spcPct val="0"/>
              </a:spcBef>
              <a:spcAft>
                <a:spcPct val="0"/>
              </a:spcAft>
              <a:defRPr sz="1200">
                <a:solidFill>
                  <a:schemeClr val="tx1"/>
                </a:solidFill>
                <a:latin typeface="Verdana" panose="020B0604030504040204" pitchFamily="34" charset="0"/>
              </a:defRPr>
            </a:lvl7pPr>
            <a:lvl8pPr marL="3429000" indent="-228600" eaLnBrk="0" fontAlgn="base" hangingPunct="0">
              <a:spcBef>
                <a:spcPct val="0"/>
              </a:spcBef>
              <a:spcAft>
                <a:spcPct val="0"/>
              </a:spcAft>
              <a:defRPr sz="1200">
                <a:solidFill>
                  <a:schemeClr val="tx1"/>
                </a:solidFill>
                <a:latin typeface="Verdana" panose="020B0604030504040204" pitchFamily="34" charset="0"/>
              </a:defRPr>
            </a:lvl8pPr>
            <a:lvl9pPr marL="3886200" indent="-228600" eaLnBrk="0" fontAlgn="base" hangingPunct="0">
              <a:spcBef>
                <a:spcPct val="0"/>
              </a:spcBef>
              <a:spcAft>
                <a:spcPct val="0"/>
              </a:spcAft>
              <a:defRPr sz="1200">
                <a:solidFill>
                  <a:schemeClr val="tx1"/>
                </a:solidFill>
                <a:latin typeface="Verdana" panose="020B0604030504040204" pitchFamily="34" charset="0"/>
              </a:defRPr>
            </a:lvl9pPr>
          </a:lstStyle>
          <a:p>
            <a:pPr>
              <a:defRPr/>
            </a:pPr>
            <a:fld id="{1580913D-E317-4E81-AC44-444226F92317}" type="slidenum">
              <a:rPr lang="vi-VN" altLang="en-US" smtClean="0"/>
              <a:pPr>
                <a:defRPr/>
              </a:pPr>
              <a:t>15</a:t>
            </a:fld>
            <a:endParaRPr lang="vi-VN" altLang="en-US"/>
          </a:p>
        </p:txBody>
      </p:sp>
    </p:spTree>
    <p:extLst>
      <p:ext uri="{BB962C8B-B14F-4D97-AF65-F5344CB8AC3E}">
        <p14:creationId xmlns:p14="http://schemas.microsoft.com/office/powerpoint/2010/main" val="3729882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a:p>
        </p:txBody>
      </p:sp>
      <p:sp>
        <p:nvSpPr>
          <p:cNvPr id="4" name="Slide Number Placeholder 3"/>
          <p:cNvSpPr>
            <a:spLocks noGrp="1"/>
          </p:cNvSpPr>
          <p:nvPr>
            <p:ph type="sldNum" sz="quarter" idx="5"/>
          </p:nvPr>
        </p:nvSpPr>
        <p:spPr/>
        <p:txBody>
          <a:bodyPr/>
          <a:lstStyle>
            <a:lvl1pPr>
              <a:defRPr sz="1200">
                <a:solidFill>
                  <a:schemeClr val="tx1"/>
                </a:solidFill>
                <a:latin typeface="Verdana" panose="020B0604030504040204" pitchFamily="34" charset="0"/>
              </a:defRPr>
            </a:lvl1pPr>
            <a:lvl2pPr marL="742950" indent="-285750">
              <a:defRPr sz="1200">
                <a:solidFill>
                  <a:schemeClr val="tx1"/>
                </a:solidFill>
                <a:latin typeface="Verdana" panose="020B0604030504040204" pitchFamily="34" charset="0"/>
              </a:defRPr>
            </a:lvl2pPr>
            <a:lvl3pPr marL="1143000" indent="-228600">
              <a:defRPr sz="1200">
                <a:solidFill>
                  <a:schemeClr val="tx1"/>
                </a:solidFill>
                <a:latin typeface="Verdana" panose="020B0604030504040204" pitchFamily="34" charset="0"/>
              </a:defRPr>
            </a:lvl3pPr>
            <a:lvl4pPr marL="1600200" indent="-228600">
              <a:defRPr sz="1200">
                <a:solidFill>
                  <a:schemeClr val="tx1"/>
                </a:solidFill>
                <a:latin typeface="Verdana" panose="020B0604030504040204" pitchFamily="34" charset="0"/>
              </a:defRPr>
            </a:lvl4pPr>
            <a:lvl5pPr marL="2057400" indent="-228600">
              <a:defRPr sz="1200">
                <a:solidFill>
                  <a:schemeClr val="tx1"/>
                </a:solidFill>
                <a:latin typeface="Verdana" panose="020B0604030504040204" pitchFamily="34" charset="0"/>
              </a:defRPr>
            </a:lvl5pPr>
            <a:lvl6pPr marL="2514600" indent="-228600" eaLnBrk="0" fontAlgn="base" hangingPunct="0">
              <a:spcBef>
                <a:spcPct val="0"/>
              </a:spcBef>
              <a:spcAft>
                <a:spcPct val="0"/>
              </a:spcAft>
              <a:defRPr sz="1200">
                <a:solidFill>
                  <a:schemeClr val="tx1"/>
                </a:solidFill>
                <a:latin typeface="Verdana" panose="020B0604030504040204" pitchFamily="34" charset="0"/>
              </a:defRPr>
            </a:lvl6pPr>
            <a:lvl7pPr marL="2971800" indent="-228600" eaLnBrk="0" fontAlgn="base" hangingPunct="0">
              <a:spcBef>
                <a:spcPct val="0"/>
              </a:spcBef>
              <a:spcAft>
                <a:spcPct val="0"/>
              </a:spcAft>
              <a:defRPr sz="1200">
                <a:solidFill>
                  <a:schemeClr val="tx1"/>
                </a:solidFill>
                <a:latin typeface="Verdana" panose="020B0604030504040204" pitchFamily="34" charset="0"/>
              </a:defRPr>
            </a:lvl7pPr>
            <a:lvl8pPr marL="3429000" indent="-228600" eaLnBrk="0" fontAlgn="base" hangingPunct="0">
              <a:spcBef>
                <a:spcPct val="0"/>
              </a:spcBef>
              <a:spcAft>
                <a:spcPct val="0"/>
              </a:spcAft>
              <a:defRPr sz="1200">
                <a:solidFill>
                  <a:schemeClr val="tx1"/>
                </a:solidFill>
                <a:latin typeface="Verdana" panose="020B0604030504040204" pitchFamily="34" charset="0"/>
              </a:defRPr>
            </a:lvl8pPr>
            <a:lvl9pPr marL="3886200" indent="-228600" eaLnBrk="0" fontAlgn="base" hangingPunct="0">
              <a:spcBef>
                <a:spcPct val="0"/>
              </a:spcBef>
              <a:spcAft>
                <a:spcPct val="0"/>
              </a:spcAft>
              <a:defRPr sz="1200">
                <a:solidFill>
                  <a:schemeClr val="tx1"/>
                </a:solidFill>
                <a:latin typeface="Verdana" panose="020B0604030504040204" pitchFamily="34" charset="0"/>
              </a:defRPr>
            </a:lvl9pPr>
          </a:lstStyle>
          <a:p>
            <a:pPr>
              <a:defRPr/>
            </a:pPr>
            <a:fld id="{002A7B02-5338-4ED5-96AC-AFF96EFE796E}" type="slidenum">
              <a:rPr lang="vi-VN" altLang="en-US" smtClean="0"/>
              <a:pPr>
                <a:defRPr/>
              </a:pPr>
              <a:t>16</a:t>
            </a:fld>
            <a:endParaRPr lang="vi-VN" altLang="en-US"/>
          </a:p>
        </p:txBody>
      </p:sp>
    </p:spTree>
    <p:extLst>
      <p:ext uri="{BB962C8B-B14F-4D97-AF65-F5344CB8AC3E}">
        <p14:creationId xmlns:p14="http://schemas.microsoft.com/office/powerpoint/2010/main" val="855888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xfrm>
            <a:off x="981075" y="766763"/>
            <a:ext cx="5095875" cy="2867025"/>
          </a:xfrm>
          <a:ln/>
        </p:spPr>
      </p:sp>
      <p:sp>
        <p:nvSpPr>
          <p:cNvPr id="176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GB" altLang="en-US" sz="800" dirty="0">
                <a:latin typeface="Arial" pitchFamily="34" charset="0"/>
              </a:rPr>
              <a:t>Firstly, I would like to give a brief overview of the background to ISO 9001…..</a:t>
            </a:r>
          </a:p>
          <a:p>
            <a:pPr>
              <a:lnSpc>
                <a:spcPct val="80000"/>
              </a:lnSpc>
            </a:pPr>
            <a:endParaRPr lang="en-GB" altLang="en-US" sz="800" dirty="0">
              <a:latin typeface="Arial" pitchFamily="34" charset="0"/>
            </a:endParaRPr>
          </a:p>
          <a:p>
            <a:pPr>
              <a:lnSpc>
                <a:spcPct val="80000"/>
              </a:lnSpc>
            </a:pPr>
            <a:r>
              <a:rPr lang="en-GB" altLang="en-US" sz="800" dirty="0">
                <a:latin typeface="Arial" pitchFamily="34" charset="0"/>
              </a:rPr>
              <a:t>[talk through bullet points]</a:t>
            </a:r>
          </a:p>
          <a:p>
            <a:pPr>
              <a:lnSpc>
                <a:spcPct val="80000"/>
              </a:lnSpc>
            </a:pPr>
            <a:r>
              <a:rPr lang="en-GB" altLang="en-US" sz="600" dirty="0">
                <a:latin typeface="Arial" pitchFamily="34" charset="0"/>
              </a:rPr>
              <a:t>ISO 9001 is a bit special. It is not just the latest management fad. It has been around for nearly thirty years as a management system for organizations to ensure continual improvement is embedded </a:t>
            </a:r>
          </a:p>
          <a:p>
            <a:pPr>
              <a:lnSpc>
                <a:spcPct val="80000"/>
              </a:lnSpc>
            </a:pPr>
            <a:endParaRPr lang="en-GB" altLang="en-US" sz="800" dirty="0">
              <a:latin typeface="Arial" pitchFamily="34" charset="0"/>
            </a:endParaRPr>
          </a:p>
          <a:p>
            <a:pPr>
              <a:lnSpc>
                <a:spcPct val="80000"/>
              </a:lnSpc>
            </a:pPr>
            <a:r>
              <a:rPr lang="en-GB" altLang="en-US" sz="600" dirty="0"/>
              <a:t>It is interesting to note that certification to ISO 9001 has remained stable in the last three years, and in 2012 was up slightly from 2011. Europe, in particular, shows an increased uptake by 3 %. </a:t>
            </a:r>
          </a:p>
          <a:p>
            <a:pPr>
              <a:lnSpc>
                <a:spcPct val="80000"/>
              </a:lnSpc>
            </a:pPr>
            <a:r>
              <a:rPr lang="en-GB" altLang="en-US" sz="600" dirty="0"/>
              <a:t>It has also been interesting for BSI to note that although Manufacturing still accounts for a larger proportion of ISO 9001 assessment days, the gap between Manufacturing and Service has closed by over 7% in the last 5 years and it continues to grow in relevance in all sectors</a:t>
            </a:r>
            <a:endParaRPr lang="en-GB" altLang="en-US" sz="800" dirty="0">
              <a:latin typeface="Arial" pitchFamily="34" charset="0"/>
            </a:endParaRPr>
          </a:p>
        </p:txBody>
      </p:sp>
      <p:sp>
        <p:nvSpPr>
          <p:cNvPr id="138246" name="Slide Number Placeholder 5"/>
          <p:cNvSpPr>
            <a:spLocks noGrp="1"/>
          </p:cNvSpPr>
          <p:nvPr>
            <p:ph type="sldNum" sz="quarter" idx="5"/>
          </p:nvPr>
        </p:nvSpPr>
        <p:spPr/>
        <p:txBody>
          <a:bodyPr/>
          <a:lstStyle/>
          <a:p>
            <a:pPr>
              <a:defRPr/>
            </a:pPr>
            <a:fld id="{EE86E154-3BB0-40C5-A64C-FC706F6E8C0D}"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881591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624417" y="188914"/>
            <a:ext cx="11521016" cy="6480175"/>
          </a:xfrm>
          <a:prstGeom prst="rect">
            <a:avLst/>
          </a:prstGeom>
          <a:noFill/>
          <a:ln w="9525">
            <a:noFill/>
            <a:miter lim="800000"/>
            <a:headEnd/>
            <a:tailEnd/>
          </a:ln>
        </p:spPr>
      </p:pic>
      <p:pic>
        <p:nvPicPr>
          <p:cNvPr id="5" name="Picture 3" descr="C:\_marek\ViennaConsulting\_odprezentuj.cz\ROS-Group\loga\urs_certif.png"/>
          <p:cNvPicPr>
            <a:picLocks noChangeAspect="1" noChangeArrowheads="1"/>
          </p:cNvPicPr>
          <p:nvPr/>
        </p:nvPicPr>
        <p:blipFill>
          <a:blip r:embed="rId3"/>
          <a:srcRect/>
          <a:stretch>
            <a:fillRect/>
          </a:stretch>
        </p:blipFill>
        <p:spPr bwMode="auto">
          <a:xfrm>
            <a:off x="10416117" y="306388"/>
            <a:ext cx="1344083" cy="1008062"/>
          </a:xfrm>
          <a:prstGeom prst="rect">
            <a:avLst/>
          </a:prstGeom>
          <a:noFill/>
          <a:ln w="9525">
            <a:noFill/>
            <a:miter lim="800000"/>
            <a:headEnd/>
            <a:tailEnd/>
          </a:ln>
        </p:spPr>
      </p:pic>
      <p:sp>
        <p:nvSpPr>
          <p:cNvPr id="6" name="Obdélník 9"/>
          <p:cNvSpPr/>
          <p:nvPr/>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cs typeface="Arial" charset="0"/>
            </a:endParaRPr>
          </a:p>
        </p:txBody>
      </p:sp>
      <p:sp>
        <p:nvSpPr>
          <p:cNvPr id="11" name="Nadpis 1"/>
          <p:cNvSpPr>
            <a:spLocks noGrp="1"/>
          </p:cNvSpPr>
          <p:nvPr>
            <p:ph type="ctrTitle"/>
          </p:nvPr>
        </p:nvSpPr>
        <p:spPr>
          <a:xfrm>
            <a:off x="1708538" y="1196753"/>
            <a:ext cx="8896989" cy="1470025"/>
          </a:xfrm>
          <a:prstGeom prst="rect">
            <a:avLst/>
          </a:prstGeom>
        </p:spPr>
        <p:txBody>
          <a:bodyPr/>
          <a:lstStyle>
            <a:lvl1pPr>
              <a:defRPr sz="3600"/>
            </a:lvl1pPr>
          </a:lstStyle>
          <a:p>
            <a:r>
              <a:rPr lang="en-US"/>
              <a:t>Click to edit Master title style</a:t>
            </a:r>
            <a:endParaRPr lang="cs-CZ" dirty="0"/>
          </a:p>
        </p:txBody>
      </p:sp>
      <p:sp>
        <p:nvSpPr>
          <p:cNvPr id="12" name="Podnadpis 2"/>
          <p:cNvSpPr>
            <a:spLocks noGrp="1"/>
          </p:cNvSpPr>
          <p:nvPr>
            <p:ph type="subTitle" idx="1"/>
          </p:nvPr>
        </p:nvSpPr>
        <p:spPr>
          <a:xfrm>
            <a:off x="1742269" y="2684512"/>
            <a:ext cx="8866233" cy="1608584"/>
          </a:xfrm>
          <a:prstGeom prst="rect">
            <a:avLst/>
          </a:prstGeo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s-CZ" dirty="0"/>
          </a:p>
        </p:txBody>
      </p:sp>
      <p:sp>
        <p:nvSpPr>
          <p:cNvPr id="7" name="Zástupný symbol pro datum 3"/>
          <p:cNvSpPr>
            <a:spLocks noGrp="1"/>
          </p:cNvSpPr>
          <p:nvPr>
            <p:ph type="dt" sz="half" idx="10"/>
          </p:nvPr>
        </p:nvSpPr>
        <p:spPr/>
        <p:txBody>
          <a:bodyPr/>
          <a:lstStyle>
            <a:lvl1pPr>
              <a:defRPr/>
            </a:lvl1pPr>
          </a:lstStyle>
          <a:p>
            <a:fld id="{229365FE-A84F-4DD7-A476-37FAFFC222DC}" type="datetimeFigureOut">
              <a:rPr lang="en-US" smtClean="0"/>
              <a:t>10/28/2024</a:t>
            </a:fld>
            <a:endParaRPr lang="en-US"/>
          </a:p>
        </p:txBody>
      </p:sp>
      <p:sp>
        <p:nvSpPr>
          <p:cNvPr id="8" name="Zástupný symbol pro zápatí 4"/>
          <p:cNvSpPr>
            <a:spLocks noGrp="1"/>
          </p:cNvSpPr>
          <p:nvPr>
            <p:ph type="ftr" sz="quarter" idx="11"/>
          </p:nvPr>
        </p:nvSpPr>
        <p:spPr/>
        <p:txBody>
          <a:bodyPr/>
          <a:lstStyle>
            <a:lvl1pPr>
              <a:defRPr/>
            </a:lvl1pPr>
          </a:lstStyle>
          <a:p>
            <a:endParaRPr lang="en-US"/>
          </a:p>
        </p:txBody>
      </p:sp>
      <p:sp>
        <p:nvSpPr>
          <p:cNvPr id="9" name="Zástupný symbol pro číslo snímku 5"/>
          <p:cNvSpPr>
            <a:spLocks noGrp="1"/>
          </p:cNvSpPr>
          <p:nvPr>
            <p:ph type="sldNum" sz="quarter" idx="12"/>
          </p:nvPr>
        </p:nvSpPr>
        <p:spPr/>
        <p:txBody>
          <a:bodyPr/>
          <a:lstStyle>
            <a:lvl1pPr>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146484445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Zástupný symbol pro datum 3"/>
          <p:cNvSpPr>
            <a:spLocks noGrp="1"/>
          </p:cNvSpPr>
          <p:nvPr>
            <p:ph type="dt" sz="half" idx="10"/>
          </p:nvPr>
        </p:nvSpPr>
        <p:spPr/>
        <p:txBody>
          <a:bodyPr/>
          <a:lstStyle>
            <a:lvl1pPr>
              <a:defRPr/>
            </a:lvl1pPr>
          </a:lstStyle>
          <a:p>
            <a:fld id="{229365FE-A84F-4DD7-A476-37FAFFC222DC}" type="datetimeFigureOut">
              <a:rPr lang="en-US" smtClean="0"/>
              <a:t>10/28/2024</a:t>
            </a:fld>
            <a:endParaRPr lang="en-US"/>
          </a:p>
        </p:txBody>
      </p:sp>
      <p:sp>
        <p:nvSpPr>
          <p:cNvPr id="3" name="Zástupný symbol pro zápatí 4"/>
          <p:cNvSpPr>
            <a:spLocks noGrp="1"/>
          </p:cNvSpPr>
          <p:nvPr>
            <p:ph type="ftr" sz="quarter" idx="11"/>
          </p:nvPr>
        </p:nvSpPr>
        <p:spPr/>
        <p:txBody>
          <a:bodyPr/>
          <a:lstStyle>
            <a:lvl1pPr>
              <a:defRPr/>
            </a:lvl1pPr>
          </a:lstStyle>
          <a:p>
            <a:endParaRPr lang="en-US"/>
          </a:p>
        </p:txBody>
      </p:sp>
      <p:sp>
        <p:nvSpPr>
          <p:cNvPr id="4" name="Zástupný symbol pro číslo snímku 5"/>
          <p:cNvSpPr>
            <a:spLocks noGrp="1"/>
          </p:cNvSpPr>
          <p:nvPr>
            <p:ph type="sldNum" sz="quarter" idx="12"/>
          </p:nvPr>
        </p:nvSpPr>
        <p:spPr/>
        <p:txBody>
          <a:bodyPr/>
          <a:lstStyle>
            <a:lvl1pPr>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37509816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title">
    <p:spTree>
      <p:nvGrpSpPr>
        <p:cNvPr id="1" name=""/>
        <p:cNvGrpSpPr/>
        <p:nvPr/>
      </p:nvGrpSpPr>
      <p:grpSpPr>
        <a:xfrm>
          <a:off x="0" y="0"/>
          <a:ext cx="0" cy="0"/>
          <a:chOff x="0" y="0"/>
          <a:chExt cx="0" cy="0"/>
        </a:xfrm>
      </p:grpSpPr>
      <p:sp>
        <p:nvSpPr>
          <p:cNvPr id="2" name="Nadpis 1"/>
          <p:cNvSpPr>
            <a:spLocks noGrp="1"/>
          </p:cNvSpPr>
          <p:nvPr>
            <p:ph type="title"/>
          </p:nvPr>
        </p:nvSpPr>
        <p:spPr>
          <a:xfrm>
            <a:off x="609601" y="273050"/>
            <a:ext cx="4011084" cy="1162050"/>
          </a:xfrm>
          <a:prstGeom prst="rect">
            <a:avLst/>
          </a:prstGeom>
        </p:spPr>
        <p:txBody>
          <a:bodyPr/>
          <a:lstStyle>
            <a:lvl1pPr algn="l">
              <a:defRPr sz="2000" b="1"/>
            </a:lvl1pPr>
          </a:lstStyle>
          <a:p>
            <a:r>
              <a:rPr lang="en-US"/>
              <a:t>Click to edit Master title style</a:t>
            </a:r>
            <a:endParaRPr lang="cs-CZ" dirty="0"/>
          </a:p>
        </p:txBody>
      </p:sp>
      <p:sp>
        <p:nvSpPr>
          <p:cNvPr id="3" name="Zástupný symbol pro obsah 2"/>
          <p:cNvSpPr>
            <a:spLocks noGrp="1"/>
          </p:cNvSpPr>
          <p:nvPr>
            <p:ph idx="1"/>
          </p:nvPr>
        </p:nvSpPr>
        <p:spPr>
          <a:xfrm>
            <a:off x="4766733" y="273051"/>
            <a:ext cx="6815667" cy="5853113"/>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dirty="0"/>
          </a:p>
        </p:txBody>
      </p:sp>
      <p:sp>
        <p:nvSpPr>
          <p:cNvPr id="4" name="Zástupný symbol pro text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Zástupný symbol pro datum 3"/>
          <p:cNvSpPr>
            <a:spLocks noGrp="1"/>
          </p:cNvSpPr>
          <p:nvPr>
            <p:ph type="dt" sz="half" idx="10"/>
          </p:nvPr>
        </p:nvSpPr>
        <p:spPr/>
        <p:txBody>
          <a:bodyPr/>
          <a:lstStyle>
            <a:lvl1pPr>
              <a:defRPr/>
            </a:lvl1pPr>
          </a:lstStyle>
          <a:p>
            <a:fld id="{229365FE-A84F-4DD7-A476-37FAFFC222DC}" type="datetimeFigureOut">
              <a:rPr lang="en-US" smtClean="0"/>
              <a:t>10/28/2024</a:t>
            </a:fld>
            <a:endParaRPr lang="en-US"/>
          </a:p>
        </p:txBody>
      </p:sp>
      <p:sp>
        <p:nvSpPr>
          <p:cNvPr id="6" name="Zástupný symbol pro zápatí 4"/>
          <p:cNvSpPr>
            <a:spLocks noGrp="1"/>
          </p:cNvSpPr>
          <p:nvPr>
            <p:ph type="ftr" sz="quarter" idx="11"/>
          </p:nvPr>
        </p:nvSpPr>
        <p:spPr/>
        <p:txBody>
          <a:bodyPr/>
          <a:lstStyle>
            <a:lvl1pPr>
              <a:defRPr/>
            </a:lvl1pPr>
          </a:lstStyle>
          <a:p>
            <a:endParaRPr lang="en-US"/>
          </a:p>
        </p:txBody>
      </p:sp>
      <p:sp>
        <p:nvSpPr>
          <p:cNvPr id="7" name="Zástupný symbol pro číslo snímku 5"/>
          <p:cNvSpPr>
            <a:spLocks noGrp="1"/>
          </p:cNvSpPr>
          <p:nvPr>
            <p:ph type="sldNum" sz="quarter" idx="12"/>
          </p:nvPr>
        </p:nvSpPr>
        <p:spPr/>
        <p:txBody>
          <a:bodyPr/>
          <a:lstStyle>
            <a:lvl1pPr>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123545429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a:xfrm>
            <a:off x="865718" y="692151"/>
            <a:ext cx="9313333" cy="746125"/>
          </a:xfrm>
          <a:prstGeom prst="rect">
            <a:avLst/>
          </a:prstGeom>
        </p:spPr>
        <p:txBody>
          <a:bodyPr/>
          <a:lstStyle/>
          <a:p>
            <a:r>
              <a:rPr lang="en-US"/>
              <a:t>Click to edit Master title style</a:t>
            </a:r>
            <a:endParaRPr lang="cs-CZ"/>
          </a:p>
        </p:txBody>
      </p:sp>
      <p:sp>
        <p:nvSpPr>
          <p:cNvPr id="3" name="Zástupný symbol pro svislý text 2"/>
          <p:cNvSpPr>
            <a:spLocks noGrp="1"/>
          </p:cNvSpPr>
          <p:nvPr>
            <p:ph type="body" orient="vert" idx="1"/>
          </p:nvPr>
        </p:nvSpPr>
        <p:spPr>
          <a:xfrm>
            <a:off x="882651" y="1628775"/>
            <a:ext cx="10767483" cy="43211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Zástupný symbol pro datum 3"/>
          <p:cNvSpPr>
            <a:spLocks noGrp="1"/>
          </p:cNvSpPr>
          <p:nvPr>
            <p:ph type="dt" sz="half" idx="10"/>
          </p:nvPr>
        </p:nvSpPr>
        <p:spPr/>
        <p:txBody>
          <a:bodyPr/>
          <a:lstStyle>
            <a:lvl1pPr>
              <a:defRPr/>
            </a:lvl1pPr>
          </a:lstStyle>
          <a:p>
            <a:fld id="{229365FE-A84F-4DD7-A476-37FAFFC222DC}" type="datetimeFigureOut">
              <a:rPr lang="en-US" smtClean="0"/>
              <a:t>10/28/2024</a:t>
            </a:fld>
            <a:endParaRPr lang="en-US"/>
          </a:p>
        </p:txBody>
      </p:sp>
      <p:sp>
        <p:nvSpPr>
          <p:cNvPr id="5" name="Zástupný symbol pro zápatí 4"/>
          <p:cNvSpPr>
            <a:spLocks noGrp="1"/>
          </p:cNvSpPr>
          <p:nvPr>
            <p:ph type="ftr" sz="quarter" idx="11"/>
          </p:nvPr>
        </p:nvSpPr>
        <p:spPr/>
        <p:txBody>
          <a:bodyPr/>
          <a:lstStyle>
            <a:lvl1pPr>
              <a:defRPr/>
            </a:lvl1pPr>
          </a:lstStyle>
          <a:p>
            <a:endParaRPr lang="en-US"/>
          </a:p>
        </p:txBody>
      </p:sp>
      <p:sp>
        <p:nvSpPr>
          <p:cNvPr id="6" name="Zástupný symbol pro číslo snímku 5"/>
          <p:cNvSpPr>
            <a:spLocks noGrp="1"/>
          </p:cNvSpPr>
          <p:nvPr>
            <p:ph type="sldNum" sz="quarter" idx="12"/>
          </p:nvPr>
        </p:nvSpPr>
        <p:spPr/>
        <p:txBody>
          <a:bodyPr/>
          <a:lstStyle>
            <a:lvl1pPr>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165354831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endParaRPr lang="cs-CZ"/>
          </a:p>
        </p:txBody>
      </p:sp>
      <p:sp>
        <p:nvSpPr>
          <p:cNvPr id="3" name="Zástupný symbol pro svislý text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Zástupný symbol pro datum 3"/>
          <p:cNvSpPr>
            <a:spLocks noGrp="1"/>
          </p:cNvSpPr>
          <p:nvPr>
            <p:ph type="dt" sz="half" idx="10"/>
          </p:nvPr>
        </p:nvSpPr>
        <p:spPr/>
        <p:txBody>
          <a:bodyPr/>
          <a:lstStyle>
            <a:lvl1pPr>
              <a:defRPr/>
            </a:lvl1pPr>
          </a:lstStyle>
          <a:p>
            <a:fld id="{229365FE-A84F-4DD7-A476-37FAFFC222DC}" type="datetimeFigureOut">
              <a:rPr lang="en-US" smtClean="0"/>
              <a:t>10/28/2024</a:t>
            </a:fld>
            <a:endParaRPr lang="en-US"/>
          </a:p>
        </p:txBody>
      </p:sp>
      <p:sp>
        <p:nvSpPr>
          <p:cNvPr id="5" name="Zástupný symbol pro zápatí 4"/>
          <p:cNvSpPr>
            <a:spLocks noGrp="1"/>
          </p:cNvSpPr>
          <p:nvPr>
            <p:ph type="ftr" sz="quarter" idx="11"/>
          </p:nvPr>
        </p:nvSpPr>
        <p:spPr/>
        <p:txBody>
          <a:bodyPr/>
          <a:lstStyle>
            <a:lvl1pPr>
              <a:defRPr/>
            </a:lvl1pPr>
          </a:lstStyle>
          <a:p>
            <a:endParaRPr lang="en-US"/>
          </a:p>
        </p:txBody>
      </p:sp>
      <p:sp>
        <p:nvSpPr>
          <p:cNvPr id="6" name="Zástupný symbol pro číslo snímku 5"/>
          <p:cNvSpPr>
            <a:spLocks noGrp="1"/>
          </p:cNvSpPr>
          <p:nvPr>
            <p:ph type="sldNum" sz="quarter" idx="12"/>
          </p:nvPr>
        </p:nvSpPr>
        <p:spPr/>
        <p:txBody>
          <a:bodyPr/>
          <a:lstStyle>
            <a:lvl1pPr>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33213002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65717" y="692150"/>
            <a:ext cx="10784416" cy="5257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Zástupný symbol pro datum 3"/>
          <p:cNvSpPr>
            <a:spLocks noGrp="1"/>
          </p:cNvSpPr>
          <p:nvPr>
            <p:ph type="dt" sz="half" idx="10"/>
          </p:nvPr>
        </p:nvSpPr>
        <p:spPr/>
        <p:txBody>
          <a:bodyPr/>
          <a:lstStyle>
            <a:lvl1pPr>
              <a:defRPr/>
            </a:lvl1pPr>
          </a:lstStyle>
          <a:p>
            <a:fld id="{229365FE-A84F-4DD7-A476-37FAFFC222DC}" type="datetimeFigureOut">
              <a:rPr lang="en-US" smtClean="0"/>
              <a:t>10/28/2024</a:t>
            </a:fld>
            <a:endParaRPr lang="en-US"/>
          </a:p>
        </p:txBody>
      </p:sp>
      <p:sp>
        <p:nvSpPr>
          <p:cNvPr id="4" name="Zástupný symbol pro zápatí 4"/>
          <p:cNvSpPr>
            <a:spLocks noGrp="1"/>
          </p:cNvSpPr>
          <p:nvPr>
            <p:ph type="ftr" sz="quarter" idx="11"/>
          </p:nvPr>
        </p:nvSpPr>
        <p:spPr/>
        <p:txBody>
          <a:bodyPr/>
          <a:lstStyle>
            <a:lvl1pPr>
              <a:defRPr/>
            </a:lvl1pPr>
          </a:lstStyle>
          <a:p>
            <a:endParaRPr lang="en-US"/>
          </a:p>
        </p:txBody>
      </p:sp>
      <p:sp>
        <p:nvSpPr>
          <p:cNvPr id="5" name="Zástupný symbol pro číslo snímku 5"/>
          <p:cNvSpPr>
            <a:spLocks noGrp="1"/>
          </p:cNvSpPr>
          <p:nvPr>
            <p:ph type="sldNum" sz="quarter" idx="12"/>
          </p:nvPr>
        </p:nvSpPr>
        <p:spPr/>
        <p:txBody>
          <a:bodyPr/>
          <a:lstStyle>
            <a:lvl1pPr>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33296117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775200" y="6305550"/>
            <a:ext cx="2844800" cy="476250"/>
          </a:xfrm>
          <a:prstGeom prst="rect">
            <a:avLst/>
          </a:prstGeom>
        </p:spPr>
        <p:txBody>
          <a:bodyPr/>
          <a:lstStyle/>
          <a:p>
            <a:fld id="{229365FE-A84F-4DD7-A476-37FAFFC222DC}" type="datetimeFigureOut">
              <a:rPr lang="en-US" smtClean="0"/>
              <a:t>10/28/2024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CE0BEC4-5E11-4967-92D7-C325A1E70A39}" type="slidenum">
              <a:rPr lang="en-US" smtClean="0"/>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684416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5"/>
            <a:ext cx="10972800" cy="480448"/>
          </a:xfrm>
          <a:prstGeom prst="rect">
            <a:avLst/>
          </a:prstGeom>
        </p:spPr>
        <p:txBody>
          <a:bodyPr/>
          <a:lstStyle/>
          <a:p>
            <a:r>
              <a:rPr lang="en-US" noProof="0"/>
              <a:t>Click to edit Master title style</a:t>
            </a:r>
            <a:endParaRPr lang="en-GB" noProof="0" dirty="0"/>
          </a:p>
        </p:txBody>
      </p:sp>
      <p:sp>
        <p:nvSpPr>
          <p:cNvPr id="3" name="Content Placeholder 2"/>
          <p:cNvSpPr>
            <a:spLocks noGrp="1"/>
          </p:cNvSpPr>
          <p:nvPr>
            <p:ph idx="1"/>
          </p:nvPr>
        </p:nvSpPr>
        <p:spPr>
          <a:xfrm>
            <a:off x="609600" y="1397004"/>
            <a:ext cx="10972800" cy="4728633"/>
          </a:xfrm>
          <a:prstGeom prst="rect">
            <a:avLst/>
          </a:prstGeom>
        </p:spPr>
        <p:txBody>
          <a:bodyPr/>
          <a:lstStyle>
            <a:lvl1pPr>
              <a:defRPr sz="1588"/>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194675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4" name="Obdélník 7"/>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pic>
        <p:nvPicPr>
          <p:cNvPr id="5" name="Picture 3" descr="C:\_marek\ViennaConsulting\_odprezentuj.cz\ROS-Group\loga\urs_certif.png"/>
          <p:cNvPicPr>
            <a:picLocks noChangeAspect="1" noChangeArrowheads="1"/>
          </p:cNvPicPr>
          <p:nvPr userDrawn="1"/>
        </p:nvPicPr>
        <p:blipFill>
          <a:blip r:embed="rId2"/>
          <a:srcRect/>
          <a:stretch>
            <a:fillRect/>
          </a:stretch>
        </p:blipFill>
        <p:spPr bwMode="auto">
          <a:xfrm>
            <a:off x="10416117" y="306388"/>
            <a:ext cx="1344083" cy="1008062"/>
          </a:xfrm>
          <a:prstGeom prst="rect">
            <a:avLst/>
          </a:prstGeom>
          <a:noFill/>
          <a:ln w="9525">
            <a:noFill/>
            <a:miter lim="800000"/>
            <a:headEnd/>
            <a:tailEnd/>
          </a:ln>
        </p:spPr>
      </p:pic>
      <p:pic>
        <p:nvPicPr>
          <p:cNvPr id="6" name="Picture 3" descr="C:\_marek\ViennaConsulting\_odprezentuj.cz\ROS-Group\logo_OS.png"/>
          <p:cNvPicPr>
            <a:picLocks noChangeAspect="1" noChangeArrowheads="1"/>
          </p:cNvPicPr>
          <p:nvPr userDrawn="1"/>
        </p:nvPicPr>
        <p:blipFill>
          <a:blip r:embed="rId3"/>
          <a:srcRect/>
          <a:stretch>
            <a:fillRect/>
          </a:stretch>
        </p:blipFill>
        <p:spPr bwMode="auto">
          <a:xfrm>
            <a:off x="9467852" y="6192838"/>
            <a:ext cx="2279649" cy="341312"/>
          </a:xfrm>
          <a:prstGeom prst="rect">
            <a:avLst/>
          </a:prstGeom>
          <a:noFill/>
          <a:ln w="9525">
            <a:noFill/>
            <a:miter lim="800000"/>
            <a:headEnd/>
            <a:tailEnd/>
          </a:ln>
        </p:spPr>
      </p:pic>
      <p:pic>
        <p:nvPicPr>
          <p:cNvPr id="7" name="Picture 2"/>
          <p:cNvPicPr>
            <a:picLocks noChangeAspect="1" noChangeArrowheads="1"/>
          </p:cNvPicPr>
          <p:nvPr userDrawn="1"/>
        </p:nvPicPr>
        <p:blipFill>
          <a:blip r:embed="rId4"/>
          <a:srcRect/>
          <a:stretch>
            <a:fillRect/>
          </a:stretch>
        </p:blipFill>
        <p:spPr bwMode="auto">
          <a:xfrm>
            <a:off x="624417" y="188914"/>
            <a:ext cx="11521016" cy="6480175"/>
          </a:xfrm>
          <a:prstGeom prst="rect">
            <a:avLst/>
          </a:prstGeom>
          <a:noFill/>
          <a:ln w="9525">
            <a:noFill/>
            <a:miter lim="800000"/>
            <a:headEnd/>
            <a:tailEnd/>
          </a:ln>
        </p:spPr>
      </p:pic>
      <p:pic>
        <p:nvPicPr>
          <p:cNvPr id="8" name="Picture 3" descr="C:\_marek\ViennaConsulting\_odprezentuj.cz\ROS-Group\loga\urs_certif.png"/>
          <p:cNvPicPr>
            <a:picLocks noChangeAspect="1" noChangeArrowheads="1"/>
          </p:cNvPicPr>
          <p:nvPr userDrawn="1"/>
        </p:nvPicPr>
        <p:blipFill>
          <a:blip r:embed="rId2"/>
          <a:srcRect/>
          <a:stretch>
            <a:fillRect/>
          </a:stretch>
        </p:blipFill>
        <p:spPr bwMode="auto">
          <a:xfrm>
            <a:off x="10416117" y="306388"/>
            <a:ext cx="1344083" cy="1008062"/>
          </a:xfrm>
          <a:prstGeom prst="rect">
            <a:avLst/>
          </a:prstGeom>
          <a:noFill/>
          <a:ln w="9525">
            <a:noFill/>
            <a:miter lim="800000"/>
            <a:headEnd/>
            <a:tailEnd/>
          </a:ln>
        </p:spPr>
      </p:pic>
      <p:sp>
        <p:nvSpPr>
          <p:cNvPr id="9" name="Obdélník 9"/>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sp>
        <p:nvSpPr>
          <p:cNvPr id="11" name="Nadpis 1"/>
          <p:cNvSpPr>
            <a:spLocks noGrp="1"/>
          </p:cNvSpPr>
          <p:nvPr>
            <p:ph type="ctrTitle"/>
          </p:nvPr>
        </p:nvSpPr>
        <p:spPr>
          <a:xfrm>
            <a:off x="1708538" y="1196753"/>
            <a:ext cx="8896989" cy="1470025"/>
          </a:xfrm>
        </p:spPr>
        <p:txBody>
          <a:bodyPr/>
          <a:lstStyle>
            <a:lvl1pPr>
              <a:defRPr sz="3600"/>
            </a:lvl1pPr>
          </a:lstStyle>
          <a:p>
            <a:r>
              <a:rPr lang="en-US"/>
              <a:t>Click to edit Master title style</a:t>
            </a:r>
            <a:endParaRPr lang="cs-CZ" dirty="0"/>
          </a:p>
        </p:txBody>
      </p:sp>
      <p:sp>
        <p:nvSpPr>
          <p:cNvPr id="12" name="Podnadpis 2"/>
          <p:cNvSpPr>
            <a:spLocks noGrp="1"/>
          </p:cNvSpPr>
          <p:nvPr>
            <p:ph type="subTitle" idx="1"/>
          </p:nvPr>
        </p:nvSpPr>
        <p:spPr>
          <a:xfrm>
            <a:off x="1742269" y="2684512"/>
            <a:ext cx="8866233" cy="1608584"/>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s-CZ" dirty="0"/>
          </a:p>
        </p:txBody>
      </p:sp>
      <p:sp>
        <p:nvSpPr>
          <p:cNvPr id="10" name="Zástupný symbol pro datum 3"/>
          <p:cNvSpPr>
            <a:spLocks noGrp="1"/>
          </p:cNvSpPr>
          <p:nvPr>
            <p:ph type="dt" sz="half" idx="10"/>
          </p:nvPr>
        </p:nvSpPr>
        <p:spPr/>
        <p:txBody>
          <a:bodyPr/>
          <a:lstStyle>
            <a:lvl1pPr>
              <a:defRPr/>
            </a:lvl1pPr>
          </a:lstStyle>
          <a:p>
            <a:fld id="{F31C750C-14B7-4E21-BA54-29C0097A7685}" type="datetimeFigureOut">
              <a:rPr lang="cs-CZ"/>
              <a:pPr/>
              <a:t>28.10.2024</a:t>
            </a:fld>
            <a:endParaRPr lang="cs-CZ"/>
          </a:p>
        </p:txBody>
      </p:sp>
      <p:sp>
        <p:nvSpPr>
          <p:cNvPr id="13" name="Zástupný symbol pro zápatí 4"/>
          <p:cNvSpPr>
            <a:spLocks noGrp="1"/>
          </p:cNvSpPr>
          <p:nvPr>
            <p:ph type="ftr" sz="quarter" idx="11"/>
          </p:nvPr>
        </p:nvSpPr>
        <p:spPr/>
        <p:txBody>
          <a:bodyPr/>
          <a:lstStyle>
            <a:lvl1pPr>
              <a:defRPr/>
            </a:lvl1pPr>
          </a:lstStyle>
          <a:p>
            <a:endParaRPr lang="en-US"/>
          </a:p>
        </p:txBody>
      </p:sp>
      <p:sp>
        <p:nvSpPr>
          <p:cNvPr id="14" name="Zástupný symbol pro číslo snímku 5"/>
          <p:cNvSpPr>
            <a:spLocks noGrp="1"/>
          </p:cNvSpPr>
          <p:nvPr>
            <p:ph type="sldNum" sz="quarter" idx="12"/>
          </p:nvPr>
        </p:nvSpPr>
        <p:spPr/>
        <p:txBody>
          <a:bodyPr/>
          <a:lstStyle>
            <a:lvl1pPr>
              <a:defRPr/>
            </a:lvl1pPr>
          </a:lstStyle>
          <a:p>
            <a:fld id="{CFD8B5BE-30EA-4C6C-80E5-DCFB6E7CA6D7}" type="slidenum">
              <a:rPr lang="cs-CZ"/>
              <a:pPr/>
              <a:t>‹#›</a:t>
            </a:fld>
            <a:endParaRPr lang="cs-CZ"/>
          </a:p>
        </p:txBody>
      </p:sp>
    </p:spTree>
    <p:extLst>
      <p:ext uri="{BB962C8B-B14F-4D97-AF65-F5344CB8AC3E}">
        <p14:creationId xmlns:p14="http://schemas.microsoft.com/office/powerpoint/2010/main" val="321776110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Obdélník 7"/>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pic>
        <p:nvPicPr>
          <p:cNvPr id="5" name="Picture 3" descr="C:\_marek\ViennaConsulting\_odprezentuj.cz\ROS-Group\loga\urs_certif.png"/>
          <p:cNvPicPr>
            <a:picLocks noChangeAspect="1" noChangeArrowheads="1"/>
          </p:cNvPicPr>
          <p:nvPr userDrawn="1"/>
        </p:nvPicPr>
        <p:blipFill>
          <a:blip r:embed="rId2"/>
          <a:srcRect/>
          <a:stretch>
            <a:fillRect/>
          </a:stretch>
        </p:blipFill>
        <p:spPr bwMode="auto">
          <a:xfrm>
            <a:off x="10416117" y="306388"/>
            <a:ext cx="1344083" cy="1008062"/>
          </a:xfrm>
          <a:prstGeom prst="rect">
            <a:avLst/>
          </a:prstGeom>
          <a:noFill/>
          <a:ln w="9525">
            <a:noFill/>
            <a:miter lim="800000"/>
            <a:headEnd/>
            <a:tailEnd/>
          </a:ln>
        </p:spPr>
      </p:pic>
      <p:pic>
        <p:nvPicPr>
          <p:cNvPr id="6" name="Picture 3" descr="C:\_marek\ViennaConsulting\_odprezentuj.cz\ROS-Group\logo_OS.png"/>
          <p:cNvPicPr>
            <a:picLocks noChangeAspect="1" noChangeArrowheads="1"/>
          </p:cNvPicPr>
          <p:nvPr userDrawn="1"/>
        </p:nvPicPr>
        <p:blipFill>
          <a:blip r:embed="rId3"/>
          <a:srcRect/>
          <a:stretch>
            <a:fillRect/>
          </a:stretch>
        </p:blipFill>
        <p:spPr bwMode="auto">
          <a:xfrm>
            <a:off x="9467852" y="6192838"/>
            <a:ext cx="2279649" cy="341312"/>
          </a:xfrm>
          <a:prstGeom prst="rect">
            <a:avLst/>
          </a:prstGeom>
          <a:noFill/>
          <a:ln w="9525">
            <a:noFill/>
            <a:miter lim="800000"/>
            <a:headEnd/>
            <a:tailEnd/>
          </a:ln>
        </p:spPr>
      </p:pic>
      <p:pic>
        <p:nvPicPr>
          <p:cNvPr id="7" name="Picture 2"/>
          <p:cNvPicPr>
            <a:picLocks noChangeAspect="1" noChangeArrowheads="1"/>
          </p:cNvPicPr>
          <p:nvPr userDrawn="1"/>
        </p:nvPicPr>
        <p:blipFill>
          <a:blip r:embed="rId4"/>
          <a:srcRect/>
          <a:stretch>
            <a:fillRect/>
          </a:stretch>
        </p:blipFill>
        <p:spPr bwMode="auto">
          <a:xfrm>
            <a:off x="624417" y="188914"/>
            <a:ext cx="11521016" cy="6480175"/>
          </a:xfrm>
          <a:prstGeom prst="rect">
            <a:avLst/>
          </a:prstGeom>
          <a:noFill/>
          <a:ln w="9525">
            <a:noFill/>
            <a:miter lim="800000"/>
            <a:headEnd/>
            <a:tailEnd/>
          </a:ln>
        </p:spPr>
      </p:pic>
      <p:sp>
        <p:nvSpPr>
          <p:cNvPr id="8" name="Obdélník 8"/>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sp>
        <p:nvSpPr>
          <p:cNvPr id="12" name="Nadpis 1"/>
          <p:cNvSpPr>
            <a:spLocks noGrp="1"/>
          </p:cNvSpPr>
          <p:nvPr>
            <p:ph type="ctrTitle"/>
          </p:nvPr>
        </p:nvSpPr>
        <p:spPr>
          <a:xfrm>
            <a:off x="1708538" y="1196753"/>
            <a:ext cx="8896989" cy="1470025"/>
          </a:xfrm>
        </p:spPr>
        <p:txBody>
          <a:bodyPr/>
          <a:lstStyle>
            <a:lvl1pPr>
              <a:defRPr sz="3600"/>
            </a:lvl1pPr>
          </a:lstStyle>
          <a:p>
            <a:r>
              <a:rPr lang="en-US"/>
              <a:t>Click to edit Master title style</a:t>
            </a:r>
            <a:endParaRPr lang="cs-CZ" dirty="0"/>
          </a:p>
        </p:txBody>
      </p:sp>
      <p:sp>
        <p:nvSpPr>
          <p:cNvPr id="13" name="Podnadpis 2"/>
          <p:cNvSpPr>
            <a:spLocks noGrp="1"/>
          </p:cNvSpPr>
          <p:nvPr>
            <p:ph type="subTitle" idx="1"/>
          </p:nvPr>
        </p:nvSpPr>
        <p:spPr>
          <a:xfrm>
            <a:off x="1742269" y="2684512"/>
            <a:ext cx="8866233" cy="1608584"/>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s-CZ" dirty="0"/>
          </a:p>
        </p:txBody>
      </p:sp>
      <p:sp>
        <p:nvSpPr>
          <p:cNvPr id="9" name="Zástupný symbol pro datum 3"/>
          <p:cNvSpPr>
            <a:spLocks noGrp="1"/>
          </p:cNvSpPr>
          <p:nvPr>
            <p:ph type="dt" sz="half" idx="10"/>
          </p:nvPr>
        </p:nvSpPr>
        <p:spPr/>
        <p:txBody>
          <a:bodyPr/>
          <a:lstStyle>
            <a:lvl1pPr>
              <a:defRPr/>
            </a:lvl1pPr>
          </a:lstStyle>
          <a:p>
            <a:fld id="{B9000B95-E2B3-4E28-AFA1-C80EB74F05CD}" type="datetimeFigureOut">
              <a:rPr lang="cs-CZ"/>
              <a:pPr/>
              <a:t>28.10.2024</a:t>
            </a:fld>
            <a:endParaRPr lang="cs-CZ"/>
          </a:p>
        </p:txBody>
      </p:sp>
      <p:sp>
        <p:nvSpPr>
          <p:cNvPr id="10" name="Zástupný symbol pro zápatí 4"/>
          <p:cNvSpPr>
            <a:spLocks noGrp="1"/>
          </p:cNvSpPr>
          <p:nvPr>
            <p:ph type="ftr" sz="quarter" idx="11"/>
          </p:nvPr>
        </p:nvSpPr>
        <p:spPr/>
        <p:txBody>
          <a:bodyPr/>
          <a:lstStyle>
            <a:lvl1pPr>
              <a:defRPr/>
            </a:lvl1pPr>
          </a:lstStyle>
          <a:p>
            <a:endParaRPr lang="en-US"/>
          </a:p>
        </p:txBody>
      </p:sp>
      <p:sp>
        <p:nvSpPr>
          <p:cNvPr id="11" name="Zástupný symbol pro číslo snímku 5"/>
          <p:cNvSpPr>
            <a:spLocks noGrp="1"/>
          </p:cNvSpPr>
          <p:nvPr>
            <p:ph type="sldNum" sz="quarter" idx="12"/>
          </p:nvPr>
        </p:nvSpPr>
        <p:spPr/>
        <p:txBody>
          <a:bodyPr/>
          <a:lstStyle>
            <a:lvl1pPr>
              <a:defRPr/>
            </a:lvl1pPr>
          </a:lstStyle>
          <a:p>
            <a:fld id="{C5F1673B-2002-4F4E-9019-25CBD5F30560}" type="slidenum">
              <a:rPr lang="cs-CZ"/>
              <a:pPr/>
              <a:t>‹#›</a:t>
            </a:fld>
            <a:endParaRPr lang="cs-CZ"/>
          </a:p>
        </p:txBody>
      </p:sp>
    </p:spTree>
    <p:extLst>
      <p:ext uri="{BB962C8B-B14F-4D97-AF65-F5344CB8AC3E}">
        <p14:creationId xmlns:p14="http://schemas.microsoft.com/office/powerpoint/2010/main" val="34256471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5" name="Obdélník 7"/>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pic>
        <p:nvPicPr>
          <p:cNvPr id="6" name="Picture 3" descr="C:\_marek\ViennaConsulting\_odprezentuj.cz\ROS-Group\loga\urs_certif.png"/>
          <p:cNvPicPr>
            <a:picLocks noChangeAspect="1" noChangeArrowheads="1"/>
          </p:cNvPicPr>
          <p:nvPr userDrawn="1"/>
        </p:nvPicPr>
        <p:blipFill>
          <a:blip r:embed="rId2"/>
          <a:srcRect/>
          <a:stretch>
            <a:fillRect/>
          </a:stretch>
        </p:blipFill>
        <p:spPr bwMode="auto">
          <a:xfrm>
            <a:off x="10416117" y="306388"/>
            <a:ext cx="1344083" cy="1008062"/>
          </a:xfrm>
          <a:prstGeom prst="rect">
            <a:avLst/>
          </a:prstGeom>
          <a:noFill/>
          <a:ln w="9525">
            <a:noFill/>
            <a:miter lim="800000"/>
            <a:headEnd/>
            <a:tailEnd/>
          </a:ln>
        </p:spPr>
      </p:pic>
      <p:pic>
        <p:nvPicPr>
          <p:cNvPr id="7" name="Picture 3" descr="C:\_marek\ViennaConsulting\_odprezentuj.cz\ROS-Group\logo_OS.png"/>
          <p:cNvPicPr>
            <a:picLocks noChangeAspect="1" noChangeArrowheads="1"/>
          </p:cNvPicPr>
          <p:nvPr userDrawn="1"/>
        </p:nvPicPr>
        <p:blipFill>
          <a:blip r:embed="rId3"/>
          <a:srcRect/>
          <a:stretch>
            <a:fillRect/>
          </a:stretch>
        </p:blipFill>
        <p:spPr bwMode="auto">
          <a:xfrm>
            <a:off x="9467852" y="6192838"/>
            <a:ext cx="2279649" cy="341312"/>
          </a:xfrm>
          <a:prstGeom prst="rect">
            <a:avLst/>
          </a:prstGeom>
          <a:noFill/>
          <a:ln w="9525">
            <a:noFill/>
            <a:miter lim="800000"/>
            <a:headEnd/>
            <a:tailEnd/>
          </a:ln>
        </p:spPr>
      </p:pic>
      <p:pic>
        <p:nvPicPr>
          <p:cNvPr id="8" name="Picture 2"/>
          <p:cNvPicPr>
            <a:picLocks noChangeAspect="1" noChangeArrowheads="1"/>
          </p:cNvPicPr>
          <p:nvPr userDrawn="1"/>
        </p:nvPicPr>
        <p:blipFill>
          <a:blip r:embed="rId4"/>
          <a:srcRect/>
          <a:stretch>
            <a:fillRect/>
          </a:stretch>
        </p:blipFill>
        <p:spPr bwMode="auto">
          <a:xfrm>
            <a:off x="624417" y="188914"/>
            <a:ext cx="11521016" cy="6480175"/>
          </a:xfrm>
          <a:prstGeom prst="rect">
            <a:avLst/>
          </a:prstGeom>
          <a:noFill/>
          <a:ln w="9525">
            <a:noFill/>
            <a:miter lim="800000"/>
            <a:headEnd/>
            <a:tailEnd/>
          </a:ln>
        </p:spPr>
      </p:pic>
      <p:sp>
        <p:nvSpPr>
          <p:cNvPr id="9" name="Obdélník 8"/>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sp>
        <p:nvSpPr>
          <p:cNvPr id="10" name="Nadpis 1"/>
          <p:cNvSpPr>
            <a:spLocks noGrp="1"/>
          </p:cNvSpPr>
          <p:nvPr>
            <p:ph type="ctrTitle"/>
          </p:nvPr>
        </p:nvSpPr>
        <p:spPr>
          <a:xfrm>
            <a:off x="1741790" y="1412652"/>
            <a:ext cx="8896989" cy="1008112"/>
          </a:xfrm>
        </p:spPr>
        <p:txBody>
          <a:bodyPr/>
          <a:lstStyle>
            <a:lvl1pPr>
              <a:defRPr sz="3200"/>
            </a:lvl1pPr>
          </a:lstStyle>
          <a:p>
            <a:r>
              <a:rPr lang="en-US"/>
              <a:t>Click to edit Master title style</a:t>
            </a:r>
            <a:endParaRPr lang="cs-CZ" dirty="0"/>
          </a:p>
        </p:txBody>
      </p:sp>
      <p:sp>
        <p:nvSpPr>
          <p:cNvPr id="11" name="Podnadpis 2"/>
          <p:cNvSpPr>
            <a:spLocks noGrp="1"/>
          </p:cNvSpPr>
          <p:nvPr>
            <p:ph type="subTitle" idx="1"/>
          </p:nvPr>
        </p:nvSpPr>
        <p:spPr>
          <a:xfrm>
            <a:off x="1775521" y="2396356"/>
            <a:ext cx="8866233" cy="528464"/>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s-CZ" dirty="0"/>
          </a:p>
        </p:txBody>
      </p:sp>
      <p:sp>
        <p:nvSpPr>
          <p:cNvPr id="14" name="Zástupný symbol pro text 13"/>
          <p:cNvSpPr>
            <a:spLocks noGrp="1"/>
          </p:cNvSpPr>
          <p:nvPr>
            <p:ph type="body" sz="quarter" idx="13"/>
          </p:nvPr>
        </p:nvSpPr>
        <p:spPr>
          <a:xfrm>
            <a:off x="1775520" y="2996952"/>
            <a:ext cx="7968523" cy="2592388"/>
          </a:xfrm>
        </p:spPr>
        <p:txBody>
          <a:bodyPr/>
          <a:lstStyle>
            <a:lvl1pPr>
              <a:spcBef>
                <a:spcPts val="0"/>
              </a:spcBef>
              <a:buNone/>
              <a:defRPr>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2" name="Zástupný symbol pro datum 3"/>
          <p:cNvSpPr>
            <a:spLocks noGrp="1"/>
          </p:cNvSpPr>
          <p:nvPr>
            <p:ph type="dt" sz="half" idx="14"/>
          </p:nvPr>
        </p:nvSpPr>
        <p:spPr/>
        <p:txBody>
          <a:bodyPr/>
          <a:lstStyle>
            <a:lvl1pPr>
              <a:defRPr/>
            </a:lvl1pPr>
          </a:lstStyle>
          <a:p>
            <a:fld id="{5E3EC0CD-C7A7-4033-9A64-0F3FE760D137}" type="datetimeFigureOut">
              <a:rPr lang="cs-CZ"/>
              <a:pPr/>
              <a:t>28.10.2024</a:t>
            </a:fld>
            <a:endParaRPr lang="cs-CZ"/>
          </a:p>
        </p:txBody>
      </p:sp>
      <p:sp>
        <p:nvSpPr>
          <p:cNvPr id="13" name="Zástupný symbol pro zápatí 4"/>
          <p:cNvSpPr>
            <a:spLocks noGrp="1"/>
          </p:cNvSpPr>
          <p:nvPr>
            <p:ph type="ftr" sz="quarter" idx="15"/>
          </p:nvPr>
        </p:nvSpPr>
        <p:spPr/>
        <p:txBody>
          <a:bodyPr/>
          <a:lstStyle>
            <a:lvl1pPr>
              <a:defRPr/>
            </a:lvl1pPr>
          </a:lstStyle>
          <a:p>
            <a:endParaRPr lang="en-US"/>
          </a:p>
        </p:txBody>
      </p:sp>
      <p:sp>
        <p:nvSpPr>
          <p:cNvPr id="15" name="Zástupný symbol pro číslo snímku 5"/>
          <p:cNvSpPr>
            <a:spLocks noGrp="1"/>
          </p:cNvSpPr>
          <p:nvPr>
            <p:ph type="sldNum" sz="quarter" idx="16"/>
          </p:nvPr>
        </p:nvSpPr>
        <p:spPr/>
        <p:txBody>
          <a:bodyPr/>
          <a:lstStyle>
            <a:lvl1pPr>
              <a:defRPr/>
            </a:lvl1pPr>
          </a:lstStyle>
          <a:p>
            <a:fld id="{5FE950F8-1B77-4826-9FCD-5AC75604A5D8}" type="slidenum">
              <a:rPr lang="cs-CZ"/>
              <a:pPr/>
              <a:t>‹#›</a:t>
            </a:fld>
            <a:endParaRPr lang="cs-CZ"/>
          </a:p>
        </p:txBody>
      </p:sp>
    </p:spTree>
    <p:extLst>
      <p:ext uri="{BB962C8B-B14F-4D97-AF65-F5344CB8AC3E}">
        <p14:creationId xmlns:p14="http://schemas.microsoft.com/office/powerpoint/2010/main" val="242517952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line and bullets">
    <p:spTree>
      <p:nvGrpSpPr>
        <p:cNvPr id="1" name=""/>
        <p:cNvGrpSpPr/>
        <p:nvPr/>
      </p:nvGrpSpPr>
      <p:grpSpPr>
        <a:xfrm>
          <a:off x="0" y="0"/>
          <a:ext cx="0" cy="0"/>
          <a:chOff x="0" y="0"/>
          <a:chExt cx="0" cy="0"/>
        </a:xfrm>
      </p:grpSpPr>
      <p:sp>
        <p:nvSpPr>
          <p:cNvPr id="2" name="Nadpis 1"/>
          <p:cNvSpPr>
            <a:spLocks noGrp="1"/>
          </p:cNvSpPr>
          <p:nvPr>
            <p:ph type="title"/>
          </p:nvPr>
        </p:nvSpPr>
        <p:spPr>
          <a:xfrm>
            <a:off x="865718" y="692151"/>
            <a:ext cx="9313333" cy="746125"/>
          </a:xfrm>
          <a:prstGeom prst="rect">
            <a:avLst/>
          </a:prstGeom>
        </p:spPr>
        <p:txBody>
          <a:bodyPr/>
          <a:lstStyle/>
          <a:p>
            <a:r>
              <a:rPr lang="en-US"/>
              <a:t>Click to edit Master title style</a:t>
            </a:r>
            <a:endParaRPr lang="cs-CZ"/>
          </a:p>
        </p:txBody>
      </p:sp>
      <p:sp>
        <p:nvSpPr>
          <p:cNvPr id="3" name="Zástupný symbol pro obsah 2"/>
          <p:cNvSpPr>
            <a:spLocks noGrp="1"/>
          </p:cNvSpPr>
          <p:nvPr>
            <p:ph idx="1"/>
          </p:nvPr>
        </p:nvSpPr>
        <p:spPr>
          <a:xfrm>
            <a:off x="882651" y="1628775"/>
            <a:ext cx="10767483" cy="43211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Zástupný symbol pro datum 3"/>
          <p:cNvSpPr>
            <a:spLocks noGrp="1"/>
          </p:cNvSpPr>
          <p:nvPr>
            <p:ph type="dt" sz="half" idx="10"/>
          </p:nvPr>
        </p:nvSpPr>
        <p:spPr/>
        <p:txBody>
          <a:bodyPr/>
          <a:lstStyle>
            <a:lvl1pPr>
              <a:defRPr/>
            </a:lvl1pPr>
          </a:lstStyle>
          <a:p>
            <a:fld id="{229365FE-A84F-4DD7-A476-37FAFFC222DC}" type="datetimeFigureOut">
              <a:rPr lang="en-US" smtClean="0"/>
              <a:t>10/28/2024</a:t>
            </a:fld>
            <a:endParaRPr lang="en-US"/>
          </a:p>
        </p:txBody>
      </p:sp>
      <p:sp>
        <p:nvSpPr>
          <p:cNvPr id="5" name="Zástupný symbol pro zápatí 4"/>
          <p:cNvSpPr>
            <a:spLocks noGrp="1"/>
          </p:cNvSpPr>
          <p:nvPr>
            <p:ph type="ftr" sz="quarter" idx="11"/>
          </p:nvPr>
        </p:nvSpPr>
        <p:spPr/>
        <p:txBody>
          <a:bodyPr/>
          <a:lstStyle>
            <a:lvl1pPr>
              <a:defRPr/>
            </a:lvl1pPr>
          </a:lstStyle>
          <a:p>
            <a:endParaRPr lang="en-US"/>
          </a:p>
        </p:txBody>
      </p:sp>
      <p:sp>
        <p:nvSpPr>
          <p:cNvPr id="6" name="Zástupný symbol pro číslo snímku 5"/>
          <p:cNvSpPr>
            <a:spLocks noGrp="1"/>
          </p:cNvSpPr>
          <p:nvPr>
            <p:ph type="sldNum" sz="quarter" idx="12"/>
          </p:nvPr>
        </p:nvSpPr>
        <p:spPr/>
        <p:txBody>
          <a:bodyPr/>
          <a:lstStyle>
            <a:lvl1pPr>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26546714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4" name="Obdélník 7"/>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pic>
        <p:nvPicPr>
          <p:cNvPr id="5" name="Picture 3" descr="C:\_marek\ViennaConsulting\_odprezentuj.cz\ROS-Group\loga\urs_certif.png"/>
          <p:cNvPicPr>
            <a:picLocks noChangeAspect="1" noChangeArrowheads="1"/>
          </p:cNvPicPr>
          <p:nvPr userDrawn="1"/>
        </p:nvPicPr>
        <p:blipFill>
          <a:blip r:embed="rId2"/>
          <a:srcRect/>
          <a:stretch>
            <a:fillRect/>
          </a:stretch>
        </p:blipFill>
        <p:spPr bwMode="auto">
          <a:xfrm>
            <a:off x="10416117" y="306388"/>
            <a:ext cx="1344083" cy="1008062"/>
          </a:xfrm>
          <a:prstGeom prst="rect">
            <a:avLst/>
          </a:prstGeom>
          <a:noFill/>
          <a:ln w="9525">
            <a:noFill/>
            <a:miter lim="800000"/>
            <a:headEnd/>
            <a:tailEnd/>
          </a:ln>
        </p:spPr>
      </p:pic>
      <p:pic>
        <p:nvPicPr>
          <p:cNvPr id="6" name="Picture 3" descr="C:\_marek\ViennaConsulting\_odprezentuj.cz\ROS-Group\logo_OS.png"/>
          <p:cNvPicPr>
            <a:picLocks noChangeAspect="1" noChangeArrowheads="1"/>
          </p:cNvPicPr>
          <p:nvPr userDrawn="1"/>
        </p:nvPicPr>
        <p:blipFill>
          <a:blip r:embed="rId3"/>
          <a:srcRect/>
          <a:stretch>
            <a:fillRect/>
          </a:stretch>
        </p:blipFill>
        <p:spPr bwMode="auto">
          <a:xfrm>
            <a:off x="9467852" y="6192838"/>
            <a:ext cx="2279649" cy="341312"/>
          </a:xfrm>
          <a:prstGeom prst="rect">
            <a:avLst/>
          </a:prstGeom>
          <a:noFill/>
          <a:ln w="9525">
            <a:noFill/>
            <a:miter lim="800000"/>
            <a:headEnd/>
            <a:tailEnd/>
          </a:ln>
        </p:spPr>
      </p:pic>
      <p:pic>
        <p:nvPicPr>
          <p:cNvPr id="7" name="Picture 2"/>
          <p:cNvPicPr>
            <a:picLocks noChangeAspect="1" noChangeArrowheads="1"/>
          </p:cNvPicPr>
          <p:nvPr userDrawn="1"/>
        </p:nvPicPr>
        <p:blipFill>
          <a:blip r:embed="rId4"/>
          <a:srcRect/>
          <a:stretch>
            <a:fillRect/>
          </a:stretch>
        </p:blipFill>
        <p:spPr bwMode="auto">
          <a:xfrm>
            <a:off x="624417" y="188914"/>
            <a:ext cx="11521016" cy="6480175"/>
          </a:xfrm>
          <a:prstGeom prst="rect">
            <a:avLst/>
          </a:prstGeom>
          <a:noFill/>
          <a:ln w="9525">
            <a:noFill/>
            <a:miter lim="800000"/>
            <a:headEnd/>
            <a:tailEnd/>
          </a:ln>
        </p:spPr>
      </p:pic>
      <p:pic>
        <p:nvPicPr>
          <p:cNvPr id="8" name="Picture 3" descr="C:\_marek\ViennaConsulting\_odprezentuj.cz\ROS-Group\loga\urs_certif.png"/>
          <p:cNvPicPr>
            <a:picLocks noChangeAspect="1" noChangeArrowheads="1"/>
          </p:cNvPicPr>
          <p:nvPr userDrawn="1"/>
        </p:nvPicPr>
        <p:blipFill>
          <a:blip r:embed="rId2"/>
          <a:srcRect/>
          <a:stretch>
            <a:fillRect/>
          </a:stretch>
        </p:blipFill>
        <p:spPr bwMode="auto">
          <a:xfrm>
            <a:off x="10416117" y="306388"/>
            <a:ext cx="1344083" cy="1008062"/>
          </a:xfrm>
          <a:prstGeom prst="rect">
            <a:avLst/>
          </a:prstGeom>
          <a:noFill/>
          <a:ln w="9525">
            <a:noFill/>
            <a:miter lim="800000"/>
            <a:headEnd/>
            <a:tailEnd/>
          </a:ln>
        </p:spPr>
      </p:pic>
      <p:sp>
        <p:nvSpPr>
          <p:cNvPr id="9" name="Obdélník 9"/>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sp>
        <p:nvSpPr>
          <p:cNvPr id="11" name="Nadpis 1"/>
          <p:cNvSpPr>
            <a:spLocks noGrp="1"/>
          </p:cNvSpPr>
          <p:nvPr>
            <p:ph type="ctrTitle"/>
          </p:nvPr>
        </p:nvSpPr>
        <p:spPr>
          <a:xfrm>
            <a:off x="1708538" y="1196753"/>
            <a:ext cx="8896989" cy="1470025"/>
          </a:xfrm>
        </p:spPr>
        <p:txBody>
          <a:bodyPr/>
          <a:lstStyle>
            <a:lvl1pPr>
              <a:defRPr sz="3600"/>
            </a:lvl1pPr>
          </a:lstStyle>
          <a:p>
            <a:r>
              <a:rPr lang="en-US"/>
              <a:t>Click to edit Master title style</a:t>
            </a:r>
            <a:endParaRPr lang="cs-CZ" dirty="0"/>
          </a:p>
        </p:txBody>
      </p:sp>
      <p:sp>
        <p:nvSpPr>
          <p:cNvPr id="12" name="Podnadpis 2"/>
          <p:cNvSpPr>
            <a:spLocks noGrp="1"/>
          </p:cNvSpPr>
          <p:nvPr>
            <p:ph type="subTitle" idx="1"/>
          </p:nvPr>
        </p:nvSpPr>
        <p:spPr>
          <a:xfrm>
            <a:off x="1742269" y="2684512"/>
            <a:ext cx="8866233" cy="1608584"/>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s-CZ" dirty="0"/>
          </a:p>
        </p:txBody>
      </p:sp>
      <p:sp>
        <p:nvSpPr>
          <p:cNvPr id="10" name="Zástupný symbol pro datum 3"/>
          <p:cNvSpPr>
            <a:spLocks noGrp="1"/>
          </p:cNvSpPr>
          <p:nvPr>
            <p:ph type="dt" sz="half" idx="10"/>
          </p:nvPr>
        </p:nvSpPr>
        <p:spPr/>
        <p:txBody>
          <a:bodyPr/>
          <a:lstStyle>
            <a:lvl1pPr>
              <a:defRPr/>
            </a:lvl1pPr>
          </a:lstStyle>
          <a:p>
            <a:fld id="{499F635E-8DF5-4B8B-B969-9085C1D3B2FD}" type="datetimeFigureOut">
              <a:rPr lang="cs-CZ"/>
              <a:pPr/>
              <a:t>28.10.2024</a:t>
            </a:fld>
            <a:endParaRPr lang="cs-CZ"/>
          </a:p>
        </p:txBody>
      </p:sp>
      <p:sp>
        <p:nvSpPr>
          <p:cNvPr id="13" name="Zástupný symbol pro zápatí 4"/>
          <p:cNvSpPr>
            <a:spLocks noGrp="1"/>
          </p:cNvSpPr>
          <p:nvPr>
            <p:ph type="ftr" sz="quarter" idx="11"/>
          </p:nvPr>
        </p:nvSpPr>
        <p:spPr/>
        <p:txBody>
          <a:bodyPr/>
          <a:lstStyle>
            <a:lvl1pPr>
              <a:defRPr/>
            </a:lvl1pPr>
          </a:lstStyle>
          <a:p>
            <a:endParaRPr lang="en-US"/>
          </a:p>
        </p:txBody>
      </p:sp>
      <p:sp>
        <p:nvSpPr>
          <p:cNvPr id="14" name="Zástupný symbol pro číslo snímku 5"/>
          <p:cNvSpPr>
            <a:spLocks noGrp="1"/>
          </p:cNvSpPr>
          <p:nvPr>
            <p:ph type="sldNum" sz="quarter" idx="12"/>
          </p:nvPr>
        </p:nvSpPr>
        <p:spPr/>
        <p:txBody>
          <a:bodyPr/>
          <a:lstStyle>
            <a:lvl1pPr>
              <a:defRPr/>
            </a:lvl1pPr>
          </a:lstStyle>
          <a:p>
            <a:fld id="{68F1F650-996F-419F-8204-AFF5EBFBBE50}" type="slidenum">
              <a:rPr lang="cs-CZ"/>
              <a:pPr/>
              <a:t>‹#›</a:t>
            </a:fld>
            <a:endParaRPr lang="cs-CZ"/>
          </a:p>
        </p:txBody>
      </p:sp>
    </p:spTree>
    <p:extLst>
      <p:ext uri="{BB962C8B-B14F-4D97-AF65-F5344CB8AC3E}">
        <p14:creationId xmlns:p14="http://schemas.microsoft.com/office/powerpoint/2010/main" val="16068457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Obdélník 7"/>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pic>
        <p:nvPicPr>
          <p:cNvPr id="5" name="Picture 3" descr="C:\_marek\ViennaConsulting\_odprezentuj.cz\ROS-Group\loga\urs_certif.png"/>
          <p:cNvPicPr>
            <a:picLocks noChangeAspect="1" noChangeArrowheads="1"/>
          </p:cNvPicPr>
          <p:nvPr userDrawn="1"/>
        </p:nvPicPr>
        <p:blipFill>
          <a:blip r:embed="rId2"/>
          <a:srcRect/>
          <a:stretch>
            <a:fillRect/>
          </a:stretch>
        </p:blipFill>
        <p:spPr bwMode="auto">
          <a:xfrm>
            <a:off x="10416117" y="306388"/>
            <a:ext cx="1344083" cy="1008062"/>
          </a:xfrm>
          <a:prstGeom prst="rect">
            <a:avLst/>
          </a:prstGeom>
          <a:noFill/>
          <a:ln w="9525">
            <a:noFill/>
            <a:miter lim="800000"/>
            <a:headEnd/>
            <a:tailEnd/>
          </a:ln>
        </p:spPr>
      </p:pic>
      <p:pic>
        <p:nvPicPr>
          <p:cNvPr id="6" name="Picture 3" descr="C:\_marek\ViennaConsulting\_odprezentuj.cz\ROS-Group\logo_OS.png"/>
          <p:cNvPicPr>
            <a:picLocks noChangeAspect="1" noChangeArrowheads="1"/>
          </p:cNvPicPr>
          <p:nvPr userDrawn="1"/>
        </p:nvPicPr>
        <p:blipFill>
          <a:blip r:embed="rId3"/>
          <a:srcRect/>
          <a:stretch>
            <a:fillRect/>
          </a:stretch>
        </p:blipFill>
        <p:spPr bwMode="auto">
          <a:xfrm>
            <a:off x="9467852" y="6192838"/>
            <a:ext cx="2279649" cy="341312"/>
          </a:xfrm>
          <a:prstGeom prst="rect">
            <a:avLst/>
          </a:prstGeom>
          <a:noFill/>
          <a:ln w="9525">
            <a:noFill/>
            <a:miter lim="800000"/>
            <a:headEnd/>
            <a:tailEnd/>
          </a:ln>
        </p:spPr>
      </p:pic>
      <p:pic>
        <p:nvPicPr>
          <p:cNvPr id="7" name="Picture 2"/>
          <p:cNvPicPr>
            <a:picLocks noChangeAspect="1" noChangeArrowheads="1"/>
          </p:cNvPicPr>
          <p:nvPr userDrawn="1"/>
        </p:nvPicPr>
        <p:blipFill>
          <a:blip r:embed="rId4"/>
          <a:srcRect/>
          <a:stretch>
            <a:fillRect/>
          </a:stretch>
        </p:blipFill>
        <p:spPr bwMode="auto">
          <a:xfrm>
            <a:off x="624417" y="188914"/>
            <a:ext cx="11521016" cy="6480175"/>
          </a:xfrm>
          <a:prstGeom prst="rect">
            <a:avLst/>
          </a:prstGeom>
          <a:noFill/>
          <a:ln w="9525">
            <a:noFill/>
            <a:miter lim="800000"/>
            <a:headEnd/>
            <a:tailEnd/>
          </a:ln>
        </p:spPr>
      </p:pic>
      <p:sp>
        <p:nvSpPr>
          <p:cNvPr id="8" name="Obdélník 8"/>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sp>
        <p:nvSpPr>
          <p:cNvPr id="12" name="Nadpis 1"/>
          <p:cNvSpPr>
            <a:spLocks noGrp="1"/>
          </p:cNvSpPr>
          <p:nvPr>
            <p:ph type="ctrTitle"/>
          </p:nvPr>
        </p:nvSpPr>
        <p:spPr>
          <a:xfrm>
            <a:off x="1708538" y="1196753"/>
            <a:ext cx="8896989" cy="1470025"/>
          </a:xfrm>
        </p:spPr>
        <p:txBody>
          <a:bodyPr/>
          <a:lstStyle>
            <a:lvl1pPr>
              <a:defRPr sz="3600"/>
            </a:lvl1pPr>
          </a:lstStyle>
          <a:p>
            <a:r>
              <a:rPr lang="en-US"/>
              <a:t>Click to edit Master title style</a:t>
            </a:r>
            <a:endParaRPr lang="cs-CZ" dirty="0"/>
          </a:p>
        </p:txBody>
      </p:sp>
      <p:sp>
        <p:nvSpPr>
          <p:cNvPr id="13" name="Podnadpis 2"/>
          <p:cNvSpPr>
            <a:spLocks noGrp="1"/>
          </p:cNvSpPr>
          <p:nvPr>
            <p:ph type="subTitle" idx="1"/>
          </p:nvPr>
        </p:nvSpPr>
        <p:spPr>
          <a:xfrm>
            <a:off x="1742269" y="2684512"/>
            <a:ext cx="8866233" cy="1608584"/>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s-CZ" dirty="0"/>
          </a:p>
        </p:txBody>
      </p:sp>
      <p:sp>
        <p:nvSpPr>
          <p:cNvPr id="9" name="Zástupný symbol pro datum 3"/>
          <p:cNvSpPr>
            <a:spLocks noGrp="1"/>
          </p:cNvSpPr>
          <p:nvPr>
            <p:ph type="dt" sz="half" idx="10"/>
          </p:nvPr>
        </p:nvSpPr>
        <p:spPr/>
        <p:txBody>
          <a:bodyPr/>
          <a:lstStyle>
            <a:lvl1pPr>
              <a:defRPr/>
            </a:lvl1pPr>
          </a:lstStyle>
          <a:p>
            <a:fld id="{CB9A7438-0BBB-4E1E-B813-258DBB2FF2D7}" type="datetimeFigureOut">
              <a:rPr lang="cs-CZ"/>
              <a:pPr/>
              <a:t>28.10.2024</a:t>
            </a:fld>
            <a:endParaRPr lang="cs-CZ"/>
          </a:p>
        </p:txBody>
      </p:sp>
      <p:sp>
        <p:nvSpPr>
          <p:cNvPr id="10" name="Zástupný symbol pro zápatí 4"/>
          <p:cNvSpPr>
            <a:spLocks noGrp="1"/>
          </p:cNvSpPr>
          <p:nvPr>
            <p:ph type="ftr" sz="quarter" idx="11"/>
          </p:nvPr>
        </p:nvSpPr>
        <p:spPr/>
        <p:txBody>
          <a:bodyPr/>
          <a:lstStyle>
            <a:lvl1pPr>
              <a:defRPr/>
            </a:lvl1pPr>
          </a:lstStyle>
          <a:p>
            <a:endParaRPr lang="en-US"/>
          </a:p>
        </p:txBody>
      </p:sp>
      <p:sp>
        <p:nvSpPr>
          <p:cNvPr id="11" name="Zástupný symbol pro číslo snímku 5"/>
          <p:cNvSpPr>
            <a:spLocks noGrp="1"/>
          </p:cNvSpPr>
          <p:nvPr>
            <p:ph type="sldNum" sz="quarter" idx="12"/>
          </p:nvPr>
        </p:nvSpPr>
        <p:spPr/>
        <p:txBody>
          <a:bodyPr/>
          <a:lstStyle>
            <a:lvl1pPr>
              <a:defRPr/>
            </a:lvl1pPr>
          </a:lstStyle>
          <a:p>
            <a:fld id="{0C6A713C-F317-4179-9F95-44AA1BF04C3A}" type="slidenum">
              <a:rPr lang="cs-CZ"/>
              <a:pPr/>
              <a:t>‹#›</a:t>
            </a:fld>
            <a:endParaRPr lang="cs-CZ"/>
          </a:p>
        </p:txBody>
      </p:sp>
    </p:spTree>
    <p:extLst>
      <p:ext uri="{BB962C8B-B14F-4D97-AF65-F5344CB8AC3E}">
        <p14:creationId xmlns:p14="http://schemas.microsoft.com/office/powerpoint/2010/main" val="310713211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5" name="Obdélník 7"/>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pic>
        <p:nvPicPr>
          <p:cNvPr id="6" name="Picture 3" descr="C:\_marek\ViennaConsulting\_odprezentuj.cz\ROS-Group\loga\urs_certif.png"/>
          <p:cNvPicPr>
            <a:picLocks noChangeAspect="1" noChangeArrowheads="1"/>
          </p:cNvPicPr>
          <p:nvPr userDrawn="1"/>
        </p:nvPicPr>
        <p:blipFill>
          <a:blip r:embed="rId2"/>
          <a:srcRect/>
          <a:stretch>
            <a:fillRect/>
          </a:stretch>
        </p:blipFill>
        <p:spPr bwMode="auto">
          <a:xfrm>
            <a:off x="10416117" y="306388"/>
            <a:ext cx="1344083" cy="1008062"/>
          </a:xfrm>
          <a:prstGeom prst="rect">
            <a:avLst/>
          </a:prstGeom>
          <a:noFill/>
          <a:ln w="9525">
            <a:noFill/>
            <a:miter lim="800000"/>
            <a:headEnd/>
            <a:tailEnd/>
          </a:ln>
        </p:spPr>
      </p:pic>
      <p:pic>
        <p:nvPicPr>
          <p:cNvPr id="7" name="Picture 3" descr="C:\_marek\ViennaConsulting\_odprezentuj.cz\ROS-Group\logo_OS.png"/>
          <p:cNvPicPr>
            <a:picLocks noChangeAspect="1" noChangeArrowheads="1"/>
          </p:cNvPicPr>
          <p:nvPr userDrawn="1"/>
        </p:nvPicPr>
        <p:blipFill>
          <a:blip r:embed="rId3"/>
          <a:srcRect/>
          <a:stretch>
            <a:fillRect/>
          </a:stretch>
        </p:blipFill>
        <p:spPr bwMode="auto">
          <a:xfrm>
            <a:off x="9467852" y="6192838"/>
            <a:ext cx="2279649" cy="341312"/>
          </a:xfrm>
          <a:prstGeom prst="rect">
            <a:avLst/>
          </a:prstGeom>
          <a:noFill/>
          <a:ln w="9525">
            <a:noFill/>
            <a:miter lim="800000"/>
            <a:headEnd/>
            <a:tailEnd/>
          </a:ln>
        </p:spPr>
      </p:pic>
      <p:pic>
        <p:nvPicPr>
          <p:cNvPr id="8" name="Picture 2"/>
          <p:cNvPicPr>
            <a:picLocks noChangeAspect="1" noChangeArrowheads="1"/>
          </p:cNvPicPr>
          <p:nvPr userDrawn="1"/>
        </p:nvPicPr>
        <p:blipFill>
          <a:blip r:embed="rId4"/>
          <a:srcRect/>
          <a:stretch>
            <a:fillRect/>
          </a:stretch>
        </p:blipFill>
        <p:spPr bwMode="auto">
          <a:xfrm>
            <a:off x="624417" y="188914"/>
            <a:ext cx="11521016" cy="6480175"/>
          </a:xfrm>
          <a:prstGeom prst="rect">
            <a:avLst/>
          </a:prstGeom>
          <a:noFill/>
          <a:ln w="9525">
            <a:noFill/>
            <a:miter lim="800000"/>
            <a:headEnd/>
            <a:tailEnd/>
          </a:ln>
        </p:spPr>
      </p:pic>
      <p:sp>
        <p:nvSpPr>
          <p:cNvPr id="9" name="Obdélník 8"/>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sp>
        <p:nvSpPr>
          <p:cNvPr id="10" name="Nadpis 1"/>
          <p:cNvSpPr>
            <a:spLocks noGrp="1"/>
          </p:cNvSpPr>
          <p:nvPr>
            <p:ph type="ctrTitle"/>
          </p:nvPr>
        </p:nvSpPr>
        <p:spPr>
          <a:xfrm>
            <a:off x="1741790" y="1412652"/>
            <a:ext cx="8896989" cy="1008112"/>
          </a:xfrm>
        </p:spPr>
        <p:txBody>
          <a:bodyPr/>
          <a:lstStyle>
            <a:lvl1pPr>
              <a:defRPr sz="3200"/>
            </a:lvl1pPr>
          </a:lstStyle>
          <a:p>
            <a:r>
              <a:rPr lang="en-US"/>
              <a:t>Click to edit Master title style</a:t>
            </a:r>
            <a:endParaRPr lang="cs-CZ" dirty="0"/>
          </a:p>
        </p:txBody>
      </p:sp>
      <p:sp>
        <p:nvSpPr>
          <p:cNvPr id="11" name="Podnadpis 2"/>
          <p:cNvSpPr>
            <a:spLocks noGrp="1"/>
          </p:cNvSpPr>
          <p:nvPr>
            <p:ph type="subTitle" idx="1"/>
          </p:nvPr>
        </p:nvSpPr>
        <p:spPr>
          <a:xfrm>
            <a:off x="1775521" y="2396356"/>
            <a:ext cx="8866233" cy="528464"/>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s-CZ" dirty="0"/>
          </a:p>
        </p:txBody>
      </p:sp>
      <p:sp>
        <p:nvSpPr>
          <p:cNvPr id="14" name="Zástupný symbol pro text 13"/>
          <p:cNvSpPr>
            <a:spLocks noGrp="1"/>
          </p:cNvSpPr>
          <p:nvPr>
            <p:ph type="body" sz="quarter" idx="13"/>
          </p:nvPr>
        </p:nvSpPr>
        <p:spPr>
          <a:xfrm>
            <a:off x="1775520" y="2996952"/>
            <a:ext cx="7968523" cy="2592388"/>
          </a:xfrm>
        </p:spPr>
        <p:txBody>
          <a:bodyPr/>
          <a:lstStyle>
            <a:lvl1pPr>
              <a:spcBef>
                <a:spcPts val="0"/>
              </a:spcBef>
              <a:buNone/>
              <a:defRPr>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2" name="Zástupný symbol pro datum 3"/>
          <p:cNvSpPr>
            <a:spLocks noGrp="1"/>
          </p:cNvSpPr>
          <p:nvPr>
            <p:ph type="dt" sz="half" idx="14"/>
          </p:nvPr>
        </p:nvSpPr>
        <p:spPr/>
        <p:txBody>
          <a:bodyPr/>
          <a:lstStyle>
            <a:lvl1pPr>
              <a:defRPr/>
            </a:lvl1pPr>
          </a:lstStyle>
          <a:p>
            <a:fld id="{AC80F1BE-7BF8-474F-AECD-5610BC64D1DA}" type="datetimeFigureOut">
              <a:rPr lang="cs-CZ"/>
              <a:pPr/>
              <a:t>28.10.2024</a:t>
            </a:fld>
            <a:endParaRPr lang="cs-CZ"/>
          </a:p>
        </p:txBody>
      </p:sp>
      <p:sp>
        <p:nvSpPr>
          <p:cNvPr id="13" name="Zástupný symbol pro zápatí 4"/>
          <p:cNvSpPr>
            <a:spLocks noGrp="1"/>
          </p:cNvSpPr>
          <p:nvPr>
            <p:ph type="ftr" sz="quarter" idx="15"/>
          </p:nvPr>
        </p:nvSpPr>
        <p:spPr/>
        <p:txBody>
          <a:bodyPr/>
          <a:lstStyle>
            <a:lvl1pPr>
              <a:defRPr/>
            </a:lvl1pPr>
          </a:lstStyle>
          <a:p>
            <a:endParaRPr lang="en-US"/>
          </a:p>
        </p:txBody>
      </p:sp>
      <p:sp>
        <p:nvSpPr>
          <p:cNvPr id="15" name="Zástupný symbol pro číslo snímku 5"/>
          <p:cNvSpPr>
            <a:spLocks noGrp="1"/>
          </p:cNvSpPr>
          <p:nvPr>
            <p:ph type="sldNum" sz="quarter" idx="16"/>
          </p:nvPr>
        </p:nvSpPr>
        <p:spPr/>
        <p:txBody>
          <a:bodyPr/>
          <a:lstStyle>
            <a:lvl1pPr>
              <a:defRPr/>
            </a:lvl1pPr>
          </a:lstStyle>
          <a:p>
            <a:fld id="{DA639C77-B892-4A15-BA0E-59CFDE0BA057}" type="slidenum">
              <a:rPr lang="cs-CZ"/>
              <a:pPr/>
              <a:t>‹#›</a:t>
            </a:fld>
            <a:endParaRPr lang="cs-CZ"/>
          </a:p>
        </p:txBody>
      </p:sp>
    </p:spTree>
    <p:extLst>
      <p:ext uri="{BB962C8B-B14F-4D97-AF65-F5344CB8AC3E}">
        <p14:creationId xmlns:p14="http://schemas.microsoft.com/office/powerpoint/2010/main" val="175067384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4" name="Obdélník 7"/>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pic>
        <p:nvPicPr>
          <p:cNvPr id="5" name="Picture 3" descr="C:\_marek\ViennaConsulting\_odprezentuj.cz\ROS-Group\loga\urs_certif.png"/>
          <p:cNvPicPr>
            <a:picLocks noChangeAspect="1" noChangeArrowheads="1"/>
          </p:cNvPicPr>
          <p:nvPr userDrawn="1"/>
        </p:nvPicPr>
        <p:blipFill>
          <a:blip r:embed="rId2"/>
          <a:srcRect/>
          <a:stretch>
            <a:fillRect/>
          </a:stretch>
        </p:blipFill>
        <p:spPr bwMode="auto">
          <a:xfrm>
            <a:off x="10416117" y="306388"/>
            <a:ext cx="1344083" cy="1008062"/>
          </a:xfrm>
          <a:prstGeom prst="rect">
            <a:avLst/>
          </a:prstGeom>
          <a:noFill/>
          <a:ln w="9525">
            <a:noFill/>
            <a:miter lim="800000"/>
            <a:headEnd/>
            <a:tailEnd/>
          </a:ln>
        </p:spPr>
      </p:pic>
      <p:pic>
        <p:nvPicPr>
          <p:cNvPr id="6" name="Picture 3" descr="C:\_marek\ViennaConsulting\_odprezentuj.cz\ROS-Group\logo_OS.png"/>
          <p:cNvPicPr>
            <a:picLocks noChangeAspect="1" noChangeArrowheads="1"/>
          </p:cNvPicPr>
          <p:nvPr userDrawn="1"/>
        </p:nvPicPr>
        <p:blipFill>
          <a:blip r:embed="rId3"/>
          <a:srcRect/>
          <a:stretch>
            <a:fillRect/>
          </a:stretch>
        </p:blipFill>
        <p:spPr bwMode="auto">
          <a:xfrm>
            <a:off x="9467852" y="6192838"/>
            <a:ext cx="2279649" cy="341312"/>
          </a:xfrm>
          <a:prstGeom prst="rect">
            <a:avLst/>
          </a:prstGeom>
          <a:noFill/>
          <a:ln w="9525">
            <a:noFill/>
            <a:miter lim="800000"/>
            <a:headEnd/>
            <a:tailEnd/>
          </a:ln>
        </p:spPr>
      </p:pic>
      <p:pic>
        <p:nvPicPr>
          <p:cNvPr id="7" name="Picture 2"/>
          <p:cNvPicPr>
            <a:picLocks noChangeAspect="1" noChangeArrowheads="1"/>
          </p:cNvPicPr>
          <p:nvPr userDrawn="1"/>
        </p:nvPicPr>
        <p:blipFill>
          <a:blip r:embed="rId4"/>
          <a:srcRect/>
          <a:stretch>
            <a:fillRect/>
          </a:stretch>
        </p:blipFill>
        <p:spPr bwMode="auto">
          <a:xfrm>
            <a:off x="624417" y="188914"/>
            <a:ext cx="11521016" cy="6480175"/>
          </a:xfrm>
          <a:prstGeom prst="rect">
            <a:avLst/>
          </a:prstGeom>
          <a:noFill/>
          <a:ln w="9525">
            <a:noFill/>
            <a:miter lim="800000"/>
            <a:headEnd/>
            <a:tailEnd/>
          </a:ln>
        </p:spPr>
      </p:pic>
      <p:pic>
        <p:nvPicPr>
          <p:cNvPr id="8" name="Picture 3" descr="C:\_marek\ViennaConsulting\_odprezentuj.cz\ROS-Group\loga\urs_certif.png"/>
          <p:cNvPicPr>
            <a:picLocks noChangeAspect="1" noChangeArrowheads="1"/>
          </p:cNvPicPr>
          <p:nvPr userDrawn="1"/>
        </p:nvPicPr>
        <p:blipFill>
          <a:blip r:embed="rId2"/>
          <a:srcRect/>
          <a:stretch>
            <a:fillRect/>
          </a:stretch>
        </p:blipFill>
        <p:spPr bwMode="auto">
          <a:xfrm>
            <a:off x="10416117" y="306388"/>
            <a:ext cx="1344083" cy="1008062"/>
          </a:xfrm>
          <a:prstGeom prst="rect">
            <a:avLst/>
          </a:prstGeom>
          <a:noFill/>
          <a:ln w="9525">
            <a:noFill/>
            <a:miter lim="800000"/>
            <a:headEnd/>
            <a:tailEnd/>
          </a:ln>
        </p:spPr>
      </p:pic>
      <p:sp>
        <p:nvSpPr>
          <p:cNvPr id="9" name="Obdélník 9"/>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sp>
        <p:nvSpPr>
          <p:cNvPr id="11" name="Nadpis 1"/>
          <p:cNvSpPr>
            <a:spLocks noGrp="1"/>
          </p:cNvSpPr>
          <p:nvPr>
            <p:ph type="ctrTitle"/>
          </p:nvPr>
        </p:nvSpPr>
        <p:spPr>
          <a:xfrm>
            <a:off x="1708538" y="1196753"/>
            <a:ext cx="8896989" cy="1470025"/>
          </a:xfrm>
        </p:spPr>
        <p:txBody>
          <a:bodyPr/>
          <a:lstStyle>
            <a:lvl1pPr>
              <a:defRPr sz="3600"/>
            </a:lvl1pPr>
          </a:lstStyle>
          <a:p>
            <a:r>
              <a:rPr lang="en-US"/>
              <a:t>Click to edit Master title style</a:t>
            </a:r>
            <a:endParaRPr lang="cs-CZ" dirty="0"/>
          </a:p>
        </p:txBody>
      </p:sp>
      <p:sp>
        <p:nvSpPr>
          <p:cNvPr id="12" name="Podnadpis 2"/>
          <p:cNvSpPr>
            <a:spLocks noGrp="1"/>
          </p:cNvSpPr>
          <p:nvPr>
            <p:ph type="subTitle" idx="1"/>
          </p:nvPr>
        </p:nvSpPr>
        <p:spPr>
          <a:xfrm>
            <a:off x="1742269" y="2684512"/>
            <a:ext cx="8866233" cy="1608584"/>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s-CZ" dirty="0"/>
          </a:p>
        </p:txBody>
      </p:sp>
      <p:sp>
        <p:nvSpPr>
          <p:cNvPr id="10" name="Zástupný symbol pro datum 3"/>
          <p:cNvSpPr>
            <a:spLocks noGrp="1"/>
          </p:cNvSpPr>
          <p:nvPr>
            <p:ph type="dt" sz="half" idx="10"/>
          </p:nvPr>
        </p:nvSpPr>
        <p:spPr/>
        <p:txBody>
          <a:bodyPr/>
          <a:lstStyle>
            <a:lvl1pPr>
              <a:defRPr/>
            </a:lvl1pPr>
          </a:lstStyle>
          <a:p>
            <a:fld id="{E52005A7-6EAD-4C47-A69E-EE30049EBDA0}" type="datetimeFigureOut">
              <a:rPr lang="cs-CZ"/>
              <a:pPr/>
              <a:t>28.10.2024</a:t>
            </a:fld>
            <a:endParaRPr lang="cs-CZ"/>
          </a:p>
        </p:txBody>
      </p:sp>
      <p:sp>
        <p:nvSpPr>
          <p:cNvPr id="13" name="Zástupný symbol pro zápatí 4"/>
          <p:cNvSpPr>
            <a:spLocks noGrp="1"/>
          </p:cNvSpPr>
          <p:nvPr>
            <p:ph type="ftr" sz="quarter" idx="11"/>
          </p:nvPr>
        </p:nvSpPr>
        <p:spPr/>
        <p:txBody>
          <a:bodyPr/>
          <a:lstStyle>
            <a:lvl1pPr>
              <a:defRPr/>
            </a:lvl1pPr>
          </a:lstStyle>
          <a:p>
            <a:endParaRPr lang="en-US"/>
          </a:p>
        </p:txBody>
      </p:sp>
      <p:sp>
        <p:nvSpPr>
          <p:cNvPr id="14" name="Zástupný symbol pro číslo snímku 5"/>
          <p:cNvSpPr>
            <a:spLocks noGrp="1"/>
          </p:cNvSpPr>
          <p:nvPr>
            <p:ph type="sldNum" sz="quarter" idx="12"/>
          </p:nvPr>
        </p:nvSpPr>
        <p:spPr/>
        <p:txBody>
          <a:bodyPr/>
          <a:lstStyle>
            <a:lvl1pPr>
              <a:defRPr/>
            </a:lvl1pPr>
          </a:lstStyle>
          <a:p>
            <a:fld id="{BC719212-5B46-4969-8BC0-1E8C9E55DA5D}" type="slidenum">
              <a:rPr lang="cs-CZ"/>
              <a:pPr/>
              <a:t>‹#›</a:t>
            </a:fld>
            <a:endParaRPr lang="cs-CZ"/>
          </a:p>
        </p:txBody>
      </p:sp>
    </p:spTree>
    <p:extLst>
      <p:ext uri="{BB962C8B-B14F-4D97-AF65-F5344CB8AC3E}">
        <p14:creationId xmlns:p14="http://schemas.microsoft.com/office/powerpoint/2010/main" val="231158145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Obdélník 7"/>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pic>
        <p:nvPicPr>
          <p:cNvPr id="5" name="Picture 3" descr="C:\_marek\ViennaConsulting\_odprezentuj.cz\ROS-Group\loga\urs_certif.png"/>
          <p:cNvPicPr>
            <a:picLocks noChangeAspect="1" noChangeArrowheads="1"/>
          </p:cNvPicPr>
          <p:nvPr userDrawn="1"/>
        </p:nvPicPr>
        <p:blipFill>
          <a:blip r:embed="rId2"/>
          <a:srcRect/>
          <a:stretch>
            <a:fillRect/>
          </a:stretch>
        </p:blipFill>
        <p:spPr bwMode="auto">
          <a:xfrm>
            <a:off x="10416117" y="306388"/>
            <a:ext cx="1344083" cy="1008062"/>
          </a:xfrm>
          <a:prstGeom prst="rect">
            <a:avLst/>
          </a:prstGeom>
          <a:noFill/>
          <a:ln w="9525">
            <a:noFill/>
            <a:miter lim="800000"/>
            <a:headEnd/>
            <a:tailEnd/>
          </a:ln>
        </p:spPr>
      </p:pic>
      <p:pic>
        <p:nvPicPr>
          <p:cNvPr id="6" name="Picture 3" descr="C:\_marek\ViennaConsulting\_odprezentuj.cz\ROS-Group\logo_OS.png"/>
          <p:cNvPicPr>
            <a:picLocks noChangeAspect="1" noChangeArrowheads="1"/>
          </p:cNvPicPr>
          <p:nvPr userDrawn="1"/>
        </p:nvPicPr>
        <p:blipFill>
          <a:blip r:embed="rId3"/>
          <a:srcRect/>
          <a:stretch>
            <a:fillRect/>
          </a:stretch>
        </p:blipFill>
        <p:spPr bwMode="auto">
          <a:xfrm>
            <a:off x="9467852" y="6192838"/>
            <a:ext cx="2279649" cy="341312"/>
          </a:xfrm>
          <a:prstGeom prst="rect">
            <a:avLst/>
          </a:prstGeom>
          <a:noFill/>
          <a:ln w="9525">
            <a:noFill/>
            <a:miter lim="800000"/>
            <a:headEnd/>
            <a:tailEnd/>
          </a:ln>
        </p:spPr>
      </p:pic>
      <p:pic>
        <p:nvPicPr>
          <p:cNvPr id="7" name="Picture 2"/>
          <p:cNvPicPr>
            <a:picLocks noChangeAspect="1" noChangeArrowheads="1"/>
          </p:cNvPicPr>
          <p:nvPr userDrawn="1"/>
        </p:nvPicPr>
        <p:blipFill>
          <a:blip r:embed="rId4"/>
          <a:srcRect/>
          <a:stretch>
            <a:fillRect/>
          </a:stretch>
        </p:blipFill>
        <p:spPr bwMode="auto">
          <a:xfrm>
            <a:off x="624417" y="188914"/>
            <a:ext cx="11521016" cy="6480175"/>
          </a:xfrm>
          <a:prstGeom prst="rect">
            <a:avLst/>
          </a:prstGeom>
          <a:noFill/>
          <a:ln w="9525">
            <a:noFill/>
            <a:miter lim="800000"/>
            <a:headEnd/>
            <a:tailEnd/>
          </a:ln>
        </p:spPr>
      </p:pic>
      <p:sp>
        <p:nvSpPr>
          <p:cNvPr id="8" name="Obdélník 8"/>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sp>
        <p:nvSpPr>
          <p:cNvPr id="12" name="Nadpis 1"/>
          <p:cNvSpPr>
            <a:spLocks noGrp="1"/>
          </p:cNvSpPr>
          <p:nvPr>
            <p:ph type="ctrTitle"/>
          </p:nvPr>
        </p:nvSpPr>
        <p:spPr>
          <a:xfrm>
            <a:off x="1708538" y="1196753"/>
            <a:ext cx="8896989" cy="1470025"/>
          </a:xfrm>
        </p:spPr>
        <p:txBody>
          <a:bodyPr/>
          <a:lstStyle>
            <a:lvl1pPr>
              <a:defRPr sz="3600"/>
            </a:lvl1pPr>
          </a:lstStyle>
          <a:p>
            <a:r>
              <a:rPr lang="en-US"/>
              <a:t>Click to edit Master title style</a:t>
            </a:r>
            <a:endParaRPr lang="cs-CZ" dirty="0"/>
          </a:p>
        </p:txBody>
      </p:sp>
      <p:sp>
        <p:nvSpPr>
          <p:cNvPr id="13" name="Podnadpis 2"/>
          <p:cNvSpPr>
            <a:spLocks noGrp="1"/>
          </p:cNvSpPr>
          <p:nvPr>
            <p:ph type="subTitle" idx="1"/>
          </p:nvPr>
        </p:nvSpPr>
        <p:spPr>
          <a:xfrm>
            <a:off x="1742269" y="2684512"/>
            <a:ext cx="8866233" cy="1608584"/>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s-CZ" dirty="0"/>
          </a:p>
        </p:txBody>
      </p:sp>
      <p:sp>
        <p:nvSpPr>
          <p:cNvPr id="9" name="Zástupný symbol pro datum 3"/>
          <p:cNvSpPr>
            <a:spLocks noGrp="1"/>
          </p:cNvSpPr>
          <p:nvPr>
            <p:ph type="dt" sz="half" idx="10"/>
          </p:nvPr>
        </p:nvSpPr>
        <p:spPr/>
        <p:txBody>
          <a:bodyPr/>
          <a:lstStyle>
            <a:lvl1pPr>
              <a:defRPr/>
            </a:lvl1pPr>
          </a:lstStyle>
          <a:p>
            <a:fld id="{167DBC93-4FDB-4CAE-A07C-6DAF44BF2163}" type="datetimeFigureOut">
              <a:rPr lang="cs-CZ"/>
              <a:pPr/>
              <a:t>28.10.2024</a:t>
            </a:fld>
            <a:endParaRPr lang="cs-CZ"/>
          </a:p>
        </p:txBody>
      </p:sp>
      <p:sp>
        <p:nvSpPr>
          <p:cNvPr id="10" name="Zástupný symbol pro zápatí 4"/>
          <p:cNvSpPr>
            <a:spLocks noGrp="1"/>
          </p:cNvSpPr>
          <p:nvPr>
            <p:ph type="ftr" sz="quarter" idx="11"/>
          </p:nvPr>
        </p:nvSpPr>
        <p:spPr/>
        <p:txBody>
          <a:bodyPr/>
          <a:lstStyle>
            <a:lvl1pPr>
              <a:defRPr/>
            </a:lvl1pPr>
          </a:lstStyle>
          <a:p>
            <a:endParaRPr lang="en-US"/>
          </a:p>
        </p:txBody>
      </p:sp>
      <p:sp>
        <p:nvSpPr>
          <p:cNvPr id="11" name="Zástupný symbol pro číslo snímku 5"/>
          <p:cNvSpPr>
            <a:spLocks noGrp="1"/>
          </p:cNvSpPr>
          <p:nvPr>
            <p:ph type="sldNum" sz="quarter" idx="12"/>
          </p:nvPr>
        </p:nvSpPr>
        <p:spPr/>
        <p:txBody>
          <a:bodyPr/>
          <a:lstStyle>
            <a:lvl1pPr>
              <a:defRPr/>
            </a:lvl1pPr>
          </a:lstStyle>
          <a:p>
            <a:fld id="{3821BFAB-AEF3-44D1-84DA-F728AA66B264}" type="slidenum">
              <a:rPr lang="cs-CZ"/>
              <a:pPr/>
              <a:t>‹#›</a:t>
            </a:fld>
            <a:endParaRPr lang="cs-CZ"/>
          </a:p>
        </p:txBody>
      </p:sp>
    </p:spTree>
    <p:extLst>
      <p:ext uri="{BB962C8B-B14F-4D97-AF65-F5344CB8AC3E}">
        <p14:creationId xmlns:p14="http://schemas.microsoft.com/office/powerpoint/2010/main" val="88546560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5" name="Obdélník 7"/>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pic>
        <p:nvPicPr>
          <p:cNvPr id="6" name="Picture 3" descr="C:\_marek\ViennaConsulting\_odprezentuj.cz\ROS-Group\loga\urs_certif.png"/>
          <p:cNvPicPr>
            <a:picLocks noChangeAspect="1" noChangeArrowheads="1"/>
          </p:cNvPicPr>
          <p:nvPr userDrawn="1"/>
        </p:nvPicPr>
        <p:blipFill>
          <a:blip r:embed="rId2"/>
          <a:srcRect/>
          <a:stretch>
            <a:fillRect/>
          </a:stretch>
        </p:blipFill>
        <p:spPr bwMode="auto">
          <a:xfrm>
            <a:off x="10416117" y="306388"/>
            <a:ext cx="1344083" cy="1008062"/>
          </a:xfrm>
          <a:prstGeom prst="rect">
            <a:avLst/>
          </a:prstGeom>
          <a:noFill/>
          <a:ln w="9525">
            <a:noFill/>
            <a:miter lim="800000"/>
            <a:headEnd/>
            <a:tailEnd/>
          </a:ln>
        </p:spPr>
      </p:pic>
      <p:pic>
        <p:nvPicPr>
          <p:cNvPr id="7" name="Picture 3" descr="C:\_marek\ViennaConsulting\_odprezentuj.cz\ROS-Group\logo_OS.png"/>
          <p:cNvPicPr>
            <a:picLocks noChangeAspect="1" noChangeArrowheads="1"/>
          </p:cNvPicPr>
          <p:nvPr userDrawn="1"/>
        </p:nvPicPr>
        <p:blipFill>
          <a:blip r:embed="rId3"/>
          <a:srcRect/>
          <a:stretch>
            <a:fillRect/>
          </a:stretch>
        </p:blipFill>
        <p:spPr bwMode="auto">
          <a:xfrm>
            <a:off x="9467852" y="6192838"/>
            <a:ext cx="2279649" cy="341312"/>
          </a:xfrm>
          <a:prstGeom prst="rect">
            <a:avLst/>
          </a:prstGeom>
          <a:noFill/>
          <a:ln w="9525">
            <a:noFill/>
            <a:miter lim="800000"/>
            <a:headEnd/>
            <a:tailEnd/>
          </a:ln>
        </p:spPr>
      </p:pic>
      <p:pic>
        <p:nvPicPr>
          <p:cNvPr id="8" name="Picture 2"/>
          <p:cNvPicPr>
            <a:picLocks noChangeAspect="1" noChangeArrowheads="1"/>
          </p:cNvPicPr>
          <p:nvPr userDrawn="1"/>
        </p:nvPicPr>
        <p:blipFill>
          <a:blip r:embed="rId4"/>
          <a:srcRect/>
          <a:stretch>
            <a:fillRect/>
          </a:stretch>
        </p:blipFill>
        <p:spPr bwMode="auto">
          <a:xfrm>
            <a:off x="624417" y="188914"/>
            <a:ext cx="11521016" cy="6480175"/>
          </a:xfrm>
          <a:prstGeom prst="rect">
            <a:avLst/>
          </a:prstGeom>
          <a:noFill/>
          <a:ln w="9525">
            <a:noFill/>
            <a:miter lim="800000"/>
            <a:headEnd/>
            <a:tailEnd/>
          </a:ln>
        </p:spPr>
      </p:pic>
      <p:sp>
        <p:nvSpPr>
          <p:cNvPr id="9" name="Obdélník 8"/>
          <p:cNvSpPr/>
          <p:nvPr userDrawn="1"/>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latin typeface="Calibri" pitchFamily="34" charset="0"/>
              <a:cs typeface="Arial" charset="0"/>
            </a:endParaRPr>
          </a:p>
        </p:txBody>
      </p:sp>
      <p:sp>
        <p:nvSpPr>
          <p:cNvPr id="10" name="Nadpis 1"/>
          <p:cNvSpPr>
            <a:spLocks noGrp="1"/>
          </p:cNvSpPr>
          <p:nvPr>
            <p:ph type="ctrTitle"/>
          </p:nvPr>
        </p:nvSpPr>
        <p:spPr>
          <a:xfrm>
            <a:off x="1741790" y="1412652"/>
            <a:ext cx="8896989" cy="1008112"/>
          </a:xfrm>
        </p:spPr>
        <p:txBody>
          <a:bodyPr/>
          <a:lstStyle>
            <a:lvl1pPr>
              <a:defRPr sz="3200"/>
            </a:lvl1pPr>
          </a:lstStyle>
          <a:p>
            <a:r>
              <a:rPr lang="en-US"/>
              <a:t>Click to edit Master title style</a:t>
            </a:r>
            <a:endParaRPr lang="cs-CZ" dirty="0"/>
          </a:p>
        </p:txBody>
      </p:sp>
      <p:sp>
        <p:nvSpPr>
          <p:cNvPr id="11" name="Podnadpis 2"/>
          <p:cNvSpPr>
            <a:spLocks noGrp="1"/>
          </p:cNvSpPr>
          <p:nvPr>
            <p:ph type="subTitle" idx="1"/>
          </p:nvPr>
        </p:nvSpPr>
        <p:spPr>
          <a:xfrm>
            <a:off x="1775521" y="2396356"/>
            <a:ext cx="8866233" cy="528464"/>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s-CZ" dirty="0"/>
          </a:p>
        </p:txBody>
      </p:sp>
      <p:sp>
        <p:nvSpPr>
          <p:cNvPr id="14" name="Zástupný symbol pro text 13"/>
          <p:cNvSpPr>
            <a:spLocks noGrp="1"/>
          </p:cNvSpPr>
          <p:nvPr>
            <p:ph type="body" sz="quarter" idx="13"/>
          </p:nvPr>
        </p:nvSpPr>
        <p:spPr>
          <a:xfrm>
            <a:off x="1775520" y="2996952"/>
            <a:ext cx="7968523" cy="2592388"/>
          </a:xfrm>
        </p:spPr>
        <p:txBody>
          <a:bodyPr/>
          <a:lstStyle>
            <a:lvl1pPr>
              <a:spcBef>
                <a:spcPts val="0"/>
              </a:spcBef>
              <a:buNone/>
              <a:defRPr>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2" name="Zástupný symbol pro datum 3"/>
          <p:cNvSpPr>
            <a:spLocks noGrp="1"/>
          </p:cNvSpPr>
          <p:nvPr>
            <p:ph type="dt" sz="half" idx="14"/>
          </p:nvPr>
        </p:nvSpPr>
        <p:spPr/>
        <p:txBody>
          <a:bodyPr/>
          <a:lstStyle>
            <a:lvl1pPr>
              <a:defRPr/>
            </a:lvl1pPr>
          </a:lstStyle>
          <a:p>
            <a:fld id="{3986E6D6-5A7E-4580-A35B-2EC03CEB179A}" type="datetimeFigureOut">
              <a:rPr lang="cs-CZ"/>
              <a:pPr/>
              <a:t>28.10.2024</a:t>
            </a:fld>
            <a:endParaRPr lang="cs-CZ"/>
          </a:p>
        </p:txBody>
      </p:sp>
      <p:sp>
        <p:nvSpPr>
          <p:cNvPr id="13" name="Zástupný symbol pro zápatí 4"/>
          <p:cNvSpPr>
            <a:spLocks noGrp="1"/>
          </p:cNvSpPr>
          <p:nvPr>
            <p:ph type="ftr" sz="quarter" idx="15"/>
          </p:nvPr>
        </p:nvSpPr>
        <p:spPr/>
        <p:txBody>
          <a:bodyPr/>
          <a:lstStyle>
            <a:lvl1pPr>
              <a:defRPr/>
            </a:lvl1pPr>
          </a:lstStyle>
          <a:p>
            <a:endParaRPr lang="en-US"/>
          </a:p>
        </p:txBody>
      </p:sp>
      <p:sp>
        <p:nvSpPr>
          <p:cNvPr id="15" name="Zástupný symbol pro číslo snímku 5"/>
          <p:cNvSpPr>
            <a:spLocks noGrp="1"/>
          </p:cNvSpPr>
          <p:nvPr>
            <p:ph type="sldNum" sz="quarter" idx="16"/>
          </p:nvPr>
        </p:nvSpPr>
        <p:spPr/>
        <p:txBody>
          <a:bodyPr/>
          <a:lstStyle>
            <a:lvl1pPr>
              <a:defRPr/>
            </a:lvl1pPr>
          </a:lstStyle>
          <a:p>
            <a:fld id="{BCC6D1B4-8827-4675-A098-AF638E509992}" type="slidenum">
              <a:rPr lang="cs-CZ"/>
              <a:pPr/>
              <a:t>‹#›</a:t>
            </a:fld>
            <a:endParaRPr lang="cs-CZ"/>
          </a:p>
        </p:txBody>
      </p:sp>
    </p:spTree>
    <p:extLst>
      <p:ext uri="{BB962C8B-B14F-4D97-AF65-F5344CB8AC3E}">
        <p14:creationId xmlns:p14="http://schemas.microsoft.com/office/powerpoint/2010/main" val="14283077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5729076"/>
      </p:ext>
    </p:extLst>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336551" y="101600"/>
            <a:ext cx="10152773" cy="654050"/>
          </a:xfrm>
          <a:prstGeom prst="rect">
            <a:avLst/>
          </a:prstGeom>
        </p:spPr>
        <p:txBody>
          <a:bodyPr/>
          <a:lstStyle/>
          <a:p>
            <a:r>
              <a:rPr lang="en-US"/>
              <a:t>Click to edit Master title style</a:t>
            </a:r>
            <a:endParaRPr lang="fr-FR" dirty="0"/>
          </a:p>
        </p:txBody>
      </p:sp>
      <p:sp>
        <p:nvSpPr>
          <p:cNvPr id="3" name="Espace réservé du contenu 2"/>
          <p:cNvSpPr>
            <a:spLocks noGrp="1"/>
          </p:cNvSpPr>
          <p:nvPr>
            <p:ph idx="1"/>
          </p:nvPr>
        </p:nvSpPr>
        <p:spPr>
          <a:xfrm>
            <a:off x="355601" y="1292772"/>
            <a:ext cx="11310883" cy="48937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2255312928"/>
      </p:ext>
    </p:extLst>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fr-F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24487007"/>
      </p:ext>
    </p:extLst>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336551" y="101600"/>
            <a:ext cx="10524067" cy="654050"/>
          </a:xfrm>
          <a:prstGeom prst="rect">
            <a:avLst/>
          </a:prstGeom>
        </p:spPr>
        <p:txBody>
          <a:bodyPr/>
          <a:lstStyle/>
          <a:p>
            <a:r>
              <a:rPr lang="en-US"/>
              <a:t>Click to edit Master title style</a:t>
            </a:r>
            <a:endParaRPr lang="fr-FR" dirty="0"/>
          </a:p>
        </p:txBody>
      </p:sp>
      <p:sp>
        <p:nvSpPr>
          <p:cNvPr id="3" name="Espace réservé du contenu 2"/>
          <p:cNvSpPr>
            <a:spLocks noGrp="1"/>
          </p:cNvSpPr>
          <p:nvPr>
            <p:ph sz="half" idx="1"/>
          </p:nvPr>
        </p:nvSpPr>
        <p:spPr>
          <a:xfrm>
            <a:off x="355601" y="987425"/>
            <a:ext cx="5602817" cy="5199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Espace réservé du contenu 3"/>
          <p:cNvSpPr>
            <a:spLocks noGrp="1"/>
          </p:cNvSpPr>
          <p:nvPr>
            <p:ph sz="half" idx="2"/>
          </p:nvPr>
        </p:nvSpPr>
        <p:spPr>
          <a:xfrm>
            <a:off x="6161618" y="987425"/>
            <a:ext cx="5604933" cy="5199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1462460917"/>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Headline, subheadline and bullets">
    <p:spTree>
      <p:nvGrpSpPr>
        <p:cNvPr id="1" name=""/>
        <p:cNvGrpSpPr/>
        <p:nvPr/>
      </p:nvGrpSpPr>
      <p:grpSpPr>
        <a:xfrm>
          <a:off x="0" y="0"/>
          <a:ext cx="0" cy="0"/>
          <a:chOff x="0" y="0"/>
          <a:chExt cx="0" cy="0"/>
        </a:xfrm>
      </p:grpSpPr>
      <p:sp>
        <p:nvSpPr>
          <p:cNvPr id="2" name="Nadpis 1"/>
          <p:cNvSpPr>
            <a:spLocks noGrp="1"/>
          </p:cNvSpPr>
          <p:nvPr>
            <p:ph type="title"/>
          </p:nvPr>
        </p:nvSpPr>
        <p:spPr>
          <a:xfrm>
            <a:off x="865718" y="692151"/>
            <a:ext cx="9313333" cy="746125"/>
          </a:xfrm>
          <a:prstGeom prst="rect">
            <a:avLst/>
          </a:prstGeom>
        </p:spPr>
        <p:txBody>
          <a:bodyPr/>
          <a:lstStyle/>
          <a:p>
            <a:r>
              <a:rPr lang="en-US"/>
              <a:t>Click to edit Master title style</a:t>
            </a:r>
            <a:endParaRPr lang="cs-CZ"/>
          </a:p>
        </p:txBody>
      </p:sp>
      <p:sp>
        <p:nvSpPr>
          <p:cNvPr id="3" name="Zástupný symbol pro obsah 2"/>
          <p:cNvSpPr>
            <a:spLocks noGrp="1"/>
          </p:cNvSpPr>
          <p:nvPr>
            <p:ph idx="1"/>
          </p:nvPr>
        </p:nvSpPr>
        <p:spPr>
          <a:xfrm>
            <a:off x="882651" y="1628775"/>
            <a:ext cx="10767483" cy="4321175"/>
          </a:xfrm>
          <a:prstGeom prst="rect">
            <a:avLst/>
          </a:prstGeom>
        </p:spPr>
        <p:txBody>
          <a:bodyPr lIns="0"/>
          <a:lstStyle>
            <a:lvl1pPr marL="92075" indent="-92075">
              <a:spcBef>
                <a:spcPts val="2400"/>
              </a:spcBef>
              <a:buFont typeface="Calibri" pitchFamily="34" charset="0"/>
              <a:buChar char=" "/>
              <a:defRPr b="1">
                <a:solidFill>
                  <a:schemeClr val="tx2"/>
                </a:solidFill>
                <a:latin typeface="+mj-lt"/>
              </a:defRPr>
            </a:lvl1pPr>
            <a:lvl2pPr marL="357188" indent="-174625">
              <a:buClr>
                <a:schemeClr val="tx2"/>
              </a:buClr>
              <a:buFont typeface="Wingdings" pitchFamily="2" charset="2"/>
              <a:buChar char="§"/>
              <a:defRPr sz="1800"/>
            </a:lvl2pPr>
            <a:lvl3pPr marL="627063" indent="-185738">
              <a:defRPr sz="1600"/>
            </a:lvl3pPr>
            <a:lvl4pPr marL="989013" indent="-182563">
              <a:defRPr sz="1400"/>
            </a:lvl4pPr>
            <a:lvl5pPr marL="1438275" indent="-174625">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dirty="0"/>
          </a:p>
        </p:txBody>
      </p:sp>
      <p:sp>
        <p:nvSpPr>
          <p:cNvPr id="4" name="Zástupný symbol pro datum 3"/>
          <p:cNvSpPr>
            <a:spLocks noGrp="1"/>
          </p:cNvSpPr>
          <p:nvPr>
            <p:ph type="dt" sz="half" idx="10"/>
          </p:nvPr>
        </p:nvSpPr>
        <p:spPr/>
        <p:txBody>
          <a:bodyPr/>
          <a:lstStyle>
            <a:lvl1pPr>
              <a:defRPr/>
            </a:lvl1pPr>
          </a:lstStyle>
          <a:p>
            <a:fld id="{229365FE-A84F-4DD7-A476-37FAFFC222DC}" type="datetimeFigureOut">
              <a:rPr lang="en-US" smtClean="0"/>
              <a:t>10/28/2024</a:t>
            </a:fld>
            <a:endParaRPr lang="en-US"/>
          </a:p>
        </p:txBody>
      </p:sp>
      <p:sp>
        <p:nvSpPr>
          <p:cNvPr id="5" name="Zástupný symbol pro zápatí 4"/>
          <p:cNvSpPr>
            <a:spLocks noGrp="1"/>
          </p:cNvSpPr>
          <p:nvPr>
            <p:ph type="ftr" sz="quarter" idx="11"/>
          </p:nvPr>
        </p:nvSpPr>
        <p:spPr/>
        <p:txBody>
          <a:bodyPr/>
          <a:lstStyle>
            <a:lvl1pPr>
              <a:defRPr/>
            </a:lvl1pPr>
          </a:lstStyle>
          <a:p>
            <a:endParaRPr lang="en-US"/>
          </a:p>
        </p:txBody>
      </p:sp>
      <p:sp>
        <p:nvSpPr>
          <p:cNvPr id="6" name="Zástupný symbol pro číslo snímku 5"/>
          <p:cNvSpPr>
            <a:spLocks noGrp="1"/>
          </p:cNvSpPr>
          <p:nvPr>
            <p:ph type="sldNum" sz="quarter" idx="12"/>
          </p:nvPr>
        </p:nvSpPr>
        <p:spPr/>
        <p:txBody>
          <a:bodyPr/>
          <a:lstStyle>
            <a:lvl1pPr>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24158605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fr-FR" dirty="0"/>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3935153149"/>
      </p:ext>
    </p:extLst>
  </p:cSld>
  <p:clrMapOvr>
    <a:masterClrMapping/>
  </p:clrMapOvr>
  <p:transitio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336551" y="101600"/>
            <a:ext cx="10524067" cy="654050"/>
          </a:xfrm>
          <a:prstGeom prst="rect">
            <a:avLst/>
          </a:prstGeom>
        </p:spPr>
        <p:txBody>
          <a:bodyPr/>
          <a:lstStyle/>
          <a:p>
            <a:r>
              <a:rPr lang="en-US"/>
              <a:t>Click to edit Master title style</a:t>
            </a:r>
            <a:endParaRPr lang="fr-FR" dirty="0"/>
          </a:p>
        </p:txBody>
      </p:sp>
    </p:spTree>
    <p:extLst>
      <p:ext uri="{BB962C8B-B14F-4D97-AF65-F5344CB8AC3E}">
        <p14:creationId xmlns:p14="http://schemas.microsoft.com/office/powerpoint/2010/main" val="3896329950"/>
      </p:ext>
    </p:extLst>
  </p:cSld>
  <p:clrMapOvr>
    <a:masterClrMapping/>
  </p:clrMapOvr>
  <p:transitio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136729"/>
      </p:ext>
    </p:extLst>
  </p:cSld>
  <p:clrMapOvr>
    <a:masterClrMapping/>
  </p:clrMapOvr>
  <p:transition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42188948"/>
      </p:ext>
    </p:extLst>
  </p:cSld>
  <p:clrMapOvr>
    <a:masterClrMapping/>
  </p:clrMapOvr>
  <p:transition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67996987"/>
      </p:ext>
    </p:extLst>
  </p:cSld>
  <p:clrMapOvr>
    <a:masterClrMapping/>
  </p:clrMapOvr>
  <p:transition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336551" y="101600"/>
            <a:ext cx="10524067" cy="654050"/>
          </a:xfrm>
          <a:prstGeom prst="rect">
            <a:avLst/>
          </a:prstGeom>
        </p:spPr>
        <p:txBody>
          <a:bodyPr/>
          <a:lstStyle/>
          <a:p>
            <a:r>
              <a:rPr lang="en-US"/>
              <a:t>Click to edit Master title style</a:t>
            </a:r>
            <a:endParaRPr lang="fr-FR"/>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451050507"/>
      </p:ext>
    </p:extLst>
  </p:cSld>
  <p:clrMapOvr>
    <a:masterClrMapping/>
  </p:clrMapOvr>
  <p:transition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909051" y="101600"/>
            <a:ext cx="2857500" cy="6084888"/>
          </a:xfrm>
          <a:prstGeom prst="rect">
            <a:avLst/>
          </a:prstGeom>
        </p:spPr>
        <p:txBody>
          <a:bodyPr vert="eaVert"/>
          <a:lstStyle/>
          <a:p>
            <a:r>
              <a:rPr lang="en-US"/>
              <a:t>Click to edit Master title style</a:t>
            </a:r>
            <a:endParaRPr lang="fr-FR"/>
          </a:p>
        </p:txBody>
      </p:sp>
      <p:sp>
        <p:nvSpPr>
          <p:cNvPr id="3" name="Espace réservé du texte vertical 2"/>
          <p:cNvSpPr>
            <a:spLocks noGrp="1"/>
          </p:cNvSpPr>
          <p:nvPr>
            <p:ph type="body" orient="vert" idx="1"/>
          </p:nvPr>
        </p:nvSpPr>
        <p:spPr>
          <a:xfrm>
            <a:off x="336551" y="101600"/>
            <a:ext cx="8369300" cy="6084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7941550"/>
      </p:ext>
    </p:extLst>
  </p:cSld>
  <p:clrMapOvr>
    <a:masterClrMapping/>
  </p:clrMapOvr>
  <p:transition advClick="0"/>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551" y="101600"/>
            <a:ext cx="10524067" cy="654050"/>
          </a:xfrm>
        </p:spPr>
        <p:txBody>
          <a:bodyPr/>
          <a:lstStyle/>
          <a:p>
            <a:r>
              <a:rPr lang="en-US"/>
              <a:t>Click to edit Master title style</a:t>
            </a:r>
          </a:p>
        </p:txBody>
      </p:sp>
      <p:sp>
        <p:nvSpPr>
          <p:cNvPr id="3" name="Text Placeholder 2"/>
          <p:cNvSpPr>
            <a:spLocks noGrp="1"/>
          </p:cNvSpPr>
          <p:nvPr>
            <p:ph type="body" sz="half" idx="1"/>
          </p:nvPr>
        </p:nvSpPr>
        <p:spPr>
          <a:xfrm>
            <a:off x="355601" y="987425"/>
            <a:ext cx="5602817" cy="5199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1618" y="987425"/>
            <a:ext cx="5604933" cy="5199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2836201"/>
      </p:ext>
    </p:extLst>
  </p:cSld>
  <p:clrMapOvr>
    <a:masterClrMapping/>
  </p:clrMapOvr>
  <p:transition advClick="0"/>
</p:sldLayout>
</file>

<file path=ppt/slideLayouts/slideLayout3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36551" y="101600"/>
            <a:ext cx="10524067" cy="654050"/>
          </a:xfrm>
        </p:spPr>
        <p:txBody>
          <a:bodyPr/>
          <a:lstStyle/>
          <a:p>
            <a:r>
              <a:rPr lang="en-US"/>
              <a:t>Click to edit Master title style</a:t>
            </a:r>
          </a:p>
        </p:txBody>
      </p:sp>
      <p:sp>
        <p:nvSpPr>
          <p:cNvPr id="3" name="Text Placeholder 2"/>
          <p:cNvSpPr>
            <a:spLocks noGrp="1"/>
          </p:cNvSpPr>
          <p:nvPr>
            <p:ph type="body" sz="half" idx="1"/>
          </p:nvPr>
        </p:nvSpPr>
        <p:spPr>
          <a:xfrm>
            <a:off x="355601" y="987425"/>
            <a:ext cx="5602817" cy="5199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61618" y="987425"/>
            <a:ext cx="5604933" cy="5199063"/>
          </a:xfrm>
        </p:spPr>
        <p:txBody>
          <a:bodyPr/>
          <a:lstStyle/>
          <a:p>
            <a:pPr lvl="0"/>
            <a:r>
              <a:rPr lang="en-US" noProof="0"/>
              <a:t>Click icon to add online image</a:t>
            </a:r>
          </a:p>
        </p:txBody>
      </p:sp>
    </p:spTree>
    <p:extLst>
      <p:ext uri="{BB962C8B-B14F-4D97-AF65-F5344CB8AC3E}">
        <p14:creationId xmlns:p14="http://schemas.microsoft.com/office/powerpoint/2010/main" val="4120823554"/>
      </p:ext>
    </p:extLst>
  </p:cSld>
  <p:clrMapOvr>
    <a:masterClrMapping/>
  </p:clrMapOvr>
  <p:transition advClick="0"/>
</p:sldLayout>
</file>

<file path=ppt/slideLayouts/slideLayout3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6551" y="101600"/>
            <a:ext cx="11430000" cy="6084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025804"/>
      </p:ext>
    </p:extLst>
  </p:cSld>
  <p:clrMapOvr>
    <a:masterClrMapping/>
  </p:clrMapOvr>
  <p:transition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line, bullets and image">
    <p:spTree>
      <p:nvGrpSpPr>
        <p:cNvPr id="1" name=""/>
        <p:cNvGrpSpPr/>
        <p:nvPr/>
      </p:nvGrpSpPr>
      <p:grpSpPr>
        <a:xfrm>
          <a:off x="0" y="0"/>
          <a:ext cx="0" cy="0"/>
          <a:chOff x="0" y="0"/>
          <a:chExt cx="0" cy="0"/>
        </a:xfrm>
      </p:grpSpPr>
      <p:sp>
        <p:nvSpPr>
          <p:cNvPr id="2" name="Nadpis 1"/>
          <p:cNvSpPr>
            <a:spLocks noGrp="1"/>
          </p:cNvSpPr>
          <p:nvPr>
            <p:ph type="title"/>
          </p:nvPr>
        </p:nvSpPr>
        <p:spPr>
          <a:xfrm>
            <a:off x="865718" y="692151"/>
            <a:ext cx="9313333" cy="746125"/>
          </a:xfrm>
          <a:prstGeom prst="rect">
            <a:avLst/>
          </a:prstGeom>
        </p:spPr>
        <p:txBody>
          <a:bodyPr/>
          <a:lstStyle/>
          <a:p>
            <a:r>
              <a:rPr lang="en-US"/>
              <a:t>Click to edit Master title style</a:t>
            </a:r>
            <a:endParaRPr lang="cs-CZ"/>
          </a:p>
        </p:txBody>
      </p:sp>
      <p:sp>
        <p:nvSpPr>
          <p:cNvPr id="3" name="Zástupný symbol pro obsah 2"/>
          <p:cNvSpPr>
            <a:spLocks noGrp="1"/>
          </p:cNvSpPr>
          <p:nvPr>
            <p:ph idx="1"/>
          </p:nvPr>
        </p:nvSpPr>
        <p:spPr>
          <a:xfrm>
            <a:off x="883147" y="1629618"/>
            <a:ext cx="5404875" cy="431966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dirty="0"/>
          </a:p>
        </p:txBody>
      </p:sp>
      <p:sp>
        <p:nvSpPr>
          <p:cNvPr id="7" name="Zástupný symbol pro obrázek 8"/>
          <p:cNvSpPr>
            <a:spLocks noGrp="1"/>
          </p:cNvSpPr>
          <p:nvPr>
            <p:ph type="pic" sz="quarter" idx="13"/>
          </p:nvPr>
        </p:nvSpPr>
        <p:spPr>
          <a:xfrm>
            <a:off x="6576485" y="1628801"/>
            <a:ext cx="5183716" cy="4321151"/>
          </a:xfrm>
          <a:prstGeom prst="rect">
            <a:avLst/>
          </a:prstGeom>
        </p:spPr>
        <p:txBody>
          <a:bodyPr rtlCol="0" anchor="ctr">
            <a:normAutofit/>
          </a:bodyPr>
          <a:lstStyle>
            <a:lvl1pPr algn="ctr">
              <a:buNone/>
              <a:defRPr/>
            </a:lvl1pPr>
          </a:lstStyle>
          <a:p>
            <a:pPr lvl="0"/>
            <a:r>
              <a:rPr lang="en-US" noProof="0"/>
              <a:t>Click icon to add picture</a:t>
            </a:r>
            <a:endParaRPr lang="cs-CZ" noProof="0"/>
          </a:p>
        </p:txBody>
      </p:sp>
      <p:sp>
        <p:nvSpPr>
          <p:cNvPr id="5" name="Zástupný symbol pro datum 3"/>
          <p:cNvSpPr>
            <a:spLocks noGrp="1"/>
          </p:cNvSpPr>
          <p:nvPr>
            <p:ph type="dt" sz="half" idx="14"/>
          </p:nvPr>
        </p:nvSpPr>
        <p:spPr/>
        <p:txBody>
          <a:bodyPr/>
          <a:lstStyle>
            <a:lvl1pPr>
              <a:defRPr/>
            </a:lvl1pPr>
          </a:lstStyle>
          <a:p>
            <a:fld id="{229365FE-A84F-4DD7-A476-37FAFFC222DC}" type="datetimeFigureOut">
              <a:rPr lang="en-US" smtClean="0"/>
              <a:t>10/28/2024</a:t>
            </a:fld>
            <a:endParaRPr lang="en-US"/>
          </a:p>
        </p:txBody>
      </p:sp>
      <p:sp>
        <p:nvSpPr>
          <p:cNvPr id="6" name="Zástupný symbol pro zápatí 4"/>
          <p:cNvSpPr>
            <a:spLocks noGrp="1"/>
          </p:cNvSpPr>
          <p:nvPr>
            <p:ph type="ftr" sz="quarter" idx="15"/>
          </p:nvPr>
        </p:nvSpPr>
        <p:spPr/>
        <p:txBody>
          <a:bodyPr/>
          <a:lstStyle>
            <a:lvl1pPr>
              <a:defRPr/>
            </a:lvl1pPr>
          </a:lstStyle>
          <a:p>
            <a:endParaRPr lang="en-US"/>
          </a:p>
        </p:txBody>
      </p:sp>
      <p:sp>
        <p:nvSpPr>
          <p:cNvPr id="8" name="Zástupný symbol pro číslo snímku 5"/>
          <p:cNvSpPr>
            <a:spLocks noGrp="1"/>
          </p:cNvSpPr>
          <p:nvPr>
            <p:ph type="sldNum" sz="quarter" idx="16"/>
          </p:nvPr>
        </p:nvSpPr>
        <p:spPr/>
        <p:txBody>
          <a:bodyPr/>
          <a:lstStyle>
            <a:lvl1pPr>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34055363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36551" y="101600"/>
            <a:ext cx="10524067" cy="654050"/>
          </a:xfrm>
        </p:spPr>
        <p:txBody>
          <a:bodyPr/>
          <a:lstStyle/>
          <a:p>
            <a:r>
              <a:rPr lang="en-US"/>
              <a:t>Click to edit Master title style</a:t>
            </a:r>
          </a:p>
        </p:txBody>
      </p:sp>
      <p:sp>
        <p:nvSpPr>
          <p:cNvPr id="3" name="SmartArt Placeholder 2"/>
          <p:cNvSpPr>
            <a:spLocks noGrp="1"/>
          </p:cNvSpPr>
          <p:nvPr>
            <p:ph type="dgm" idx="1"/>
          </p:nvPr>
        </p:nvSpPr>
        <p:spPr>
          <a:xfrm>
            <a:off x="355601" y="987425"/>
            <a:ext cx="11410951" cy="5199063"/>
          </a:xfrm>
        </p:spPr>
        <p:txBody>
          <a:bodyPr/>
          <a:lstStyle/>
          <a:p>
            <a:pPr lvl="0"/>
            <a:r>
              <a:rPr lang="en-US" noProof="0"/>
              <a:t>Click icon to add SmartArt graphic</a:t>
            </a:r>
          </a:p>
        </p:txBody>
      </p:sp>
    </p:spTree>
    <p:extLst>
      <p:ext uri="{BB962C8B-B14F-4D97-AF65-F5344CB8AC3E}">
        <p14:creationId xmlns:p14="http://schemas.microsoft.com/office/powerpoint/2010/main" val="1302797745"/>
      </p:ext>
    </p:extLst>
  </p:cSld>
  <p:clrMapOvr>
    <a:masterClrMapping/>
  </p:clrMapOvr>
  <p:transition advClick="0"/>
</p:sldLayout>
</file>

<file path=ppt/slideLayouts/slideLayout4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6551" y="101600"/>
            <a:ext cx="10524067" cy="654050"/>
          </a:xfrm>
        </p:spPr>
        <p:txBody>
          <a:bodyPr/>
          <a:lstStyle/>
          <a:p>
            <a:r>
              <a:rPr lang="en-US"/>
              <a:t>Click to edit Master title style</a:t>
            </a:r>
          </a:p>
        </p:txBody>
      </p:sp>
      <p:sp>
        <p:nvSpPr>
          <p:cNvPr id="3" name="Table Placeholder 2"/>
          <p:cNvSpPr>
            <a:spLocks noGrp="1"/>
          </p:cNvSpPr>
          <p:nvPr>
            <p:ph type="tbl" idx="1"/>
          </p:nvPr>
        </p:nvSpPr>
        <p:spPr>
          <a:xfrm>
            <a:off x="355601" y="987425"/>
            <a:ext cx="11410951" cy="5199063"/>
          </a:xfrm>
        </p:spPr>
        <p:txBody>
          <a:bodyPr/>
          <a:lstStyle/>
          <a:p>
            <a:pPr lvl="0"/>
            <a:r>
              <a:rPr lang="en-US" noProof="0"/>
              <a:t>Click icon to add table</a:t>
            </a:r>
          </a:p>
        </p:txBody>
      </p:sp>
    </p:spTree>
    <p:extLst>
      <p:ext uri="{BB962C8B-B14F-4D97-AF65-F5344CB8AC3E}">
        <p14:creationId xmlns:p14="http://schemas.microsoft.com/office/powerpoint/2010/main" val="1282418049"/>
      </p:ext>
    </p:extLst>
  </p:cSld>
  <p:clrMapOvr>
    <a:masterClrMapping/>
  </p:clrMapOvr>
  <p:transition advClick="0"/>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11" name="Nadpis 1"/>
          <p:cNvSpPr>
            <a:spLocks noGrp="1"/>
          </p:cNvSpPr>
          <p:nvPr>
            <p:ph type="ctrTitle"/>
          </p:nvPr>
        </p:nvSpPr>
        <p:spPr>
          <a:xfrm>
            <a:off x="1708538" y="1196753"/>
            <a:ext cx="8896989" cy="1470025"/>
          </a:xfrm>
          <a:prstGeom prst="rect">
            <a:avLst/>
          </a:prstGeom>
        </p:spPr>
        <p:txBody>
          <a:bodyPr/>
          <a:lstStyle>
            <a:lvl1pPr>
              <a:defRPr sz="3600"/>
            </a:lvl1pPr>
          </a:lstStyle>
          <a:p>
            <a:r>
              <a:rPr lang="en-US"/>
              <a:t>Click to edit Master title style</a:t>
            </a:r>
            <a:endParaRPr lang="cs-CZ" dirty="0"/>
          </a:p>
        </p:txBody>
      </p:sp>
      <p:sp>
        <p:nvSpPr>
          <p:cNvPr id="12" name="Podnadpis 2"/>
          <p:cNvSpPr>
            <a:spLocks noGrp="1"/>
          </p:cNvSpPr>
          <p:nvPr>
            <p:ph type="subTitle" idx="1"/>
          </p:nvPr>
        </p:nvSpPr>
        <p:spPr>
          <a:xfrm>
            <a:off x="1742269" y="2684512"/>
            <a:ext cx="8866233" cy="1608584"/>
          </a:xfrm>
          <a:prstGeom prst="rect">
            <a:avLst/>
          </a:prstGeo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s-CZ" dirty="0"/>
          </a:p>
        </p:txBody>
      </p:sp>
      <p:sp>
        <p:nvSpPr>
          <p:cNvPr id="7" name="Zástupný symbol pro datum 3"/>
          <p:cNvSpPr>
            <a:spLocks noGrp="1"/>
          </p:cNvSpPr>
          <p:nvPr>
            <p:ph type="dt" sz="half" idx="10"/>
          </p:nvPr>
        </p:nvSpPr>
        <p:spPr>
          <a:xfrm>
            <a:off x="882651" y="6237289"/>
            <a:ext cx="1631949" cy="365125"/>
          </a:xfrm>
          <a:prstGeom prst="rect">
            <a:avLst/>
          </a:prstGeom>
        </p:spPr>
        <p:txBody>
          <a:bodyPr/>
          <a:lstStyle>
            <a:lvl1pPr>
              <a:defRPr/>
            </a:lvl1pPr>
          </a:lstStyle>
          <a:p>
            <a:fld id="{229365FE-A84F-4DD7-A476-37FAFFC222DC}" type="datetimeFigureOut">
              <a:rPr lang="en-US" smtClean="0"/>
              <a:t>10/28/2024</a:t>
            </a:fld>
            <a:endParaRPr lang="en-US"/>
          </a:p>
        </p:txBody>
      </p:sp>
      <p:sp>
        <p:nvSpPr>
          <p:cNvPr id="8" name="Zástupný symbol pro zápatí 4"/>
          <p:cNvSpPr>
            <a:spLocks noGrp="1"/>
          </p:cNvSpPr>
          <p:nvPr>
            <p:ph type="ftr" sz="quarter" idx="11"/>
          </p:nvPr>
        </p:nvSpPr>
        <p:spPr>
          <a:xfrm>
            <a:off x="2639484" y="6237289"/>
            <a:ext cx="5376333" cy="365125"/>
          </a:xfrm>
          <a:prstGeom prst="rect">
            <a:avLst/>
          </a:prstGeom>
        </p:spPr>
        <p:txBody>
          <a:bodyPr/>
          <a:lstStyle>
            <a:lvl1pPr>
              <a:defRPr/>
            </a:lvl1pPr>
          </a:lstStyle>
          <a:p>
            <a:endParaRPr lang="en-US"/>
          </a:p>
        </p:txBody>
      </p:sp>
      <p:sp>
        <p:nvSpPr>
          <p:cNvPr id="9" name="Zástupný symbol pro číslo snímku 5"/>
          <p:cNvSpPr>
            <a:spLocks noGrp="1"/>
          </p:cNvSpPr>
          <p:nvPr>
            <p:ph type="sldNum" sz="quarter" idx="12"/>
          </p:nvPr>
        </p:nvSpPr>
        <p:spPr>
          <a:xfrm>
            <a:off x="8113185" y="6237289"/>
            <a:ext cx="1020233" cy="365125"/>
          </a:xfrm>
          <a:prstGeom prst="rect">
            <a:avLst/>
          </a:prstGeom>
        </p:spPr>
        <p:txBody>
          <a:bodyPr/>
          <a:lstStyle>
            <a:lvl1pPr>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42634101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5"/>
            <a:ext cx="10972800" cy="480448"/>
          </a:xfrm>
          <a:prstGeom prst="rect">
            <a:avLst/>
          </a:prstGeom>
        </p:spPr>
        <p:txBody>
          <a:bodyPr/>
          <a:lstStyle/>
          <a:p>
            <a:r>
              <a:rPr lang="en-US" noProof="0"/>
              <a:t>Click to edit Master title style</a:t>
            </a:r>
            <a:endParaRPr lang="en-GB" noProof="0" dirty="0"/>
          </a:p>
        </p:txBody>
      </p:sp>
      <p:sp>
        <p:nvSpPr>
          <p:cNvPr id="3" name="Content Placeholder 2"/>
          <p:cNvSpPr>
            <a:spLocks noGrp="1"/>
          </p:cNvSpPr>
          <p:nvPr>
            <p:ph idx="1"/>
          </p:nvPr>
        </p:nvSpPr>
        <p:spPr>
          <a:xfrm>
            <a:off x="609600" y="1397004"/>
            <a:ext cx="10972800" cy="4728633"/>
          </a:xfrm>
          <a:prstGeom prst="rect">
            <a:avLst/>
          </a:prstGeom>
        </p:spPr>
        <p:txBody>
          <a:bodyPr/>
          <a:lstStyle>
            <a:lvl1pPr>
              <a:defRPr sz="1588"/>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12231180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6A3A5F4-6E4E-48E9-981C-86E29BBFC6CB}" type="datetimeFigureOut">
              <a:rPr lang="en-US"/>
              <a:pPr>
                <a:defRPr/>
              </a:pPr>
              <a:t>10/28/2024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DA96BFD-3019-44EE-B71C-49ABE977EB19}" type="slidenum">
              <a:rPr lang="en-US" altLang="en-US"/>
              <a:pPr/>
              <a:t>‹#›</a:t>
            </a:fld>
            <a:endParaRPr lang="en-US" altLang="en-US"/>
          </a:p>
        </p:txBody>
      </p:sp>
    </p:spTree>
    <p:extLst>
      <p:ext uri="{BB962C8B-B14F-4D97-AF65-F5344CB8AC3E}">
        <p14:creationId xmlns:p14="http://schemas.microsoft.com/office/powerpoint/2010/main" val="6111772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185533F-5C49-4D09-A400-5C064313E79D}" type="datetimeFigureOut">
              <a:rPr lang="en-US"/>
              <a:pPr>
                <a:defRPr/>
              </a:pPr>
              <a:t>10/28/2024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8BB6625-5287-494B-9AD8-B7526A47D90B}" type="slidenum">
              <a:rPr lang="en-US" altLang="en-US"/>
              <a:pPr/>
              <a:t>‹#›</a:t>
            </a:fld>
            <a:endParaRPr lang="en-US" altLang="en-US"/>
          </a:p>
        </p:txBody>
      </p:sp>
    </p:spTree>
    <p:extLst>
      <p:ext uri="{BB962C8B-B14F-4D97-AF65-F5344CB8AC3E}">
        <p14:creationId xmlns:p14="http://schemas.microsoft.com/office/powerpoint/2010/main" val="5550376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D4886AD-5B1E-4F06-86BF-C6F85093B789}" type="datetimeFigureOut">
              <a:rPr lang="en-US"/>
              <a:pPr>
                <a:defRPr/>
              </a:pPr>
              <a:t>10/28/2024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57B3F6B-5668-44BB-8B12-6F98F938FF10}" type="slidenum">
              <a:rPr lang="en-US" altLang="en-US"/>
              <a:pPr/>
              <a:t>‹#›</a:t>
            </a:fld>
            <a:endParaRPr lang="en-US" altLang="en-US"/>
          </a:p>
        </p:txBody>
      </p:sp>
    </p:spTree>
    <p:extLst>
      <p:ext uri="{BB962C8B-B14F-4D97-AF65-F5344CB8AC3E}">
        <p14:creationId xmlns:p14="http://schemas.microsoft.com/office/powerpoint/2010/main" val="20091924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60D0636-C0AF-49FB-B2D6-08B8398D0BEA}" type="datetimeFigureOut">
              <a:rPr lang="en-US"/>
              <a:pPr>
                <a:defRPr/>
              </a:pPr>
              <a:t>10/28/2024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F91AE7-2768-45F0-9273-1BB9EE6D5293}" type="slidenum">
              <a:rPr lang="en-US" altLang="en-US"/>
              <a:pPr/>
              <a:t>‹#›</a:t>
            </a:fld>
            <a:endParaRPr lang="en-US" altLang="en-US"/>
          </a:p>
        </p:txBody>
      </p:sp>
    </p:spTree>
    <p:extLst>
      <p:ext uri="{BB962C8B-B14F-4D97-AF65-F5344CB8AC3E}">
        <p14:creationId xmlns:p14="http://schemas.microsoft.com/office/powerpoint/2010/main" val="6463789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52B7AAC-F3A2-4112-B79C-8A20749D3702}" type="datetimeFigureOut">
              <a:rPr lang="en-US"/>
              <a:pPr>
                <a:defRPr/>
              </a:pPr>
              <a:t>10/28/2024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B064CF8-A4B1-4AC0-85CC-A76BA5DFF4B1}" type="slidenum">
              <a:rPr lang="en-US" altLang="en-US"/>
              <a:pPr/>
              <a:t>‹#›</a:t>
            </a:fld>
            <a:endParaRPr lang="en-US" altLang="en-US"/>
          </a:p>
        </p:txBody>
      </p:sp>
    </p:spTree>
    <p:extLst>
      <p:ext uri="{BB962C8B-B14F-4D97-AF65-F5344CB8AC3E}">
        <p14:creationId xmlns:p14="http://schemas.microsoft.com/office/powerpoint/2010/main" val="1886845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8A990F8-29E7-4E11-B62B-7EDF499F3E04}" type="datetimeFigureOut">
              <a:rPr lang="en-US"/>
              <a:pPr>
                <a:defRPr/>
              </a:pPr>
              <a:t>10/28/2024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545993B-03B3-4122-A9FF-A02B504AFE04}" type="slidenum">
              <a:rPr lang="en-US" altLang="en-US"/>
              <a:pPr/>
              <a:t>‹#›</a:t>
            </a:fld>
            <a:endParaRPr lang="en-US" altLang="en-US"/>
          </a:p>
        </p:txBody>
      </p:sp>
    </p:spTree>
    <p:extLst>
      <p:ext uri="{BB962C8B-B14F-4D97-AF65-F5344CB8AC3E}">
        <p14:creationId xmlns:p14="http://schemas.microsoft.com/office/powerpoint/2010/main" val="275390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line, subheadline, bullets and image">
    <p:spTree>
      <p:nvGrpSpPr>
        <p:cNvPr id="1" name=""/>
        <p:cNvGrpSpPr/>
        <p:nvPr/>
      </p:nvGrpSpPr>
      <p:grpSpPr>
        <a:xfrm>
          <a:off x="0" y="0"/>
          <a:ext cx="0" cy="0"/>
          <a:chOff x="0" y="0"/>
          <a:chExt cx="0" cy="0"/>
        </a:xfrm>
      </p:grpSpPr>
      <p:sp>
        <p:nvSpPr>
          <p:cNvPr id="2" name="Nadpis 1"/>
          <p:cNvSpPr>
            <a:spLocks noGrp="1"/>
          </p:cNvSpPr>
          <p:nvPr>
            <p:ph type="title"/>
          </p:nvPr>
        </p:nvSpPr>
        <p:spPr>
          <a:xfrm>
            <a:off x="865718" y="692151"/>
            <a:ext cx="9313333" cy="746125"/>
          </a:xfrm>
          <a:prstGeom prst="rect">
            <a:avLst/>
          </a:prstGeom>
        </p:spPr>
        <p:txBody>
          <a:bodyPr/>
          <a:lstStyle/>
          <a:p>
            <a:r>
              <a:rPr lang="en-US"/>
              <a:t>Click to edit Master title style</a:t>
            </a:r>
            <a:endParaRPr lang="cs-CZ"/>
          </a:p>
        </p:txBody>
      </p:sp>
      <p:sp>
        <p:nvSpPr>
          <p:cNvPr id="3" name="Zástupný symbol pro obsah 2"/>
          <p:cNvSpPr>
            <a:spLocks noGrp="1"/>
          </p:cNvSpPr>
          <p:nvPr>
            <p:ph idx="1"/>
          </p:nvPr>
        </p:nvSpPr>
        <p:spPr>
          <a:xfrm>
            <a:off x="883147" y="1629617"/>
            <a:ext cx="5404875" cy="4319665"/>
          </a:xfrm>
          <a:prstGeom prst="rect">
            <a:avLst/>
          </a:prstGeom>
        </p:spPr>
        <p:txBody>
          <a:bodyPr lIns="0"/>
          <a:lstStyle>
            <a:lvl1pPr marL="92075" indent="-92075">
              <a:spcBef>
                <a:spcPts val="2400"/>
              </a:spcBef>
              <a:buFont typeface="Calibri" pitchFamily="34" charset="0"/>
              <a:buChar char=" "/>
              <a:defRPr b="1">
                <a:solidFill>
                  <a:schemeClr val="tx2"/>
                </a:solidFill>
                <a:latin typeface="+mj-lt"/>
              </a:defRPr>
            </a:lvl1pPr>
            <a:lvl2pPr marL="357188" indent="-182563">
              <a:buClr>
                <a:schemeClr val="tx2"/>
              </a:buClr>
              <a:buFont typeface="Wingdings" pitchFamily="2" charset="2"/>
              <a:buChar char="§"/>
              <a:defRPr sz="1800"/>
            </a:lvl2pPr>
            <a:lvl3pPr marL="627063" indent="-185738">
              <a:defRPr sz="1600"/>
            </a:lvl3pPr>
            <a:lvl4pPr marL="989013" indent="-182563">
              <a:defRPr sz="1400"/>
            </a:lvl4pPr>
            <a:lvl5pPr marL="1438275" indent="-174625">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dirty="0"/>
          </a:p>
        </p:txBody>
      </p:sp>
      <p:sp>
        <p:nvSpPr>
          <p:cNvPr id="9" name="Zástupný symbol pro obrázek 8"/>
          <p:cNvSpPr>
            <a:spLocks noGrp="1"/>
          </p:cNvSpPr>
          <p:nvPr>
            <p:ph type="pic" sz="quarter" idx="13"/>
          </p:nvPr>
        </p:nvSpPr>
        <p:spPr>
          <a:xfrm>
            <a:off x="6576485" y="1628800"/>
            <a:ext cx="5183716" cy="4321151"/>
          </a:xfrm>
          <a:prstGeom prst="rect">
            <a:avLst/>
          </a:prstGeom>
        </p:spPr>
        <p:txBody>
          <a:bodyPr rtlCol="0" anchor="ctr">
            <a:normAutofit/>
          </a:bodyPr>
          <a:lstStyle>
            <a:lvl1pPr algn="ctr">
              <a:buNone/>
              <a:defRPr/>
            </a:lvl1pPr>
          </a:lstStyle>
          <a:p>
            <a:pPr lvl="0"/>
            <a:r>
              <a:rPr lang="en-US" noProof="0"/>
              <a:t>Click icon to add picture</a:t>
            </a:r>
            <a:endParaRPr lang="cs-CZ" noProof="0"/>
          </a:p>
        </p:txBody>
      </p:sp>
      <p:sp>
        <p:nvSpPr>
          <p:cNvPr id="5" name="Zástupný symbol pro datum 3"/>
          <p:cNvSpPr>
            <a:spLocks noGrp="1"/>
          </p:cNvSpPr>
          <p:nvPr>
            <p:ph type="dt" sz="half" idx="14"/>
          </p:nvPr>
        </p:nvSpPr>
        <p:spPr/>
        <p:txBody>
          <a:bodyPr/>
          <a:lstStyle>
            <a:lvl1pPr>
              <a:defRPr/>
            </a:lvl1pPr>
          </a:lstStyle>
          <a:p>
            <a:fld id="{229365FE-A84F-4DD7-A476-37FAFFC222DC}" type="datetimeFigureOut">
              <a:rPr lang="en-US" smtClean="0"/>
              <a:t>10/28/2024</a:t>
            </a:fld>
            <a:endParaRPr lang="en-US"/>
          </a:p>
        </p:txBody>
      </p:sp>
      <p:sp>
        <p:nvSpPr>
          <p:cNvPr id="6" name="Zástupný symbol pro zápatí 4"/>
          <p:cNvSpPr>
            <a:spLocks noGrp="1"/>
          </p:cNvSpPr>
          <p:nvPr>
            <p:ph type="ftr" sz="quarter" idx="15"/>
          </p:nvPr>
        </p:nvSpPr>
        <p:spPr/>
        <p:txBody>
          <a:bodyPr/>
          <a:lstStyle>
            <a:lvl1pPr>
              <a:defRPr/>
            </a:lvl1pPr>
          </a:lstStyle>
          <a:p>
            <a:endParaRPr lang="en-US"/>
          </a:p>
        </p:txBody>
      </p:sp>
      <p:sp>
        <p:nvSpPr>
          <p:cNvPr id="7" name="Zástupný symbol pro číslo snímku 5"/>
          <p:cNvSpPr>
            <a:spLocks noGrp="1"/>
          </p:cNvSpPr>
          <p:nvPr>
            <p:ph type="sldNum" sz="quarter" idx="16"/>
          </p:nvPr>
        </p:nvSpPr>
        <p:spPr/>
        <p:txBody>
          <a:bodyPr/>
          <a:lstStyle>
            <a:lvl1pPr>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17968292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D0967C-F2BE-45AC-9253-FBE8930E285D}" type="datetimeFigureOut">
              <a:rPr lang="en-US"/>
              <a:pPr>
                <a:defRPr/>
              </a:pPr>
              <a:t>10/28/2024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3DF70B4-8983-4C1F-97B1-3ECC4403C036}" type="slidenum">
              <a:rPr lang="en-US" altLang="en-US"/>
              <a:pPr/>
              <a:t>‹#›</a:t>
            </a:fld>
            <a:endParaRPr lang="en-US" altLang="en-US"/>
          </a:p>
        </p:txBody>
      </p:sp>
    </p:spTree>
    <p:extLst>
      <p:ext uri="{BB962C8B-B14F-4D97-AF65-F5344CB8AC3E}">
        <p14:creationId xmlns:p14="http://schemas.microsoft.com/office/powerpoint/2010/main" val="40970921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9D3577E-7DB8-4990-99C9-8B4E478E96F4}" type="datetimeFigureOut">
              <a:rPr lang="en-US"/>
              <a:pPr>
                <a:defRPr/>
              </a:pPr>
              <a:t>10/28/2024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A3EBA36-84CB-47F7-BD92-FE793C2A5EBB}" type="slidenum">
              <a:rPr lang="en-US" altLang="en-US"/>
              <a:pPr/>
              <a:t>‹#›</a:t>
            </a:fld>
            <a:endParaRPr lang="en-US" altLang="en-US"/>
          </a:p>
        </p:txBody>
      </p:sp>
    </p:spTree>
    <p:extLst>
      <p:ext uri="{BB962C8B-B14F-4D97-AF65-F5344CB8AC3E}">
        <p14:creationId xmlns:p14="http://schemas.microsoft.com/office/powerpoint/2010/main" val="32110132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81ED125-DA5C-419F-9424-92B3F7AF0E0B}" type="datetimeFigureOut">
              <a:rPr lang="en-US"/>
              <a:pPr>
                <a:defRPr/>
              </a:pPr>
              <a:t>10/28/2024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A795DCC-8D83-441B-9541-3CF2A9AA260D}" type="slidenum">
              <a:rPr lang="en-US" altLang="en-US"/>
              <a:pPr/>
              <a:t>‹#›</a:t>
            </a:fld>
            <a:endParaRPr lang="en-US" altLang="en-US"/>
          </a:p>
        </p:txBody>
      </p:sp>
    </p:spTree>
    <p:extLst>
      <p:ext uri="{BB962C8B-B14F-4D97-AF65-F5344CB8AC3E}">
        <p14:creationId xmlns:p14="http://schemas.microsoft.com/office/powerpoint/2010/main" val="28439168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39F6B4B-C141-4B0E-9058-CCC884E20966}" type="datetimeFigureOut">
              <a:rPr lang="en-US"/>
              <a:pPr>
                <a:defRPr/>
              </a:pPr>
              <a:t>10/28/2024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4E972CB-5089-49B1-8BDA-BBAAA6DEC71C}" type="slidenum">
              <a:rPr lang="en-US" altLang="en-US"/>
              <a:pPr/>
              <a:t>‹#›</a:t>
            </a:fld>
            <a:endParaRPr lang="en-US" altLang="en-US"/>
          </a:p>
        </p:txBody>
      </p:sp>
    </p:spTree>
    <p:extLst>
      <p:ext uri="{BB962C8B-B14F-4D97-AF65-F5344CB8AC3E}">
        <p14:creationId xmlns:p14="http://schemas.microsoft.com/office/powerpoint/2010/main" val="34776840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38EA50D-B1CC-45A9-994E-C3DBAFBE3129}" type="datetimeFigureOut">
              <a:rPr lang="en-US"/>
              <a:pPr>
                <a:defRPr/>
              </a:pPr>
              <a:t>10/28/2024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B3561A5-AC98-4F35-8B3C-00E0FD9A0742}" type="slidenum">
              <a:rPr lang="en-US" altLang="en-US"/>
              <a:pPr/>
              <a:t>‹#›</a:t>
            </a:fld>
            <a:endParaRPr lang="en-US" altLang="en-US"/>
          </a:p>
        </p:txBody>
      </p:sp>
    </p:spTree>
    <p:extLst>
      <p:ext uri="{BB962C8B-B14F-4D97-AF65-F5344CB8AC3E}">
        <p14:creationId xmlns:p14="http://schemas.microsoft.com/office/powerpoint/2010/main" val="34118160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5"/>
            <a:ext cx="10972800" cy="480448"/>
          </a:xfrm>
          <a:prstGeom prst="rect">
            <a:avLst/>
          </a:prstGeom>
        </p:spPr>
        <p:txBody>
          <a:bodyPr/>
          <a:lstStyle/>
          <a:p>
            <a:r>
              <a:rPr lang="en-US" noProof="0"/>
              <a:t>Click to edit Master title style</a:t>
            </a:r>
            <a:endParaRPr lang="en-GB" noProof="0" dirty="0"/>
          </a:p>
        </p:txBody>
      </p:sp>
      <p:sp>
        <p:nvSpPr>
          <p:cNvPr id="3" name="Content Placeholder 2"/>
          <p:cNvSpPr>
            <a:spLocks noGrp="1"/>
          </p:cNvSpPr>
          <p:nvPr>
            <p:ph idx="1"/>
          </p:nvPr>
        </p:nvSpPr>
        <p:spPr>
          <a:xfrm>
            <a:off x="609600" y="1397004"/>
            <a:ext cx="10972800" cy="4728633"/>
          </a:xfrm>
          <a:prstGeom prst="rect">
            <a:avLst/>
          </a:prstGeom>
        </p:spPr>
        <p:txBody>
          <a:bodyPr/>
          <a:lstStyle>
            <a:lvl1pPr>
              <a:defRPr sz="1588"/>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3566478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039F-014E-45E2-873C-4408740E6F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BE78F3-D2E4-48A1-97ED-70EBA0F19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D2E1D1-4B0F-45EA-9707-21B89B6FE22A}"/>
              </a:ext>
            </a:extLst>
          </p:cNvPr>
          <p:cNvSpPr>
            <a:spLocks noGrp="1"/>
          </p:cNvSpPr>
          <p:nvPr>
            <p:ph type="dt" sz="half" idx="10"/>
          </p:nvPr>
        </p:nvSpPr>
        <p:spPr/>
        <p:txBody>
          <a:bodyPr/>
          <a:lstStyle/>
          <a:p>
            <a:pPr>
              <a:defRPr/>
            </a:pPr>
            <a:fld id="{26A3A5F4-6E4E-48E9-981C-86E29BBFC6CB}" type="datetimeFigureOut">
              <a:rPr lang="en-US" smtClean="0"/>
              <a:pPr>
                <a:defRPr/>
              </a:pPr>
              <a:t>10/28/2024</a:t>
            </a:fld>
            <a:endParaRPr lang="en-US"/>
          </a:p>
        </p:txBody>
      </p:sp>
      <p:sp>
        <p:nvSpPr>
          <p:cNvPr id="5" name="Footer Placeholder 4">
            <a:extLst>
              <a:ext uri="{FF2B5EF4-FFF2-40B4-BE49-F238E27FC236}">
                <a16:creationId xmlns:a16="http://schemas.microsoft.com/office/drawing/2014/main" id="{EB224312-352B-40C4-813A-98BB4CF6C2C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EAF47BC-497C-4A8D-A88D-4D735548D1FA}"/>
              </a:ext>
            </a:extLst>
          </p:cNvPr>
          <p:cNvSpPr>
            <a:spLocks noGrp="1"/>
          </p:cNvSpPr>
          <p:nvPr>
            <p:ph type="sldNum" sz="quarter" idx="12"/>
          </p:nvPr>
        </p:nvSpPr>
        <p:spPr/>
        <p:txBody>
          <a:bodyPr/>
          <a:lstStyle/>
          <a:p>
            <a:fld id="{3DA96BFD-3019-44EE-B71C-49ABE977EB19}" type="slidenum">
              <a:rPr lang="en-US" altLang="en-US" smtClean="0"/>
              <a:pPr/>
              <a:t>‹#›</a:t>
            </a:fld>
            <a:endParaRPr lang="en-US" altLang="en-US"/>
          </a:p>
        </p:txBody>
      </p:sp>
    </p:spTree>
    <p:extLst>
      <p:ext uri="{BB962C8B-B14F-4D97-AF65-F5344CB8AC3E}">
        <p14:creationId xmlns:p14="http://schemas.microsoft.com/office/powerpoint/2010/main" val="35165707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174E-7465-4065-AB1D-4F3D60A043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542D4-E451-4CFE-A1C0-A0C4657EBE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06996-0717-4B39-A3F0-FACD80216BF2}"/>
              </a:ext>
            </a:extLst>
          </p:cNvPr>
          <p:cNvSpPr>
            <a:spLocks noGrp="1"/>
          </p:cNvSpPr>
          <p:nvPr>
            <p:ph type="dt" sz="half" idx="10"/>
          </p:nvPr>
        </p:nvSpPr>
        <p:spPr/>
        <p:txBody>
          <a:bodyPr/>
          <a:lstStyle/>
          <a:p>
            <a:pPr>
              <a:defRPr/>
            </a:pPr>
            <a:fld id="{2185533F-5C49-4D09-A400-5C064313E79D}" type="datetimeFigureOut">
              <a:rPr lang="en-US" smtClean="0"/>
              <a:pPr>
                <a:defRPr/>
              </a:pPr>
              <a:t>10/28/2024</a:t>
            </a:fld>
            <a:endParaRPr lang="en-US"/>
          </a:p>
        </p:txBody>
      </p:sp>
      <p:sp>
        <p:nvSpPr>
          <p:cNvPr id="5" name="Footer Placeholder 4">
            <a:extLst>
              <a:ext uri="{FF2B5EF4-FFF2-40B4-BE49-F238E27FC236}">
                <a16:creationId xmlns:a16="http://schemas.microsoft.com/office/drawing/2014/main" id="{8A65B166-77B7-4F0F-AC37-CFE5E928C48D}"/>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C7B9B8F1-963B-491E-83C9-8E5E0D57EFDD}"/>
              </a:ext>
            </a:extLst>
          </p:cNvPr>
          <p:cNvSpPr>
            <a:spLocks noGrp="1"/>
          </p:cNvSpPr>
          <p:nvPr>
            <p:ph type="sldNum" sz="quarter" idx="12"/>
          </p:nvPr>
        </p:nvSpPr>
        <p:spPr/>
        <p:txBody>
          <a:bodyPr/>
          <a:lstStyle/>
          <a:p>
            <a:fld id="{78BB6625-5287-494B-9AD8-B7526A47D90B}" type="slidenum">
              <a:rPr lang="en-US" altLang="en-US" smtClean="0"/>
              <a:pPr/>
              <a:t>‹#›</a:t>
            </a:fld>
            <a:endParaRPr lang="en-US" altLang="en-US"/>
          </a:p>
        </p:txBody>
      </p:sp>
    </p:spTree>
    <p:extLst>
      <p:ext uri="{BB962C8B-B14F-4D97-AF65-F5344CB8AC3E}">
        <p14:creationId xmlns:p14="http://schemas.microsoft.com/office/powerpoint/2010/main" val="34427529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1E6B-7E65-465E-A2F6-3289615597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E3F0E7-CD69-49B7-9830-58127ACA0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724692-4502-4204-9D5F-92B27DABFBC3}"/>
              </a:ext>
            </a:extLst>
          </p:cNvPr>
          <p:cNvSpPr>
            <a:spLocks noGrp="1"/>
          </p:cNvSpPr>
          <p:nvPr>
            <p:ph type="dt" sz="half" idx="10"/>
          </p:nvPr>
        </p:nvSpPr>
        <p:spPr/>
        <p:txBody>
          <a:bodyPr/>
          <a:lstStyle/>
          <a:p>
            <a:pPr>
              <a:defRPr/>
            </a:pPr>
            <a:fld id="{CD4886AD-5B1E-4F06-86BF-C6F85093B789}" type="datetimeFigureOut">
              <a:rPr lang="en-US" smtClean="0"/>
              <a:pPr>
                <a:defRPr/>
              </a:pPr>
              <a:t>10/28/2024</a:t>
            </a:fld>
            <a:endParaRPr lang="en-US"/>
          </a:p>
        </p:txBody>
      </p:sp>
      <p:sp>
        <p:nvSpPr>
          <p:cNvPr id="5" name="Footer Placeholder 4">
            <a:extLst>
              <a:ext uri="{FF2B5EF4-FFF2-40B4-BE49-F238E27FC236}">
                <a16:creationId xmlns:a16="http://schemas.microsoft.com/office/drawing/2014/main" id="{7A5E1399-499F-433C-B118-262944776C2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3E76B42-A4AB-4F6F-8856-A217DD8AB167}"/>
              </a:ext>
            </a:extLst>
          </p:cNvPr>
          <p:cNvSpPr>
            <a:spLocks noGrp="1"/>
          </p:cNvSpPr>
          <p:nvPr>
            <p:ph type="sldNum" sz="quarter" idx="12"/>
          </p:nvPr>
        </p:nvSpPr>
        <p:spPr/>
        <p:txBody>
          <a:bodyPr/>
          <a:lstStyle/>
          <a:p>
            <a:fld id="{A57B3F6B-5668-44BB-8B12-6F98F938FF10}" type="slidenum">
              <a:rPr lang="en-US" altLang="en-US" smtClean="0"/>
              <a:pPr/>
              <a:t>‹#›</a:t>
            </a:fld>
            <a:endParaRPr lang="en-US" altLang="en-US"/>
          </a:p>
        </p:txBody>
      </p:sp>
    </p:spTree>
    <p:extLst>
      <p:ext uri="{BB962C8B-B14F-4D97-AF65-F5344CB8AC3E}">
        <p14:creationId xmlns:p14="http://schemas.microsoft.com/office/powerpoint/2010/main" val="19320335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0DD6-9514-4DB9-ACDB-D8C80BEEA7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E4131-34C0-43D2-9573-F355C84F9B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EDDDF0-14A6-4493-B0E0-76A3C780B3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2A100B-2F9C-4033-B7F6-E2E4F2686A7E}"/>
              </a:ext>
            </a:extLst>
          </p:cNvPr>
          <p:cNvSpPr>
            <a:spLocks noGrp="1"/>
          </p:cNvSpPr>
          <p:nvPr>
            <p:ph type="dt" sz="half" idx="10"/>
          </p:nvPr>
        </p:nvSpPr>
        <p:spPr/>
        <p:txBody>
          <a:bodyPr/>
          <a:lstStyle/>
          <a:p>
            <a:pPr>
              <a:defRPr/>
            </a:pPr>
            <a:fld id="{A60D0636-C0AF-49FB-B2D6-08B8398D0BEA}" type="datetimeFigureOut">
              <a:rPr lang="en-US" smtClean="0"/>
              <a:pPr>
                <a:defRPr/>
              </a:pPr>
              <a:t>10/28/2024</a:t>
            </a:fld>
            <a:endParaRPr lang="en-US"/>
          </a:p>
        </p:txBody>
      </p:sp>
      <p:sp>
        <p:nvSpPr>
          <p:cNvPr id="6" name="Footer Placeholder 5">
            <a:extLst>
              <a:ext uri="{FF2B5EF4-FFF2-40B4-BE49-F238E27FC236}">
                <a16:creationId xmlns:a16="http://schemas.microsoft.com/office/drawing/2014/main" id="{21F8B231-1F2C-4FBE-B5E3-F1549D5E8BF1}"/>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86DAF64B-1272-443F-BBFF-B78CFB36E438}"/>
              </a:ext>
            </a:extLst>
          </p:cNvPr>
          <p:cNvSpPr>
            <a:spLocks noGrp="1"/>
          </p:cNvSpPr>
          <p:nvPr>
            <p:ph type="sldNum" sz="quarter" idx="12"/>
          </p:nvPr>
        </p:nvSpPr>
        <p:spPr/>
        <p:txBody>
          <a:bodyPr/>
          <a:lstStyle/>
          <a:p>
            <a:fld id="{58F91AE7-2768-45F0-9273-1BB9EE6D5293}" type="slidenum">
              <a:rPr lang="en-US" altLang="en-US" smtClean="0"/>
              <a:pPr/>
              <a:t>‹#›</a:t>
            </a:fld>
            <a:endParaRPr lang="en-US" altLang="en-US"/>
          </a:p>
        </p:txBody>
      </p:sp>
    </p:spTree>
    <p:extLst>
      <p:ext uri="{BB962C8B-B14F-4D97-AF65-F5344CB8AC3E}">
        <p14:creationId xmlns:p14="http://schemas.microsoft.com/office/powerpoint/2010/main" val="197601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line and image">
    <p:spTree>
      <p:nvGrpSpPr>
        <p:cNvPr id="1" name=""/>
        <p:cNvGrpSpPr/>
        <p:nvPr/>
      </p:nvGrpSpPr>
      <p:grpSpPr>
        <a:xfrm>
          <a:off x="0" y="0"/>
          <a:ext cx="0" cy="0"/>
          <a:chOff x="0" y="0"/>
          <a:chExt cx="0" cy="0"/>
        </a:xfrm>
      </p:grpSpPr>
      <p:sp>
        <p:nvSpPr>
          <p:cNvPr id="2" name="Nadpis 1"/>
          <p:cNvSpPr>
            <a:spLocks noGrp="1"/>
          </p:cNvSpPr>
          <p:nvPr>
            <p:ph type="title"/>
          </p:nvPr>
        </p:nvSpPr>
        <p:spPr>
          <a:xfrm>
            <a:off x="865718" y="692151"/>
            <a:ext cx="9313333" cy="746125"/>
          </a:xfrm>
          <a:prstGeom prst="rect">
            <a:avLst/>
          </a:prstGeom>
        </p:spPr>
        <p:txBody>
          <a:bodyPr/>
          <a:lstStyle/>
          <a:p>
            <a:r>
              <a:rPr lang="en-US"/>
              <a:t>Click to edit Master title style</a:t>
            </a:r>
            <a:endParaRPr lang="cs-CZ"/>
          </a:p>
        </p:txBody>
      </p:sp>
      <p:sp>
        <p:nvSpPr>
          <p:cNvPr id="9" name="Zástupný symbol pro obrázek 8"/>
          <p:cNvSpPr>
            <a:spLocks noGrp="1"/>
          </p:cNvSpPr>
          <p:nvPr>
            <p:ph type="pic" sz="quarter" idx="13"/>
          </p:nvPr>
        </p:nvSpPr>
        <p:spPr>
          <a:xfrm>
            <a:off x="1007435" y="1628800"/>
            <a:ext cx="10753196" cy="4321150"/>
          </a:xfrm>
          <a:prstGeom prst="rect">
            <a:avLst/>
          </a:prstGeom>
        </p:spPr>
        <p:txBody>
          <a:bodyPr rtlCol="0" anchor="ctr">
            <a:normAutofit/>
          </a:bodyPr>
          <a:lstStyle>
            <a:lvl1pPr algn="ctr">
              <a:buNone/>
              <a:defRPr/>
            </a:lvl1pPr>
          </a:lstStyle>
          <a:p>
            <a:pPr lvl="0"/>
            <a:r>
              <a:rPr lang="en-US" noProof="0"/>
              <a:t>Click icon to add picture</a:t>
            </a:r>
            <a:endParaRPr lang="cs-CZ" noProof="0"/>
          </a:p>
        </p:txBody>
      </p:sp>
      <p:sp>
        <p:nvSpPr>
          <p:cNvPr id="4" name="Zástupný symbol pro datum 3"/>
          <p:cNvSpPr>
            <a:spLocks noGrp="1"/>
          </p:cNvSpPr>
          <p:nvPr>
            <p:ph type="dt" sz="half" idx="14"/>
          </p:nvPr>
        </p:nvSpPr>
        <p:spPr/>
        <p:txBody>
          <a:bodyPr/>
          <a:lstStyle>
            <a:lvl1pPr>
              <a:defRPr/>
            </a:lvl1pPr>
          </a:lstStyle>
          <a:p>
            <a:fld id="{229365FE-A84F-4DD7-A476-37FAFFC222DC}" type="datetimeFigureOut">
              <a:rPr lang="en-US" smtClean="0"/>
              <a:t>10/28/2024</a:t>
            </a:fld>
            <a:endParaRPr lang="en-US"/>
          </a:p>
        </p:txBody>
      </p:sp>
      <p:sp>
        <p:nvSpPr>
          <p:cNvPr id="5" name="Zástupný symbol pro zápatí 4"/>
          <p:cNvSpPr>
            <a:spLocks noGrp="1"/>
          </p:cNvSpPr>
          <p:nvPr>
            <p:ph type="ftr" sz="quarter" idx="15"/>
          </p:nvPr>
        </p:nvSpPr>
        <p:spPr/>
        <p:txBody>
          <a:bodyPr/>
          <a:lstStyle>
            <a:lvl1pPr>
              <a:defRPr/>
            </a:lvl1pPr>
          </a:lstStyle>
          <a:p>
            <a:endParaRPr lang="en-US"/>
          </a:p>
        </p:txBody>
      </p:sp>
      <p:sp>
        <p:nvSpPr>
          <p:cNvPr id="6" name="Zástupný symbol pro číslo snímku 5"/>
          <p:cNvSpPr>
            <a:spLocks noGrp="1"/>
          </p:cNvSpPr>
          <p:nvPr>
            <p:ph type="sldNum" sz="quarter" idx="16"/>
          </p:nvPr>
        </p:nvSpPr>
        <p:spPr/>
        <p:txBody>
          <a:bodyPr/>
          <a:lstStyle>
            <a:lvl1pPr>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259683728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BBCE-D12A-444D-A6C8-F8A9FCF196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116D07-305E-4C1E-ACC8-CA0F5F344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84B7D9-5169-49EF-A0F5-3A35E3DD27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C66DCB-DC60-4374-9B4F-99CAAD84B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72807B-1B1E-48A9-A40A-DA812560FA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1FB214-2212-4B4E-930C-DA037D6AFC33}"/>
              </a:ext>
            </a:extLst>
          </p:cNvPr>
          <p:cNvSpPr>
            <a:spLocks noGrp="1"/>
          </p:cNvSpPr>
          <p:nvPr>
            <p:ph type="dt" sz="half" idx="10"/>
          </p:nvPr>
        </p:nvSpPr>
        <p:spPr/>
        <p:txBody>
          <a:bodyPr/>
          <a:lstStyle/>
          <a:p>
            <a:pPr>
              <a:defRPr/>
            </a:pPr>
            <a:fld id="{C52B7AAC-F3A2-4112-B79C-8A20749D3702}" type="datetimeFigureOut">
              <a:rPr lang="en-US" smtClean="0"/>
              <a:pPr>
                <a:defRPr/>
              </a:pPr>
              <a:t>10/28/2024</a:t>
            </a:fld>
            <a:endParaRPr lang="en-US"/>
          </a:p>
        </p:txBody>
      </p:sp>
      <p:sp>
        <p:nvSpPr>
          <p:cNvPr id="8" name="Footer Placeholder 7">
            <a:extLst>
              <a:ext uri="{FF2B5EF4-FFF2-40B4-BE49-F238E27FC236}">
                <a16:creationId xmlns:a16="http://schemas.microsoft.com/office/drawing/2014/main" id="{1FA232E9-A109-4677-BC81-34E060C88B1C}"/>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BB4CC460-A3FF-4CB7-9CBC-393B43FC8EA2}"/>
              </a:ext>
            </a:extLst>
          </p:cNvPr>
          <p:cNvSpPr>
            <a:spLocks noGrp="1"/>
          </p:cNvSpPr>
          <p:nvPr>
            <p:ph type="sldNum" sz="quarter" idx="12"/>
          </p:nvPr>
        </p:nvSpPr>
        <p:spPr/>
        <p:txBody>
          <a:bodyPr/>
          <a:lstStyle/>
          <a:p>
            <a:fld id="{DB064CF8-A4B1-4AC0-85CC-A76BA5DFF4B1}" type="slidenum">
              <a:rPr lang="en-US" altLang="en-US" smtClean="0"/>
              <a:pPr/>
              <a:t>‹#›</a:t>
            </a:fld>
            <a:endParaRPr lang="en-US" altLang="en-US"/>
          </a:p>
        </p:txBody>
      </p:sp>
    </p:spTree>
    <p:extLst>
      <p:ext uri="{BB962C8B-B14F-4D97-AF65-F5344CB8AC3E}">
        <p14:creationId xmlns:p14="http://schemas.microsoft.com/office/powerpoint/2010/main" val="38020200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E39C-8121-46E1-A77E-A5DE137D14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D3DAA8-35EF-4507-9A4E-5570377353A5}"/>
              </a:ext>
            </a:extLst>
          </p:cNvPr>
          <p:cNvSpPr>
            <a:spLocks noGrp="1"/>
          </p:cNvSpPr>
          <p:nvPr>
            <p:ph type="dt" sz="half" idx="10"/>
          </p:nvPr>
        </p:nvSpPr>
        <p:spPr/>
        <p:txBody>
          <a:bodyPr/>
          <a:lstStyle/>
          <a:p>
            <a:pPr>
              <a:defRPr/>
            </a:pPr>
            <a:fld id="{78A990F8-29E7-4E11-B62B-7EDF499F3E04}" type="datetimeFigureOut">
              <a:rPr lang="en-US" smtClean="0"/>
              <a:pPr>
                <a:defRPr/>
              </a:pPr>
              <a:t>10/28/2024</a:t>
            </a:fld>
            <a:endParaRPr lang="en-US"/>
          </a:p>
        </p:txBody>
      </p:sp>
      <p:sp>
        <p:nvSpPr>
          <p:cNvPr id="4" name="Footer Placeholder 3">
            <a:extLst>
              <a:ext uri="{FF2B5EF4-FFF2-40B4-BE49-F238E27FC236}">
                <a16:creationId xmlns:a16="http://schemas.microsoft.com/office/drawing/2014/main" id="{A3C9FAD0-3848-4B0B-9306-EE86753943B1}"/>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C83DBB26-8063-4A8C-9984-157061FE1C80}"/>
              </a:ext>
            </a:extLst>
          </p:cNvPr>
          <p:cNvSpPr>
            <a:spLocks noGrp="1"/>
          </p:cNvSpPr>
          <p:nvPr>
            <p:ph type="sldNum" sz="quarter" idx="12"/>
          </p:nvPr>
        </p:nvSpPr>
        <p:spPr/>
        <p:txBody>
          <a:bodyPr/>
          <a:lstStyle/>
          <a:p>
            <a:fld id="{2545993B-03B3-4122-A9FF-A02B504AFE04}" type="slidenum">
              <a:rPr lang="en-US" altLang="en-US" smtClean="0"/>
              <a:pPr/>
              <a:t>‹#›</a:t>
            </a:fld>
            <a:endParaRPr lang="en-US" altLang="en-US"/>
          </a:p>
        </p:txBody>
      </p:sp>
    </p:spTree>
    <p:extLst>
      <p:ext uri="{BB962C8B-B14F-4D97-AF65-F5344CB8AC3E}">
        <p14:creationId xmlns:p14="http://schemas.microsoft.com/office/powerpoint/2010/main" val="31030093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F7B07-B740-487E-B996-DF15ADDBB2CE}"/>
              </a:ext>
            </a:extLst>
          </p:cNvPr>
          <p:cNvSpPr>
            <a:spLocks noGrp="1"/>
          </p:cNvSpPr>
          <p:nvPr>
            <p:ph type="dt" sz="half" idx="10"/>
          </p:nvPr>
        </p:nvSpPr>
        <p:spPr/>
        <p:txBody>
          <a:bodyPr/>
          <a:lstStyle/>
          <a:p>
            <a:pPr>
              <a:defRPr/>
            </a:pPr>
            <a:fld id="{EFD0967C-F2BE-45AC-9253-FBE8930E285D}" type="datetimeFigureOut">
              <a:rPr lang="en-US" smtClean="0"/>
              <a:pPr>
                <a:defRPr/>
              </a:pPr>
              <a:t>10/28/2024</a:t>
            </a:fld>
            <a:endParaRPr lang="en-US"/>
          </a:p>
        </p:txBody>
      </p:sp>
      <p:sp>
        <p:nvSpPr>
          <p:cNvPr id="3" name="Footer Placeholder 2">
            <a:extLst>
              <a:ext uri="{FF2B5EF4-FFF2-40B4-BE49-F238E27FC236}">
                <a16:creationId xmlns:a16="http://schemas.microsoft.com/office/drawing/2014/main" id="{0D404D0F-1DF9-418F-8571-E6715931EA5F}"/>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AB3695E6-485D-43B2-9DDE-414F10AC90CE}"/>
              </a:ext>
            </a:extLst>
          </p:cNvPr>
          <p:cNvSpPr>
            <a:spLocks noGrp="1"/>
          </p:cNvSpPr>
          <p:nvPr>
            <p:ph type="sldNum" sz="quarter" idx="12"/>
          </p:nvPr>
        </p:nvSpPr>
        <p:spPr/>
        <p:txBody>
          <a:bodyPr/>
          <a:lstStyle/>
          <a:p>
            <a:fld id="{D3DF70B4-8983-4C1F-97B1-3ECC4403C036}" type="slidenum">
              <a:rPr lang="en-US" altLang="en-US" smtClean="0"/>
              <a:pPr/>
              <a:t>‹#›</a:t>
            </a:fld>
            <a:endParaRPr lang="en-US" altLang="en-US"/>
          </a:p>
        </p:txBody>
      </p:sp>
    </p:spTree>
    <p:extLst>
      <p:ext uri="{BB962C8B-B14F-4D97-AF65-F5344CB8AC3E}">
        <p14:creationId xmlns:p14="http://schemas.microsoft.com/office/powerpoint/2010/main" val="10576410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B716-A859-454E-A16D-0EA3530A68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C1AD6F-0987-4ECE-B2C7-328382FFF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E0AE1C-A562-4C03-A6C8-F5454CD2A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AEC2DF-547E-4987-AC91-3E75C139BA4C}"/>
              </a:ext>
            </a:extLst>
          </p:cNvPr>
          <p:cNvSpPr>
            <a:spLocks noGrp="1"/>
          </p:cNvSpPr>
          <p:nvPr>
            <p:ph type="dt" sz="half" idx="10"/>
          </p:nvPr>
        </p:nvSpPr>
        <p:spPr/>
        <p:txBody>
          <a:bodyPr/>
          <a:lstStyle/>
          <a:p>
            <a:pPr>
              <a:defRPr/>
            </a:pPr>
            <a:fld id="{89D3577E-7DB8-4990-99C9-8B4E478E96F4}" type="datetimeFigureOut">
              <a:rPr lang="en-US" smtClean="0"/>
              <a:pPr>
                <a:defRPr/>
              </a:pPr>
              <a:t>10/28/2024</a:t>
            </a:fld>
            <a:endParaRPr lang="en-US"/>
          </a:p>
        </p:txBody>
      </p:sp>
      <p:sp>
        <p:nvSpPr>
          <p:cNvPr id="6" name="Footer Placeholder 5">
            <a:extLst>
              <a:ext uri="{FF2B5EF4-FFF2-40B4-BE49-F238E27FC236}">
                <a16:creationId xmlns:a16="http://schemas.microsoft.com/office/drawing/2014/main" id="{FC911E44-67FC-4E20-9BCA-E7A404ADE83F}"/>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E022BEE-ECE5-4377-AA91-57E8DA0919F7}"/>
              </a:ext>
            </a:extLst>
          </p:cNvPr>
          <p:cNvSpPr>
            <a:spLocks noGrp="1"/>
          </p:cNvSpPr>
          <p:nvPr>
            <p:ph type="sldNum" sz="quarter" idx="12"/>
          </p:nvPr>
        </p:nvSpPr>
        <p:spPr/>
        <p:txBody>
          <a:bodyPr/>
          <a:lstStyle/>
          <a:p>
            <a:fld id="{9A3EBA36-84CB-47F7-BD92-FE793C2A5EBB}" type="slidenum">
              <a:rPr lang="en-US" altLang="en-US" smtClean="0"/>
              <a:pPr/>
              <a:t>‹#›</a:t>
            </a:fld>
            <a:endParaRPr lang="en-US" altLang="en-US"/>
          </a:p>
        </p:txBody>
      </p:sp>
    </p:spTree>
    <p:extLst>
      <p:ext uri="{BB962C8B-B14F-4D97-AF65-F5344CB8AC3E}">
        <p14:creationId xmlns:p14="http://schemas.microsoft.com/office/powerpoint/2010/main" val="10805909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3DB2-6DA2-4726-AED8-E09B40706E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0F2B2B-88A9-4E70-A14C-C07F672343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1435B67-4DAF-40AC-8D1B-141FE74BD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A54941-10D2-46CC-A611-0E4ED96CAED6}"/>
              </a:ext>
            </a:extLst>
          </p:cNvPr>
          <p:cNvSpPr>
            <a:spLocks noGrp="1"/>
          </p:cNvSpPr>
          <p:nvPr>
            <p:ph type="dt" sz="half" idx="10"/>
          </p:nvPr>
        </p:nvSpPr>
        <p:spPr/>
        <p:txBody>
          <a:bodyPr/>
          <a:lstStyle/>
          <a:p>
            <a:pPr>
              <a:defRPr/>
            </a:pPr>
            <a:fld id="{B81ED125-DA5C-419F-9424-92B3F7AF0E0B}" type="datetimeFigureOut">
              <a:rPr lang="en-US" smtClean="0"/>
              <a:pPr>
                <a:defRPr/>
              </a:pPr>
              <a:t>10/28/2024</a:t>
            </a:fld>
            <a:endParaRPr lang="en-US"/>
          </a:p>
        </p:txBody>
      </p:sp>
      <p:sp>
        <p:nvSpPr>
          <p:cNvPr id="6" name="Footer Placeholder 5">
            <a:extLst>
              <a:ext uri="{FF2B5EF4-FFF2-40B4-BE49-F238E27FC236}">
                <a16:creationId xmlns:a16="http://schemas.microsoft.com/office/drawing/2014/main" id="{8054EA65-B334-4549-9390-D1DC53D3AC72}"/>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3A57B246-16A9-4B2D-B91B-C0657F543971}"/>
              </a:ext>
            </a:extLst>
          </p:cNvPr>
          <p:cNvSpPr>
            <a:spLocks noGrp="1"/>
          </p:cNvSpPr>
          <p:nvPr>
            <p:ph type="sldNum" sz="quarter" idx="12"/>
          </p:nvPr>
        </p:nvSpPr>
        <p:spPr/>
        <p:txBody>
          <a:bodyPr/>
          <a:lstStyle/>
          <a:p>
            <a:fld id="{AA795DCC-8D83-441B-9541-3CF2A9AA260D}" type="slidenum">
              <a:rPr lang="en-US" altLang="en-US" smtClean="0"/>
              <a:pPr/>
              <a:t>‹#›</a:t>
            </a:fld>
            <a:endParaRPr lang="en-US" altLang="en-US"/>
          </a:p>
        </p:txBody>
      </p:sp>
    </p:spTree>
    <p:extLst>
      <p:ext uri="{BB962C8B-B14F-4D97-AF65-F5344CB8AC3E}">
        <p14:creationId xmlns:p14="http://schemas.microsoft.com/office/powerpoint/2010/main" val="42486361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87F9-18F6-4912-BB93-CD03D3CFDE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E46893-9EE8-453B-8A8F-E82D0B20A8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C6C1E-8ACA-4D60-8F5B-54E519B37A56}"/>
              </a:ext>
            </a:extLst>
          </p:cNvPr>
          <p:cNvSpPr>
            <a:spLocks noGrp="1"/>
          </p:cNvSpPr>
          <p:nvPr>
            <p:ph type="dt" sz="half" idx="10"/>
          </p:nvPr>
        </p:nvSpPr>
        <p:spPr/>
        <p:txBody>
          <a:bodyPr/>
          <a:lstStyle/>
          <a:p>
            <a:pPr>
              <a:defRPr/>
            </a:pPr>
            <a:fld id="{039F6B4B-C141-4B0E-9058-CCC884E20966}" type="datetimeFigureOut">
              <a:rPr lang="en-US" smtClean="0"/>
              <a:pPr>
                <a:defRPr/>
              </a:pPr>
              <a:t>10/28/2024</a:t>
            </a:fld>
            <a:endParaRPr lang="en-US"/>
          </a:p>
        </p:txBody>
      </p:sp>
      <p:sp>
        <p:nvSpPr>
          <p:cNvPr id="5" name="Footer Placeholder 4">
            <a:extLst>
              <a:ext uri="{FF2B5EF4-FFF2-40B4-BE49-F238E27FC236}">
                <a16:creationId xmlns:a16="http://schemas.microsoft.com/office/drawing/2014/main" id="{BCFAA201-D2B8-4E6E-8AC6-D4FC9A1608E0}"/>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89FB3B5-EB53-4590-BE5E-CC4968FF1D00}"/>
              </a:ext>
            </a:extLst>
          </p:cNvPr>
          <p:cNvSpPr>
            <a:spLocks noGrp="1"/>
          </p:cNvSpPr>
          <p:nvPr>
            <p:ph type="sldNum" sz="quarter" idx="12"/>
          </p:nvPr>
        </p:nvSpPr>
        <p:spPr/>
        <p:txBody>
          <a:bodyPr/>
          <a:lstStyle/>
          <a:p>
            <a:fld id="{74E972CB-5089-49B1-8BDA-BBAAA6DEC71C}" type="slidenum">
              <a:rPr lang="en-US" altLang="en-US" smtClean="0"/>
              <a:pPr/>
              <a:t>‹#›</a:t>
            </a:fld>
            <a:endParaRPr lang="en-US" altLang="en-US"/>
          </a:p>
        </p:txBody>
      </p:sp>
    </p:spTree>
    <p:extLst>
      <p:ext uri="{BB962C8B-B14F-4D97-AF65-F5344CB8AC3E}">
        <p14:creationId xmlns:p14="http://schemas.microsoft.com/office/powerpoint/2010/main" val="3942303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4F2B9-D13D-4098-B12F-4E63DC5980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6B5775-4A98-4C38-9A11-A2E86E39FA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31F54-4170-41B0-B139-A371D9B60803}"/>
              </a:ext>
            </a:extLst>
          </p:cNvPr>
          <p:cNvSpPr>
            <a:spLocks noGrp="1"/>
          </p:cNvSpPr>
          <p:nvPr>
            <p:ph type="dt" sz="half" idx="10"/>
          </p:nvPr>
        </p:nvSpPr>
        <p:spPr/>
        <p:txBody>
          <a:bodyPr/>
          <a:lstStyle/>
          <a:p>
            <a:pPr>
              <a:defRPr/>
            </a:pPr>
            <a:fld id="{138EA50D-B1CC-45A9-994E-C3DBAFBE3129}" type="datetimeFigureOut">
              <a:rPr lang="en-US" smtClean="0"/>
              <a:pPr>
                <a:defRPr/>
              </a:pPr>
              <a:t>10/28/2024</a:t>
            </a:fld>
            <a:endParaRPr lang="en-US"/>
          </a:p>
        </p:txBody>
      </p:sp>
      <p:sp>
        <p:nvSpPr>
          <p:cNvPr id="5" name="Footer Placeholder 4">
            <a:extLst>
              <a:ext uri="{FF2B5EF4-FFF2-40B4-BE49-F238E27FC236}">
                <a16:creationId xmlns:a16="http://schemas.microsoft.com/office/drawing/2014/main" id="{2F9F8A0F-C3CF-482E-B61F-72894A286C5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72B9529-8B0B-4206-962C-F5B00A642A6F}"/>
              </a:ext>
            </a:extLst>
          </p:cNvPr>
          <p:cNvSpPr>
            <a:spLocks noGrp="1"/>
          </p:cNvSpPr>
          <p:nvPr>
            <p:ph type="sldNum" sz="quarter" idx="12"/>
          </p:nvPr>
        </p:nvSpPr>
        <p:spPr/>
        <p:txBody>
          <a:bodyPr/>
          <a:lstStyle/>
          <a:p>
            <a:fld id="{FB3561A5-AC98-4F35-8B3C-00E0FD9A0742}" type="slidenum">
              <a:rPr lang="en-US" altLang="en-US" smtClean="0"/>
              <a:pPr/>
              <a:t>‹#›</a:t>
            </a:fld>
            <a:endParaRPr lang="en-US" altLang="en-US"/>
          </a:p>
        </p:txBody>
      </p:sp>
    </p:spTree>
    <p:extLst>
      <p:ext uri="{BB962C8B-B14F-4D97-AF65-F5344CB8AC3E}">
        <p14:creationId xmlns:p14="http://schemas.microsoft.com/office/powerpoint/2010/main" val="320778846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5"/>
            <a:ext cx="10972800" cy="480448"/>
          </a:xfrm>
          <a:prstGeom prst="rect">
            <a:avLst/>
          </a:prstGeom>
        </p:spPr>
        <p:txBody>
          <a:bodyPr/>
          <a:lstStyle/>
          <a:p>
            <a:r>
              <a:rPr lang="en-US" noProof="0"/>
              <a:t>Click to edit Master title style</a:t>
            </a:r>
            <a:endParaRPr lang="en-GB" noProof="0" dirty="0"/>
          </a:p>
        </p:txBody>
      </p:sp>
      <p:sp>
        <p:nvSpPr>
          <p:cNvPr id="3" name="Content Placeholder 2"/>
          <p:cNvSpPr>
            <a:spLocks noGrp="1"/>
          </p:cNvSpPr>
          <p:nvPr>
            <p:ph idx="1"/>
          </p:nvPr>
        </p:nvSpPr>
        <p:spPr>
          <a:xfrm>
            <a:off x="609600" y="1397004"/>
            <a:ext cx="10972800" cy="4728633"/>
          </a:xfrm>
          <a:prstGeom prst="rect">
            <a:avLst/>
          </a:prstGeom>
        </p:spPr>
        <p:txBody>
          <a:bodyPr/>
          <a:lstStyle>
            <a:lvl1pPr>
              <a:defRPr sz="1588"/>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597877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ADEE700-6C75-4723-930C-02E50CC645BD}"/>
              </a:ext>
            </a:extLst>
          </p:cNvPr>
          <p:cNvSpPr>
            <a:spLocks noGrp="1"/>
          </p:cNvSpPr>
          <p:nvPr>
            <p:ph type="dt" sz="half" idx="10"/>
          </p:nvPr>
        </p:nvSpPr>
        <p:spPr/>
        <p:txBody>
          <a:bodyPr/>
          <a:lstStyle>
            <a:lvl1pPr>
              <a:defRPr/>
            </a:lvl1pPr>
          </a:lstStyle>
          <a:p>
            <a:pPr>
              <a:defRPr/>
            </a:pPr>
            <a:r>
              <a:rPr lang="en-US"/>
              <a:t>2/16/2021</a:t>
            </a:r>
          </a:p>
        </p:txBody>
      </p:sp>
      <p:sp>
        <p:nvSpPr>
          <p:cNvPr id="5" name="Footer Placeholder 4">
            <a:extLst>
              <a:ext uri="{FF2B5EF4-FFF2-40B4-BE49-F238E27FC236}">
                <a16:creationId xmlns:a16="http://schemas.microsoft.com/office/drawing/2014/main" id="{F535F061-EF84-45D3-990B-7992C8B65EA0}"/>
              </a:ext>
            </a:extLst>
          </p:cNvPr>
          <p:cNvSpPr>
            <a:spLocks noGrp="1"/>
          </p:cNvSpPr>
          <p:nvPr>
            <p:ph type="ftr" sz="quarter" idx="11"/>
          </p:nvPr>
        </p:nvSpPr>
        <p:spPr/>
        <p:txBody>
          <a:bodyPr/>
          <a:lstStyle>
            <a:lvl1pPr>
              <a:defRPr/>
            </a:lvl1pPr>
          </a:lstStyle>
          <a:p>
            <a:pPr>
              <a:defRPr/>
            </a:pPr>
            <a:r>
              <a:rPr lang="en-US"/>
              <a:t>ITVC GLOBAL TRAINING CENTER</a:t>
            </a:r>
          </a:p>
        </p:txBody>
      </p:sp>
      <p:sp>
        <p:nvSpPr>
          <p:cNvPr id="6" name="Slide Number Placeholder 3">
            <a:extLst>
              <a:ext uri="{FF2B5EF4-FFF2-40B4-BE49-F238E27FC236}">
                <a16:creationId xmlns:a16="http://schemas.microsoft.com/office/drawing/2014/main" id="{D51F779E-3C81-43CD-80ED-57ED3E16BEBA}"/>
              </a:ext>
            </a:extLst>
          </p:cNvPr>
          <p:cNvSpPr>
            <a:spLocks noGrp="1"/>
          </p:cNvSpPr>
          <p:nvPr>
            <p:ph type="sldNum" sz="quarter" idx="12"/>
          </p:nvPr>
        </p:nvSpPr>
        <p:spPr bwMode="auto">
          <a:xfrm>
            <a:off x="10801352" y="6356351"/>
            <a:ext cx="78104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defRPr>
            </a:lvl1pPr>
          </a:lstStyle>
          <a:p>
            <a:fld id="{4FE559CE-262B-4116-AD27-6D22E679811D}" type="slidenum">
              <a:rPr lang="vi-VN" altLang="en-US"/>
              <a:pPr/>
              <a:t>‹#›</a:t>
            </a:fld>
            <a:endParaRPr lang="vi-VN" altLang="en-US"/>
          </a:p>
        </p:txBody>
      </p:sp>
    </p:spTree>
    <p:extLst>
      <p:ext uri="{BB962C8B-B14F-4D97-AF65-F5344CB8AC3E}">
        <p14:creationId xmlns:p14="http://schemas.microsoft.com/office/powerpoint/2010/main" val="34309658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C17D8-40AD-47F3-8462-371EBD5DFD90}"/>
              </a:ext>
            </a:extLst>
          </p:cNvPr>
          <p:cNvSpPr>
            <a:spLocks noGrp="1"/>
          </p:cNvSpPr>
          <p:nvPr>
            <p:ph type="dt" sz="half" idx="10"/>
          </p:nvPr>
        </p:nvSpPr>
        <p:spPr/>
        <p:txBody>
          <a:bodyPr/>
          <a:lstStyle>
            <a:lvl1pPr>
              <a:defRPr/>
            </a:lvl1pPr>
          </a:lstStyle>
          <a:p>
            <a:pPr>
              <a:defRPr/>
            </a:pPr>
            <a:r>
              <a:rPr lang="en-US"/>
              <a:t>2/16/2021</a:t>
            </a:r>
          </a:p>
        </p:txBody>
      </p:sp>
      <p:sp>
        <p:nvSpPr>
          <p:cNvPr id="5" name="Footer Placeholder 4">
            <a:extLst>
              <a:ext uri="{FF2B5EF4-FFF2-40B4-BE49-F238E27FC236}">
                <a16:creationId xmlns:a16="http://schemas.microsoft.com/office/drawing/2014/main" id="{D7690B91-BEF1-4C1F-9242-EE54EF045701}"/>
              </a:ext>
            </a:extLst>
          </p:cNvPr>
          <p:cNvSpPr>
            <a:spLocks noGrp="1"/>
          </p:cNvSpPr>
          <p:nvPr>
            <p:ph type="ftr" sz="quarter" idx="11"/>
          </p:nvPr>
        </p:nvSpPr>
        <p:spPr/>
        <p:txBody>
          <a:bodyPr/>
          <a:lstStyle>
            <a:lvl1pPr>
              <a:defRPr/>
            </a:lvl1pPr>
          </a:lstStyle>
          <a:p>
            <a:pPr>
              <a:defRPr/>
            </a:pPr>
            <a:r>
              <a:rPr lang="en-US"/>
              <a:t>ITVC GLOBAL TRAINING CENTER</a:t>
            </a:r>
          </a:p>
        </p:txBody>
      </p:sp>
      <p:sp>
        <p:nvSpPr>
          <p:cNvPr id="6" name="Slide Number Placeholder 3">
            <a:extLst>
              <a:ext uri="{FF2B5EF4-FFF2-40B4-BE49-F238E27FC236}">
                <a16:creationId xmlns:a16="http://schemas.microsoft.com/office/drawing/2014/main" id="{A20436F4-0629-4F54-A318-F6A7E6B516D0}"/>
              </a:ext>
            </a:extLst>
          </p:cNvPr>
          <p:cNvSpPr>
            <a:spLocks noGrp="1"/>
          </p:cNvSpPr>
          <p:nvPr>
            <p:ph type="sldNum" sz="quarter" idx="12"/>
          </p:nvPr>
        </p:nvSpPr>
        <p:spPr bwMode="auto">
          <a:xfrm>
            <a:off x="10703984" y="6356351"/>
            <a:ext cx="87841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defRPr>
            </a:lvl1pPr>
          </a:lstStyle>
          <a:p>
            <a:fld id="{4CCC8046-CC98-4866-9A26-58C2C56B541C}" type="slidenum">
              <a:rPr lang="vi-VN" altLang="en-US"/>
              <a:pPr/>
              <a:t>‹#›</a:t>
            </a:fld>
            <a:endParaRPr lang="vi-VN" altLang="en-US"/>
          </a:p>
        </p:txBody>
      </p:sp>
    </p:spTree>
    <p:extLst>
      <p:ext uri="{BB962C8B-B14F-4D97-AF65-F5344CB8AC3E}">
        <p14:creationId xmlns:p14="http://schemas.microsoft.com/office/powerpoint/2010/main" val="230487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s">
    <p:spTree>
      <p:nvGrpSpPr>
        <p:cNvPr id="1" name=""/>
        <p:cNvGrpSpPr/>
        <p:nvPr/>
      </p:nvGrpSpPr>
      <p:grpSpPr>
        <a:xfrm>
          <a:off x="0" y="0"/>
          <a:ext cx="0" cy="0"/>
          <a:chOff x="0" y="0"/>
          <a:chExt cx="0" cy="0"/>
        </a:xfrm>
      </p:grpSpPr>
      <p:sp>
        <p:nvSpPr>
          <p:cNvPr id="2" name="Nadpis 1"/>
          <p:cNvSpPr>
            <a:spLocks noGrp="1"/>
          </p:cNvSpPr>
          <p:nvPr>
            <p:ph type="title"/>
          </p:nvPr>
        </p:nvSpPr>
        <p:spPr>
          <a:xfrm>
            <a:off x="865718" y="692151"/>
            <a:ext cx="9313333" cy="746125"/>
          </a:xfrm>
          <a:prstGeom prst="rect">
            <a:avLst/>
          </a:prstGeom>
        </p:spPr>
        <p:txBody>
          <a:bodyPr/>
          <a:lstStyle/>
          <a:p>
            <a:r>
              <a:rPr lang="en-US"/>
              <a:t>Click to edit Master title style</a:t>
            </a:r>
            <a:endParaRPr lang="cs-CZ"/>
          </a:p>
        </p:txBody>
      </p:sp>
      <p:sp>
        <p:nvSpPr>
          <p:cNvPr id="3" name="Zástupný symbol pro obsah 2"/>
          <p:cNvSpPr>
            <a:spLocks noGrp="1"/>
          </p:cNvSpPr>
          <p:nvPr>
            <p:ph sz="half" idx="1"/>
          </p:nvPr>
        </p:nvSpPr>
        <p:spPr>
          <a:xfrm>
            <a:off x="892043" y="1628801"/>
            <a:ext cx="5280587" cy="4320481"/>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dirty="0"/>
          </a:p>
        </p:txBody>
      </p:sp>
      <p:sp>
        <p:nvSpPr>
          <p:cNvPr id="4" name="Zástupný symbol pro obsah 3"/>
          <p:cNvSpPr>
            <a:spLocks noGrp="1"/>
          </p:cNvSpPr>
          <p:nvPr>
            <p:ph sz="half" idx="2"/>
          </p:nvPr>
        </p:nvSpPr>
        <p:spPr>
          <a:xfrm>
            <a:off x="6480043" y="1628801"/>
            <a:ext cx="5280587" cy="4320481"/>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Zástupný symbol pro datum 3"/>
          <p:cNvSpPr>
            <a:spLocks noGrp="1"/>
          </p:cNvSpPr>
          <p:nvPr>
            <p:ph type="dt" sz="half" idx="10"/>
          </p:nvPr>
        </p:nvSpPr>
        <p:spPr/>
        <p:txBody>
          <a:bodyPr/>
          <a:lstStyle>
            <a:lvl1pPr>
              <a:defRPr/>
            </a:lvl1pPr>
          </a:lstStyle>
          <a:p>
            <a:fld id="{229365FE-A84F-4DD7-A476-37FAFFC222DC}" type="datetimeFigureOut">
              <a:rPr lang="en-US" smtClean="0"/>
              <a:t>10/28/2024</a:t>
            </a:fld>
            <a:endParaRPr lang="en-US"/>
          </a:p>
        </p:txBody>
      </p:sp>
      <p:sp>
        <p:nvSpPr>
          <p:cNvPr id="6" name="Zástupný symbol pro zápatí 4"/>
          <p:cNvSpPr>
            <a:spLocks noGrp="1"/>
          </p:cNvSpPr>
          <p:nvPr>
            <p:ph type="ftr" sz="quarter" idx="11"/>
          </p:nvPr>
        </p:nvSpPr>
        <p:spPr/>
        <p:txBody>
          <a:bodyPr/>
          <a:lstStyle>
            <a:lvl1pPr>
              <a:defRPr/>
            </a:lvl1pPr>
          </a:lstStyle>
          <a:p>
            <a:endParaRPr lang="en-US"/>
          </a:p>
        </p:txBody>
      </p:sp>
      <p:sp>
        <p:nvSpPr>
          <p:cNvPr id="7" name="Zástupný symbol pro číslo snímku 5"/>
          <p:cNvSpPr>
            <a:spLocks noGrp="1"/>
          </p:cNvSpPr>
          <p:nvPr>
            <p:ph type="sldNum" sz="quarter" idx="12"/>
          </p:nvPr>
        </p:nvSpPr>
        <p:spPr/>
        <p:txBody>
          <a:bodyPr/>
          <a:lstStyle>
            <a:lvl1pPr>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244336127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B2B2DD-2D7F-4FE4-B1BB-C064678145C4}"/>
              </a:ext>
            </a:extLst>
          </p:cNvPr>
          <p:cNvSpPr>
            <a:spLocks noGrp="1"/>
          </p:cNvSpPr>
          <p:nvPr>
            <p:ph type="dt" sz="half" idx="10"/>
          </p:nvPr>
        </p:nvSpPr>
        <p:spPr/>
        <p:txBody>
          <a:bodyPr/>
          <a:lstStyle>
            <a:lvl1pPr>
              <a:defRPr/>
            </a:lvl1pPr>
          </a:lstStyle>
          <a:p>
            <a:pPr>
              <a:defRPr/>
            </a:pPr>
            <a:r>
              <a:rPr lang="en-US"/>
              <a:t>2/16/2021</a:t>
            </a:r>
          </a:p>
        </p:txBody>
      </p:sp>
      <p:sp>
        <p:nvSpPr>
          <p:cNvPr id="5" name="Footer Placeholder 4">
            <a:extLst>
              <a:ext uri="{FF2B5EF4-FFF2-40B4-BE49-F238E27FC236}">
                <a16:creationId xmlns:a16="http://schemas.microsoft.com/office/drawing/2014/main" id="{05071D2A-FFA9-42DF-9CCA-FDB47F1E6B53}"/>
              </a:ext>
            </a:extLst>
          </p:cNvPr>
          <p:cNvSpPr>
            <a:spLocks noGrp="1"/>
          </p:cNvSpPr>
          <p:nvPr>
            <p:ph type="ftr" sz="quarter" idx="11"/>
          </p:nvPr>
        </p:nvSpPr>
        <p:spPr/>
        <p:txBody>
          <a:bodyPr/>
          <a:lstStyle>
            <a:lvl1pPr>
              <a:defRPr/>
            </a:lvl1pPr>
          </a:lstStyle>
          <a:p>
            <a:pPr>
              <a:defRPr/>
            </a:pPr>
            <a:r>
              <a:rPr lang="en-US"/>
              <a:t>ITVC GLOBAL TRAINING CENTER</a:t>
            </a:r>
          </a:p>
        </p:txBody>
      </p:sp>
      <p:sp>
        <p:nvSpPr>
          <p:cNvPr id="6" name="Slide Number Placeholder 5">
            <a:extLst>
              <a:ext uri="{FF2B5EF4-FFF2-40B4-BE49-F238E27FC236}">
                <a16:creationId xmlns:a16="http://schemas.microsoft.com/office/drawing/2014/main" id="{5DC7C677-924E-41CC-8291-54EB4CEBBB2B}"/>
              </a:ext>
            </a:extLst>
          </p:cNvPr>
          <p:cNvSpPr>
            <a:spLocks noGrp="1"/>
          </p:cNvSpPr>
          <p:nvPr>
            <p:ph type="sldNum" sz="quarter" idx="12"/>
          </p:nvPr>
        </p:nvSpPr>
        <p:spPr/>
        <p:txBody>
          <a:bodyPr/>
          <a:lstStyle>
            <a:lvl1pPr>
              <a:defRPr/>
            </a:lvl1pPr>
          </a:lstStyle>
          <a:p>
            <a:fld id="{D4AA802A-18F8-45C1-AFDF-A2690549AE25}" type="slidenum">
              <a:rPr lang="en-US" altLang="en-US"/>
              <a:pPr/>
              <a:t>‹#›</a:t>
            </a:fld>
            <a:endParaRPr lang="en-US" altLang="en-US"/>
          </a:p>
        </p:txBody>
      </p:sp>
    </p:spTree>
    <p:extLst>
      <p:ext uri="{BB962C8B-B14F-4D97-AF65-F5344CB8AC3E}">
        <p14:creationId xmlns:p14="http://schemas.microsoft.com/office/powerpoint/2010/main" val="24742132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39F7A59-19F0-495C-A9F8-2E082201E204}"/>
              </a:ext>
            </a:extLst>
          </p:cNvPr>
          <p:cNvSpPr>
            <a:spLocks noGrp="1"/>
          </p:cNvSpPr>
          <p:nvPr>
            <p:ph type="dt" sz="half" idx="10"/>
          </p:nvPr>
        </p:nvSpPr>
        <p:spPr/>
        <p:txBody>
          <a:bodyPr/>
          <a:lstStyle>
            <a:lvl1pPr>
              <a:defRPr/>
            </a:lvl1pPr>
          </a:lstStyle>
          <a:p>
            <a:pPr>
              <a:defRPr/>
            </a:pPr>
            <a:r>
              <a:rPr lang="en-US"/>
              <a:t>2/16/2021</a:t>
            </a:r>
          </a:p>
        </p:txBody>
      </p:sp>
      <p:sp>
        <p:nvSpPr>
          <p:cNvPr id="6" name="Footer Placeholder 4">
            <a:extLst>
              <a:ext uri="{FF2B5EF4-FFF2-40B4-BE49-F238E27FC236}">
                <a16:creationId xmlns:a16="http://schemas.microsoft.com/office/drawing/2014/main" id="{63612FAB-38D6-476C-A9B5-77A699CD4194}"/>
              </a:ext>
            </a:extLst>
          </p:cNvPr>
          <p:cNvSpPr>
            <a:spLocks noGrp="1"/>
          </p:cNvSpPr>
          <p:nvPr>
            <p:ph type="ftr" sz="quarter" idx="11"/>
          </p:nvPr>
        </p:nvSpPr>
        <p:spPr/>
        <p:txBody>
          <a:bodyPr/>
          <a:lstStyle>
            <a:lvl1pPr>
              <a:defRPr/>
            </a:lvl1pPr>
          </a:lstStyle>
          <a:p>
            <a:pPr>
              <a:defRPr/>
            </a:pPr>
            <a:r>
              <a:rPr lang="en-US"/>
              <a:t>ITVC GLOBAL TRAINING CENTER</a:t>
            </a:r>
          </a:p>
        </p:txBody>
      </p:sp>
      <p:sp>
        <p:nvSpPr>
          <p:cNvPr id="7" name="Slide Number Placeholder 5">
            <a:extLst>
              <a:ext uri="{FF2B5EF4-FFF2-40B4-BE49-F238E27FC236}">
                <a16:creationId xmlns:a16="http://schemas.microsoft.com/office/drawing/2014/main" id="{399FBA0E-0798-4519-818E-F1156E625075}"/>
              </a:ext>
            </a:extLst>
          </p:cNvPr>
          <p:cNvSpPr>
            <a:spLocks noGrp="1"/>
          </p:cNvSpPr>
          <p:nvPr>
            <p:ph type="sldNum" sz="quarter" idx="12"/>
          </p:nvPr>
        </p:nvSpPr>
        <p:spPr/>
        <p:txBody>
          <a:bodyPr/>
          <a:lstStyle>
            <a:lvl1pPr>
              <a:defRPr/>
            </a:lvl1pPr>
          </a:lstStyle>
          <a:p>
            <a:fld id="{E1FD8B9F-1A1C-4128-B8F1-37F9AD0E3944}" type="slidenum">
              <a:rPr lang="en-US" altLang="en-US"/>
              <a:pPr/>
              <a:t>‹#›</a:t>
            </a:fld>
            <a:endParaRPr lang="en-US" altLang="en-US"/>
          </a:p>
        </p:txBody>
      </p:sp>
    </p:spTree>
    <p:extLst>
      <p:ext uri="{BB962C8B-B14F-4D97-AF65-F5344CB8AC3E}">
        <p14:creationId xmlns:p14="http://schemas.microsoft.com/office/powerpoint/2010/main" val="20019732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6DA192C-55AA-4DE7-94F8-B4F40232ECEC}"/>
              </a:ext>
            </a:extLst>
          </p:cNvPr>
          <p:cNvSpPr>
            <a:spLocks noGrp="1"/>
          </p:cNvSpPr>
          <p:nvPr>
            <p:ph type="dt" sz="half" idx="10"/>
          </p:nvPr>
        </p:nvSpPr>
        <p:spPr/>
        <p:txBody>
          <a:bodyPr/>
          <a:lstStyle>
            <a:lvl1pPr>
              <a:defRPr/>
            </a:lvl1pPr>
          </a:lstStyle>
          <a:p>
            <a:pPr>
              <a:defRPr/>
            </a:pPr>
            <a:r>
              <a:rPr lang="en-US"/>
              <a:t>2/16/2021</a:t>
            </a:r>
          </a:p>
        </p:txBody>
      </p:sp>
      <p:sp>
        <p:nvSpPr>
          <p:cNvPr id="8" name="Footer Placeholder 4">
            <a:extLst>
              <a:ext uri="{FF2B5EF4-FFF2-40B4-BE49-F238E27FC236}">
                <a16:creationId xmlns:a16="http://schemas.microsoft.com/office/drawing/2014/main" id="{B821917B-20CE-491E-8E0B-AD3EE9A8B697}"/>
              </a:ext>
            </a:extLst>
          </p:cNvPr>
          <p:cNvSpPr>
            <a:spLocks noGrp="1"/>
          </p:cNvSpPr>
          <p:nvPr>
            <p:ph type="ftr" sz="quarter" idx="11"/>
          </p:nvPr>
        </p:nvSpPr>
        <p:spPr/>
        <p:txBody>
          <a:bodyPr/>
          <a:lstStyle>
            <a:lvl1pPr>
              <a:defRPr/>
            </a:lvl1pPr>
          </a:lstStyle>
          <a:p>
            <a:pPr>
              <a:defRPr/>
            </a:pPr>
            <a:r>
              <a:rPr lang="en-US"/>
              <a:t>ITVC GLOBAL TRAINING CENTER</a:t>
            </a:r>
          </a:p>
        </p:txBody>
      </p:sp>
      <p:sp>
        <p:nvSpPr>
          <p:cNvPr id="9" name="Slide Number Placeholder 5">
            <a:extLst>
              <a:ext uri="{FF2B5EF4-FFF2-40B4-BE49-F238E27FC236}">
                <a16:creationId xmlns:a16="http://schemas.microsoft.com/office/drawing/2014/main" id="{7E1B15C1-1032-417B-B98A-F147FED801CB}"/>
              </a:ext>
            </a:extLst>
          </p:cNvPr>
          <p:cNvSpPr>
            <a:spLocks noGrp="1"/>
          </p:cNvSpPr>
          <p:nvPr>
            <p:ph type="sldNum" sz="quarter" idx="12"/>
          </p:nvPr>
        </p:nvSpPr>
        <p:spPr/>
        <p:txBody>
          <a:bodyPr/>
          <a:lstStyle>
            <a:lvl1pPr>
              <a:defRPr/>
            </a:lvl1pPr>
          </a:lstStyle>
          <a:p>
            <a:fld id="{4D2AF612-F2C2-4E5F-BAA8-3A3E2763BA83}" type="slidenum">
              <a:rPr lang="en-US" altLang="en-US"/>
              <a:pPr/>
              <a:t>‹#›</a:t>
            </a:fld>
            <a:endParaRPr lang="en-US" altLang="en-US"/>
          </a:p>
        </p:txBody>
      </p:sp>
    </p:spTree>
    <p:extLst>
      <p:ext uri="{BB962C8B-B14F-4D97-AF65-F5344CB8AC3E}">
        <p14:creationId xmlns:p14="http://schemas.microsoft.com/office/powerpoint/2010/main" val="6076060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EAD0120-EF11-4C44-8938-A8D008D13A42}"/>
              </a:ext>
            </a:extLst>
          </p:cNvPr>
          <p:cNvSpPr>
            <a:spLocks noGrp="1"/>
          </p:cNvSpPr>
          <p:nvPr>
            <p:ph type="dt" sz="half" idx="10"/>
          </p:nvPr>
        </p:nvSpPr>
        <p:spPr/>
        <p:txBody>
          <a:bodyPr/>
          <a:lstStyle>
            <a:lvl1pPr>
              <a:defRPr/>
            </a:lvl1pPr>
          </a:lstStyle>
          <a:p>
            <a:pPr>
              <a:defRPr/>
            </a:pPr>
            <a:r>
              <a:rPr lang="en-US"/>
              <a:t>2/16/2021</a:t>
            </a:r>
          </a:p>
        </p:txBody>
      </p:sp>
      <p:sp>
        <p:nvSpPr>
          <p:cNvPr id="4" name="Footer Placeholder 4">
            <a:extLst>
              <a:ext uri="{FF2B5EF4-FFF2-40B4-BE49-F238E27FC236}">
                <a16:creationId xmlns:a16="http://schemas.microsoft.com/office/drawing/2014/main" id="{434E95B1-A4DE-47D8-BA39-0EE108D4B918}"/>
              </a:ext>
            </a:extLst>
          </p:cNvPr>
          <p:cNvSpPr>
            <a:spLocks noGrp="1"/>
          </p:cNvSpPr>
          <p:nvPr>
            <p:ph type="ftr" sz="quarter" idx="11"/>
          </p:nvPr>
        </p:nvSpPr>
        <p:spPr/>
        <p:txBody>
          <a:bodyPr/>
          <a:lstStyle>
            <a:lvl1pPr>
              <a:defRPr/>
            </a:lvl1pPr>
          </a:lstStyle>
          <a:p>
            <a:pPr>
              <a:defRPr/>
            </a:pPr>
            <a:r>
              <a:rPr lang="en-US"/>
              <a:t>ITVC GLOBAL TRAINING CENTER</a:t>
            </a:r>
          </a:p>
        </p:txBody>
      </p:sp>
      <p:sp>
        <p:nvSpPr>
          <p:cNvPr id="5" name="Slide Number Placeholder 5">
            <a:extLst>
              <a:ext uri="{FF2B5EF4-FFF2-40B4-BE49-F238E27FC236}">
                <a16:creationId xmlns:a16="http://schemas.microsoft.com/office/drawing/2014/main" id="{B6DA2B8D-041C-4FBF-8F75-16A9945DB7E0}"/>
              </a:ext>
            </a:extLst>
          </p:cNvPr>
          <p:cNvSpPr>
            <a:spLocks noGrp="1"/>
          </p:cNvSpPr>
          <p:nvPr>
            <p:ph type="sldNum" sz="quarter" idx="12"/>
          </p:nvPr>
        </p:nvSpPr>
        <p:spPr/>
        <p:txBody>
          <a:bodyPr/>
          <a:lstStyle>
            <a:lvl1pPr>
              <a:defRPr/>
            </a:lvl1pPr>
          </a:lstStyle>
          <a:p>
            <a:fld id="{9D7AB1FF-10AE-4C26-97EC-92D3ECE70EB4}" type="slidenum">
              <a:rPr lang="en-US" altLang="en-US"/>
              <a:pPr/>
              <a:t>‹#›</a:t>
            </a:fld>
            <a:endParaRPr lang="en-US" altLang="en-US"/>
          </a:p>
        </p:txBody>
      </p:sp>
    </p:spTree>
    <p:extLst>
      <p:ext uri="{BB962C8B-B14F-4D97-AF65-F5344CB8AC3E}">
        <p14:creationId xmlns:p14="http://schemas.microsoft.com/office/powerpoint/2010/main" val="41195193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D9A9F3B-2B8C-4739-89E7-9B7BD2166D41}"/>
              </a:ext>
            </a:extLst>
          </p:cNvPr>
          <p:cNvSpPr>
            <a:spLocks noGrp="1"/>
          </p:cNvSpPr>
          <p:nvPr>
            <p:ph type="dt" sz="half" idx="10"/>
          </p:nvPr>
        </p:nvSpPr>
        <p:spPr/>
        <p:txBody>
          <a:bodyPr/>
          <a:lstStyle>
            <a:lvl1pPr>
              <a:defRPr/>
            </a:lvl1pPr>
          </a:lstStyle>
          <a:p>
            <a:pPr>
              <a:defRPr/>
            </a:pPr>
            <a:r>
              <a:rPr lang="en-US"/>
              <a:t>2/16/2021</a:t>
            </a:r>
          </a:p>
        </p:txBody>
      </p:sp>
      <p:sp>
        <p:nvSpPr>
          <p:cNvPr id="3" name="Footer Placeholder 4">
            <a:extLst>
              <a:ext uri="{FF2B5EF4-FFF2-40B4-BE49-F238E27FC236}">
                <a16:creationId xmlns:a16="http://schemas.microsoft.com/office/drawing/2014/main" id="{8AAF1A9C-FFDE-4EE8-BCDD-4B5D196225DD}"/>
              </a:ext>
            </a:extLst>
          </p:cNvPr>
          <p:cNvSpPr>
            <a:spLocks noGrp="1"/>
          </p:cNvSpPr>
          <p:nvPr>
            <p:ph type="ftr" sz="quarter" idx="11"/>
          </p:nvPr>
        </p:nvSpPr>
        <p:spPr/>
        <p:txBody>
          <a:bodyPr/>
          <a:lstStyle>
            <a:lvl1pPr>
              <a:defRPr/>
            </a:lvl1pPr>
          </a:lstStyle>
          <a:p>
            <a:pPr>
              <a:defRPr/>
            </a:pPr>
            <a:r>
              <a:rPr lang="en-US"/>
              <a:t>ITVC GLOBAL TRAINING CENTER</a:t>
            </a:r>
          </a:p>
        </p:txBody>
      </p:sp>
      <p:sp>
        <p:nvSpPr>
          <p:cNvPr id="4" name="Slide Number Placeholder 5">
            <a:extLst>
              <a:ext uri="{FF2B5EF4-FFF2-40B4-BE49-F238E27FC236}">
                <a16:creationId xmlns:a16="http://schemas.microsoft.com/office/drawing/2014/main" id="{4FC64AB5-2568-4792-BBF9-B943D9BFC6C1}"/>
              </a:ext>
            </a:extLst>
          </p:cNvPr>
          <p:cNvSpPr>
            <a:spLocks noGrp="1"/>
          </p:cNvSpPr>
          <p:nvPr>
            <p:ph type="sldNum" sz="quarter" idx="12"/>
          </p:nvPr>
        </p:nvSpPr>
        <p:spPr/>
        <p:txBody>
          <a:bodyPr/>
          <a:lstStyle>
            <a:lvl1pPr>
              <a:defRPr/>
            </a:lvl1pPr>
          </a:lstStyle>
          <a:p>
            <a:fld id="{0AD8611F-5FCB-4CEC-9D5A-52FC6461CCA0}" type="slidenum">
              <a:rPr lang="en-US" altLang="en-US"/>
              <a:pPr/>
              <a:t>‹#›</a:t>
            </a:fld>
            <a:endParaRPr lang="en-US" altLang="en-US"/>
          </a:p>
        </p:txBody>
      </p:sp>
    </p:spTree>
    <p:extLst>
      <p:ext uri="{BB962C8B-B14F-4D97-AF65-F5344CB8AC3E}">
        <p14:creationId xmlns:p14="http://schemas.microsoft.com/office/powerpoint/2010/main" val="248729850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6E783496-AC46-449B-A9D7-B57049F5ABC7}"/>
              </a:ext>
            </a:extLst>
          </p:cNvPr>
          <p:cNvSpPr>
            <a:spLocks noGrp="1"/>
          </p:cNvSpPr>
          <p:nvPr>
            <p:ph type="dt" sz="half" idx="10"/>
          </p:nvPr>
        </p:nvSpPr>
        <p:spPr/>
        <p:txBody>
          <a:bodyPr/>
          <a:lstStyle>
            <a:lvl1pPr>
              <a:defRPr/>
            </a:lvl1pPr>
          </a:lstStyle>
          <a:p>
            <a:pPr>
              <a:defRPr/>
            </a:pPr>
            <a:r>
              <a:rPr lang="en-US"/>
              <a:t>2/16/2021</a:t>
            </a:r>
          </a:p>
        </p:txBody>
      </p:sp>
      <p:sp>
        <p:nvSpPr>
          <p:cNvPr id="6" name="Footer Placeholder 4">
            <a:extLst>
              <a:ext uri="{FF2B5EF4-FFF2-40B4-BE49-F238E27FC236}">
                <a16:creationId xmlns:a16="http://schemas.microsoft.com/office/drawing/2014/main" id="{74829DC4-9E6B-4510-9A00-5CC4CC6E1760}"/>
              </a:ext>
            </a:extLst>
          </p:cNvPr>
          <p:cNvSpPr>
            <a:spLocks noGrp="1"/>
          </p:cNvSpPr>
          <p:nvPr>
            <p:ph type="ftr" sz="quarter" idx="11"/>
          </p:nvPr>
        </p:nvSpPr>
        <p:spPr/>
        <p:txBody>
          <a:bodyPr/>
          <a:lstStyle>
            <a:lvl1pPr>
              <a:defRPr/>
            </a:lvl1pPr>
          </a:lstStyle>
          <a:p>
            <a:pPr>
              <a:defRPr/>
            </a:pPr>
            <a:r>
              <a:rPr lang="en-US"/>
              <a:t>ITVC GLOBAL TRAINING CENTER</a:t>
            </a:r>
          </a:p>
        </p:txBody>
      </p:sp>
      <p:sp>
        <p:nvSpPr>
          <p:cNvPr id="7" name="Slide Number Placeholder 5">
            <a:extLst>
              <a:ext uri="{FF2B5EF4-FFF2-40B4-BE49-F238E27FC236}">
                <a16:creationId xmlns:a16="http://schemas.microsoft.com/office/drawing/2014/main" id="{C16C2E73-5247-45BA-AACA-EF2971B19711}"/>
              </a:ext>
            </a:extLst>
          </p:cNvPr>
          <p:cNvSpPr>
            <a:spLocks noGrp="1"/>
          </p:cNvSpPr>
          <p:nvPr>
            <p:ph type="sldNum" sz="quarter" idx="12"/>
          </p:nvPr>
        </p:nvSpPr>
        <p:spPr/>
        <p:txBody>
          <a:bodyPr/>
          <a:lstStyle>
            <a:lvl1pPr>
              <a:defRPr/>
            </a:lvl1pPr>
          </a:lstStyle>
          <a:p>
            <a:fld id="{ABC89F63-E8D3-424D-BBA4-41DD1FD8F829}" type="slidenum">
              <a:rPr lang="en-US" altLang="en-US"/>
              <a:pPr/>
              <a:t>‹#›</a:t>
            </a:fld>
            <a:endParaRPr lang="en-US" altLang="en-US"/>
          </a:p>
        </p:txBody>
      </p:sp>
    </p:spTree>
    <p:extLst>
      <p:ext uri="{BB962C8B-B14F-4D97-AF65-F5344CB8AC3E}">
        <p14:creationId xmlns:p14="http://schemas.microsoft.com/office/powerpoint/2010/main" val="40209122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3D90E4B0-15CE-43CE-B081-04546148762D}"/>
              </a:ext>
            </a:extLst>
          </p:cNvPr>
          <p:cNvSpPr>
            <a:spLocks noGrp="1"/>
          </p:cNvSpPr>
          <p:nvPr>
            <p:ph type="dt" sz="half" idx="10"/>
          </p:nvPr>
        </p:nvSpPr>
        <p:spPr/>
        <p:txBody>
          <a:bodyPr/>
          <a:lstStyle>
            <a:lvl1pPr>
              <a:defRPr/>
            </a:lvl1pPr>
          </a:lstStyle>
          <a:p>
            <a:pPr>
              <a:defRPr/>
            </a:pPr>
            <a:r>
              <a:rPr lang="en-US"/>
              <a:t>2/16/2021</a:t>
            </a:r>
          </a:p>
        </p:txBody>
      </p:sp>
      <p:sp>
        <p:nvSpPr>
          <p:cNvPr id="6" name="Footer Placeholder 4">
            <a:extLst>
              <a:ext uri="{FF2B5EF4-FFF2-40B4-BE49-F238E27FC236}">
                <a16:creationId xmlns:a16="http://schemas.microsoft.com/office/drawing/2014/main" id="{67FECB54-0AD3-4158-8A59-99F243845163}"/>
              </a:ext>
            </a:extLst>
          </p:cNvPr>
          <p:cNvSpPr>
            <a:spLocks noGrp="1"/>
          </p:cNvSpPr>
          <p:nvPr>
            <p:ph type="ftr" sz="quarter" idx="11"/>
          </p:nvPr>
        </p:nvSpPr>
        <p:spPr/>
        <p:txBody>
          <a:bodyPr/>
          <a:lstStyle>
            <a:lvl1pPr>
              <a:defRPr/>
            </a:lvl1pPr>
          </a:lstStyle>
          <a:p>
            <a:pPr>
              <a:defRPr/>
            </a:pPr>
            <a:r>
              <a:rPr lang="en-US"/>
              <a:t>ITVC GLOBAL TRAINING CENTER</a:t>
            </a:r>
          </a:p>
        </p:txBody>
      </p:sp>
      <p:sp>
        <p:nvSpPr>
          <p:cNvPr id="7" name="Slide Number Placeholder 5">
            <a:extLst>
              <a:ext uri="{FF2B5EF4-FFF2-40B4-BE49-F238E27FC236}">
                <a16:creationId xmlns:a16="http://schemas.microsoft.com/office/drawing/2014/main" id="{C53D15BA-0C40-429E-908E-52B3D6BE475F}"/>
              </a:ext>
            </a:extLst>
          </p:cNvPr>
          <p:cNvSpPr>
            <a:spLocks noGrp="1"/>
          </p:cNvSpPr>
          <p:nvPr>
            <p:ph type="sldNum" sz="quarter" idx="12"/>
          </p:nvPr>
        </p:nvSpPr>
        <p:spPr/>
        <p:txBody>
          <a:bodyPr/>
          <a:lstStyle>
            <a:lvl1pPr>
              <a:defRPr/>
            </a:lvl1pPr>
          </a:lstStyle>
          <a:p>
            <a:fld id="{4341FB62-FE95-4883-A87B-48AE826D6486}" type="slidenum">
              <a:rPr lang="en-US" altLang="en-US"/>
              <a:pPr/>
              <a:t>‹#›</a:t>
            </a:fld>
            <a:endParaRPr lang="en-US" altLang="en-US"/>
          </a:p>
        </p:txBody>
      </p:sp>
    </p:spTree>
    <p:extLst>
      <p:ext uri="{BB962C8B-B14F-4D97-AF65-F5344CB8AC3E}">
        <p14:creationId xmlns:p14="http://schemas.microsoft.com/office/powerpoint/2010/main" val="12321294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941C5-EA45-4BFC-85DF-7D8F6CE53127}"/>
              </a:ext>
            </a:extLst>
          </p:cNvPr>
          <p:cNvSpPr>
            <a:spLocks noGrp="1"/>
          </p:cNvSpPr>
          <p:nvPr>
            <p:ph type="dt" sz="half" idx="10"/>
          </p:nvPr>
        </p:nvSpPr>
        <p:spPr/>
        <p:txBody>
          <a:bodyPr/>
          <a:lstStyle>
            <a:lvl1pPr>
              <a:defRPr/>
            </a:lvl1pPr>
          </a:lstStyle>
          <a:p>
            <a:pPr>
              <a:defRPr/>
            </a:pPr>
            <a:r>
              <a:rPr lang="en-US"/>
              <a:t>2/16/2021</a:t>
            </a:r>
          </a:p>
        </p:txBody>
      </p:sp>
      <p:sp>
        <p:nvSpPr>
          <p:cNvPr id="5" name="Footer Placeholder 4">
            <a:extLst>
              <a:ext uri="{FF2B5EF4-FFF2-40B4-BE49-F238E27FC236}">
                <a16:creationId xmlns:a16="http://schemas.microsoft.com/office/drawing/2014/main" id="{1FE710C6-E5CB-4741-BE15-8A599EBFC473}"/>
              </a:ext>
            </a:extLst>
          </p:cNvPr>
          <p:cNvSpPr>
            <a:spLocks noGrp="1"/>
          </p:cNvSpPr>
          <p:nvPr>
            <p:ph type="ftr" sz="quarter" idx="11"/>
          </p:nvPr>
        </p:nvSpPr>
        <p:spPr/>
        <p:txBody>
          <a:bodyPr/>
          <a:lstStyle>
            <a:lvl1pPr>
              <a:defRPr/>
            </a:lvl1pPr>
          </a:lstStyle>
          <a:p>
            <a:pPr>
              <a:defRPr/>
            </a:pPr>
            <a:r>
              <a:rPr lang="en-US"/>
              <a:t>ITVC GLOBAL TRAINING CENTER</a:t>
            </a:r>
          </a:p>
        </p:txBody>
      </p:sp>
      <p:sp>
        <p:nvSpPr>
          <p:cNvPr id="6" name="Slide Number Placeholder 5">
            <a:extLst>
              <a:ext uri="{FF2B5EF4-FFF2-40B4-BE49-F238E27FC236}">
                <a16:creationId xmlns:a16="http://schemas.microsoft.com/office/drawing/2014/main" id="{AD1EE7C5-108C-4976-B7A5-328AD48F871A}"/>
              </a:ext>
            </a:extLst>
          </p:cNvPr>
          <p:cNvSpPr>
            <a:spLocks noGrp="1"/>
          </p:cNvSpPr>
          <p:nvPr>
            <p:ph type="sldNum" sz="quarter" idx="12"/>
          </p:nvPr>
        </p:nvSpPr>
        <p:spPr/>
        <p:txBody>
          <a:bodyPr/>
          <a:lstStyle>
            <a:lvl1pPr>
              <a:defRPr/>
            </a:lvl1pPr>
          </a:lstStyle>
          <a:p>
            <a:fld id="{0C6BAC2B-3FD4-4536-9928-CAB9E002A314}" type="slidenum">
              <a:rPr lang="en-US" altLang="en-US"/>
              <a:pPr/>
              <a:t>‹#›</a:t>
            </a:fld>
            <a:endParaRPr lang="en-US" altLang="en-US"/>
          </a:p>
        </p:txBody>
      </p:sp>
    </p:spTree>
    <p:extLst>
      <p:ext uri="{BB962C8B-B14F-4D97-AF65-F5344CB8AC3E}">
        <p14:creationId xmlns:p14="http://schemas.microsoft.com/office/powerpoint/2010/main" val="21407236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015EC-79B6-496C-AF47-CB3581F6AC7B}"/>
              </a:ext>
            </a:extLst>
          </p:cNvPr>
          <p:cNvSpPr>
            <a:spLocks noGrp="1"/>
          </p:cNvSpPr>
          <p:nvPr>
            <p:ph type="dt" sz="half" idx="10"/>
          </p:nvPr>
        </p:nvSpPr>
        <p:spPr/>
        <p:txBody>
          <a:bodyPr/>
          <a:lstStyle>
            <a:lvl1pPr>
              <a:defRPr/>
            </a:lvl1pPr>
          </a:lstStyle>
          <a:p>
            <a:pPr>
              <a:defRPr/>
            </a:pPr>
            <a:r>
              <a:rPr lang="en-US"/>
              <a:t>2/16/2021</a:t>
            </a:r>
          </a:p>
        </p:txBody>
      </p:sp>
      <p:sp>
        <p:nvSpPr>
          <p:cNvPr id="5" name="Footer Placeholder 4">
            <a:extLst>
              <a:ext uri="{FF2B5EF4-FFF2-40B4-BE49-F238E27FC236}">
                <a16:creationId xmlns:a16="http://schemas.microsoft.com/office/drawing/2014/main" id="{19FDD4D9-BB57-445F-9600-D71699F02BAE}"/>
              </a:ext>
            </a:extLst>
          </p:cNvPr>
          <p:cNvSpPr>
            <a:spLocks noGrp="1"/>
          </p:cNvSpPr>
          <p:nvPr>
            <p:ph type="ftr" sz="quarter" idx="11"/>
          </p:nvPr>
        </p:nvSpPr>
        <p:spPr/>
        <p:txBody>
          <a:bodyPr/>
          <a:lstStyle>
            <a:lvl1pPr>
              <a:defRPr/>
            </a:lvl1pPr>
          </a:lstStyle>
          <a:p>
            <a:pPr>
              <a:defRPr/>
            </a:pPr>
            <a:r>
              <a:rPr lang="en-US"/>
              <a:t>ITVC GLOBAL TRAINING CENTER</a:t>
            </a:r>
          </a:p>
        </p:txBody>
      </p:sp>
      <p:sp>
        <p:nvSpPr>
          <p:cNvPr id="6" name="Slide Number Placeholder 5">
            <a:extLst>
              <a:ext uri="{FF2B5EF4-FFF2-40B4-BE49-F238E27FC236}">
                <a16:creationId xmlns:a16="http://schemas.microsoft.com/office/drawing/2014/main" id="{75BA0975-33DA-4832-9EEA-AAA8C6EA058C}"/>
              </a:ext>
            </a:extLst>
          </p:cNvPr>
          <p:cNvSpPr>
            <a:spLocks noGrp="1"/>
          </p:cNvSpPr>
          <p:nvPr>
            <p:ph type="sldNum" sz="quarter" idx="12"/>
          </p:nvPr>
        </p:nvSpPr>
        <p:spPr/>
        <p:txBody>
          <a:bodyPr/>
          <a:lstStyle>
            <a:lvl1pPr>
              <a:defRPr/>
            </a:lvl1pPr>
          </a:lstStyle>
          <a:p>
            <a:fld id="{148A204C-3DDF-4967-BA1D-6C29AE63527C}" type="slidenum">
              <a:rPr lang="en-US" altLang="en-US"/>
              <a:pPr/>
              <a:t>‹#›</a:t>
            </a:fld>
            <a:endParaRPr lang="en-US" altLang="en-US"/>
          </a:p>
        </p:txBody>
      </p:sp>
    </p:spTree>
    <p:extLst>
      <p:ext uri="{BB962C8B-B14F-4D97-AF65-F5344CB8AC3E}">
        <p14:creationId xmlns:p14="http://schemas.microsoft.com/office/powerpoint/2010/main" val="2066030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039F-014E-45E2-873C-4408740E6F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BE78F3-D2E4-48A1-97ED-70EBA0F19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D2E1D1-4B0F-45EA-9707-21B89B6FE22A}"/>
              </a:ext>
            </a:extLst>
          </p:cNvPr>
          <p:cNvSpPr>
            <a:spLocks noGrp="1"/>
          </p:cNvSpPr>
          <p:nvPr>
            <p:ph type="dt" sz="half" idx="10"/>
          </p:nvPr>
        </p:nvSpPr>
        <p:spPr/>
        <p:txBody>
          <a:bodyPr/>
          <a:lstStyle/>
          <a:p>
            <a:pPr>
              <a:defRPr/>
            </a:pPr>
            <a:fld id="{26A3A5F4-6E4E-48E9-981C-86E29BBFC6CB}" type="datetimeFigureOut">
              <a:rPr lang="en-US" smtClean="0"/>
              <a:pPr>
                <a:defRPr/>
              </a:pPr>
              <a:t>10/28/2024</a:t>
            </a:fld>
            <a:endParaRPr lang="en-US"/>
          </a:p>
        </p:txBody>
      </p:sp>
      <p:sp>
        <p:nvSpPr>
          <p:cNvPr id="5" name="Footer Placeholder 4">
            <a:extLst>
              <a:ext uri="{FF2B5EF4-FFF2-40B4-BE49-F238E27FC236}">
                <a16:creationId xmlns:a16="http://schemas.microsoft.com/office/drawing/2014/main" id="{EB224312-352B-40C4-813A-98BB4CF6C2C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EAF47BC-497C-4A8D-A88D-4D735548D1FA}"/>
              </a:ext>
            </a:extLst>
          </p:cNvPr>
          <p:cNvSpPr>
            <a:spLocks noGrp="1"/>
          </p:cNvSpPr>
          <p:nvPr>
            <p:ph type="sldNum" sz="quarter" idx="12"/>
          </p:nvPr>
        </p:nvSpPr>
        <p:spPr/>
        <p:txBody>
          <a:bodyPr/>
          <a:lstStyle/>
          <a:p>
            <a:fld id="{3DA96BFD-3019-44EE-B71C-49ABE977EB19}" type="slidenum">
              <a:rPr lang="en-US" altLang="en-US" smtClean="0"/>
              <a:pPr/>
              <a:t>‹#›</a:t>
            </a:fld>
            <a:endParaRPr lang="en-US" altLang="en-US"/>
          </a:p>
        </p:txBody>
      </p:sp>
    </p:spTree>
    <p:extLst>
      <p:ext uri="{BB962C8B-B14F-4D97-AF65-F5344CB8AC3E}">
        <p14:creationId xmlns:p14="http://schemas.microsoft.com/office/powerpoint/2010/main" val="84907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Nadpis 1"/>
          <p:cNvSpPr>
            <a:spLocks noGrp="1"/>
          </p:cNvSpPr>
          <p:nvPr>
            <p:ph type="title"/>
          </p:nvPr>
        </p:nvSpPr>
        <p:spPr>
          <a:xfrm>
            <a:off x="865718" y="692151"/>
            <a:ext cx="9313333" cy="746125"/>
          </a:xfrm>
          <a:prstGeom prst="rect">
            <a:avLst/>
          </a:prstGeom>
        </p:spPr>
        <p:txBody>
          <a:bodyPr/>
          <a:lstStyle>
            <a:lvl1pPr>
              <a:defRPr/>
            </a:lvl1pPr>
          </a:lstStyle>
          <a:p>
            <a:r>
              <a:rPr lang="en-US"/>
              <a:t>Click to edit Master title style</a:t>
            </a:r>
            <a:endParaRPr lang="cs-CZ"/>
          </a:p>
        </p:txBody>
      </p:sp>
      <p:sp>
        <p:nvSpPr>
          <p:cNvPr id="3" name="Zástupný symbol pro text 2"/>
          <p:cNvSpPr>
            <a:spLocks noGrp="1"/>
          </p:cNvSpPr>
          <p:nvPr>
            <p:ph type="body" idx="1"/>
          </p:nvPr>
        </p:nvSpPr>
        <p:spPr>
          <a:xfrm>
            <a:off x="911424" y="1628801"/>
            <a:ext cx="5280000" cy="564487"/>
          </a:xfrm>
          <a:prstGeom prst="rect">
            <a:avLst/>
          </a:prstGeom>
          <a:solidFill>
            <a:schemeClr val="bg2"/>
          </a:solidFill>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Zástupný symbol pro obsah 3"/>
          <p:cNvSpPr>
            <a:spLocks noGrp="1"/>
          </p:cNvSpPr>
          <p:nvPr>
            <p:ph sz="half" idx="2"/>
          </p:nvPr>
        </p:nvSpPr>
        <p:spPr>
          <a:xfrm>
            <a:off x="911424" y="2268562"/>
            <a:ext cx="5280000" cy="3680718"/>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dirty="0"/>
          </a:p>
        </p:txBody>
      </p:sp>
      <p:sp>
        <p:nvSpPr>
          <p:cNvPr id="5" name="Zástupný symbol pro text 4"/>
          <p:cNvSpPr>
            <a:spLocks noGrp="1"/>
          </p:cNvSpPr>
          <p:nvPr>
            <p:ph type="body" sz="quarter" idx="3"/>
          </p:nvPr>
        </p:nvSpPr>
        <p:spPr>
          <a:xfrm>
            <a:off x="6480629" y="1628801"/>
            <a:ext cx="5280000" cy="564487"/>
          </a:xfrm>
          <a:prstGeom prst="rect">
            <a:avLst/>
          </a:prstGeom>
          <a:solidFill>
            <a:schemeClr val="bg2"/>
          </a:solidFill>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Zástupný symbol pro obsah 5"/>
          <p:cNvSpPr>
            <a:spLocks noGrp="1"/>
          </p:cNvSpPr>
          <p:nvPr>
            <p:ph sz="quarter" idx="4"/>
          </p:nvPr>
        </p:nvSpPr>
        <p:spPr>
          <a:xfrm>
            <a:off x="6480629" y="2268562"/>
            <a:ext cx="5280000" cy="3680718"/>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7" name="Zástupný symbol pro datum 3"/>
          <p:cNvSpPr>
            <a:spLocks noGrp="1"/>
          </p:cNvSpPr>
          <p:nvPr>
            <p:ph type="dt" sz="half" idx="10"/>
          </p:nvPr>
        </p:nvSpPr>
        <p:spPr/>
        <p:txBody>
          <a:bodyPr/>
          <a:lstStyle>
            <a:lvl1pPr>
              <a:defRPr/>
            </a:lvl1pPr>
          </a:lstStyle>
          <a:p>
            <a:fld id="{229365FE-A84F-4DD7-A476-37FAFFC222DC}" type="datetimeFigureOut">
              <a:rPr lang="en-US" smtClean="0"/>
              <a:t>10/28/2024</a:t>
            </a:fld>
            <a:endParaRPr lang="en-US"/>
          </a:p>
        </p:txBody>
      </p:sp>
      <p:sp>
        <p:nvSpPr>
          <p:cNvPr id="8" name="Zástupný symbol pro zápatí 4"/>
          <p:cNvSpPr>
            <a:spLocks noGrp="1"/>
          </p:cNvSpPr>
          <p:nvPr>
            <p:ph type="ftr" sz="quarter" idx="11"/>
          </p:nvPr>
        </p:nvSpPr>
        <p:spPr/>
        <p:txBody>
          <a:bodyPr/>
          <a:lstStyle>
            <a:lvl1pPr>
              <a:defRPr/>
            </a:lvl1pPr>
          </a:lstStyle>
          <a:p>
            <a:endParaRPr lang="en-US"/>
          </a:p>
        </p:txBody>
      </p:sp>
      <p:sp>
        <p:nvSpPr>
          <p:cNvPr id="9" name="Zástupný symbol pro číslo snímku 5"/>
          <p:cNvSpPr>
            <a:spLocks noGrp="1"/>
          </p:cNvSpPr>
          <p:nvPr>
            <p:ph type="sldNum" sz="quarter" idx="12"/>
          </p:nvPr>
        </p:nvSpPr>
        <p:spPr/>
        <p:txBody>
          <a:bodyPr/>
          <a:lstStyle>
            <a:lvl1pPr>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174674042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174E-7465-4065-AB1D-4F3D60A043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542D4-E451-4CFE-A1C0-A0C4657EBE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06996-0717-4B39-A3F0-FACD80216BF2}"/>
              </a:ext>
            </a:extLst>
          </p:cNvPr>
          <p:cNvSpPr>
            <a:spLocks noGrp="1"/>
          </p:cNvSpPr>
          <p:nvPr>
            <p:ph type="dt" sz="half" idx="10"/>
          </p:nvPr>
        </p:nvSpPr>
        <p:spPr/>
        <p:txBody>
          <a:bodyPr/>
          <a:lstStyle/>
          <a:p>
            <a:pPr>
              <a:defRPr/>
            </a:pPr>
            <a:fld id="{2185533F-5C49-4D09-A400-5C064313E79D}" type="datetimeFigureOut">
              <a:rPr lang="en-US" smtClean="0"/>
              <a:pPr>
                <a:defRPr/>
              </a:pPr>
              <a:t>10/28/2024</a:t>
            </a:fld>
            <a:endParaRPr lang="en-US"/>
          </a:p>
        </p:txBody>
      </p:sp>
      <p:sp>
        <p:nvSpPr>
          <p:cNvPr id="5" name="Footer Placeholder 4">
            <a:extLst>
              <a:ext uri="{FF2B5EF4-FFF2-40B4-BE49-F238E27FC236}">
                <a16:creationId xmlns:a16="http://schemas.microsoft.com/office/drawing/2014/main" id="{8A65B166-77B7-4F0F-AC37-CFE5E928C48D}"/>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C7B9B8F1-963B-491E-83C9-8E5E0D57EFDD}"/>
              </a:ext>
            </a:extLst>
          </p:cNvPr>
          <p:cNvSpPr>
            <a:spLocks noGrp="1"/>
          </p:cNvSpPr>
          <p:nvPr>
            <p:ph type="sldNum" sz="quarter" idx="12"/>
          </p:nvPr>
        </p:nvSpPr>
        <p:spPr/>
        <p:txBody>
          <a:bodyPr/>
          <a:lstStyle/>
          <a:p>
            <a:fld id="{78BB6625-5287-494B-9AD8-B7526A47D90B}" type="slidenum">
              <a:rPr lang="en-US" altLang="en-US" smtClean="0"/>
              <a:pPr/>
              <a:t>‹#›</a:t>
            </a:fld>
            <a:endParaRPr lang="en-US" altLang="en-US"/>
          </a:p>
        </p:txBody>
      </p:sp>
    </p:spTree>
    <p:extLst>
      <p:ext uri="{BB962C8B-B14F-4D97-AF65-F5344CB8AC3E}">
        <p14:creationId xmlns:p14="http://schemas.microsoft.com/office/powerpoint/2010/main" val="290054182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1E6B-7E65-465E-A2F6-3289615597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E3F0E7-CD69-49B7-9830-58127ACA0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724692-4502-4204-9D5F-92B27DABFBC3}"/>
              </a:ext>
            </a:extLst>
          </p:cNvPr>
          <p:cNvSpPr>
            <a:spLocks noGrp="1"/>
          </p:cNvSpPr>
          <p:nvPr>
            <p:ph type="dt" sz="half" idx="10"/>
          </p:nvPr>
        </p:nvSpPr>
        <p:spPr/>
        <p:txBody>
          <a:bodyPr/>
          <a:lstStyle/>
          <a:p>
            <a:pPr>
              <a:defRPr/>
            </a:pPr>
            <a:fld id="{CD4886AD-5B1E-4F06-86BF-C6F85093B789}" type="datetimeFigureOut">
              <a:rPr lang="en-US" smtClean="0"/>
              <a:pPr>
                <a:defRPr/>
              </a:pPr>
              <a:t>10/28/2024</a:t>
            </a:fld>
            <a:endParaRPr lang="en-US"/>
          </a:p>
        </p:txBody>
      </p:sp>
      <p:sp>
        <p:nvSpPr>
          <p:cNvPr id="5" name="Footer Placeholder 4">
            <a:extLst>
              <a:ext uri="{FF2B5EF4-FFF2-40B4-BE49-F238E27FC236}">
                <a16:creationId xmlns:a16="http://schemas.microsoft.com/office/drawing/2014/main" id="{7A5E1399-499F-433C-B118-262944776C2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3E76B42-A4AB-4F6F-8856-A217DD8AB167}"/>
              </a:ext>
            </a:extLst>
          </p:cNvPr>
          <p:cNvSpPr>
            <a:spLocks noGrp="1"/>
          </p:cNvSpPr>
          <p:nvPr>
            <p:ph type="sldNum" sz="quarter" idx="12"/>
          </p:nvPr>
        </p:nvSpPr>
        <p:spPr/>
        <p:txBody>
          <a:bodyPr/>
          <a:lstStyle/>
          <a:p>
            <a:fld id="{A57B3F6B-5668-44BB-8B12-6F98F938FF10}" type="slidenum">
              <a:rPr lang="en-US" altLang="en-US" smtClean="0"/>
              <a:pPr/>
              <a:t>‹#›</a:t>
            </a:fld>
            <a:endParaRPr lang="en-US" altLang="en-US"/>
          </a:p>
        </p:txBody>
      </p:sp>
    </p:spTree>
    <p:extLst>
      <p:ext uri="{BB962C8B-B14F-4D97-AF65-F5344CB8AC3E}">
        <p14:creationId xmlns:p14="http://schemas.microsoft.com/office/powerpoint/2010/main" val="4106002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0DD6-9514-4DB9-ACDB-D8C80BEEA7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E4131-34C0-43D2-9573-F355C84F9B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EDDDF0-14A6-4493-B0E0-76A3C780B3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2A100B-2F9C-4033-B7F6-E2E4F2686A7E}"/>
              </a:ext>
            </a:extLst>
          </p:cNvPr>
          <p:cNvSpPr>
            <a:spLocks noGrp="1"/>
          </p:cNvSpPr>
          <p:nvPr>
            <p:ph type="dt" sz="half" idx="10"/>
          </p:nvPr>
        </p:nvSpPr>
        <p:spPr/>
        <p:txBody>
          <a:bodyPr/>
          <a:lstStyle/>
          <a:p>
            <a:pPr>
              <a:defRPr/>
            </a:pPr>
            <a:fld id="{A60D0636-C0AF-49FB-B2D6-08B8398D0BEA}" type="datetimeFigureOut">
              <a:rPr lang="en-US" smtClean="0"/>
              <a:pPr>
                <a:defRPr/>
              </a:pPr>
              <a:t>10/28/2024</a:t>
            </a:fld>
            <a:endParaRPr lang="en-US"/>
          </a:p>
        </p:txBody>
      </p:sp>
      <p:sp>
        <p:nvSpPr>
          <p:cNvPr id="6" name="Footer Placeholder 5">
            <a:extLst>
              <a:ext uri="{FF2B5EF4-FFF2-40B4-BE49-F238E27FC236}">
                <a16:creationId xmlns:a16="http://schemas.microsoft.com/office/drawing/2014/main" id="{21F8B231-1F2C-4FBE-B5E3-F1549D5E8BF1}"/>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86DAF64B-1272-443F-BBFF-B78CFB36E438}"/>
              </a:ext>
            </a:extLst>
          </p:cNvPr>
          <p:cNvSpPr>
            <a:spLocks noGrp="1"/>
          </p:cNvSpPr>
          <p:nvPr>
            <p:ph type="sldNum" sz="quarter" idx="12"/>
          </p:nvPr>
        </p:nvSpPr>
        <p:spPr/>
        <p:txBody>
          <a:bodyPr/>
          <a:lstStyle/>
          <a:p>
            <a:fld id="{58F91AE7-2768-45F0-9273-1BB9EE6D5293}" type="slidenum">
              <a:rPr lang="en-US" altLang="en-US" smtClean="0"/>
              <a:pPr/>
              <a:t>‹#›</a:t>
            </a:fld>
            <a:endParaRPr lang="en-US" altLang="en-US"/>
          </a:p>
        </p:txBody>
      </p:sp>
    </p:spTree>
    <p:extLst>
      <p:ext uri="{BB962C8B-B14F-4D97-AF65-F5344CB8AC3E}">
        <p14:creationId xmlns:p14="http://schemas.microsoft.com/office/powerpoint/2010/main" val="408696331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BBCE-D12A-444D-A6C8-F8A9FCF196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116D07-305E-4C1E-ACC8-CA0F5F344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84B7D9-5169-49EF-A0F5-3A35E3DD27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C66DCB-DC60-4374-9B4F-99CAAD84B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72807B-1B1E-48A9-A40A-DA812560FA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1FB214-2212-4B4E-930C-DA037D6AFC33}"/>
              </a:ext>
            </a:extLst>
          </p:cNvPr>
          <p:cNvSpPr>
            <a:spLocks noGrp="1"/>
          </p:cNvSpPr>
          <p:nvPr>
            <p:ph type="dt" sz="half" idx="10"/>
          </p:nvPr>
        </p:nvSpPr>
        <p:spPr/>
        <p:txBody>
          <a:bodyPr/>
          <a:lstStyle/>
          <a:p>
            <a:pPr>
              <a:defRPr/>
            </a:pPr>
            <a:fld id="{C52B7AAC-F3A2-4112-B79C-8A20749D3702}" type="datetimeFigureOut">
              <a:rPr lang="en-US" smtClean="0"/>
              <a:pPr>
                <a:defRPr/>
              </a:pPr>
              <a:t>10/28/2024</a:t>
            </a:fld>
            <a:endParaRPr lang="en-US"/>
          </a:p>
        </p:txBody>
      </p:sp>
      <p:sp>
        <p:nvSpPr>
          <p:cNvPr id="8" name="Footer Placeholder 7">
            <a:extLst>
              <a:ext uri="{FF2B5EF4-FFF2-40B4-BE49-F238E27FC236}">
                <a16:creationId xmlns:a16="http://schemas.microsoft.com/office/drawing/2014/main" id="{1FA232E9-A109-4677-BC81-34E060C88B1C}"/>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BB4CC460-A3FF-4CB7-9CBC-393B43FC8EA2}"/>
              </a:ext>
            </a:extLst>
          </p:cNvPr>
          <p:cNvSpPr>
            <a:spLocks noGrp="1"/>
          </p:cNvSpPr>
          <p:nvPr>
            <p:ph type="sldNum" sz="quarter" idx="12"/>
          </p:nvPr>
        </p:nvSpPr>
        <p:spPr/>
        <p:txBody>
          <a:bodyPr/>
          <a:lstStyle/>
          <a:p>
            <a:fld id="{DB064CF8-A4B1-4AC0-85CC-A76BA5DFF4B1}" type="slidenum">
              <a:rPr lang="en-US" altLang="en-US" smtClean="0"/>
              <a:pPr/>
              <a:t>‹#›</a:t>
            </a:fld>
            <a:endParaRPr lang="en-US" altLang="en-US"/>
          </a:p>
        </p:txBody>
      </p:sp>
    </p:spTree>
    <p:extLst>
      <p:ext uri="{BB962C8B-B14F-4D97-AF65-F5344CB8AC3E}">
        <p14:creationId xmlns:p14="http://schemas.microsoft.com/office/powerpoint/2010/main" val="2668086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E39C-8121-46E1-A77E-A5DE137D14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D3DAA8-35EF-4507-9A4E-5570377353A5}"/>
              </a:ext>
            </a:extLst>
          </p:cNvPr>
          <p:cNvSpPr>
            <a:spLocks noGrp="1"/>
          </p:cNvSpPr>
          <p:nvPr>
            <p:ph type="dt" sz="half" idx="10"/>
          </p:nvPr>
        </p:nvSpPr>
        <p:spPr/>
        <p:txBody>
          <a:bodyPr/>
          <a:lstStyle/>
          <a:p>
            <a:pPr>
              <a:defRPr/>
            </a:pPr>
            <a:fld id="{78A990F8-29E7-4E11-B62B-7EDF499F3E04}" type="datetimeFigureOut">
              <a:rPr lang="en-US" smtClean="0"/>
              <a:pPr>
                <a:defRPr/>
              </a:pPr>
              <a:t>10/28/2024</a:t>
            </a:fld>
            <a:endParaRPr lang="en-US"/>
          </a:p>
        </p:txBody>
      </p:sp>
      <p:sp>
        <p:nvSpPr>
          <p:cNvPr id="4" name="Footer Placeholder 3">
            <a:extLst>
              <a:ext uri="{FF2B5EF4-FFF2-40B4-BE49-F238E27FC236}">
                <a16:creationId xmlns:a16="http://schemas.microsoft.com/office/drawing/2014/main" id="{A3C9FAD0-3848-4B0B-9306-EE86753943B1}"/>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C83DBB26-8063-4A8C-9984-157061FE1C80}"/>
              </a:ext>
            </a:extLst>
          </p:cNvPr>
          <p:cNvSpPr>
            <a:spLocks noGrp="1"/>
          </p:cNvSpPr>
          <p:nvPr>
            <p:ph type="sldNum" sz="quarter" idx="12"/>
          </p:nvPr>
        </p:nvSpPr>
        <p:spPr/>
        <p:txBody>
          <a:bodyPr/>
          <a:lstStyle/>
          <a:p>
            <a:fld id="{2545993B-03B3-4122-A9FF-A02B504AFE04}" type="slidenum">
              <a:rPr lang="en-US" altLang="en-US" smtClean="0"/>
              <a:pPr/>
              <a:t>‹#›</a:t>
            </a:fld>
            <a:endParaRPr lang="en-US" altLang="en-US"/>
          </a:p>
        </p:txBody>
      </p:sp>
    </p:spTree>
    <p:extLst>
      <p:ext uri="{BB962C8B-B14F-4D97-AF65-F5344CB8AC3E}">
        <p14:creationId xmlns:p14="http://schemas.microsoft.com/office/powerpoint/2010/main" val="352757684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F7B07-B740-487E-B996-DF15ADDBB2CE}"/>
              </a:ext>
            </a:extLst>
          </p:cNvPr>
          <p:cNvSpPr>
            <a:spLocks noGrp="1"/>
          </p:cNvSpPr>
          <p:nvPr>
            <p:ph type="dt" sz="half" idx="10"/>
          </p:nvPr>
        </p:nvSpPr>
        <p:spPr/>
        <p:txBody>
          <a:bodyPr/>
          <a:lstStyle/>
          <a:p>
            <a:pPr>
              <a:defRPr/>
            </a:pPr>
            <a:fld id="{EFD0967C-F2BE-45AC-9253-FBE8930E285D}" type="datetimeFigureOut">
              <a:rPr lang="en-US" smtClean="0"/>
              <a:pPr>
                <a:defRPr/>
              </a:pPr>
              <a:t>10/28/2024</a:t>
            </a:fld>
            <a:endParaRPr lang="en-US"/>
          </a:p>
        </p:txBody>
      </p:sp>
      <p:sp>
        <p:nvSpPr>
          <p:cNvPr id="3" name="Footer Placeholder 2">
            <a:extLst>
              <a:ext uri="{FF2B5EF4-FFF2-40B4-BE49-F238E27FC236}">
                <a16:creationId xmlns:a16="http://schemas.microsoft.com/office/drawing/2014/main" id="{0D404D0F-1DF9-418F-8571-E6715931EA5F}"/>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AB3695E6-485D-43B2-9DDE-414F10AC90CE}"/>
              </a:ext>
            </a:extLst>
          </p:cNvPr>
          <p:cNvSpPr>
            <a:spLocks noGrp="1"/>
          </p:cNvSpPr>
          <p:nvPr>
            <p:ph type="sldNum" sz="quarter" idx="12"/>
          </p:nvPr>
        </p:nvSpPr>
        <p:spPr/>
        <p:txBody>
          <a:bodyPr/>
          <a:lstStyle/>
          <a:p>
            <a:fld id="{D3DF70B4-8983-4C1F-97B1-3ECC4403C036}" type="slidenum">
              <a:rPr lang="en-US" altLang="en-US" smtClean="0"/>
              <a:pPr/>
              <a:t>‹#›</a:t>
            </a:fld>
            <a:endParaRPr lang="en-US" altLang="en-US"/>
          </a:p>
        </p:txBody>
      </p:sp>
    </p:spTree>
    <p:extLst>
      <p:ext uri="{BB962C8B-B14F-4D97-AF65-F5344CB8AC3E}">
        <p14:creationId xmlns:p14="http://schemas.microsoft.com/office/powerpoint/2010/main" val="150646455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B716-A859-454E-A16D-0EA3530A68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C1AD6F-0987-4ECE-B2C7-328382FFF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E0AE1C-A562-4C03-A6C8-F5454CD2A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AEC2DF-547E-4987-AC91-3E75C139BA4C}"/>
              </a:ext>
            </a:extLst>
          </p:cNvPr>
          <p:cNvSpPr>
            <a:spLocks noGrp="1"/>
          </p:cNvSpPr>
          <p:nvPr>
            <p:ph type="dt" sz="half" idx="10"/>
          </p:nvPr>
        </p:nvSpPr>
        <p:spPr/>
        <p:txBody>
          <a:bodyPr/>
          <a:lstStyle/>
          <a:p>
            <a:pPr>
              <a:defRPr/>
            </a:pPr>
            <a:fld id="{89D3577E-7DB8-4990-99C9-8B4E478E96F4}" type="datetimeFigureOut">
              <a:rPr lang="en-US" smtClean="0"/>
              <a:pPr>
                <a:defRPr/>
              </a:pPr>
              <a:t>10/28/2024</a:t>
            </a:fld>
            <a:endParaRPr lang="en-US"/>
          </a:p>
        </p:txBody>
      </p:sp>
      <p:sp>
        <p:nvSpPr>
          <p:cNvPr id="6" name="Footer Placeholder 5">
            <a:extLst>
              <a:ext uri="{FF2B5EF4-FFF2-40B4-BE49-F238E27FC236}">
                <a16:creationId xmlns:a16="http://schemas.microsoft.com/office/drawing/2014/main" id="{FC911E44-67FC-4E20-9BCA-E7A404ADE83F}"/>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E022BEE-ECE5-4377-AA91-57E8DA0919F7}"/>
              </a:ext>
            </a:extLst>
          </p:cNvPr>
          <p:cNvSpPr>
            <a:spLocks noGrp="1"/>
          </p:cNvSpPr>
          <p:nvPr>
            <p:ph type="sldNum" sz="quarter" idx="12"/>
          </p:nvPr>
        </p:nvSpPr>
        <p:spPr/>
        <p:txBody>
          <a:bodyPr/>
          <a:lstStyle/>
          <a:p>
            <a:fld id="{9A3EBA36-84CB-47F7-BD92-FE793C2A5EBB}" type="slidenum">
              <a:rPr lang="en-US" altLang="en-US" smtClean="0"/>
              <a:pPr/>
              <a:t>‹#›</a:t>
            </a:fld>
            <a:endParaRPr lang="en-US" altLang="en-US"/>
          </a:p>
        </p:txBody>
      </p:sp>
    </p:spTree>
    <p:extLst>
      <p:ext uri="{BB962C8B-B14F-4D97-AF65-F5344CB8AC3E}">
        <p14:creationId xmlns:p14="http://schemas.microsoft.com/office/powerpoint/2010/main" val="6450916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3DB2-6DA2-4726-AED8-E09B40706E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0F2B2B-88A9-4E70-A14C-C07F672343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1435B67-4DAF-40AC-8D1B-141FE74BD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A54941-10D2-46CC-A611-0E4ED96CAED6}"/>
              </a:ext>
            </a:extLst>
          </p:cNvPr>
          <p:cNvSpPr>
            <a:spLocks noGrp="1"/>
          </p:cNvSpPr>
          <p:nvPr>
            <p:ph type="dt" sz="half" idx="10"/>
          </p:nvPr>
        </p:nvSpPr>
        <p:spPr/>
        <p:txBody>
          <a:bodyPr/>
          <a:lstStyle/>
          <a:p>
            <a:pPr>
              <a:defRPr/>
            </a:pPr>
            <a:fld id="{B81ED125-DA5C-419F-9424-92B3F7AF0E0B}" type="datetimeFigureOut">
              <a:rPr lang="en-US" smtClean="0"/>
              <a:pPr>
                <a:defRPr/>
              </a:pPr>
              <a:t>10/28/2024</a:t>
            </a:fld>
            <a:endParaRPr lang="en-US"/>
          </a:p>
        </p:txBody>
      </p:sp>
      <p:sp>
        <p:nvSpPr>
          <p:cNvPr id="6" name="Footer Placeholder 5">
            <a:extLst>
              <a:ext uri="{FF2B5EF4-FFF2-40B4-BE49-F238E27FC236}">
                <a16:creationId xmlns:a16="http://schemas.microsoft.com/office/drawing/2014/main" id="{8054EA65-B334-4549-9390-D1DC53D3AC72}"/>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3A57B246-16A9-4B2D-B91B-C0657F543971}"/>
              </a:ext>
            </a:extLst>
          </p:cNvPr>
          <p:cNvSpPr>
            <a:spLocks noGrp="1"/>
          </p:cNvSpPr>
          <p:nvPr>
            <p:ph type="sldNum" sz="quarter" idx="12"/>
          </p:nvPr>
        </p:nvSpPr>
        <p:spPr/>
        <p:txBody>
          <a:bodyPr/>
          <a:lstStyle/>
          <a:p>
            <a:fld id="{AA795DCC-8D83-441B-9541-3CF2A9AA260D}" type="slidenum">
              <a:rPr lang="en-US" altLang="en-US" smtClean="0"/>
              <a:pPr/>
              <a:t>‹#›</a:t>
            </a:fld>
            <a:endParaRPr lang="en-US" altLang="en-US"/>
          </a:p>
        </p:txBody>
      </p:sp>
    </p:spTree>
    <p:extLst>
      <p:ext uri="{BB962C8B-B14F-4D97-AF65-F5344CB8AC3E}">
        <p14:creationId xmlns:p14="http://schemas.microsoft.com/office/powerpoint/2010/main" val="398080277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87F9-18F6-4912-BB93-CD03D3CFDE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E46893-9EE8-453B-8A8F-E82D0B20A8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C6C1E-8ACA-4D60-8F5B-54E519B37A56}"/>
              </a:ext>
            </a:extLst>
          </p:cNvPr>
          <p:cNvSpPr>
            <a:spLocks noGrp="1"/>
          </p:cNvSpPr>
          <p:nvPr>
            <p:ph type="dt" sz="half" idx="10"/>
          </p:nvPr>
        </p:nvSpPr>
        <p:spPr/>
        <p:txBody>
          <a:bodyPr/>
          <a:lstStyle/>
          <a:p>
            <a:pPr>
              <a:defRPr/>
            </a:pPr>
            <a:fld id="{039F6B4B-C141-4B0E-9058-CCC884E20966}" type="datetimeFigureOut">
              <a:rPr lang="en-US" smtClean="0"/>
              <a:pPr>
                <a:defRPr/>
              </a:pPr>
              <a:t>10/28/2024</a:t>
            </a:fld>
            <a:endParaRPr lang="en-US"/>
          </a:p>
        </p:txBody>
      </p:sp>
      <p:sp>
        <p:nvSpPr>
          <p:cNvPr id="5" name="Footer Placeholder 4">
            <a:extLst>
              <a:ext uri="{FF2B5EF4-FFF2-40B4-BE49-F238E27FC236}">
                <a16:creationId xmlns:a16="http://schemas.microsoft.com/office/drawing/2014/main" id="{BCFAA201-D2B8-4E6E-8AC6-D4FC9A1608E0}"/>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89FB3B5-EB53-4590-BE5E-CC4968FF1D00}"/>
              </a:ext>
            </a:extLst>
          </p:cNvPr>
          <p:cNvSpPr>
            <a:spLocks noGrp="1"/>
          </p:cNvSpPr>
          <p:nvPr>
            <p:ph type="sldNum" sz="quarter" idx="12"/>
          </p:nvPr>
        </p:nvSpPr>
        <p:spPr/>
        <p:txBody>
          <a:bodyPr/>
          <a:lstStyle/>
          <a:p>
            <a:fld id="{74E972CB-5089-49B1-8BDA-BBAAA6DEC71C}" type="slidenum">
              <a:rPr lang="en-US" altLang="en-US" smtClean="0"/>
              <a:pPr/>
              <a:t>‹#›</a:t>
            </a:fld>
            <a:endParaRPr lang="en-US" altLang="en-US"/>
          </a:p>
        </p:txBody>
      </p:sp>
    </p:spTree>
    <p:extLst>
      <p:ext uri="{BB962C8B-B14F-4D97-AF65-F5344CB8AC3E}">
        <p14:creationId xmlns:p14="http://schemas.microsoft.com/office/powerpoint/2010/main" val="203860380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4F2B9-D13D-4098-B12F-4E63DC5980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6B5775-4A98-4C38-9A11-A2E86E39FA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31F54-4170-41B0-B139-A371D9B60803}"/>
              </a:ext>
            </a:extLst>
          </p:cNvPr>
          <p:cNvSpPr>
            <a:spLocks noGrp="1"/>
          </p:cNvSpPr>
          <p:nvPr>
            <p:ph type="dt" sz="half" idx="10"/>
          </p:nvPr>
        </p:nvSpPr>
        <p:spPr/>
        <p:txBody>
          <a:bodyPr/>
          <a:lstStyle/>
          <a:p>
            <a:pPr>
              <a:defRPr/>
            </a:pPr>
            <a:fld id="{138EA50D-B1CC-45A9-994E-C3DBAFBE3129}" type="datetimeFigureOut">
              <a:rPr lang="en-US" smtClean="0"/>
              <a:pPr>
                <a:defRPr/>
              </a:pPr>
              <a:t>10/28/2024</a:t>
            </a:fld>
            <a:endParaRPr lang="en-US"/>
          </a:p>
        </p:txBody>
      </p:sp>
      <p:sp>
        <p:nvSpPr>
          <p:cNvPr id="5" name="Footer Placeholder 4">
            <a:extLst>
              <a:ext uri="{FF2B5EF4-FFF2-40B4-BE49-F238E27FC236}">
                <a16:creationId xmlns:a16="http://schemas.microsoft.com/office/drawing/2014/main" id="{2F9F8A0F-C3CF-482E-B61F-72894A286C5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72B9529-8B0B-4206-962C-F5B00A642A6F}"/>
              </a:ext>
            </a:extLst>
          </p:cNvPr>
          <p:cNvSpPr>
            <a:spLocks noGrp="1"/>
          </p:cNvSpPr>
          <p:nvPr>
            <p:ph type="sldNum" sz="quarter" idx="12"/>
          </p:nvPr>
        </p:nvSpPr>
        <p:spPr/>
        <p:txBody>
          <a:bodyPr/>
          <a:lstStyle/>
          <a:p>
            <a:fld id="{FB3561A5-AC98-4F35-8B3C-00E0FD9A0742}" type="slidenum">
              <a:rPr lang="en-US" altLang="en-US" smtClean="0"/>
              <a:pPr/>
              <a:t>‹#›</a:t>
            </a:fld>
            <a:endParaRPr lang="en-US" altLang="en-US"/>
          </a:p>
        </p:txBody>
      </p:sp>
    </p:spTree>
    <p:extLst>
      <p:ext uri="{BB962C8B-B14F-4D97-AF65-F5344CB8AC3E}">
        <p14:creationId xmlns:p14="http://schemas.microsoft.com/office/powerpoint/2010/main" val="72016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Headline">
    <p:spTree>
      <p:nvGrpSpPr>
        <p:cNvPr id="1" name=""/>
        <p:cNvGrpSpPr/>
        <p:nvPr/>
      </p:nvGrpSpPr>
      <p:grpSpPr>
        <a:xfrm>
          <a:off x="0" y="0"/>
          <a:ext cx="0" cy="0"/>
          <a:chOff x="0" y="0"/>
          <a:chExt cx="0" cy="0"/>
        </a:xfrm>
      </p:grpSpPr>
      <p:sp>
        <p:nvSpPr>
          <p:cNvPr id="2" name="Nadpis 1"/>
          <p:cNvSpPr>
            <a:spLocks noGrp="1"/>
          </p:cNvSpPr>
          <p:nvPr>
            <p:ph type="title"/>
          </p:nvPr>
        </p:nvSpPr>
        <p:spPr>
          <a:xfrm>
            <a:off x="865718" y="692151"/>
            <a:ext cx="9313333" cy="746125"/>
          </a:xfrm>
          <a:prstGeom prst="rect">
            <a:avLst/>
          </a:prstGeom>
        </p:spPr>
        <p:txBody>
          <a:bodyPr/>
          <a:lstStyle/>
          <a:p>
            <a:r>
              <a:rPr lang="en-US"/>
              <a:t>Click to edit Master title style</a:t>
            </a:r>
            <a:endParaRPr lang="cs-CZ"/>
          </a:p>
        </p:txBody>
      </p:sp>
      <p:sp>
        <p:nvSpPr>
          <p:cNvPr id="3" name="Zástupný symbol pro datum 3"/>
          <p:cNvSpPr>
            <a:spLocks noGrp="1"/>
          </p:cNvSpPr>
          <p:nvPr>
            <p:ph type="dt" sz="half" idx="10"/>
          </p:nvPr>
        </p:nvSpPr>
        <p:spPr/>
        <p:txBody>
          <a:bodyPr/>
          <a:lstStyle>
            <a:lvl1pPr>
              <a:defRPr/>
            </a:lvl1pPr>
          </a:lstStyle>
          <a:p>
            <a:fld id="{229365FE-A84F-4DD7-A476-37FAFFC222DC}" type="datetimeFigureOut">
              <a:rPr lang="en-US" smtClean="0"/>
              <a:t>10/28/2024</a:t>
            </a:fld>
            <a:endParaRPr lang="en-US"/>
          </a:p>
        </p:txBody>
      </p:sp>
      <p:sp>
        <p:nvSpPr>
          <p:cNvPr id="4" name="Zástupný symbol pro zápatí 4"/>
          <p:cNvSpPr>
            <a:spLocks noGrp="1"/>
          </p:cNvSpPr>
          <p:nvPr>
            <p:ph type="ftr" sz="quarter" idx="11"/>
          </p:nvPr>
        </p:nvSpPr>
        <p:spPr/>
        <p:txBody>
          <a:bodyPr/>
          <a:lstStyle>
            <a:lvl1pPr>
              <a:defRPr/>
            </a:lvl1pPr>
          </a:lstStyle>
          <a:p>
            <a:endParaRPr lang="en-US"/>
          </a:p>
        </p:txBody>
      </p:sp>
      <p:sp>
        <p:nvSpPr>
          <p:cNvPr id="5" name="Zástupný symbol pro číslo snímku 5"/>
          <p:cNvSpPr>
            <a:spLocks noGrp="1"/>
          </p:cNvSpPr>
          <p:nvPr>
            <p:ph type="sldNum" sz="quarter" idx="12"/>
          </p:nvPr>
        </p:nvSpPr>
        <p:spPr/>
        <p:txBody>
          <a:bodyPr/>
          <a:lstStyle>
            <a:lvl1pPr>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425998024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5"/>
            <a:ext cx="10972800" cy="480448"/>
          </a:xfrm>
          <a:prstGeom prst="rect">
            <a:avLst/>
          </a:prstGeom>
        </p:spPr>
        <p:txBody>
          <a:bodyPr/>
          <a:lstStyle/>
          <a:p>
            <a:r>
              <a:rPr lang="en-US" noProof="0"/>
              <a:t>Click to edit Master title style</a:t>
            </a:r>
            <a:endParaRPr lang="en-GB" noProof="0" dirty="0"/>
          </a:p>
        </p:txBody>
      </p:sp>
      <p:sp>
        <p:nvSpPr>
          <p:cNvPr id="3" name="Content Placeholder 2"/>
          <p:cNvSpPr>
            <a:spLocks noGrp="1"/>
          </p:cNvSpPr>
          <p:nvPr>
            <p:ph idx="1"/>
          </p:nvPr>
        </p:nvSpPr>
        <p:spPr>
          <a:xfrm>
            <a:off x="609600" y="1397004"/>
            <a:ext cx="10972800" cy="4728633"/>
          </a:xfrm>
          <a:prstGeom prst="rect">
            <a:avLst/>
          </a:prstGeom>
        </p:spPr>
        <p:txBody>
          <a:bodyPr/>
          <a:lstStyle>
            <a:lvl1pPr>
              <a:defRPr sz="1588"/>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4289456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image" Target="../media/image6.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theme" Target="../theme/theme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heme" Target="../theme/theme7.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7.pn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8.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8.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theme" Target="../theme/theme9.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Zástupný symbol pro datum 3"/>
          <p:cNvSpPr>
            <a:spLocks noGrp="1"/>
          </p:cNvSpPr>
          <p:nvPr>
            <p:ph type="dt" sz="half" idx="2"/>
          </p:nvPr>
        </p:nvSpPr>
        <p:spPr>
          <a:xfrm>
            <a:off x="882651" y="6237289"/>
            <a:ext cx="1631949"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229365FE-A84F-4DD7-A476-37FAFFC222DC}" type="datetimeFigureOut">
              <a:rPr lang="en-US" smtClean="0"/>
              <a:t>10/28/2024</a:t>
            </a:fld>
            <a:endParaRPr lang="en-US"/>
          </a:p>
        </p:txBody>
      </p:sp>
      <p:sp>
        <p:nvSpPr>
          <p:cNvPr id="5" name="Zástupný symbol pro zápatí 4"/>
          <p:cNvSpPr>
            <a:spLocks noGrp="1"/>
          </p:cNvSpPr>
          <p:nvPr>
            <p:ph type="ftr" sz="quarter" idx="3"/>
          </p:nvPr>
        </p:nvSpPr>
        <p:spPr>
          <a:xfrm>
            <a:off x="2639484" y="6237289"/>
            <a:ext cx="5376333"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Zástupný symbol pro číslo snímku 5"/>
          <p:cNvSpPr>
            <a:spLocks noGrp="1"/>
          </p:cNvSpPr>
          <p:nvPr>
            <p:ph type="sldNum" sz="quarter" idx="4"/>
          </p:nvPr>
        </p:nvSpPr>
        <p:spPr>
          <a:xfrm>
            <a:off x="8113185" y="6237289"/>
            <a:ext cx="1020233"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FCE0BEC4-5E11-4967-92D7-C325A1E70A39}" type="slidenum">
              <a:rPr lang="en-US" smtClean="0"/>
              <a:t>‹#›</a:t>
            </a:fld>
            <a:endParaRPr lang="en-US"/>
          </a:p>
        </p:txBody>
      </p:sp>
      <p:sp>
        <p:nvSpPr>
          <p:cNvPr id="8" name="Obdélník 7"/>
          <p:cNvSpPr/>
          <p:nvPr/>
        </p:nvSpPr>
        <p:spPr>
          <a:xfrm>
            <a:off x="0" y="0"/>
            <a:ext cx="5270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cs typeface="Arial" charset="0"/>
            </a:endParaRPr>
          </a:p>
        </p:txBody>
      </p:sp>
      <p:pic>
        <p:nvPicPr>
          <p:cNvPr id="10" name="Picture 9"/>
          <p:cNvPicPr>
            <a:picLocks noChangeAspect="1"/>
          </p:cNvPicPr>
          <p:nvPr/>
        </p:nvPicPr>
        <p:blipFill>
          <a:blip r:embed="rId18"/>
          <a:stretch>
            <a:fillRect/>
          </a:stretch>
        </p:blipFill>
        <p:spPr>
          <a:xfrm>
            <a:off x="8467" y="1"/>
            <a:ext cx="2641600" cy="557157"/>
          </a:xfrm>
          <a:prstGeom prst="rect">
            <a:avLst/>
          </a:prstGeom>
        </p:spPr>
      </p:pic>
    </p:spTree>
    <p:extLst>
      <p:ext uri="{BB962C8B-B14F-4D97-AF65-F5344CB8AC3E}">
        <p14:creationId xmlns:p14="http://schemas.microsoft.com/office/powerpoint/2010/main" val="10508685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p:transition>
    <p:fade/>
  </p:transition>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182563" indent="-182563" algn="l" rtl="0" eaLnBrk="1" fontAlgn="base" hangingPunct="1">
        <a:spcBef>
          <a:spcPct val="20000"/>
        </a:spcBef>
        <a:spcAft>
          <a:spcPct val="0"/>
        </a:spcAft>
        <a:buClr>
          <a:schemeClr val="tx2"/>
        </a:buClr>
        <a:buFont typeface="Wingdings" pitchFamily="2" charset="2"/>
        <a:buChar char="§"/>
        <a:defRPr kern="1200">
          <a:solidFill>
            <a:schemeClr val="tx1"/>
          </a:solidFill>
          <a:latin typeface="+mn-lt"/>
          <a:ea typeface="+mn-ea"/>
          <a:cs typeface="+mn-cs"/>
        </a:defRPr>
      </a:lvl1pPr>
      <a:lvl2pPr marL="539750" indent="-182563"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2pPr>
      <a:lvl3pPr marL="992188" indent="-185738" algn="l" rtl="0" eaLnBrk="1" fontAlgn="base" hangingPunct="1">
        <a:spcBef>
          <a:spcPct val="20000"/>
        </a:spcBef>
        <a:spcAft>
          <a:spcPct val="0"/>
        </a:spcAft>
        <a:buFont typeface="Arial" charset="0"/>
        <a:buChar char="•"/>
        <a:defRPr sz="1400" kern="1200">
          <a:solidFill>
            <a:schemeClr val="tx1"/>
          </a:solidFill>
          <a:latin typeface="+mn-lt"/>
          <a:ea typeface="+mn-ea"/>
          <a:cs typeface="+mn-cs"/>
        </a:defRPr>
      </a:lvl3pPr>
      <a:lvl4pPr marL="1438275" indent="-182563"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4pPr>
      <a:lvl5pPr marL="1878013" indent="-174625"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050" name="Zástupný symbol pro nadpis 1"/>
          <p:cNvSpPr>
            <a:spLocks noGrp="1"/>
          </p:cNvSpPr>
          <p:nvPr>
            <p:ph type="title"/>
          </p:nvPr>
        </p:nvSpPr>
        <p:spPr bwMode="auto">
          <a:xfrm>
            <a:off x="865718" y="692151"/>
            <a:ext cx="9313333" cy="7461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cs-CZ"/>
              <a:t>Klepnutím lze upravit styl předlohy nadpisů.</a:t>
            </a:r>
          </a:p>
        </p:txBody>
      </p:sp>
      <p:sp>
        <p:nvSpPr>
          <p:cNvPr id="2051" name="Zástupný symbol pro text 2"/>
          <p:cNvSpPr>
            <a:spLocks noGrp="1"/>
          </p:cNvSpPr>
          <p:nvPr>
            <p:ph type="body" idx="1"/>
          </p:nvPr>
        </p:nvSpPr>
        <p:spPr bwMode="auto">
          <a:xfrm>
            <a:off x="882651" y="1628775"/>
            <a:ext cx="10767483" cy="4321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12" name="Zástupný symbol pro datum 3"/>
          <p:cNvSpPr>
            <a:spLocks noGrp="1"/>
          </p:cNvSpPr>
          <p:nvPr>
            <p:ph type="dt" sz="half" idx="2"/>
          </p:nvPr>
        </p:nvSpPr>
        <p:spPr>
          <a:xfrm>
            <a:off x="882651" y="6237289"/>
            <a:ext cx="1631949"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DC3E7F58-9D6F-4063-A911-B4295F095F42}" type="datetimeFigureOut">
              <a:rPr lang="cs-CZ"/>
              <a:pPr/>
              <a:t>28.10.2024</a:t>
            </a:fld>
            <a:endParaRPr lang="cs-CZ"/>
          </a:p>
        </p:txBody>
      </p:sp>
      <p:sp>
        <p:nvSpPr>
          <p:cNvPr id="13" name="Zástupný symbol pro zápatí 4"/>
          <p:cNvSpPr>
            <a:spLocks noGrp="1"/>
          </p:cNvSpPr>
          <p:nvPr>
            <p:ph type="ftr" sz="quarter" idx="3"/>
          </p:nvPr>
        </p:nvSpPr>
        <p:spPr>
          <a:xfrm>
            <a:off x="2639484" y="6237289"/>
            <a:ext cx="5376333"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14" name="Zástupný symbol pro číslo snímku 5"/>
          <p:cNvSpPr>
            <a:spLocks noGrp="1"/>
          </p:cNvSpPr>
          <p:nvPr>
            <p:ph type="sldNum" sz="quarter" idx="4"/>
          </p:nvPr>
        </p:nvSpPr>
        <p:spPr>
          <a:xfrm>
            <a:off x="8113185" y="6237289"/>
            <a:ext cx="1020233"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4FBCF228-ED0A-452E-A8ED-962836AF217A}" type="slidenum">
              <a:rPr lang="cs-CZ"/>
              <a:pPr/>
              <a:t>‹#›</a:t>
            </a:fld>
            <a:endParaRPr lang="cs-CZ"/>
          </a:p>
        </p:txBody>
      </p:sp>
    </p:spTree>
    <p:extLst>
      <p:ext uri="{BB962C8B-B14F-4D97-AF65-F5344CB8AC3E}">
        <p14:creationId xmlns:p14="http://schemas.microsoft.com/office/powerpoint/2010/main" val="34177641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Lst>
  <p:transition>
    <p:fade/>
  </p:transition>
  <p:txStyles>
    <p:titleStyle>
      <a:lvl1pPr algn="l" rtl="0" eaLnBrk="1" fontAlgn="base" hangingPunct="1">
        <a:spcBef>
          <a:spcPct val="0"/>
        </a:spcBef>
        <a:spcAft>
          <a:spcPct val="0"/>
        </a:spcAft>
        <a:defRPr sz="2800" b="1" kern="1200">
          <a:solidFill>
            <a:schemeClr val="tx2"/>
          </a:solidFill>
          <a:latin typeface="Arial" charset="0"/>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182563" indent="-182563" algn="l" rtl="0" eaLnBrk="1" fontAlgn="base" hangingPunct="1">
        <a:spcBef>
          <a:spcPct val="20000"/>
        </a:spcBef>
        <a:spcAft>
          <a:spcPct val="0"/>
        </a:spcAft>
        <a:buClr>
          <a:schemeClr val="tx2"/>
        </a:buClr>
        <a:buFont typeface="Wingdings" pitchFamily="2" charset="2"/>
        <a:buChar char="§"/>
        <a:defRPr kern="1200">
          <a:solidFill>
            <a:schemeClr val="tx1"/>
          </a:solidFill>
          <a:latin typeface="Arial" charset="0"/>
          <a:ea typeface="+mn-ea"/>
          <a:cs typeface="+mn-cs"/>
        </a:defRPr>
      </a:lvl1pPr>
      <a:lvl2pPr marL="539750" indent="-182563" algn="l" rtl="0" eaLnBrk="1" fontAlgn="base" hangingPunct="1">
        <a:spcBef>
          <a:spcPct val="20000"/>
        </a:spcBef>
        <a:spcAft>
          <a:spcPct val="0"/>
        </a:spcAft>
        <a:buFont typeface="Arial" charset="0"/>
        <a:buChar char="–"/>
        <a:defRPr sz="1600" kern="1200">
          <a:solidFill>
            <a:schemeClr val="tx1"/>
          </a:solidFill>
          <a:latin typeface="Arial" charset="0"/>
          <a:ea typeface="+mn-ea"/>
          <a:cs typeface="+mn-cs"/>
        </a:defRPr>
      </a:lvl2pPr>
      <a:lvl3pPr marL="992188" indent="-185738" algn="l" rtl="0" eaLnBrk="1" fontAlgn="base" hangingPunct="1">
        <a:spcBef>
          <a:spcPct val="20000"/>
        </a:spcBef>
        <a:spcAft>
          <a:spcPct val="0"/>
        </a:spcAft>
        <a:buFont typeface="Arial" charset="0"/>
        <a:buChar char="•"/>
        <a:defRPr sz="1400" kern="1200">
          <a:solidFill>
            <a:schemeClr val="tx1"/>
          </a:solidFill>
          <a:latin typeface="Arial" charset="0"/>
          <a:ea typeface="+mn-ea"/>
          <a:cs typeface="+mn-cs"/>
        </a:defRPr>
      </a:lvl3pPr>
      <a:lvl4pPr marL="1438275" indent="-182563" algn="l" rtl="0" eaLnBrk="1" fontAlgn="base" hangingPunct="1">
        <a:spcBef>
          <a:spcPct val="20000"/>
        </a:spcBef>
        <a:spcAft>
          <a:spcPct val="0"/>
        </a:spcAft>
        <a:buFont typeface="Arial" charset="0"/>
        <a:buChar char="–"/>
        <a:defRPr sz="1200" kern="1200">
          <a:solidFill>
            <a:schemeClr val="tx1"/>
          </a:solidFill>
          <a:latin typeface="Arial" charset="0"/>
          <a:ea typeface="+mn-ea"/>
          <a:cs typeface="+mn-cs"/>
        </a:defRPr>
      </a:lvl4pPr>
      <a:lvl5pPr marL="1878013" indent="-174625" algn="l" rtl="0" eaLnBrk="1" fontAlgn="base" hangingPunct="1">
        <a:spcBef>
          <a:spcPct val="20000"/>
        </a:spcBef>
        <a:spcAft>
          <a:spcPct val="0"/>
        </a:spcAft>
        <a:buFont typeface="Arial" charset="0"/>
        <a:buChar char="»"/>
        <a:defRPr sz="12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3074" name="Zástupný symbol pro nadpis 1"/>
          <p:cNvSpPr>
            <a:spLocks noGrp="1"/>
          </p:cNvSpPr>
          <p:nvPr>
            <p:ph type="title"/>
          </p:nvPr>
        </p:nvSpPr>
        <p:spPr bwMode="auto">
          <a:xfrm>
            <a:off x="865718" y="692151"/>
            <a:ext cx="9313333" cy="7461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cs-CZ"/>
              <a:t>Klepnutím lze upravit styl předlohy nadpisů.</a:t>
            </a:r>
          </a:p>
        </p:txBody>
      </p:sp>
      <p:sp>
        <p:nvSpPr>
          <p:cNvPr id="3075" name="Zástupný symbol pro text 2"/>
          <p:cNvSpPr>
            <a:spLocks noGrp="1"/>
          </p:cNvSpPr>
          <p:nvPr>
            <p:ph type="body" idx="1"/>
          </p:nvPr>
        </p:nvSpPr>
        <p:spPr bwMode="auto">
          <a:xfrm>
            <a:off x="882651" y="1628775"/>
            <a:ext cx="10767483" cy="4321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12" name="Zástupný symbol pro datum 3"/>
          <p:cNvSpPr>
            <a:spLocks noGrp="1"/>
          </p:cNvSpPr>
          <p:nvPr>
            <p:ph type="dt" sz="half" idx="2"/>
          </p:nvPr>
        </p:nvSpPr>
        <p:spPr>
          <a:xfrm>
            <a:off x="882651" y="6237289"/>
            <a:ext cx="1631949"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EA76693-E3D4-4E98-8DE3-6F2D8A183848}" type="datetimeFigureOut">
              <a:rPr lang="cs-CZ"/>
              <a:pPr/>
              <a:t>28.10.2024</a:t>
            </a:fld>
            <a:endParaRPr lang="cs-CZ"/>
          </a:p>
        </p:txBody>
      </p:sp>
      <p:sp>
        <p:nvSpPr>
          <p:cNvPr id="13" name="Zástupný symbol pro zápatí 4"/>
          <p:cNvSpPr>
            <a:spLocks noGrp="1"/>
          </p:cNvSpPr>
          <p:nvPr>
            <p:ph type="ftr" sz="quarter" idx="3"/>
          </p:nvPr>
        </p:nvSpPr>
        <p:spPr>
          <a:xfrm>
            <a:off x="2639484" y="6237289"/>
            <a:ext cx="5376333"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14" name="Zástupný symbol pro číslo snímku 5"/>
          <p:cNvSpPr>
            <a:spLocks noGrp="1"/>
          </p:cNvSpPr>
          <p:nvPr>
            <p:ph type="sldNum" sz="quarter" idx="4"/>
          </p:nvPr>
        </p:nvSpPr>
        <p:spPr>
          <a:xfrm>
            <a:off x="8113185" y="6237289"/>
            <a:ext cx="1020233"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69D15E71-E74A-4AD3-BA07-31937A17EBC9}" type="slidenum">
              <a:rPr lang="cs-CZ"/>
              <a:pPr/>
              <a:t>‹#›</a:t>
            </a:fld>
            <a:endParaRPr lang="cs-CZ"/>
          </a:p>
        </p:txBody>
      </p:sp>
    </p:spTree>
    <p:extLst>
      <p:ext uri="{BB962C8B-B14F-4D97-AF65-F5344CB8AC3E}">
        <p14:creationId xmlns:p14="http://schemas.microsoft.com/office/powerpoint/2010/main" val="423130539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transition>
    <p:fade/>
  </p:transition>
  <p:txStyles>
    <p:titleStyle>
      <a:lvl1pPr algn="l" rtl="0" eaLnBrk="1" fontAlgn="base" hangingPunct="1">
        <a:spcBef>
          <a:spcPct val="0"/>
        </a:spcBef>
        <a:spcAft>
          <a:spcPct val="0"/>
        </a:spcAft>
        <a:defRPr sz="2800" b="1" kern="1200">
          <a:solidFill>
            <a:schemeClr val="tx2"/>
          </a:solidFill>
          <a:latin typeface="Arial" charset="0"/>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182563" indent="-182563" algn="l" rtl="0" eaLnBrk="1" fontAlgn="base" hangingPunct="1">
        <a:spcBef>
          <a:spcPct val="20000"/>
        </a:spcBef>
        <a:spcAft>
          <a:spcPct val="0"/>
        </a:spcAft>
        <a:buClr>
          <a:schemeClr val="tx2"/>
        </a:buClr>
        <a:buFont typeface="Wingdings" pitchFamily="2" charset="2"/>
        <a:buChar char="§"/>
        <a:defRPr kern="1200">
          <a:solidFill>
            <a:schemeClr val="tx1"/>
          </a:solidFill>
          <a:latin typeface="Arial" charset="0"/>
          <a:ea typeface="+mn-ea"/>
          <a:cs typeface="+mn-cs"/>
        </a:defRPr>
      </a:lvl1pPr>
      <a:lvl2pPr marL="539750" indent="-182563" algn="l" rtl="0" eaLnBrk="1" fontAlgn="base" hangingPunct="1">
        <a:spcBef>
          <a:spcPct val="20000"/>
        </a:spcBef>
        <a:spcAft>
          <a:spcPct val="0"/>
        </a:spcAft>
        <a:buFont typeface="Arial" charset="0"/>
        <a:buChar char="–"/>
        <a:defRPr sz="1600" kern="1200">
          <a:solidFill>
            <a:schemeClr val="tx1"/>
          </a:solidFill>
          <a:latin typeface="Arial" charset="0"/>
          <a:ea typeface="+mn-ea"/>
          <a:cs typeface="+mn-cs"/>
        </a:defRPr>
      </a:lvl2pPr>
      <a:lvl3pPr marL="992188" indent="-185738" algn="l" rtl="0" eaLnBrk="1" fontAlgn="base" hangingPunct="1">
        <a:spcBef>
          <a:spcPct val="20000"/>
        </a:spcBef>
        <a:spcAft>
          <a:spcPct val="0"/>
        </a:spcAft>
        <a:buFont typeface="Arial" charset="0"/>
        <a:buChar char="•"/>
        <a:defRPr sz="1400" kern="1200">
          <a:solidFill>
            <a:schemeClr val="tx1"/>
          </a:solidFill>
          <a:latin typeface="Arial" charset="0"/>
          <a:ea typeface="+mn-ea"/>
          <a:cs typeface="+mn-cs"/>
        </a:defRPr>
      </a:lvl3pPr>
      <a:lvl4pPr marL="1438275" indent="-182563" algn="l" rtl="0" eaLnBrk="1" fontAlgn="base" hangingPunct="1">
        <a:spcBef>
          <a:spcPct val="20000"/>
        </a:spcBef>
        <a:spcAft>
          <a:spcPct val="0"/>
        </a:spcAft>
        <a:buFont typeface="Arial" charset="0"/>
        <a:buChar char="–"/>
        <a:defRPr sz="1200" kern="1200">
          <a:solidFill>
            <a:schemeClr val="tx1"/>
          </a:solidFill>
          <a:latin typeface="Arial" charset="0"/>
          <a:ea typeface="+mn-ea"/>
          <a:cs typeface="+mn-cs"/>
        </a:defRPr>
      </a:lvl4pPr>
      <a:lvl5pPr marL="1878013" indent="-174625" algn="l" rtl="0" eaLnBrk="1" fontAlgn="base" hangingPunct="1">
        <a:spcBef>
          <a:spcPct val="20000"/>
        </a:spcBef>
        <a:spcAft>
          <a:spcPct val="0"/>
        </a:spcAft>
        <a:buFont typeface="Arial" charset="0"/>
        <a:buChar char="»"/>
        <a:defRPr sz="12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4098" name="Zástupný symbol pro nadpis 1"/>
          <p:cNvSpPr>
            <a:spLocks noGrp="1"/>
          </p:cNvSpPr>
          <p:nvPr>
            <p:ph type="title"/>
          </p:nvPr>
        </p:nvSpPr>
        <p:spPr bwMode="auto">
          <a:xfrm>
            <a:off x="865718" y="692151"/>
            <a:ext cx="9313333" cy="7461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cs-CZ"/>
              <a:t>Klepnutím lze upravit styl předlohy nadpisů.</a:t>
            </a:r>
          </a:p>
        </p:txBody>
      </p:sp>
      <p:sp>
        <p:nvSpPr>
          <p:cNvPr id="4099" name="Zástupný symbol pro text 2"/>
          <p:cNvSpPr>
            <a:spLocks noGrp="1"/>
          </p:cNvSpPr>
          <p:nvPr>
            <p:ph type="body" idx="1"/>
          </p:nvPr>
        </p:nvSpPr>
        <p:spPr bwMode="auto">
          <a:xfrm>
            <a:off x="882651" y="1628775"/>
            <a:ext cx="10767483" cy="4321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12" name="Zástupný symbol pro datum 3"/>
          <p:cNvSpPr>
            <a:spLocks noGrp="1"/>
          </p:cNvSpPr>
          <p:nvPr>
            <p:ph type="dt" sz="half" idx="2"/>
          </p:nvPr>
        </p:nvSpPr>
        <p:spPr>
          <a:xfrm>
            <a:off x="882651" y="6237289"/>
            <a:ext cx="1631949"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A9B56B72-4D93-47A2-961E-771EA993B6EF}" type="datetimeFigureOut">
              <a:rPr lang="cs-CZ"/>
              <a:pPr/>
              <a:t>28.10.2024</a:t>
            </a:fld>
            <a:endParaRPr lang="cs-CZ"/>
          </a:p>
        </p:txBody>
      </p:sp>
      <p:sp>
        <p:nvSpPr>
          <p:cNvPr id="13" name="Zástupný symbol pro zápatí 4"/>
          <p:cNvSpPr>
            <a:spLocks noGrp="1"/>
          </p:cNvSpPr>
          <p:nvPr>
            <p:ph type="ftr" sz="quarter" idx="3"/>
          </p:nvPr>
        </p:nvSpPr>
        <p:spPr>
          <a:xfrm>
            <a:off x="2639484" y="6237289"/>
            <a:ext cx="5376333"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14" name="Zástupný symbol pro číslo snímku 5"/>
          <p:cNvSpPr>
            <a:spLocks noGrp="1"/>
          </p:cNvSpPr>
          <p:nvPr>
            <p:ph type="sldNum" sz="quarter" idx="4"/>
          </p:nvPr>
        </p:nvSpPr>
        <p:spPr>
          <a:xfrm>
            <a:off x="8113185" y="6237289"/>
            <a:ext cx="1020233"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26F01C21-CF68-41E1-8968-6253FD5302DE}" type="slidenum">
              <a:rPr lang="cs-CZ"/>
              <a:pPr/>
              <a:t>‹#›</a:t>
            </a:fld>
            <a:endParaRPr lang="cs-CZ"/>
          </a:p>
        </p:txBody>
      </p:sp>
    </p:spTree>
    <p:extLst>
      <p:ext uri="{BB962C8B-B14F-4D97-AF65-F5344CB8AC3E}">
        <p14:creationId xmlns:p14="http://schemas.microsoft.com/office/powerpoint/2010/main" val="246290211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transition>
    <p:fade/>
  </p:transition>
  <p:txStyles>
    <p:titleStyle>
      <a:lvl1pPr algn="l" rtl="0" eaLnBrk="1" fontAlgn="base" hangingPunct="1">
        <a:spcBef>
          <a:spcPct val="0"/>
        </a:spcBef>
        <a:spcAft>
          <a:spcPct val="0"/>
        </a:spcAft>
        <a:defRPr sz="2800" b="1" kern="1200">
          <a:solidFill>
            <a:schemeClr val="tx2"/>
          </a:solidFill>
          <a:latin typeface="Arial" charset="0"/>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182563" indent="-182563" algn="l" rtl="0" eaLnBrk="1" fontAlgn="base" hangingPunct="1">
        <a:spcBef>
          <a:spcPct val="20000"/>
        </a:spcBef>
        <a:spcAft>
          <a:spcPct val="0"/>
        </a:spcAft>
        <a:buClr>
          <a:schemeClr val="tx2"/>
        </a:buClr>
        <a:buFont typeface="Wingdings" pitchFamily="2" charset="2"/>
        <a:buChar char="§"/>
        <a:defRPr kern="1200">
          <a:solidFill>
            <a:schemeClr val="tx1"/>
          </a:solidFill>
          <a:latin typeface="Arial" charset="0"/>
          <a:ea typeface="+mn-ea"/>
          <a:cs typeface="+mn-cs"/>
        </a:defRPr>
      </a:lvl1pPr>
      <a:lvl2pPr marL="539750" indent="-182563" algn="l" rtl="0" eaLnBrk="1" fontAlgn="base" hangingPunct="1">
        <a:spcBef>
          <a:spcPct val="20000"/>
        </a:spcBef>
        <a:spcAft>
          <a:spcPct val="0"/>
        </a:spcAft>
        <a:buFont typeface="Arial" charset="0"/>
        <a:buChar char="–"/>
        <a:defRPr sz="1600" kern="1200">
          <a:solidFill>
            <a:schemeClr val="tx1"/>
          </a:solidFill>
          <a:latin typeface="Arial" charset="0"/>
          <a:ea typeface="+mn-ea"/>
          <a:cs typeface="+mn-cs"/>
        </a:defRPr>
      </a:lvl2pPr>
      <a:lvl3pPr marL="992188" indent="-185738" algn="l" rtl="0" eaLnBrk="1" fontAlgn="base" hangingPunct="1">
        <a:spcBef>
          <a:spcPct val="20000"/>
        </a:spcBef>
        <a:spcAft>
          <a:spcPct val="0"/>
        </a:spcAft>
        <a:buFont typeface="Arial" charset="0"/>
        <a:buChar char="•"/>
        <a:defRPr sz="1400" kern="1200">
          <a:solidFill>
            <a:schemeClr val="tx1"/>
          </a:solidFill>
          <a:latin typeface="Arial" charset="0"/>
          <a:ea typeface="+mn-ea"/>
          <a:cs typeface="+mn-cs"/>
        </a:defRPr>
      </a:lvl3pPr>
      <a:lvl4pPr marL="1438275" indent="-182563" algn="l" rtl="0" eaLnBrk="1" fontAlgn="base" hangingPunct="1">
        <a:spcBef>
          <a:spcPct val="20000"/>
        </a:spcBef>
        <a:spcAft>
          <a:spcPct val="0"/>
        </a:spcAft>
        <a:buFont typeface="Arial" charset="0"/>
        <a:buChar char="–"/>
        <a:defRPr sz="1200" kern="1200">
          <a:solidFill>
            <a:schemeClr val="tx1"/>
          </a:solidFill>
          <a:latin typeface="Arial" charset="0"/>
          <a:ea typeface="+mn-ea"/>
          <a:cs typeface="+mn-cs"/>
        </a:defRPr>
      </a:lvl4pPr>
      <a:lvl5pPr marL="1878013" indent="-174625" algn="l" rtl="0" eaLnBrk="1" fontAlgn="base" hangingPunct="1">
        <a:spcBef>
          <a:spcPct val="20000"/>
        </a:spcBef>
        <a:spcAft>
          <a:spcPct val="0"/>
        </a:spcAft>
        <a:buFont typeface="Arial" charset="0"/>
        <a:buChar char="»"/>
        <a:defRPr sz="12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355601" y="987425"/>
            <a:ext cx="11410951" cy="519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Cliquez pour modifier les styles du texte du masque</a:t>
            </a:r>
          </a:p>
          <a:p>
            <a:pPr lvl="1"/>
            <a:r>
              <a:rPr lang="en-GB" altLang="en-US"/>
              <a:t>Deuxième niveau</a:t>
            </a:r>
          </a:p>
          <a:p>
            <a:pPr lvl="2"/>
            <a:r>
              <a:rPr lang="en-GB" altLang="en-US"/>
              <a:t>Troisième niveau</a:t>
            </a:r>
          </a:p>
          <a:p>
            <a:pPr lvl="3"/>
            <a:r>
              <a:rPr lang="en-GB" altLang="en-US"/>
              <a:t>Quatrième niveau</a:t>
            </a:r>
          </a:p>
          <a:p>
            <a:pPr lvl="4"/>
            <a:r>
              <a:rPr lang="en-GB" altLang="en-US"/>
              <a:t>Cinquième niveau</a:t>
            </a:r>
          </a:p>
        </p:txBody>
      </p:sp>
      <p:sp>
        <p:nvSpPr>
          <p:cNvPr id="1459" name="Text Box 435"/>
          <p:cNvSpPr txBox="1">
            <a:spLocks noChangeArrowheads="1"/>
          </p:cNvSpPr>
          <p:nvPr/>
        </p:nvSpPr>
        <p:spPr bwMode="gray">
          <a:xfrm>
            <a:off x="11336868" y="6573839"/>
            <a:ext cx="842433" cy="274637"/>
          </a:xfrm>
          <a:prstGeom prst="rect">
            <a:avLst/>
          </a:prstGeom>
          <a:noFill/>
          <a:ln w="9525">
            <a:noFill/>
            <a:miter lim="800000"/>
            <a:headEnd/>
            <a:tailEnd/>
          </a:ln>
          <a:effec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fld id="{A5A201F9-ADB6-49EA-B9C8-B2B19CFE1CBC}" type="slidenum">
              <a:rPr lang="en-GB" altLang="en-US" sz="1200">
                <a:solidFill>
                  <a:schemeClr val="hlink"/>
                </a:solidFill>
              </a:rPr>
              <a:pPr algn="ctr" eaLnBrk="1" hangingPunct="1">
                <a:spcBef>
                  <a:spcPct val="50000"/>
                </a:spcBef>
              </a:pPr>
              <a:t>‹#›</a:t>
            </a:fld>
            <a:endParaRPr lang="en-GB" altLang="en-US" sz="1200">
              <a:solidFill>
                <a:srgbClr val="800000"/>
              </a:solidFill>
            </a:endParaRPr>
          </a:p>
        </p:txBody>
      </p:sp>
      <p:sp>
        <p:nvSpPr>
          <p:cNvPr id="5128" name="Rectangle 442"/>
          <p:cNvSpPr>
            <a:spLocks noChangeArrowheads="1"/>
          </p:cNvSpPr>
          <p:nvPr/>
        </p:nvSpPr>
        <p:spPr bwMode="gray">
          <a:xfrm flipH="1">
            <a:off x="910168" y="6550026"/>
            <a:ext cx="11281833" cy="22225"/>
          </a:xfrm>
          <a:prstGeom prst="rect">
            <a:avLst/>
          </a:prstGeom>
          <a:gradFill rotWithShape="1">
            <a:gsLst>
              <a:gs pos="0">
                <a:schemeClr val="hlink"/>
              </a:gs>
              <a:gs pos="100000">
                <a:srgbClr val="F1F0EF"/>
              </a:gs>
            </a:gsLst>
            <a:lin ang="0" scaled="1"/>
          </a:gradFill>
          <a:ln>
            <a:noFill/>
          </a:ln>
        </p:spPr>
        <p:txBody>
          <a:bodyPr wrap="none" anchor="ctr"/>
          <a:lstStyle>
            <a:lvl1pPr eaLnBrk="0" hangingPunct="0">
              <a:defRPr sz="1600">
                <a:solidFill>
                  <a:schemeClr val="tx1"/>
                </a:solidFill>
                <a:latin typeface="Arial" pitchFamily="34" charset="0"/>
                <a:ea typeface="ＭＳ Ｐゴシック" pitchFamily="34" charset="-128"/>
              </a:defRPr>
            </a:lvl1pPr>
            <a:lvl2pPr marL="742950" indent="-285750" eaLnBrk="0" hangingPunct="0">
              <a:defRPr sz="1600">
                <a:solidFill>
                  <a:schemeClr val="tx1"/>
                </a:solidFill>
                <a:latin typeface="Arial" pitchFamily="34" charset="0"/>
                <a:ea typeface="ＭＳ Ｐゴシック" pitchFamily="34" charset="-128"/>
              </a:defRPr>
            </a:lvl2pPr>
            <a:lvl3pPr marL="1143000" indent="-228600" eaLnBrk="0" hangingPunct="0">
              <a:defRPr sz="1600">
                <a:solidFill>
                  <a:schemeClr val="tx1"/>
                </a:solidFill>
                <a:latin typeface="Arial" pitchFamily="34" charset="0"/>
                <a:ea typeface="ＭＳ Ｐゴシック" pitchFamily="34" charset="-128"/>
              </a:defRPr>
            </a:lvl3pPr>
            <a:lvl4pPr marL="1600200" indent="-228600" eaLnBrk="0" hangingPunct="0">
              <a:defRPr sz="1600">
                <a:solidFill>
                  <a:schemeClr val="tx1"/>
                </a:solidFill>
                <a:latin typeface="Arial" pitchFamily="34" charset="0"/>
                <a:ea typeface="ＭＳ Ｐゴシック" pitchFamily="34" charset="-128"/>
              </a:defRPr>
            </a:lvl4pPr>
            <a:lvl5pPr marL="2057400" indent="-228600" eaLnBrk="0" hangingPunct="0">
              <a:defRPr sz="1600">
                <a:solidFill>
                  <a:schemeClr val="tx1"/>
                </a:solidFill>
                <a:latin typeface="Arial" pitchFamily="34" charset="0"/>
                <a:ea typeface="ＭＳ Ｐゴシック" pitchFamily="34" charset="-128"/>
              </a:defRPr>
            </a:lvl5pPr>
            <a:lvl6pPr marL="2514600" indent="-228600" eaLnBrk="0" fontAlgn="base" hangingPunct="0">
              <a:lnSpc>
                <a:spcPct val="90000"/>
              </a:lnSpc>
              <a:spcBef>
                <a:spcPct val="70000"/>
              </a:spcBef>
              <a:spcAft>
                <a:spcPct val="0"/>
              </a:spcAft>
              <a:buChar char="•"/>
              <a:defRPr sz="1600">
                <a:solidFill>
                  <a:schemeClr val="tx1"/>
                </a:solidFill>
                <a:latin typeface="Arial" pitchFamily="34" charset="0"/>
                <a:ea typeface="ＭＳ Ｐゴシック" pitchFamily="34" charset="-128"/>
              </a:defRPr>
            </a:lvl6pPr>
            <a:lvl7pPr marL="2971800" indent="-228600" eaLnBrk="0" fontAlgn="base" hangingPunct="0">
              <a:lnSpc>
                <a:spcPct val="90000"/>
              </a:lnSpc>
              <a:spcBef>
                <a:spcPct val="70000"/>
              </a:spcBef>
              <a:spcAft>
                <a:spcPct val="0"/>
              </a:spcAft>
              <a:buChar char="•"/>
              <a:defRPr sz="1600">
                <a:solidFill>
                  <a:schemeClr val="tx1"/>
                </a:solidFill>
                <a:latin typeface="Arial" pitchFamily="34" charset="0"/>
                <a:ea typeface="ＭＳ Ｐゴシック" pitchFamily="34" charset="-128"/>
              </a:defRPr>
            </a:lvl7pPr>
            <a:lvl8pPr marL="3429000" indent="-228600" eaLnBrk="0" fontAlgn="base" hangingPunct="0">
              <a:lnSpc>
                <a:spcPct val="90000"/>
              </a:lnSpc>
              <a:spcBef>
                <a:spcPct val="70000"/>
              </a:spcBef>
              <a:spcAft>
                <a:spcPct val="0"/>
              </a:spcAft>
              <a:buChar char="•"/>
              <a:defRPr sz="1600">
                <a:solidFill>
                  <a:schemeClr val="tx1"/>
                </a:solidFill>
                <a:latin typeface="Arial" pitchFamily="34" charset="0"/>
                <a:ea typeface="ＭＳ Ｐゴシック" pitchFamily="34" charset="-128"/>
              </a:defRPr>
            </a:lvl8pPr>
            <a:lvl9pPr marL="3886200" indent="-228600" eaLnBrk="0" fontAlgn="base" hangingPunct="0">
              <a:lnSpc>
                <a:spcPct val="90000"/>
              </a:lnSpc>
              <a:spcBef>
                <a:spcPct val="70000"/>
              </a:spcBef>
              <a:spcAft>
                <a:spcPct val="0"/>
              </a:spcAft>
              <a:buChar char="•"/>
              <a:defRPr sz="1600">
                <a:solidFill>
                  <a:schemeClr val="tx1"/>
                </a:solidFill>
                <a:latin typeface="Arial" pitchFamily="34" charset="0"/>
                <a:ea typeface="ＭＳ Ｐゴシック" pitchFamily="34" charset="-128"/>
              </a:defRPr>
            </a:lvl9pPr>
          </a:lstStyle>
          <a:p>
            <a:pPr eaLnBrk="1" hangingPunct="1">
              <a:lnSpc>
                <a:spcPct val="90000"/>
              </a:lnSpc>
              <a:spcBef>
                <a:spcPct val="70000"/>
              </a:spcBef>
              <a:buFontTx/>
              <a:buChar char="•"/>
              <a:defRPr/>
            </a:pPr>
            <a:endParaRPr lang="en-US" altLang="en-US" sz="1600"/>
          </a:p>
        </p:txBody>
      </p:sp>
      <p:sp>
        <p:nvSpPr>
          <p:cNvPr id="12" name="Text Box 447"/>
          <p:cNvSpPr txBox="1">
            <a:spLocks noChangeArrowheads="1"/>
          </p:cNvSpPr>
          <p:nvPr/>
        </p:nvSpPr>
        <p:spPr bwMode="auto">
          <a:xfrm>
            <a:off x="0" y="6581776"/>
            <a:ext cx="12192000" cy="244475"/>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ea typeface="ＭＳ Ｐゴシック" pitchFamily="34" charset="-128"/>
              </a:defRPr>
            </a:lvl1pPr>
            <a:lvl2pPr marL="37931725" indent="-37474525" eaLnBrk="0" hangingPunct="0">
              <a:defRPr sz="1600">
                <a:solidFill>
                  <a:schemeClr val="tx1"/>
                </a:solidFill>
                <a:latin typeface="Arial" charset="0"/>
                <a:ea typeface="ＭＳ Ｐゴシック" pitchFamily="34" charset="-128"/>
              </a:defRPr>
            </a:lvl2pPr>
            <a:lvl3pPr eaLnBrk="0" hangingPunct="0">
              <a:defRPr sz="1600">
                <a:solidFill>
                  <a:schemeClr val="tx1"/>
                </a:solidFill>
                <a:latin typeface="Arial" charset="0"/>
                <a:ea typeface="ＭＳ Ｐゴシック" pitchFamily="34" charset="-128"/>
              </a:defRPr>
            </a:lvl3pPr>
            <a:lvl4pPr eaLnBrk="0" hangingPunct="0">
              <a:defRPr sz="1600">
                <a:solidFill>
                  <a:schemeClr val="tx1"/>
                </a:solidFill>
                <a:latin typeface="Arial" charset="0"/>
                <a:ea typeface="ＭＳ Ｐゴシック" pitchFamily="34" charset="-128"/>
              </a:defRPr>
            </a:lvl4pPr>
            <a:lvl5pPr eaLnBrk="0" hangingPunct="0">
              <a:defRPr sz="1600">
                <a:solidFill>
                  <a:schemeClr val="tx1"/>
                </a:solidFill>
                <a:latin typeface="Arial" charset="0"/>
                <a:ea typeface="ＭＳ Ｐゴシック" pitchFamily="34" charset="-128"/>
              </a:defRPr>
            </a:lvl5pPr>
            <a:lvl6pPr marL="457200" eaLnBrk="0" fontAlgn="base" hangingPunct="0">
              <a:lnSpc>
                <a:spcPct val="90000"/>
              </a:lnSpc>
              <a:spcBef>
                <a:spcPct val="70000"/>
              </a:spcBef>
              <a:spcAft>
                <a:spcPct val="0"/>
              </a:spcAft>
              <a:defRPr sz="1600">
                <a:solidFill>
                  <a:schemeClr val="tx1"/>
                </a:solidFill>
                <a:latin typeface="Arial" charset="0"/>
                <a:ea typeface="ＭＳ Ｐゴシック" pitchFamily="34" charset="-128"/>
              </a:defRPr>
            </a:lvl6pPr>
            <a:lvl7pPr marL="914400" eaLnBrk="0" fontAlgn="base" hangingPunct="0">
              <a:lnSpc>
                <a:spcPct val="90000"/>
              </a:lnSpc>
              <a:spcBef>
                <a:spcPct val="70000"/>
              </a:spcBef>
              <a:spcAft>
                <a:spcPct val="0"/>
              </a:spcAft>
              <a:defRPr sz="1600">
                <a:solidFill>
                  <a:schemeClr val="tx1"/>
                </a:solidFill>
                <a:latin typeface="Arial" charset="0"/>
                <a:ea typeface="ＭＳ Ｐゴシック" pitchFamily="34" charset="-128"/>
              </a:defRPr>
            </a:lvl7pPr>
            <a:lvl8pPr marL="1371600" eaLnBrk="0" fontAlgn="base" hangingPunct="0">
              <a:lnSpc>
                <a:spcPct val="90000"/>
              </a:lnSpc>
              <a:spcBef>
                <a:spcPct val="70000"/>
              </a:spcBef>
              <a:spcAft>
                <a:spcPct val="0"/>
              </a:spcAft>
              <a:defRPr sz="1600">
                <a:solidFill>
                  <a:schemeClr val="tx1"/>
                </a:solidFill>
                <a:latin typeface="Arial" charset="0"/>
                <a:ea typeface="ＭＳ Ｐゴシック" pitchFamily="34" charset="-128"/>
              </a:defRPr>
            </a:lvl8pPr>
            <a:lvl9pPr marL="1828800" eaLnBrk="0" fontAlgn="base" hangingPunct="0">
              <a:lnSpc>
                <a:spcPct val="90000"/>
              </a:lnSpc>
              <a:spcBef>
                <a:spcPct val="70000"/>
              </a:spcBef>
              <a:spcAft>
                <a:spcPct val="0"/>
              </a:spcAft>
              <a:defRPr sz="1600">
                <a:solidFill>
                  <a:schemeClr val="tx1"/>
                </a:solidFill>
                <a:latin typeface="Arial" charset="0"/>
                <a:ea typeface="ＭＳ Ｐゴシック" pitchFamily="34" charset="-128"/>
              </a:defRPr>
            </a:lvl9pPr>
          </a:lstStyle>
          <a:p>
            <a:pPr algn="ctr" eaLnBrk="1" hangingPunct="1">
              <a:spcBef>
                <a:spcPct val="50000"/>
              </a:spcBef>
              <a:defRPr/>
            </a:pPr>
            <a:r>
              <a:rPr lang="en-GB" sz="1000" b="1" dirty="0">
                <a:solidFill>
                  <a:schemeClr val="hlink"/>
                </a:solidFill>
              </a:rPr>
              <a:t>KNA certification</a:t>
            </a:r>
          </a:p>
        </p:txBody>
      </p:sp>
      <p:sp>
        <p:nvSpPr>
          <p:cNvPr id="15" name="Rectangle 12"/>
          <p:cNvSpPr>
            <a:spLocks noChangeArrowheads="1"/>
          </p:cNvSpPr>
          <p:nvPr/>
        </p:nvSpPr>
        <p:spPr bwMode="gray">
          <a:xfrm>
            <a:off x="0" y="793751"/>
            <a:ext cx="11760200" cy="17463"/>
          </a:xfrm>
          <a:prstGeom prst="rect">
            <a:avLst/>
          </a:prstGeom>
          <a:gradFill rotWithShape="1">
            <a:gsLst>
              <a:gs pos="0">
                <a:schemeClr val="hlink"/>
              </a:gs>
              <a:gs pos="100000">
                <a:schemeClr val="hlink">
                  <a:gamma/>
                  <a:tint val="0"/>
                  <a:invGamma/>
                </a:schemeClr>
              </a:gs>
            </a:gsLst>
            <a:lin ang="0" scaled="1"/>
          </a:gradFill>
          <a:ln w="9525">
            <a:noFill/>
            <a:miter lim="800000"/>
            <a:headEnd/>
            <a:tailEnd/>
          </a:ln>
          <a:effectLst/>
        </p:spPr>
        <p:txBody>
          <a:bodyPr wrap="none" anchor="ctr"/>
          <a:lstStyle/>
          <a:p>
            <a:pPr eaLnBrk="1" hangingPunct="1">
              <a:lnSpc>
                <a:spcPct val="90000"/>
              </a:lnSpc>
              <a:spcBef>
                <a:spcPct val="70000"/>
              </a:spcBef>
              <a:buFontTx/>
              <a:buChar char="•"/>
              <a:defRPr/>
            </a:pPr>
            <a:endParaRPr lang="fr-FR" sz="1800">
              <a:latin typeface="Arial" pitchFamily="-108" charset="0"/>
              <a:ea typeface="+mn-ea"/>
            </a:endParaRPr>
          </a:p>
        </p:txBody>
      </p:sp>
      <p:sp>
        <p:nvSpPr>
          <p:cNvPr id="1031" name="Rectangle 2"/>
          <p:cNvSpPr>
            <a:spLocks noGrp="1" noChangeArrowheads="1"/>
          </p:cNvSpPr>
          <p:nvPr>
            <p:ph type="title"/>
          </p:nvPr>
        </p:nvSpPr>
        <p:spPr bwMode="gray">
          <a:xfrm>
            <a:off x="336551" y="101600"/>
            <a:ext cx="1052406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Cliquez pour modifier le style du titre</a:t>
            </a:r>
          </a:p>
        </p:txBody>
      </p:sp>
      <p:pic>
        <p:nvPicPr>
          <p:cNvPr id="1032"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871201" y="103189"/>
            <a:ext cx="1164167"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528774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Lst>
  <p:transition advClick="0">
    <p:fade/>
  </p:transition>
  <p:txStyles>
    <p:titleStyle>
      <a:lvl1pPr marL="457200" indent="-457200" algn="l" rtl="0" eaLnBrk="1" fontAlgn="base" hangingPunct="1">
        <a:spcBef>
          <a:spcPct val="0"/>
        </a:spcBef>
        <a:spcAft>
          <a:spcPct val="0"/>
        </a:spcAft>
        <a:defRPr sz="2400" b="1">
          <a:solidFill>
            <a:schemeClr val="hlink"/>
          </a:solidFill>
          <a:latin typeface="+mj-lt"/>
          <a:ea typeface="MS PGothic" pitchFamily="34" charset="-128"/>
          <a:cs typeface="ＭＳ Ｐゴシック" pitchFamily="-111" charset="-128"/>
        </a:defRPr>
      </a:lvl1pPr>
      <a:lvl2pPr marL="457200" indent="-457200" algn="l" rtl="0" eaLnBrk="1" fontAlgn="base" hangingPunct="1">
        <a:spcBef>
          <a:spcPct val="0"/>
        </a:spcBef>
        <a:spcAft>
          <a:spcPct val="0"/>
        </a:spcAft>
        <a:defRPr sz="2400" b="1">
          <a:solidFill>
            <a:schemeClr val="hlink"/>
          </a:solidFill>
          <a:latin typeface="Arial" pitchFamily="-111" charset="0"/>
          <a:ea typeface="MS PGothic" pitchFamily="34" charset="-128"/>
          <a:cs typeface="ＭＳ Ｐゴシック" pitchFamily="-111" charset="-128"/>
        </a:defRPr>
      </a:lvl2pPr>
      <a:lvl3pPr marL="457200" indent="-457200" algn="l" rtl="0" eaLnBrk="1" fontAlgn="base" hangingPunct="1">
        <a:spcBef>
          <a:spcPct val="0"/>
        </a:spcBef>
        <a:spcAft>
          <a:spcPct val="0"/>
        </a:spcAft>
        <a:defRPr sz="2400" b="1">
          <a:solidFill>
            <a:schemeClr val="hlink"/>
          </a:solidFill>
          <a:latin typeface="Arial" pitchFamily="-111" charset="0"/>
          <a:ea typeface="MS PGothic" pitchFamily="34" charset="-128"/>
          <a:cs typeface="ＭＳ Ｐゴシック" pitchFamily="-111" charset="-128"/>
        </a:defRPr>
      </a:lvl3pPr>
      <a:lvl4pPr marL="457200" indent="-457200" algn="l" rtl="0" eaLnBrk="1" fontAlgn="base" hangingPunct="1">
        <a:spcBef>
          <a:spcPct val="0"/>
        </a:spcBef>
        <a:spcAft>
          <a:spcPct val="0"/>
        </a:spcAft>
        <a:defRPr sz="2400" b="1">
          <a:solidFill>
            <a:schemeClr val="hlink"/>
          </a:solidFill>
          <a:latin typeface="Arial" pitchFamily="-111" charset="0"/>
          <a:ea typeface="MS PGothic" pitchFamily="34" charset="-128"/>
          <a:cs typeface="ＭＳ Ｐゴシック" pitchFamily="-111" charset="-128"/>
        </a:defRPr>
      </a:lvl4pPr>
      <a:lvl5pPr marL="457200" indent="-457200" algn="l" rtl="0" eaLnBrk="1" fontAlgn="base" hangingPunct="1">
        <a:spcBef>
          <a:spcPct val="0"/>
        </a:spcBef>
        <a:spcAft>
          <a:spcPct val="0"/>
        </a:spcAft>
        <a:defRPr sz="2400" b="1">
          <a:solidFill>
            <a:schemeClr val="hlink"/>
          </a:solidFill>
          <a:latin typeface="Arial" pitchFamily="-111" charset="0"/>
          <a:ea typeface="MS PGothic" pitchFamily="34" charset="-128"/>
          <a:cs typeface="ＭＳ Ｐゴシック" pitchFamily="-111" charset="-128"/>
        </a:defRPr>
      </a:lvl5pPr>
      <a:lvl6pPr marL="914400" indent="-457200" algn="l" rtl="0" eaLnBrk="1" fontAlgn="base" hangingPunct="1">
        <a:spcBef>
          <a:spcPct val="0"/>
        </a:spcBef>
        <a:spcAft>
          <a:spcPct val="0"/>
        </a:spcAft>
        <a:defRPr sz="2400" b="1">
          <a:solidFill>
            <a:schemeClr val="hlink"/>
          </a:solidFill>
          <a:latin typeface="Arial" pitchFamily="-111" charset="0"/>
        </a:defRPr>
      </a:lvl6pPr>
      <a:lvl7pPr marL="1371600" indent="-457200" algn="l" rtl="0" eaLnBrk="1" fontAlgn="base" hangingPunct="1">
        <a:spcBef>
          <a:spcPct val="0"/>
        </a:spcBef>
        <a:spcAft>
          <a:spcPct val="0"/>
        </a:spcAft>
        <a:defRPr sz="2400" b="1">
          <a:solidFill>
            <a:schemeClr val="hlink"/>
          </a:solidFill>
          <a:latin typeface="Arial" pitchFamily="-111" charset="0"/>
        </a:defRPr>
      </a:lvl7pPr>
      <a:lvl8pPr marL="1828800" indent="-457200" algn="l" rtl="0" eaLnBrk="1" fontAlgn="base" hangingPunct="1">
        <a:spcBef>
          <a:spcPct val="0"/>
        </a:spcBef>
        <a:spcAft>
          <a:spcPct val="0"/>
        </a:spcAft>
        <a:defRPr sz="2400" b="1">
          <a:solidFill>
            <a:schemeClr val="hlink"/>
          </a:solidFill>
          <a:latin typeface="Arial" pitchFamily="-111" charset="0"/>
        </a:defRPr>
      </a:lvl8pPr>
      <a:lvl9pPr marL="2286000" indent="-457200" algn="l" rtl="0" eaLnBrk="1" fontAlgn="base" hangingPunct="1">
        <a:spcBef>
          <a:spcPct val="0"/>
        </a:spcBef>
        <a:spcAft>
          <a:spcPct val="0"/>
        </a:spcAft>
        <a:defRPr sz="2400" b="1">
          <a:solidFill>
            <a:schemeClr val="hlink"/>
          </a:solidFill>
          <a:latin typeface="Arial" pitchFamily="-111" charset="0"/>
        </a:defRPr>
      </a:lvl9pPr>
    </p:titleStyle>
    <p:bodyStyle>
      <a:lvl1pPr marL="261938" indent="-261938" algn="l" rtl="0" eaLnBrk="1" fontAlgn="base" hangingPunct="1">
        <a:lnSpc>
          <a:spcPct val="90000"/>
        </a:lnSpc>
        <a:spcBef>
          <a:spcPct val="70000"/>
        </a:spcBef>
        <a:spcAft>
          <a:spcPct val="0"/>
        </a:spcAft>
        <a:buClr>
          <a:schemeClr val="hlink"/>
        </a:buClr>
        <a:buSzPct val="85000"/>
        <a:buFont typeface="Arial" panose="020B0604020202020204" pitchFamily="34" charset="0"/>
        <a:buChar char="►"/>
        <a:defRPr sz="2000">
          <a:solidFill>
            <a:schemeClr val="tx1"/>
          </a:solidFill>
          <a:latin typeface="+mn-lt"/>
          <a:ea typeface="MS PGothic" pitchFamily="34" charset="-128"/>
          <a:cs typeface="MS PGothic" pitchFamily="34" charset="-128"/>
        </a:defRPr>
      </a:lvl1pPr>
      <a:lvl2pPr marL="438150" indent="-174625" algn="l" rtl="0" eaLnBrk="1" fontAlgn="base" hangingPunct="1">
        <a:lnSpc>
          <a:spcPct val="90000"/>
        </a:lnSpc>
        <a:spcBef>
          <a:spcPct val="70000"/>
        </a:spcBef>
        <a:spcAft>
          <a:spcPct val="0"/>
        </a:spcAft>
        <a:buClr>
          <a:schemeClr val="accent1"/>
        </a:buClr>
        <a:buSzPct val="50000"/>
        <a:buFont typeface="Wingdings" panose="05000000000000000000" pitchFamily="2" charset="2"/>
        <a:buChar char="l"/>
        <a:defRPr>
          <a:solidFill>
            <a:schemeClr val="tx1"/>
          </a:solidFill>
          <a:latin typeface="+mn-lt"/>
          <a:ea typeface="MS PGothic" pitchFamily="34" charset="-128"/>
        </a:defRPr>
      </a:lvl2pPr>
      <a:lvl3pPr marL="860425" indent="-288925" algn="l" rtl="0" eaLnBrk="1" fontAlgn="base" hangingPunct="1">
        <a:lnSpc>
          <a:spcPct val="90000"/>
        </a:lnSpc>
        <a:spcBef>
          <a:spcPct val="70000"/>
        </a:spcBef>
        <a:spcAft>
          <a:spcPct val="0"/>
        </a:spcAft>
        <a:buChar char="•"/>
        <a:defRPr>
          <a:solidFill>
            <a:schemeClr val="tx1"/>
          </a:solidFill>
          <a:latin typeface="+mn-lt"/>
          <a:ea typeface="MS PGothic" pitchFamily="34" charset="-128"/>
          <a:cs typeface="Geneva" pitchFamily="-108" charset="-128"/>
        </a:defRPr>
      </a:lvl3pPr>
      <a:lvl4pPr marL="1141413" indent="-279400" algn="l" rtl="0" eaLnBrk="1" fontAlgn="base" hangingPunct="1">
        <a:lnSpc>
          <a:spcPct val="90000"/>
        </a:lnSpc>
        <a:spcBef>
          <a:spcPct val="70000"/>
        </a:spcBef>
        <a:spcAft>
          <a:spcPct val="0"/>
        </a:spcAft>
        <a:buChar char="•"/>
        <a:defRPr sz="1600">
          <a:solidFill>
            <a:schemeClr val="tx1"/>
          </a:solidFill>
          <a:latin typeface="+mn-lt"/>
          <a:ea typeface="MS PGothic" pitchFamily="34" charset="-128"/>
          <a:cs typeface="Geneva"/>
        </a:defRPr>
      </a:lvl4pPr>
      <a:lvl5pPr marL="1457325" indent="-314325" algn="l" rtl="0" eaLnBrk="1" fontAlgn="base" hangingPunct="1">
        <a:lnSpc>
          <a:spcPct val="90000"/>
        </a:lnSpc>
        <a:spcBef>
          <a:spcPct val="70000"/>
        </a:spcBef>
        <a:spcAft>
          <a:spcPct val="0"/>
        </a:spcAft>
        <a:buChar char="•"/>
        <a:defRPr sz="1600">
          <a:solidFill>
            <a:schemeClr val="tx1"/>
          </a:solidFill>
          <a:latin typeface="+mn-lt"/>
          <a:ea typeface="MS PGothic" pitchFamily="34" charset="-128"/>
          <a:cs typeface="MS PGothic" pitchFamily="34" charset="-128"/>
        </a:defRPr>
      </a:lvl5pPr>
      <a:lvl6pPr marL="1914525" indent="-314325" algn="l" rtl="0" eaLnBrk="1" fontAlgn="base" hangingPunct="1">
        <a:lnSpc>
          <a:spcPct val="90000"/>
        </a:lnSpc>
        <a:spcBef>
          <a:spcPct val="70000"/>
        </a:spcBef>
        <a:spcAft>
          <a:spcPct val="0"/>
        </a:spcAft>
        <a:buChar char="•"/>
        <a:defRPr sz="1600">
          <a:solidFill>
            <a:schemeClr val="tx1"/>
          </a:solidFill>
          <a:latin typeface="+mn-lt"/>
          <a:ea typeface="ＭＳ Ｐゴシック" pitchFamily="-111" charset="-128"/>
        </a:defRPr>
      </a:lvl6pPr>
      <a:lvl7pPr marL="2371725" indent="-314325" algn="l" rtl="0" eaLnBrk="1" fontAlgn="base" hangingPunct="1">
        <a:lnSpc>
          <a:spcPct val="90000"/>
        </a:lnSpc>
        <a:spcBef>
          <a:spcPct val="70000"/>
        </a:spcBef>
        <a:spcAft>
          <a:spcPct val="0"/>
        </a:spcAft>
        <a:buChar char="•"/>
        <a:defRPr sz="1600">
          <a:solidFill>
            <a:schemeClr val="tx1"/>
          </a:solidFill>
          <a:latin typeface="+mn-lt"/>
          <a:ea typeface="ＭＳ Ｐゴシック" pitchFamily="-111" charset="-128"/>
        </a:defRPr>
      </a:lvl7pPr>
      <a:lvl8pPr marL="2828925" indent="-314325" algn="l" rtl="0" eaLnBrk="1" fontAlgn="base" hangingPunct="1">
        <a:lnSpc>
          <a:spcPct val="90000"/>
        </a:lnSpc>
        <a:spcBef>
          <a:spcPct val="70000"/>
        </a:spcBef>
        <a:spcAft>
          <a:spcPct val="0"/>
        </a:spcAft>
        <a:buChar char="•"/>
        <a:defRPr sz="1600">
          <a:solidFill>
            <a:schemeClr val="tx1"/>
          </a:solidFill>
          <a:latin typeface="+mn-lt"/>
          <a:ea typeface="ＭＳ Ｐゴシック" pitchFamily="-111" charset="-128"/>
        </a:defRPr>
      </a:lvl8pPr>
      <a:lvl9pPr marL="3286125" indent="-314325" algn="l" rtl="0" eaLnBrk="1" fontAlgn="base" hangingPunct="1">
        <a:lnSpc>
          <a:spcPct val="90000"/>
        </a:lnSpc>
        <a:spcBef>
          <a:spcPct val="70000"/>
        </a:spcBef>
        <a:spcAft>
          <a:spcPct val="0"/>
        </a:spcAft>
        <a:buChar char="•"/>
        <a:defRPr sz="1600">
          <a:solidFill>
            <a:schemeClr val="tx1"/>
          </a:solidFill>
          <a:latin typeface="+mn-lt"/>
          <a:ea typeface="ＭＳ Ｐゴシック" pitchFamily="-111" charset="-128"/>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lnSpc>
                <a:spcPct val="90000"/>
              </a:lnSpc>
              <a:spcBef>
                <a:spcPct val="70000"/>
              </a:spcBef>
              <a:buFontTx/>
              <a:buChar char="•"/>
              <a:defRPr sz="1200">
                <a:solidFill>
                  <a:schemeClr val="tx1">
                    <a:tint val="75000"/>
                  </a:schemeClr>
                </a:solidFill>
                <a:ea typeface="ＭＳ Ｐゴシック" pitchFamily="34" charset="-128"/>
                <a:cs typeface="+mn-cs"/>
              </a:defRPr>
            </a:lvl1pPr>
          </a:lstStyle>
          <a:p>
            <a:pPr>
              <a:defRPr/>
            </a:pPr>
            <a:fld id="{B3B35CD1-983D-4FF0-9F88-9DECFFF324B5}" type="datetimeFigureOut">
              <a:rPr lang="en-US"/>
              <a:pPr>
                <a:defRPr/>
              </a:pPr>
              <a:t>10/28/2024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lnSpc>
                <a:spcPct val="90000"/>
              </a:lnSpc>
              <a:spcBef>
                <a:spcPct val="70000"/>
              </a:spcBef>
              <a:buFontTx/>
              <a:buChar char="•"/>
              <a:defRPr sz="1200">
                <a:solidFill>
                  <a:schemeClr val="tx1">
                    <a:tint val="75000"/>
                  </a:schemeClr>
                </a:solidFill>
                <a:ea typeface="ＭＳ Ｐゴシック" pitchFamily="34" charset="-128"/>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lnSpc>
                <a:spcPct val="90000"/>
              </a:lnSpc>
              <a:spcBef>
                <a:spcPct val="70000"/>
              </a:spcBef>
              <a:buFontTx/>
              <a:buChar char="•"/>
              <a:defRPr sz="1200">
                <a:solidFill>
                  <a:srgbClr val="898989"/>
                </a:solidFill>
              </a:defRPr>
            </a:lvl1pPr>
          </a:lstStyle>
          <a:p>
            <a:fld id="{232AEC89-BA33-4709-B4A9-E4858995A8FE}" type="slidenum">
              <a:rPr lang="en-US" altLang="en-US"/>
              <a:pPr/>
              <a:t>‹#›</a:t>
            </a:fld>
            <a:endParaRPr lang="en-US" altLang="en-US"/>
          </a:p>
        </p:txBody>
      </p:sp>
    </p:spTree>
    <p:extLst>
      <p:ext uri="{BB962C8B-B14F-4D97-AF65-F5344CB8AC3E}">
        <p14:creationId xmlns:p14="http://schemas.microsoft.com/office/powerpoint/2010/main" val="183703282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2B2FFD-A6EC-4D62-B15E-955AEEA71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1B9A71-1B62-4CA0-875C-73F9E56D06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2219F-5D13-444C-BFFB-270B6CB31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365FE-A84F-4DD7-A476-37FAFFC222DC}" type="datetimeFigureOut">
              <a:rPr lang="en-US" smtClean="0"/>
              <a:t>10/28/2024</a:t>
            </a:fld>
            <a:endParaRPr lang="en-US"/>
          </a:p>
        </p:txBody>
      </p:sp>
      <p:sp>
        <p:nvSpPr>
          <p:cNvPr id="5" name="Footer Placeholder 4">
            <a:extLst>
              <a:ext uri="{FF2B5EF4-FFF2-40B4-BE49-F238E27FC236}">
                <a16:creationId xmlns:a16="http://schemas.microsoft.com/office/drawing/2014/main" id="{E4847C85-A7D3-4602-9679-D9BD48287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7121AC-5110-48F3-A459-B5319D558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3019061196"/>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F60375A-3D04-4919-A4C6-C5BC488CE9B2}"/>
              </a:ext>
            </a:extLst>
          </p:cNvPr>
          <p:cNvSpPr>
            <a:spLocks noGrp="1"/>
          </p:cNvSpPr>
          <p:nvPr>
            <p:ph type="title"/>
          </p:nvPr>
        </p:nvSpPr>
        <p:spPr bwMode="auto">
          <a:xfrm>
            <a:off x="2999656" y="548680"/>
            <a:ext cx="8582744" cy="86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Text Placeholder 2">
            <a:extLst>
              <a:ext uri="{FF2B5EF4-FFF2-40B4-BE49-F238E27FC236}">
                <a16:creationId xmlns:a16="http://schemas.microsoft.com/office/drawing/2014/main" id="{6EACAFD9-450A-4B74-A1EE-62D83471A063}"/>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 name="Date Placeholder 3">
            <a:extLst>
              <a:ext uri="{FF2B5EF4-FFF2-40B4-BE49-F238E27FC236}">
                <a16:creationId xmlns:a16="http://schemas.microsoft.com/office/drawing/2014/main" id="{E50059BB-DF6F-475F-9166-05A893225682}"/>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cs typeface="Arial" charset="0"/>
              </a:defRPr>
            </a:lvl1pPr>
          </a:lstStyle>
          <a:p>
            <a:pPr>
              <a:defRPr/>
            </a:pPr>
            <a:r>
              <a:rPr lang="en-US"/>
              <a:t>2/16/2021</a:t>
            </a:r>
          </a:p>
        </p:txBody>
      </p:sp>
      <p:sp>
        <p:nvSpPr>
          <p:cNvPr id="5" name="Footer Placeholder 4">
            <a:extLst>
              <a:ext uri="{FF2B5EF4-FFF2-40B4-BE49-F238E27FC236}">
                <a16:creationId xmlns:a16="http://schemas.microsoft.com/office/drawing/2014/main" id="{FFB244C4-231A-4CE3-8938-33119600C799}"/>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cs typeface="Arial" charset="0"/>
              </a:defRPr>
            </a:lvl1pPr>
          </a:lstStyle>
          <a:p>
            <a:pPr>
              <a:defRPr/>
            </a:pPr>
            <a:r>
              <a:rPr lang="en-US"/>
              <a:t>ITVC GLOBAL TRAINING CENTER</a:t>
            </a:r>
          </a:p>
        </p:txBody>
      </p:sp>
      <p:sp>
        <p:nvSpPr>
          <p:cNvPr id="6" name="Slide Number Placeholder 5">
            <a:extLst>
              <a:ext uri="{FF2B5EF4-FFF2-40B4-BE49-F238E27FC236}">
                <a16:creationId xmlns:a16="http://schemas.microsoft.com/office/drawing/2014/main" id="{7563A38B-CBC0-4A67-999B-B51D2A9A1F6B}"/>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926941B4-AB51-49A7-A6D7-D1826A58979A}" type="slidenum">
              <a:rPr lang="en-US" altLang="en-US"/>
              <a:pPr/>
              <a:t>‹#›</a:t>
            </a:fld>
            <a:endParaRPr lang="en-US" altLang="en-US"/>
          </a:p>
        </p:txBody>
      </p:sp>
      <p:pic>
        <p:nvPicPr>
          <p:cNvPr id="3" name="Picture 2">
            <a:extLst>
              <a:ext uri="{FF2B5EF4-FFF2-40B4-BE49-F238E27FC236}">
                <a16:creationId xmlns:a16="http://schemas.microsoft.com/office/drawing/2014/main" id="{03A06F4B-D976-4674-AE46-D6E1E5F2B6FD}"/>
              </a:ext>
            </a:extLst>
          </p:cNvPr>
          <p:cNvPicPr>
            <a:picLocks noChangeAspect="1"/>
          </p:cNvPicPr>
          <p:nvPr/>
        </p:nvPicPr>
        <p:blipFill>
          <a:blip r:embed="rId13"/>
          <a:stretch>
            <a:fillRect/>
          </a:stretch>
        </p:blipFill>
        <p:spPr>
          <a:xfrm>
            <a:off x="554736" y="1411952"/>
            <a:ext cx="11082528" cy="166541"/>
          </a:xfrm>
          <a:prstGeom prst="rect">
            <a:avLst/>
          </a:prstGeom>
        </p:spPr>
      </p:pic>
      <p:pic>
        <p:nvPicPr>
          <p:cNvPr id="11" name="Picture 10">
            <a:extLst>
              <a:ext uri="{FF2B5EF4-FFF2-40B4-BE49-F238E27FC236}">
                <a16:creationId xmlns:a16="http://schemas.microsoft.com/office/drawing/2014/main" id="{6C57DFE8-7599-4B76-AEA3-5D6F515B1796}"/>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09600" y="548680"/>
            <a:ext cx="1924016" cy="731520"/>
          </a:xfrm>
          <a:prstGeom prst="rect">
            <a:avLst/>
          </a:prstGeom>
          <a:noFill/>
          <a:ln>
            <a:noFill/>
          </a:ln>
        </p:spPr>
      </p:pic>
    </p:spTree>
    <p:extLst>
      <p:ext uri="{BB962C8B-B14F-4D97-AF65-F5344CB8AC3E}">
        <p14:creationId xmlns:p14="http://schemas.microsoft.com/office/powerpoint/2010/main" val="108869665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p:txStyles>
    <p:titleStyle>
      <a:lvl1pPr algn="l" rtl="0" eaLnBrk="1" fontAlgn="base" hangingPunct="1">
        <a:spcBef>
          <a:spcPct val="0"/>
        </a:spcBef>
        <a:spcAft>
          <a:spcPct val="0"/>
        </a:spcAft>
        <a:defRPr sz="4000" b="1"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800" b="1">
          <a:solidFill>
            <a:schemeClr val="tx1"/>
          </a:solidFill>
          <a:latin typeface="Times New Roman" pitchFamily="18" charset="0"/>
        </a:defRPr>
      </a:lvl2pPr>
      <a:lvl3pPr algn="l" rtl="0" eaLnBrk="1" fontAlgn="base" hangingPunct="1">
        <a:spcBef>
          <a:spcPct val="0"/>
        </a:spcBef>
        <a:spcAft>
          <a:spcPct val="0"/>
        </a:spcAft>
        <a:defRPr sz="2800" b="1">
          <a:solidFill>
            <a:schemeClr val="tx1"/>
          </a:solidFill>
          <a:latin typeface="Times New Roman" pitchFamily="18" charset="0"/>
        </a:defRPr>
      </a:lvl3pPr>
      <a:lvl4pPr algn="l" rtl="0" eaLnBrk="1" fontAlgn="base" hangingPunct="1">
        <a:spcBef>
          <a:spcPct val="0"/>
        </a:spcBef>
        <a:spcAft>
          <a:spcPct val="0"/>
        </a:spcAft>
        <a:defRPr sz="2800" b="1">
          <a:solidFill>
            <a:schemeClr val="tx1"/>
          </a:solidFill>
          <a:latin typeface="Times New Roman" pitchFamily="18" charset="0"/>
        </a:defRPr>
      </a:lvl4pPr>
      <a:lvl5pPr algn="l" rtl="0" eaLnBrk="1" fontAlgn="base" hangingPunct="1">
        <a:spcBef>
          <a:spcPct val="0"/>
        </a:spcBef>
        <a:spcAft>
          <a:spcPct val="0"/>
        </a:spcAft>
        <a:defRPr sz="2800" b="1">
          <a:solidFill>
            <a:schemeClr val="tx1"/>
          </a:solidFill>
          <a:latin typeface="Times New Roman" pitchFamily="18" charset="0"/>
        </a:defRPr>
      </a:lvl5pPr>
      <a:lvl6pPr marL="457200" algn="l" rtl="0" eaLnBrk="1" fontAlgn="base" hangingPunct="1">
        <a:spcBef>
          <a:spcPct val="0"/>
        </a:spcBef>
        <a:spcAft>
          <a:spcPct val="0"/>
        </a:spcAft>
        <a:defRPr sz="2800" b="1">
          <a:solidFill>
            <a:schemeClr val="tx1"/>
          </a:solidFill>
          <a:latin typeface="Calibri" pitchFamily="34" charset="0"/>
        </a:defRPr>
      </a:lvl6pPr>
      <a:lvl7pPr marL="914400" algn="l" rtl="0" eaLnBrk="1" fontAlgn="base" hangingPunct="1">
        <a:spcBef>
          <a:spcPct val="0"/>
        </a:spcBef>
        <a:spcAft>
          <a:spcPct val="0"/>
        </a:spcAft>
        <a:defRPr sz="2800" b="1">
          <a:solidFill>
            <a:schemeClr val="tx1"/>
          </a:solidFill>
          <a:latin typeface="Calibri" pitchFamily="34" charset="0"/>
        </a:defRPr>
      </a:lvl7pPr>
      <a:lvl8pPr marL="1371600" algn="l" rtl="0" eaLnBrk="1" fontAlgn="base" hangingPunct="1">
        <a:spcBef>
          <a:spcPct val="0"/>
        </a:spcBef>
        <a:spcAft>
          <a:spcPct val="0"/>
        </a:spcAft>
        <a:defRPr sz="2800" b="1">
          <a:solidFill>
            <a:schemeClr val="tx1"/>
          </a:solidFill>
          <a:latin typeface="Calibri" pitchFamily="34" charset="0"/>
        </a:defRPr>
      </a:lvl8pPr>
      <a:lvl9pPr marL="1828800" algn="l" rtl="0" eaLnBrk="1" fontAlgn="base" hangingPunct="1">
        <a:spcBef>
          <a:spcPct val="0"/>
        </a:spcBef>
        <a:spcAft>
          <a:spcPct val="0"/>
        </a:spcAft>
        <a:defRPr sz="28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2B2FFD-A6EC-4D62-B15E-955AEEA71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1B9A71-1B62-4CA0-875C-73F9E56D06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2219F-5D13-444C-BFFB-270B6CB31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365FE-A84F-4DD7-A476-37FAFFC222DC}" type="datetimeFigureOut">
              <a:rPr lang="en-US" smtClean="0"/>
              <a:t>10/28/2024</a:t>
            </a:fld>
            <a:endParaRPr lang="en-US"/>
          </a:p>
        </p:txBody>
      </p:sp>
      <p:sp>
        <p:nvSpPr>
          <p:cNvPr id="5" name="Footer Placeholder 4">
            <a:extLst>
              <a:ext uri="{FF2B5EF4-FFF2-40B4-BE49-F238E27FC236}">
                <a16:creationId xmlns:a16="http://schemas.microsoft.com/office/drawing/2014/main" id="{E4847C85-A7D3-4602-9679-D9BD48287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7121AC-5110-48F3-A459-B5319D558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0BEC4-5E11-4967-92D7-C325A1E70A39}" type="slidenum">
              <a:rPr lang="en-US" smtClean="0"/>
              <a:t>‹#›</a:t>
            </a:fld>
            <a:endParaRPr lang="en-US"/>
          </a:p>
        </p:txBody>
      </p:sp>
    </p:spTree>
    <p:extLst>
      <p:ext uri="{BB962C8B-B14F-4D97-AF65-F5344CB8AC3E}">
        <p14:creationId xmlns:p14="http://schemas.microsoft.com/office/powerpoint/2010/main" val="367812859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9.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79.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D29B49-16BD-461F-8797-989A75BF607E}"/>
              </a:ext>
            </a:extLst>
          </p:cNvPr>
          <p:cNvSpPr/>
          <p:nvPr/>
        </p:nvSpPr>
        <p:spPr>
          <a:xfrm>
            <a:off x="263237" y="1484951"/>
            <a:ext cx="11928763" cy="3832011"/>
          </a:xfrm>
          <a:prstGeom prst="rect">
            <a:avLst/>
          </a:prstGeom>
        </p:spPr>
        <p:txBody>
          <a:bodyPr wrap="square">
            <a:spAutoFit/>
          </a:bodyPr>
          <a:lstStyle/>
          <a:p>
            <a:pPr marL="1211570" marR="1204822" lvl="0" algn="ctr">
              <a:lnSpc>
                <a:spcPct val="95825"/>
              </a:lnSpc>
              <a:spcBef>
                <a:spcPts val="5476"/>
              </a:spcBef>
            </a:pPr>
            <a:r>
              <a:rPr lang="en-US" sz="4800" b="1" dirty="0">
                <a:solidFill>
                  <a:srgbClr val="0070C0"/>
                </a:solidFill>
                <a:latin typeface="Times New Roman" panose="02020603050405020304" pitchFamily="18" charset="0"/>
                <a:cs typeface="Times New Roman" panose="02020603050405020304" pitchFamily="18" charset="0"/>
              </a:rPr>
              <a:t>TÀI LIỆU ĐÀO TẠO</a:t>
            </a:r>
            <a:endParaRPr lang="en-US" sz="4800" dirty="0">
              <a:solidFill>
                <a:srgbClr val="0070C0"/>
              </a:solidFill>
              <a:latin typeface="Times New Roman" panose="02020603050405020304" pitchFamily="18" charset="0"/>
              <a:cs typeface="Times New Roman" panose="02020603050405020304" pitchFamily="18" charset="0"/>
            </a:endParaRPr>
          </a:p>
          <a:p>
            <a:pPr marL="554784" marR="547186" lvl="0" algn="ctr">
              <a:lnSpc>
                <a:spcPct val="95825"/>
              </a:lnSpc>
              <a:spcBef>
                <a:spcPts val="1273"/>
              </a:spcBef>
            </a:pPr>
            <a:r>
              <a:rPr lang="en-US" sz="4800" b="1" dirty="0">
                <a:solidFill>
                  <a:srgbClr val="0070C0"/>
                </a:solidFill>
                <a:latin typeface="Times New Roman" panose="02020603050405020304" pitchFamily="18" charset="0"/>
                <a:cs typeface="Times New Roman" panose="02020603050405020304" pitchFamily="18" charset="0"/>
              </a:rPr>
              <a:t>TIÊU CHUẨN I</a:t>
            </a:r>
            <a:r>
              <a:rPr lang="en-US" sz="4800" b="1" spc="-84" dirty="0">
                <a:solidFill>
                  <a:srgbClr val="0070C0"/>
                </a:solidFill>
                <a:latin typeface="Times New Roman" panose="02020603050405020304" pitchFamily="18" charset="0"/>
                <a:cs typeface="Times New Roman" panose="02020603050405020304" pitchFamily="18" charset="0"/>
              </a:rPr>
              <a:t>A</a:t>
            </a:r>
            <a:r>
              <a:rPr lang="en-US" sz="4800" b="1" dirty="0">
                <a:solidFill>
                  <a:srgbClr val="0070C0"/>
                </a:solidFill>
                <a:latin typeface="Times New Roman" panose="02020603050405020304" pitchFamily="18" charset="0"/>
                <a:cs typeface="Times New Roman" panose="02020603050405020304" pitchFamily="18" charset="0"/>
              </a:rPr>
              <a:t>TF</a:t>
            </a:r>
            <a:r>
              <a:rPr lang="en-US" sz="4800" b="1" spc="8" dirty="0">
                <a:solidFill>
                  <a:srgbClr val="0070C0"/>
                </a:solidFill>
                <a:latin typeface="Times New Roman" panose="02020603050405020304" pitchFamily="18" charset="0"/>
                <a:cs typeface="Times New Roman" panose="02020603050405020304" pitchFamily="18" charset="0"/>
              </a:rPr>
              <a:t> </a:t>
            </a:r>
            <a:r>
              <a:rPr lang="en-US" sz="4800" b="1" dirty="0">
                <a:solidFill>
                  <a:srgbClr val="0070C0"/>
                </a:solidFill>
                <a:latin typeface="Times New Roman" panose="02020603050405020304" pitchFamily="18" charset="0"/>
                <a:cs typeface="Times New Roman" panose="02020603050405020304" pitchFamily="18" charset="0"/>
              </a:rPr>
              <a:t>1</a:t>
            </a:r>
            <a:r>
              <a:rPr lang="en-US" sz="4800" b="1" spc="-9" dirty="0">
                <a:solidFill>
                  <a:srgbClr val="0070C0"/>
                </a:solidFill>
                <a:latin typeface="Times New Roman" panose="02020603050405020304" pitchFamily="18" charset="0"/>
                <a:cs typeface="Times New Roman" panose="02020603050405020304" pitchFamily="18" charset="0"/>
              </a:rPr>
              <a:t>6</a:t>
            </a:r>
            <a:r>
              <a:rPr lang="en-US" sz="4800" b="1" dirty="0">
                <a:solidFill>
                  <a:srgbClr val="0070C0"/>
                </a:solidFill>
                <a:latin typeface="Times New Roman" panose="02020603050405020304" pitchFamily="18" charset="0"/>
                <a:cs typeface="Times New Roman" panose="02020603050405020304" pitchFamily="18" charset="0"/>
              </a:rPr>
              <a:t>9</a:t>
            </a:r>
            <a:r>
              <a:rPr lang="en-US" sz="4800" b="1" spc="-9" dirty="0">
                <a:solidFill>
                  <a:srgbClr val="0070C0"/>
                </a:solidFill>
                <a:latin typeface="Times New Roman" panose="02020603050405020304" pitchFamily="18" charset="0"/>
                <a:cs typeface="Times New Roman" panose="02020603050405020304" pitchFamily="18" charset="0"/>
              </a:rPr>
              <a:t>4</a:t>
            </a:r>
            <a:r>
              <a:rPr lang="en-US" sz="4800" b="1" spc="-4" dirty="0">
                <a:solidFill>
                  <a:srgbClr val="0070C0"/>
                </a:solidFill>
                <a:latin typeface="Times New Roman" panose="02020603050405020304" pitchFamily="18" charset="0"/>
                <a:cs typeface="Times New Roman" panose="02020603050405020304" pitchFamily="18" charset="0"/>
              </a:rPr>
              <a:t>9</a:t>
            </a:r>
            <a:r>
              <a:rPr lang="en-US" sz="4800" b="1" dirty="0">
                <a:solidFill>
                  <a:srgbClr val="0070C0"/>
                </a:solidFill>
                <a:latin typeface="Times New Roman" panose="02020603050405020304" pitchFamily="18" charset="0"/>
                <a:cs typeface="Times New Roman" panose="02020603050405020304" pitchFamily="18" charset="0"/>
              </a:rPr>
              <a:t>:</a:t>
            </a:r>
            <a:r>
              <a:rPr lang="en-US" sz="4800" b="1" spc="-13" dirty="0">
                <a:solidFill>
                  <a:srgbClr val="0070C0"/>
                </a:solidFill>
                <a:latin typeface="Times New Roman" panose="02020603050405020304" pitchFamily="18" charset="0"/>
                <a:cs typeface="Times New Roman" panose="02020603050405020304" pitchFamily="18" charset="0"/>
              </a:rPr>
              <a:t> </a:t>
            </a:r>
            <a:r>
              <a:rPr lang="en-US" sz="4800" b="1" dirty="0">
                <a:solidFill>
                  <a:srgbClr val="0070C0"/>
                </a:solidFill>
                <a:latin typeface="Times New Roman" panose="02020603050405020304" pitchFamily="18" charset="0"/>
                <a:cs typeface="Times New Roman" panose="02020603050405020304" pitchFamily="18" charset="0"/>
              </a:rPr>
              <a:t>2</a:t>
            </a:r>
            <a:r>
              <a:rPr lang="en-US" sz="4800" b="1" spc="-9" dirty="0">
                <a:solidFill>
                  <a:srgbClr val="0070C0"/>
                </a:solidFill>
                <a:latin typeface="Times New Roman" panose="02020603050405020304" pitchFamily="18" charset="0"/>
                <a:cs typeface="Times New Roman" panose="02020603050405020304" pitchFamily="18" charset="0"/>
              </a:rPr>
              <a:t>0</a:t>
            </a:r>
            <a:r>
              <a:rPr lang="en-US" sz="4800" b="1" dirty="0">
                <a:solidFill>
                  <a:srgbClr val="0070C0"/>
                </a:solidFill>
                <a:latin typeface="Times New Roman" panose="02020603050405020304" pitchFamily="18" charset="0"/>
                <a:cs typeface="Times New Roman" panose="02020603050405020304" pitchFamily="18" charset="0"/>
              </a:rPr>
              <a:t>16</a:t>
            </a:r>
          </a:p>
          <a:p>
            <a:pPr marL="554784" marR="547186" lvl="0" algn="ctr">
              <a:lnSpc>
                <a:spcPct val="95825"/>
              </a:lnSpc>
              <a:spcBef>
                <a:spcPts val="1273"/>
              </a:spcBef>
            </a:pPr>
            <a:endParaRPr lang="en-US" sz="4800" b="1" dirty="0">
              <a:solidFill>
                <a:srgbClr val="0070C0"/>
              </a:solidFill>
              <a:latin typeface="Times New Roman" panose="02020603050405020304" pitchFamily="18" charset="0"/>
              <a:cs typeface="Times New Roman" panose="02020603050405020304" pitchFamily="18" charset="0"/>
            </a:endParaRPr>
          </a:p>
          <a:p>
            <a:pPr marL="554784" marR="547186" lvl="0">
              <a:lnSpc>
                <a:spcPct val="95825"/>
              </a:lnSpc>
              <a:spcBef>
                <a:spcPts val="1273"/>
              </a:spcBef>
            </a:pP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Người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trình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bày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Đỗ</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Thị</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Xuân</a:t>
            </a:r>
            <a:r>
              <a:rPr lang="en-US" sz="2800" b="1" dirty="0">
                <a:latin typeface="Times New Roman" panose="02020603050405020304" pitchFamily="18" charset="0"/>
                <a:cs typeface="Times New Roman" panose="02020603050405020304" pitchFamily="18" charset="0"/>
              </a:rPr>
              <a:t> Thu</a:t>
            </a:r>
          </a:p>
          <a:p>
            <a:pPr marL="554784" marR="547186" lvl="0">
              <a:lnSpc>
                <a:spcPct val="95825"/>
              </a:lnSpc>
              <a:spcBef>
                <a:spcPts val="1273"/>
              </a:spcBef>
            </a:pPr>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56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495550" y="260350"/>
            <a:ext cx="6858000" cy="865188"/>
          </a:xfrm>
        </p:spPr>
        <p:txBody>
          <a:bodyPr rtlCol="0">
            <a:normAutofit lnSpcReduction="10000"/>
          </a:bodyPr>
          <a:lstStyle/>
          <a:p>
            <a:pPr algn="l">
              <a:defRPr/>
            </a:pPr>
            <a:r>
              <a:rPr lang="en-US" b="1" dirty="0"/>
              <a:t>CÁC NGUYÊN TẮC QUẢN LÝ</a:t>
            </a:r>
          </a:p>
          <a:p>
            <a:pPr algn="l">
              <a:defRPr/>
            </a:pPr>
            <a:r>
              <a:rPr lang="en-US" b="1" dirty="0" err="1">
                <a:solidFill>
                  <a:srgbClr val="FF0000"/>
                </a:solidFill>
              </a:rPr>
              <a:t>Nguyên</a:t>
            </a:r>
            <a:r>
              <a:rPr lang="en-US" b="1" dirty="0">
                <a:solidFill>
                  <a:srgbClr val="FF0000"/>
                </a:solidFill>
              </a:rPr>
              <a:t> </a:t>
            </a:r>
            <a:r>
              <a:rPr lang="en-US" b="1" dirty="0" err="1">
                <a:solidFill>
                  <a:srgbClr val="FF0000"/>
                </a:solidFill>
              </a:rPr>
              <a:t>tắc</a:t>
            </a:r>
            <a:r>
              <a:rPr lang="en-US" b="1" dirty="0">
                <a:solidFill>
                  <a:srgbClr val="FF0000"/>
                </a:solidFill>
              </a:rPr>
              <a:t> 3: </a:t>
            </a:r>
            <a:r>
              <a:rPr lang="en-US" b="1" dirty="0" err="1">
                <a:solidFill>
                  <a:srgbClr val="FF0000"/>
                </a:solidFill>
              </a:rPr>
              <a:t>Sự</a:t>
            </a:r>
            <a:r>
              <a:rPr lang="en-US" b="1" dirty="0">
                <a:solidFill>
                  <a:srgbClr val="FF0000"/>
                </a:solidFill>
              </a:rPr>
              <a:t> </a:t>
            </a:r>
            <a:r>
              <a:rPr lang="en-US" b="1" dirty="0" err="1">
                <a:solidFill>
                  <a:srgbClr val="FF0000"/>
                </a:solidFill>
              </a:rPr>
              <a:t>tham</a:t>
            </a:r>
            <a:r>
              <a:rPr lang="en-US" b="1" dirty="0">
                <a:solidFill>
                  <a:srgbClr val="FF0000"/>
                </a:solidFill>
              </a:rPr>
              <a:t> </a:t>
            </a:r>
            <a:r>
              <a:rPr lang="en-US" b="1" dirty="0" err="1">
                <a:solidFill>
                  <a:srgbClr val="FF0000"/>
                </a:solidFill>
              </a:rPr>
              <a:t>gia</a:t>
            </a:r>
            <a:r>
              <a:rPr lang="en-US" b="1" dirty="0">
                <a:solidFill>
                  <a:srgbClr val="FF0000"/>
                </a:solidFill>
              </a:rPr>
              <a:t> </a:t>
            </a:r>
            <a:r>
              <a:rPr lang="en-US" b="1" dirty="0" err="1">
                <a:solidFill>
                  <a:srgbClr val="FF0000"/>
                </a:solidFill>
              </a:rPr>
              <a:t>của</a:t>
            </a:r>
            <a:r>
              <a:rPr lang="en-US" b="1" dirty="0">
                <a:solidFill>
                  <a:srgbClr val="FF0000"/>
                </a:solidFill>
              </a:rPr>
              <a:t> </a:t>
            </a:r>
            <a:r>
              <a:rPr lang="en-US" b="1" dirty="0" err="1">
                <a:solidFill>
                  <a:srgbClr val="FF0000"/>
                </a:solidFill>
              </a:rPr>
              <a:t>mọi</a:t>
            </a:r>
            <a:r>
              <a:rPr lang="en-US" b="1" dirty="0">
                <a:solidFill>
                  <a:srgbClr val="FF0000"/>
                </a:solidFill>
              </a:rPr>
              <a:t> </a:t>
            </a:r>
            <a:r>
              <a:rPr lang="en-US" b="1" dirty="0" err="1">
                <a:solidFill>
                  <a:srgbClr val="FF0000"/>
                </a:solidFill>
              </a:rPr>
              <a:t>người</a:t>
            </a:r>
            <a:endParaRPr lang="en-US" b="1" dirty="0">
              <a:solidFill>
                <a:srgbClr val="FF0000"/>
              </a:solidFill>
            </a:endParaRPr>
          </a:p>
        </p:txBody>
      </p:sp>
      <p:pic>
        <p:nvPicPr>
          <p:cNvPr id="24579" name="Content Placeholder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92539" y="1412876"/>
            <a:ext cx="475297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794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F96443-7DA8-4D8F-84EC-1C24C23D9139}"/>
              </a:ext>
            </a:extLst>
          </p:cNvPr>
          <p:cNvSpPr/>
          <p:nvPr/>
        </p:nvSpPr>
        <p:spPr>
          <a:xfrm>
            <a:off x="618340" y="753439"/>
            <a:ext cx="10946888" cy="4708981"/>
          </a:xfrm>
          <a:prstGeom prst="rect">
            <a:avLst/>
          </a:prstGeom>
        </p:spPr>
        <p:txBody>
          <a:bodyPr wrap="square">
            <a:spAutoFit/>
          </a:bodyPr>
          <a:lstStyle/>
          <a:p>
            <a:r>
              <a:rPr lang="vi-VN" sz="2000" b="1" dirty="0">
                <a:latin typeface="+mj-lt"/>
              </a:rPr>
              <a:t>8.4 Kiểm soát các quá trình, sản phẩm và dịch vụ do bên ngoài cung cấp</a:t>
            </a:r>
          </a:p>
          <a:p>
            <a:r>
              <a:rPr lang="vi-VN" sz="2000" b="1" dirty="0">
                <a:latin typeface="+mj-lt"/>
              </a:rPr>
              <a:t>8.4.1 Khái quát</a:t>
            </a:r>
          </a:p>
          <a:p>
            <a:r>
              <a:rPr lang="vi-VN" sz="2000" dirty="0">
                <a:latin typeface="+mj-lt"/>
              </a:rPr>
              <a:t>Tổ chức phải đảm bảo các quá trình bên ngoài cung cấp sản phẩm, và dịch vụ phù hợp với các yêu cầu.</a:t>
            </a:r>
          </a:p>
          <a:p>
            <a:r>
              <a:rPr lang="vi-VN" sz="2000" dirty="0">
                <a:latin typeface="+mj-lt"/>
              </a:rPr>
              <a:t>Tổ chức phải xác định việc kiểm soát được áp dụng cho các quy trình, sản phẩm và dịch vụ được bên ngoài cung cấp khi:</a:t>
            </a:r>
          </a:p>
          <a:p>
            <a:r>
              <a:rPr lang="vi-VN" sz="2000" dirty="0">
                <a:latin typeface="+mj-lt"/>
              </a:rPr>
              <a:t>a)  các sản phẩm và dịch vụ từ các nhà cung cấp bên ngoài được dự kiến đưa vào cho việc cấu thành các sản phẩm và dịch vụ của tổ chức;</a:t>
            </a:r>
          </a:p>
          <a:p>
            <a:r>
              <a:rPr lang="vi-VN" sz="2000" dirty="0">
                <a:latin typeface="+mj-lt"/>
              </a:rPr>
              <a:t>b)  các sản phẩm và dịch vụ được cung cấp trực tiếp cho (các) khách hàng bởi các nhà cung cấp bên ngoài thay mặt cho tổ chức;</a:t>
            </a:r>
          </a:p>
          <a:p>
            <a:r>
              <a:rPr lang="vi-VN" sz="2000" dirty="0">
                <a:latin typeface="+mj-lt"/>
              </a:rPr>
              <a:t>c)  một quá trình, hay một phần của một quá trình, được cung cấp bởi một nhà cung cấp bên ngoài như là kết quả của một quyết định của tổ chức.</a:t>
            </a:r>
          </a:p>
          <a:p>
            <a:r>
              <a:rPr lang="vi-VN" sz="2000" dirty="0">
                <a:latin typeface="+mj-lt"/>
              </a:rPr>
              <a:t>Tổ chức phải xác định và áp dụng các chuẩn mực đánh giá, lựa chọn, giám sát kết quả</a:t>
            </a:r>
            <a:r>
              <a:rPr lang="en-US" sz="2000" dirty="0">
                <a:latin typeface="+mj-lt"/>
              </a:rPr>
              <a:t> </a:t>
            </a:r>
            <a:r>
              <a:rPr lang="vi-VN" sz="2000" dirty="0">
                <a:latin typeface="+mj-lt"/>
              </a:rPr>
              <a:t>hoạt động và đánh giá lại các nhà cung cấp bên ngoài, dựa trên khả năng cung cấp các quá trình hoặc sản phẩm và dịch vụ phù hợp với các yêu cầu. Tổ chức phải lưu giữ lại thông</a:t>
            </a:r>
            <a:r>
              <a:rPr lang="en-US" sz="2000" dirty="0">
                <a:latin typeface="+mj-lt"/>
              </a:rPr>
              <a:t> </a:t>
            </a:r>
            <a:r>
              <a:rPr lang="vi-VN" sz="2000" dirty="0">
                <a:latin typeface="+mj-lt"/>
              </a:rPr>
              <a:t>tin dạng văn bản của các hoạt động này và mọi hành động cần thiết phát sinh từ các đánh giá.</a:t>
            </a:r>
          </a:p>
        </p:txBody>
      </p:sp>
    </p:spTree>
    <p:extLst>
      <p:ext uri="{BB962C8B-B14F-4D97-AF65-F5344CB8AC3E}">
        <p14:creationId xmlns:p14="http://schemas.microsoft.com/office/powerpoint/2010/main" val="5463562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51F2C3-5A66-40C3-BF1F-2B8ED0089A3E}"/>
              </a:ext>
            </a:extLst>
          </p:cNvPr>
          <p:cNvSpPr/>
          <p:nvPr/>
        </p:nvSpPr>
        <p:spPr>
          <a:xfrm>
            <a:off x="786645" y="788953"/>
            <a:ext cx="11082348" cy="2246769"/>
          </a:xfrm>
          <a:prstGeom prst="rect">
            <a:avLst/>
          </a:prstGeom>
        </p:spPr>
        <p:txBody>
          <a:bodyPr wrap="square">
            <a:spAutoFit/>
          </a:bodyPr>
          <a:lstStyle/>
          <a:p>
            <a:r>
              <a:rPr lang="vi-VN" sz="2800" b="1" dirty="0">
                <a:latin typeface="+mj-lt"/>
              </a:rPr>
              <a:t>8.4.1.1 Khái quát – bổ sung</a:t>
            </a:r>
          </a:p>
          <a:p>
            <a:r>
              <a:rPr lang="vi-VN" sz="2800" dirty="0">
                <a:latin typeface="+mj-lt"/>
              </a:rPr>
              <a:t>Tổ chức phải tính đến tất cả các sản phẩm và dịch vụ có ảnh hưởng đến yêu cầu của khách hàng như là lắp ráp phụ, sắp hàng, phân loại, làm lại, và dịch vụ hiệu  chuẩn  trong  phạm  vi  xác  định  của  các  sản phẩm, quá trình và dịch vụ được cung cấp từ bên ngoài.</a:t>
            </a:r>
          </a:p>
        </p:txBody>
      </p:sp>
    </p:spTree>
    <p:extLst>
      <p:ext uri="{BB962C8B-B14F-4D97-AF65-F5344CB8AC3E}">
        <p14:creationId xmlns:p14="http://schemas.microsoft.com/office/powerpoint/2010/main" val="13691182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8A8112-9D2B-4138-B68D-0A77F6F7A105}"/>
              </a:ext>
            </a:extLst>
          </p:cNvPr>
          <p:cNvSpPr/>
          <p:nvPr/>
        </p:nvSpPr>
        <p:spPr>
          <a:xfrm>
            <a:off x="793191" y="624530"/>
            <a:ext cx="11119768" cy="3416320"/>
          </a:xfrm>
          <a:prstGeom prst="rect">
            <a:avLst/>
          </a:prstGeom>
        </p:spPr>
        <p:txBody>
          <a:bodyPr wrap="square">
            <a:spAutoFit/>
          </a:bodyPr>
          <a:lstStyle/>
          <a:p>
            <a:r>
              <a:rPr lang="vi-VN" sz="2400" b="1" dirty="0">
                <a:latin typeface="+mj-lt"/>
              </a:rPr>
              <a:t>8.4.1.2 Quá trình lựa chọn nhà cung cấp</a:t>
            </a:r>
          </a:p>
          <a:p>
            <a:r>
              <a:rPr lang="vi-VN" sz="2400" dirty="0">
                <a:latin typeface="+mj-lt"/>
              </a:rPr>
              <a:t>Tổ chức phải có một quá trình lựa chọn nhà cung cấp bằng văn bản. Quá trình lựa chọn phải bao gồm:</a:t>
            </a:r>
          </a:p>
          <a:p>
            <a:r>
              <a:rPr lang="vi-VN" sz="2400" dirty="0">
                <a:latin typeface="+mj-lt"/>
              </a:rPr>
              <a:t>a) đánh giá rủi ro của nhà cung cấp được chọn về sự phù hợp của sản phẩm và việc cung cấp không gián đoạn sản phẩm của tổ chức tới khách hàng;</a:t>
            </a:r>
          </a:p>
          <a:p>
            <a:r>
              <a:rPr lang="vi-VN" sz="2400" dirty="0">
                <a:latin typeface="+mj-lt"/>
              </a:rPr>
              <a:t>b) thực hiện về chất lượng và giao hàng tương ứng;</a:t>
            </a:r>
          </a:p>
          <a:p>
            <a:r>
              <a:rPr lang="vi-VN" sz="2400" dirty="0">
                <a:latin typeface="+mj-lt"/>
              </a:rPr>
              <a:t>c) đánh giá hệ thống quản lý chất lượng của nhà cung cấp;</a:t>
            </a:r>
          </a:p>
          <a:p>
            <a:r>
              <a:rPr lang="vi-VN" sz="2400" dirty="0">
                <a:latin typeface="+mj-lt"/>
              </a:rPr>
              <a:t>d) ra quyết định dựa trên nhóm đa nhiệm; và</a:t>
            </a:r>
          </a:p>
          <a:p>
            <a:r>
              <a:rPr lang="vi-VN" sz="2400" dirty="0">
                <a:latin typeface="+mj-lt"/>
              </a:rPr>
              <a:t>e) đánh giá khả năng phát triển phần mềm, nếu có thể</a:t>
            </a:r>
            <a:endParaRPr lang="vi-VN" sz="1600" dirty="0">
              <a:latin typeface="+mj-lt"/>
            </a:endParaRPr>
          </a:p>
        </p:txBody>
      </p:sp>
    </p:spTree>
    <p:extLst>
      <p:ext uri="{BB962C8B-B14F-4D97-AF65-F5344CB8AC3E}">
        <p14:creationId xmlns:p14="http://schemas.microsoft.com/office/powerpoint/2010/main" val="39910307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106D80-3B4C-4030-B659-375CD868E496}"/>
              </a:ext>
            </a:extLst>
          </p:cNvPr>
          <p:cNvSpPr/>
          <p:nvPr/>
        </p:nvSpPr>
        <p:spPr>
          <a:xfrm>
            <a:off x="808956" y="1140935"/>
            <a:ext cx="11730774" cy="4524315"/>
          </a:xfrm>
          <a:prstGeom prst="rect">
            <a:avLst/>
          </a:prstGeom>
        </p:spPr>
        <p:txBody>
          <a:bodyPr wrap="square">
            <a:spAutoFit/>
          </a:bodyPr>
          <a:lstStyle/>
          <a:p>
            <a:r>
              <a:rPr lang="vi-VN" sz="2400" dirty="0">
                <a:latin typeface="+mj-lt"/>
              </a:rPr>
              <a:t>Tiêu chí lựa chọn nhà cung cấp khác nên được cân nhắc bao gồm dưới đây:</a:t>
            </a:r>
          </a:p>
          <a:p>
            <a:pPr marL="285750" indent="-285750">
              <a:buFont typeface="Wingdings" panose="05000000000000000000" pitchFamily="2" charset="2"/>
              <a:buChar char="Ø"/>
            </a:pPr>
            <a:r>
              <a:rPr lang="vi-VN" sz="2400" dirty="0">
                <a:latin typeface="+mj-lt"/>
              </a:rPr>
              <a:t>sản lượng kinh doanh của lĩnh vực ô tô (số tuyệt đối và tỷ lệ kinh doanh tổng);</a:t>
            </a:r>
            <a:endParaRPr lang="en-US" sz="2400" dirty="0">
              <a:latin typeface="+mj-lt"/>
            </a:endParaRPr>
          </a:p>
          <a:p>
            <a:pPr marL="285750" indent="-285750">
              <a:buFont typeface="Wingdings" panose="05000000000000000000" pitchFamily="2" charset="2"/>
              <a:buChar char="Ø"/>
            </a:pPr>
            <a:r>
              <a:rPr lang="vi-VN" sz="2400" dirty="0">
                <a:latin typeface="+mj-lt"/>
              </a:rPr>
              <a:t>sự ổn định về tài chính;</a:t>
            </a:r>
          </a:p>
          <a:p>
            <a:pPr marL="285750" indent="-285750">
              <a:buFont typeface="Wingdings" panose="05000000000000000000" pitchFamily="2" charset="2"/>
              <a:buChar char="Ø"/>
            </a:pPr>
            <a:r>
              <a:rPr lang="vi-VN" sz="2400" dirty="0">
                <a:latin typeface="+mj-lt"/>
              </a:rPr>
              <a:t>sự phức tạp của sả</a:t>
            </a:r>
            <a:r>
              <a:rPr lang="en-US" sz="2400" dirty="0">
                <a:latin typeface="+mj-lt"/>
              </a:rPr>
              <a:t>n</a:t>
            </a:r>
            <a:r>
              <a:rPr lang="vi-VN" sz="2400" dirty="0">
                <a:latin typeface="+mj-lt"/>
              </a:rPr>
              <a:t> phẩm, nguyên liệu hoặc dịch vụ được mua;</a:t>
            </a:r>
          </a:p>
          <a:p>
            <a:pPr marL="285750" indent="-285750">
              <a:buFont typeface="Wingdings" panose="05000000000000000000" pitchFamily="2" charset="2"/>
              <a:buChar char="Ø"/>
            </a:pPr>
            <a:r>
              <a:rPr lang="vi-VN" sz="2400" dirty="0">
                <a:latin typeface="+mj-lt"/>
              </a:rPr>
              <a:t>công nghệ được yêu c</a:t>
            </a:r>
            <a:r>
              <a:rPr lang="en-US" sz="2400" dirty="0">
                <a:latin typeface="+mj-lt"/>
              </a:rPr>
              <a:t>ầ</a:t>
            </a:r>
            <a:r>
              <a:rPr lang="vi-VN" sz="2400" dirty="0">
                <a:latin typeface="+mj-lt"/>
              </a:rPr>
              <a:t>u (sản phẩm và quá trình);</a:t>
            </a:r>
            <a:endParaRPr lang="en-US" sz="2400" dirty="0">
              <a:latin typeface="+mj-lt"/>
            </a:endParaRPr>
          </a:p>
          <a:p>
            <a:pPr marL="285750" indent="-285750">
              <a:buFont typeface="Wingdings" panose="05000000000000000000" pitchFamily="2" charset="2"/>
              <a:buChar char="Ø"/>
            </a:pPr>
            <a:r>
              <a:rPr lang="vi-VN" sz="2400" dirty="0">
                <a:latin typeface="+mj-lt"/>
              </a:rPr>
              <a:t>tính đầy đủ của các nguồn lực sẵn có (vd., con người, cơ sở hạ tầng);</a:t>
            </a:r>
            <a:endParaRPr lang="en-US" sz="2400" dirty="0">
              <a:latin typeface="+mj-lt"/>
            </a:endParaRPr>
          </a:p>
          <a:p>
            <a:pPr marL="285750" indent="-285750">
              <a:buFont typeface="Wingdings" panose="05000000000000000000" pitchFamily="2" charset="2"/>
              <a:buChar char="Ø"/>
            </a:pPr>
            <a:r>
              <a:rPr lang="vi-VN" sz="2400" dirty="0">
                <a:latin typeface="+mj-lt"/>
              </a:rPr>
              <a:t>khả năng thiết kế và phát triển (bao gồm quản lý dự án);</a:t>
            </a:r>
            <a:endParaRPr lang="en-US" sz="2400" dirty="0">
              <a:latin typeface="+mj-lt"/>
            </a:endParaRPr>
          </a:p>
          <a:p>
            <a:pPr marL="285750" indent="-285750">
              <a:buFont typeface="Wingdings" panose="05000000000000000000" pitchFamily="2" charset="2"/>
              <a:buChar char="Ø"/>
            </a:pPr>
            <a:r>
              <a:rPr lang="vi-VN" sz="2400" dirty="0">
                <a:latin typeface="+mj-lt"/>
              </a:rPr>
              <a:t>năng lực sản xuất;</a:t>
            </a:r>
            <a:endParaRPr lang="en-US" sz="2400" dirty="0">
              <a:latin typeface="+mj-lt"/>
            </a:endParaRPr>
          </a:p>
          <a:p>
            <a:pPr marL="285750" indent="-285750">
              <a:buFont typeface="Wingdings" panose="05000000000000000000" pitchFamily="2" charset="2"/>
              <a:buChar char="Ø"/>
            </a:pPr>
            <a:r>
              <a:rPr lang="vi-VN" sz="2400" dirty="0">
                <a:latin typeface="+mj-lt"/>
              </a:rPr>
              <a:t>quá trình quản lý thay đổi;</a:t>
            </a:r>
            <a:endParaRPr lang="en-US" sz="2400" dirty="0">
              <a:latin typeface="+mj-lt"/>
            </a:endParaRPr>
          </a:p>
          <a:p>
            <a:pPr marL="285750" indent="-285750">
              <a:buFont typeface="Wingdings" panose="05000000000000000000" pitchFamily="2" charset="2"/>
              <a:buChar char="Ø"/>
            </a:pPr>
            <a:r>
              <a:rPr lang="vi-VN" sz="2400" dirty="0">
                <a:latin typeface="+mj-lt"/>
              </a:rPr>
              <a:t>hoạch định kinh doanh liên tục (vd., ứng phó thảm họa, hoạch định sự cố);</a:t>
            </a:r>
            <a:endParaRPr lang="en-US" sz="2400" dirty="0">
              <a:latin typeface="+mj-lt"/>
            </a:endParaRPr>
          </a:p>
          <a:p>
            <a:pPr marL="285750" indent="-285750">
              <a:buFont typeface="Wingdings" panose="05000000000000000000" pitchFamily="2" charset="2"/>
              <a:buChar char="Ø"/>
            </a:pPr>
            <a:r>
              <a:rPr lang="vi-VN" sz="2400" dirty="0">
                <a:latin typeface="+mj-lt"/>
              </a:rPr>
              <a:t>quá trình giao nhận;</a:t>
            </a:r>
            <a:endParaRPr lang="en-US" sz="2400" dirty="0">
              <a:latin typeface="+mj-lt"/>
            </a:endParaRPr>
          </a:p>
          <a:p>
            <a:pPr marL="285750" indent="-285750">
              <a:buFont typeface="Wingdings" panose="05000000000000000000" pitchFamily="2" charset="2"/>
              <a:buChar char="Ø"/>
            </a:pPr>
            <a:r>
              <a:rPr lang="vi-VN" sz="2400" dirty="0">
                <a:latin typeface="+mj-lt"/>
              </a:rPr>
              <a:t>dịch vụ khách hàng.</a:t>
            </a:r>
          </a:p>
        </p:txBody>
      </p:sp>
    </p:spTree>
    <p:extLst>
      <p:ext uri="{BB962C8B-B14F-4D97-AF65-F5344CB8AC3E}">
        <p14:creationId xmlns:p14="http://schemas.microsoft.com/office/powerpoint/2010/main" val="31292394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20CFAE-6E34-42F8-B52A-04AA36C0E798}"/>
              </a:ext>
            </a:extLst>
          </p:cNvPr>
          <p:cNvSpPr/>
          <p:nvPr/>
        </p:nvSpPr>
        <p:spPr>
          <a:xfrm>
            <a:off x="807107" y="1034459"/>
            <a:ext cx="11384893" cy="2308324"/>
          </a:xfrm>
          <a:prstGeom prst="rect">
            <a:avLst/>
          </a:prstGeom>
        </p:spPr>
        <p:txBody>
          <a:bodyPr wrap="square">
            <a:spAutoFit/>
          </a:bodyPr>
          <a:lstStyle/>
          <a:p>
            <a:r>
              <a:rPr lang="vi-VN" sz="2400" b="1" dirty="0">
                <a:latin typeface="+mj-lt"/>
              </a:rPr>
              <a:t>8.4.1.3 nguồn được khách hàng chỉ định (cũng được coi là “mua theo chỉ định”)</a:t>
            </a:r>
          </a:p>
          <a:p>
            <a:r>
              <a:rPr lang="vi-VN" sz="2400" dirty="0">
                <a:latin typeface="+mj-lt"/>
              </a:rPr>
              <a:t>Khi được chỉ định bởi khách hàng, tổ chức phải đặt mua sản phẩm, nguyên liệu, hoặc dịch vụ từ các nguồn do khách hàng chỉ định.</a:t>
            </a:r>
          </a:p>
          <a:p>
            <a:r>
              <a:rPr lang="vi-VN" sz="2400" dirty="0">
                <a:latin typeface="+mj-lt"/>
              </a:rPr>
              <a:t>Tất cả các yêu cầu của điều 8.4 (ngoại trừ các yêu cầu của IATF16949, mục 8.4.1.2) được áp dụng để tổ chức kiểm soát nguồ</a:t>
            </a:r>
            <a:r>
              <a:rPr lang="en-US" sz="2400" dirty="0">
                <a:latin typeface="+mj-lt"/>
              </a:rPr>
              <a:t>n</a:t>
            </a:r>
            <a:r>
              <a:rPr lang="vi-VN" sz="2400" dirty="0">
                <a:latin typeface="+mj-lt"/>
              </a:rPr>
              <a:t> được chỉ định bởi khách hàng trừ khi có những thỏa thuận cụ thể nào khác được xác định bởi hợp đồng giữa tổ chức và khách hàng.</a:t>
            </a:r>
          </a:p>
        </p:txBody>
      </p:sp>
    </p:spTree>
    <p:extLst>
      <p:ext uri="{BB962C8B-B14F-4D97-AF65-F5344CB8AC3E}">
        <p14:creationId xmlns:p14="http://schemas.microsoft.com/office/powerpoint/2010/main" val="13176419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CB7C51-07BF-40FE-B2F5-BC2C511E3912}"/>
              </a:ext>
            </a:extLst>
          </p:cNvPr>
          <p:cNvSpPr/>
          <p:nvPr/>
        </p:nvSpPr>
        <p:spPr>
          <a:xfrm>
            <a:off x="630736" y="760068"/>
            <a:ext cx="11436767" cy="4708981"/>
          </a:xfrm>
          <a:prstGeom prst="rect">
            <a:avLst/>
          </a:prstGeom>
        </p:spPr>
        <p:txBody>
          <a:bodyPr wrap="square">
            <a:spAutoFit/>
          </a:bodyPr>
          <a:lstStyle/>
          <a:p>
            <a:r>
              <a:rPr lang="vi-VN" sz="2000" b="1" dirty="0">
                <a:latin typeface="+mj-lt"/>
              </a:rPr>
              <a:t>8.4.2 Loại hình và mức độ kiểm soát</a:t>
            </a:r>
          </a:p>
          <a:p>
            <a:r>
              <a:rPr lang="vi-VN" sz="2000" dirty="0">
                <a:latin typeface="+mj-lt"/>
              </a:rPr>
              <a:t>Tổ chức phải đảm bảo rằng các quá trình, sản phẩm và dịch vụ được cung cấp từ bên ngoài không ảnh hưởng xấu đến khả năng của tổ chức trong việc chuyển giao một cách ổn định sản phẩm và dịch vụ phù hợp khách hàng của tổ chức.</a:t>
            </a:r>
          </a:p>
          <a:p>
            <a:r>
              <a:rPr lang="vi-VN" sz="2000" dirty="0">
                <a:latin typeface="+mj-lt"/>
              </a:rPr>
              <a:t>Tổ chức phải:</a:t>
            </a:r>
          </a:p>
          <a:p>
            <a:r>
              <a:rPr lang="vi-VN" sz="2000" dirty="0">
                <a:latin typeface="+mj-lt"/>
              </a:rPr>
              <a:t>a)   đảm bảo rằng các quá trình được cung cấp từ bên ngoài nằm trong phạm vi kiểm soát của hệ thống quản lý chất lượng;</a:t>
            </a:r>
          </a:p>
          <a:p>
            <a:r>
              <a:rPr lang="vi-VN" sz="2000" dirty="0">
                <a:latin typeface="+mj-lt"/>
              </a:rPr>
              <a:t>b)   xác định các kiểm soát dự định áp dụng đối với nhà cung cấp bên ngoài và các kết quả đầu ra;</a:t>
            </a:r>
          </a:p>
          <a:p>
            <a:r>
              <a:rPr lang="vi-VN" sz="2000" dirty="0">
                <a:latin typeface="+mj-lt"/>
              </a:rPr>
              <a:t>c)   tiến hành xem xét:</a:t>
            </a:r>
          </a:p>
          <a:p>
            <a:r>
              <a:rPr lang="vi-VN" sz="2000" dirty="0">
                <a:latin typeface="+mj-lt"/>
              </a:rPr>
              <a:t>1] các tác động tiềm ẩn của các quá trình, sản phẩm và dịch vụ được cung cấp từ bên ngoài đến khả năng của tổ chức đáp ứng ổn định các yêu cầu khách hàng và các yêu cầu luật định và chế định được áp dụng;</a:t>
            </a:r>
          </a:p>
          <a:p>
            <a:r>
              <a:rPr lang="vi-VN" sz="2000" dirty="0">
                <a:latin typeface="+mj-lt"/>
              </a:rPr>
              <a:t>2] hiệu lực của các biện pháp kiểm soát áp dụng đối với các nhà cung cấp bên ngoài;</a:t>
            </a:r>
          </a:p>
          <a:p>
            <a:r>
              <a:rPr lang="vi-VN" sz="2000" dirty="0">
                <a:latin typeface="+mj-lt"/>
              </a:rPr>
              <a:t>a)   xác định việc kiểm tra xác nhận, hoặc các hoạt động khác, cần thiết để đảm bảo rằng các quá trình, sản phẩm và dịch vụ bên ngoài cung cấp đáp ứng các yêu cầu.</a:t>
            </a:r>
          </a:p>
        </p:txBody>
      </p:sp>
    </p:spTree>
    <p:extLst>
      <p:ext uri="{BB962C8B-B14F-4D97-AF65-F5344CB8AC3E}">
        <p14:creationId xmlns:p14="http://schemas.microsoft.com/office/powerpoint/2010/main" val="7222673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685769-E387-4A20-B056-653AF6D0DF1D}"/>
              </a:ext>
            </a:extLst>
          </p:cNvPr>
          <p:cNvSpPr/>
          <p:nvPr/>
        </p:nvSpPr>
        <p:spPr>
          <a:xfrm>
            <a:off x="664318" y="800781"/>
            <a:ext cx="11314009" cy="3416320"/>
          </a:xfrm>
          <a:prstGeom prst="rect">
            <a:avLst/>
          </a:prstGeom>
        </p:spPr>
        <p:txBody>
          <a:bodyPr wrap="square">
            <a:spAutoFit/>
          </a:bodyPr>
          <a:lstStyle/>
          <a:p>
            <a:r>
              <a:rPr lang="vi-VN" sz="2400" b="1" dirty="0">
                <a:latin typeface="+mj-lt"/>
              </a:rPr>
              <a:t>8.4.2.1 Loại hình và mức độ kiểm soát – bổ sung</a:t>
            </a:r>
          </a:p>
          <a:p>
            <a:r>
              <a:rPr lang="vi-VN" sz="2400" dirty="0">
                <a:latin typeface="+mj-lt"/>
              </a:rPr>
              <a:t>Tổ chức phải có quá trình bằng văn bản để nhận biết các quá trình được đưa ra bên ngoài và để chọn lựa loại hình và mức độ kiểm soát được sử dụng để xác nhận sự phù hợp của các sản phẩm, quá trình và dịch vụ được cung cấp từ bên ngoài với các yêu cầu của khách hàng nội bộ (tổ chức) và bên ngoài.</a:t>
            </a:r>
          </a:p>
          <a:p>
            <a:r>
              <a:rPr lang="vi-VN" sz="2400" dirty="0">
                <a:latin typeface="+mj-lt"/>
              </a:rPr>
              <a:t>Quá trình phải bao gồm tiêu chí và các hành động để tăng cường hay giảm thiểu loại hình và mức độ của việc kiểm soát và các hoạt động triển khai dựa trên việc thực hiện của nhà cung cấp và đánh giá về các rủi ro của sản phẩm, nguyên liệu, hoặc dịch vụ.</a:t>
            </a:r>
          </a:p>
        </p:txBody>
      </p:sp>
    </p:spTree>
    <p:extLst>
      <p:ext uri="{BB962C8B-B14F-4D97-AF65-F5344CB8AC3E}">
        <p14:creationId xmlns:p14="http://schemas.microsoft.com/office/powerpoint/2010/main" val="33285002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783847-FDE4-4FA8-BC21-560C10368E90}"/>
              </a:ext>
            </a:extLst>
          </p:cNvPr>
          <p:cNvSpPr/>
          <p:nvPr/>
        </p:nvSpPr>
        <p:spPr>
          <a:xfrm>
            <a:off x="689082" y="946455"/>
            <a:ext cx="11242803" cy="3046988"/>
          </a:xfrm>
          <a:prstGeom prst="rect">
            <a:avLst/>
          </a:prstGeom>
        </p:spPr>
        <p:txBody>
          <a:bodyPr wrap="square">
            <a:spAutoFit/>
          </a:bodyPr>
          <a:lstStyle/>
          <a:p>
            <a:r>
              <a:rPr lang="vi-VN" sz="2400" b="1" dirty="0">
                <a:latin typeface="+mj-lt"/>
              </a:rPr>
              <a:t>8.4.2.2 Những yêu cầu của luật định và chế định</a:t>
            </a:r>
          </a:p>
          <a:p>
            <a:r>
              <a:rPr lang="vi-VN" sz="2400" dirty="0">
                <a:latin typeface="+mj-lt"/>
              </a:rPr>
              <a:t>Tổ chức phải có quá trình dạng văn bản để đảm bảo rằng sản phẩm, quá trình và dịch vụ được mua tuân theo nhứng yêu cầu của luậ</a:t>
            </a:r>
            <a:r>
              <a:rPr lang="en-US" sz="2400" dirty="0">
                <a:latin typeface="+mj-lt"/>
              </a:rPr>
              <a:t>t</a:t>
            </a:r>
            <a:r>
              <a:rPr lang="vi-VN" sz="2400" dirty="0">
                <a:latin typeface="+mj-lt"/>
              </a:rPr>
              <a:t> định và chế định hiện hành tại quốc gia tiếp nhận, quốc gia giao hàng, và quốc gia nơi đến được nhận biết bởi khách hàng, nếu được cung cấp.</a:t>
            </a:r>
          </a:p>
          <a:p>
            <a:r>
              <a:rPr lang="vi-VN" sz="2400" dirty="0">
                <a:latin typeface="+mj-lt"/>
              </a:rPr>
              <a:t>Nếu khách hàng xác định những kiểm soát đặc biệt cho sản phẩm nào đó với các yêu cầu của luật định và chế định, tổ chức phải đảm bảo chúng được áp dụng và duy trì như đã xác định, bao gồm tại nhà cung cấp.</a:t>
            </a:r>
          </a:p>
        </p:txBody>
      </p:sp>
    </p:spTree>
    <p:extLst>
      <p:ext uri="{BB962C8B-B14F-4D97-AF65-F5344CB8AC3E}">
        <p14:creationId xmlns:p14="http://schemas.microsoft.com/office/powerpoint/2010/main" val="10880656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3CB23-261E-4845-9A80-B29E248276EF}"/>
              </a:ext>
            </a:extLst>
          </p:cNvPr>
          <p:cNvSpPr/>
          <p:nvPr/>
        </p:nvSpPr>
        <p:spPr>
          <a:xfrm>
            <a:off x="530982" y="820828"/>
            <a:ext cx="11124398" cy="3170099"/>
          </a:xfrm>
          <a:prstGeom prst="rect">
            <a:avLst/>
          </a:prstGeom>
        </p:spPr>
        <p:txBody>
          <a:bodyPr wrap="square">
            <a:spAutoFit/>
          </a:bodyPr>
          <a:lstStyle/>
          <a:p>
            <a:r>
              <a:rPr lang="vi-VN" sz="2000" b="1" dirty="0">
                <a:latin typeface="+mj-lt"/>
              </a:rPr>
              <a:t>8.4.2.3 Triển khai hệ thống quản lý chất lượng của nhà cung cấp</a:t>
            </a:r>
          </a:p>
          <a:p>
            <a:r>
              <a:rPr lang="vi-VN" sz="2000" dirty="0">
                <a:latin typeface="+mj-lt"/>
              </a:rPr>
              <a:t>Tổ chức phải yêu cầu các nhà cung cấp sản phẩm và dịch vụ ngành ô tô triển khai, áp dụng và cải tiến hệ thống quản lý chất lượng được chứng nhận theo ISO 9001, trừ khi có sự cho phép nào khác của khách hàng [vd., mục a) dưới đây], với mục tiêu cuối cùng là trở thành được chứng nhận theo tiêu chuẩn này. Trừ khi được chỉ định nào khác bởi khách hàng, trình tự sau đây nên được áp dụng để đạt được yêu cầu này:</a:t>
            </a:r>
          </a:p>
          <a:p>
            <a:r>
              <a:rPr lang="en-US" sz="2000" dirty="0">
                <a:latin typeface="+mj-lt"/>
              </a:rPr>
              <a:t>-</a:t>
            </a:r>
            <a:r>
              <a:rPr lang="vi-VN" sz="2000" dirty="0">
                <a:latin typeface="+mj-lt"/>
              </a:rPr>
              <a:t> ch</a:t>
            </a:r>
            <a:r>
              <a:rPr lang="en-US" sz="2000" dirty="0">
                <a:latin typeface="+mj-lt"/>
              </a:rPr>
              <a:t>ứ</a:t>
            </a:r>
            <a:r>
              <a:rPr lang="vi-VN" sz="2000" dirty="0">
                <a:latin typeface="+mj-lt"/>
              </a:rPr>
              <a:t>ng nhận theo ISO 9001 thông qua đánh giá của bên thứ ba; trừ khi được chỉ định nào khác bởi khách hàng, các nhà cung cấp phải chứng minh sự phù hợp với ISO</a:t>
            </a:r>
            <a:r>
              <a:rPr lang="en-US" sz="2000" dirty="0">
                <a:latin typeface="+mj-lt"/>
              </a:rPr>
              <a:t> </a:t>
            </a:r>
            <a:r>
              <a:rPr lang="vi-VN" sz="2000" dirty="0">
                <a:latin typeface="+mj-lt"/>
              </a:rPr>
              <a:t>9001 bằng cách duy trì một chứng nhận của bên thứ ba ban hành bởi một tổ chức chứng nhận mang dấu công nhận của một thành viên của IAF MLA (International Accreditation Forom Multilateral Recognition arangement) được thừa nhận và trong đó phạm vi chính của tổ chức công nhận bao gồm chứng chỉ của hệ thống quản lý theo ISO/IEC17021;</a:t>
            </a:r>
          </a:p>
        </p:txBody>
      </p:sp>
    </p:spTree>
    <p:extLst>
      <p:ext uri="{BB962C8B-B14F-4D97-AF65-F5344CB8AC3E}">
        <p14:creationId xmlns:p14="http://schemas.microsoft.com/office/powerpoint/2010/main" val="2481676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0206F6-1B4D-4055-9801-7C23D4A2263F}"/>
              </a:ext>
            </a:extLst>
          </p:cNvPr>
          <p:cNvSpPr/>
          <p:nvPr/>
        </p:nvSpPr>
        <p:spPr>
          <a:xfrm>
            <a:off x="711692" y="987719"/>
            <a:ext cx="11239903" cy="1938992"/>
          </a:xfrm>
          <a:prstGeom prst="rect">
            <a:avLst/>
          </a:prstGeom>
        </p:spPr>
        <p:txBody>
          <a:bodyPr wrap="square">
            <a:spAutoFit/>
          </a:bodyPr>
          <a:lstStyle/>
          <a:p>
            <a:pPr marL="342900" indent="-342900">
              <a:buFontTx/>
              <a:buChar char="-"/>
            </a:pPr>
            <a:r>
              <a:rPr lang="vi-VN" sz="2000" dirty="0">
                <a:latin typeface="+mj-lt"/>
              </a:rPr>
              <a:t>chứng nhận theo ISO 9001 với sự tuân thủ theo các yêu cầu của hệ thống quản lý chất lượng khác được khách hàng xác định (như là các yêu cầu tối thiểu của hệ thống quản lý chất lượng ngành ô tô dành cho các nhà cung cấp thứ cấp [MAQMSR] hoặc tương đương) thông qua đánh giá của bên thứ hai;</a:t>
            </a:r>
            <a:endParaRPr lang="en-US" sz="2000" dirty="0">
              <a:latin typeface="+mj-lt"/>
            </a:endParaRPr>
          </a:p>
          <a:p>
            <a:pPr marL="342900" indent="-342900">
              <a:buFontTx/>
              <a:buChar char="-"/>
            </a:pPr>
            <a:r>
              <a:rPr lang="vi-VN" sz="2000" dirty="0">
                <a:latin typeface="+mj-lt"/>
              </a:rPr>
              <a:t>chứng nhận theo ISO 9001 với sự tuân thủ theo IATF 16949 thông qua đánh giá của bên thứ hai;</a:t>
            </a:r>
            <a:endParaRPr lang="en-US" sz="2000" dirty="0">
              <a:latin typeface="+mj-lt"/>
            </a:endParaRPr>
          </a:p>
          <a:p>
            <a:pPr marL="342900" indent="-342900">
              <a:buFontTx/>
              <a:buChar char="-"/>
            </a:pPr>
            <a:r>
              <a:rPr lang="vi-VN" sz="2000" dirty="0">
                <a:latin typeface="+mj-lt"/>
              </a:rPr>
              <a:t>chứng nhận theo IATF 16949 thông qua đánh giá của bên thứ ba (chứng nhận bên thứ ba có hiệu lực của nhà cung cấp theo IATF 16949 bởi một tổ chức chứng nhận được IATF thừa nhận)</a:t>
            </a:r>
          </a:p>
        </p:txBody>
      </p:sp>
    </p:spTree>
    <p:extLst>
      <p:ext uri="{BB962C8B-B14F-4D97-AF65-F5344CB8AC3E}">
        <p14:creationId xmlns:p14="http://schemas.microsoft.com/office/powerpoint/2010/main" val="1785535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495550" y="260350"/>
            <a:ext cx="6858000" cy="865188"/>
          </a:xfrm>
        </p:spPr>
        <p:txBody>
          <a:bodyPr rtlCol="0">
            <a:normAutofit lnSpcReduction="10000"/>
          </a:bodyPr>
          <a:lstStyle/>
          <a:p>
            <a:pPr algn="l">
              <a:defRPr/>
            </a:pPr>
            <a:r>
              <a:rPr lang="en-US" b="1" dirty="0"/>
              <a:t>CÁC NGUYÊN TẮC QUẢN LÝ</a:t>
            </a:r>
          </a:p>
          <a:p>
            <a:pPr algn="l">
              <a:defRPr/>
            </a:pPr>
            <a:r>
              <a:rPr lang="en-US" b="1" dirty="0" err="1">
                <a:solidFill>
                  <a:srgbClr val="FF0000"/>
                </a:solidFill>
              </a:rPr>
              <a:t>Nguyên</a:t>
            </a:r>
            <a:r>
              <a:rPr lang="en-US" b="1" dirty="0">
                <a:solidFill>
                  <a:srgbClr val="FF0000"/>
                </a:solidFill>
              </a:rPr>
              <a:t> </a:t>
            </a:r>
            <a:r>
              <a:rPr lang="en-US" b="1" dirty="0" err="1">
                <a:solidFill>
                  <a:srgbClr val="FF0000"/>
                </a:solidFill>
              </a:rPr>
              <a:t>tắc</a:t>
            </a:r>
            <a:r>
              <a:rPr lang="en-US" b="1" dirty="0">
                <a:solidFill>
                  <a:srgbClr val="FF0000"/>
                </a:solidFill>
              </a:rPr>
              <a:t> 4: </a:t>
            </a:r>
            <a:r>
              <a:rPr lang="en-US" b="1" dirty="0" err="1">
                <a:solidFill>
                  <a:srgbClr val="FF0000"/>
                </a:solidFill>
              </a:rPr>
              <a:t>Tiếp</a:t>
            </a:r>
            <a:r>
              <a:rPr lang="en-US" b="1" dirty="0">
                <a:solidFill>
                  <a:srgbClr val="FF0000"/>
                </a:solidFill>
              </a:rPr>
              <a:t> </a:t>
            </a:r>
            <a:r>
              <a:rPr lang="en-US" b="1" dirty="0" err="1">
                <a:solidFill>
                  <a:srgbClr val="FF0000"/>
                </a:solidFill>
              </a:rPr>
              <a:t>cận</a:t>
            </a:r>
            <a:r>
              <a:rPr lang="en-US" b="1" dirty="0">
                <a:solidFill>
                  <a:srgbClr val="FF0000"/>
                </a:solidFill>
              </a:rPr>
              <a:t> </a:t>
            </a:r>
            <a:r>
              <a:rPr lang="en-US" b="1" dirty="0" err="1">
                <a:solidFill>
                  <a:srgbClr val="FF0000"/>
                </a:solidFill>
              </a:rPr>
              <a:t>theo</a:t>
            </a:r>
            <a:r>
              <a:rPr lang="en-US" b="1" dirty="0">
                <a:solidFill>
                  <a:srgbClr val="FF0000"/>
                </a:solidFill>
              </a:rPr>
              <a:t> </a:t>
            </a:r>
            <a:r>
              <a:rPr lang="en-US" b="1" dirty="0" err="1">
                <a:solidFill>
                  <a:srgbClr val="FF0000"/>
                </a:solidFill>
              </a:rPr>
              <a:t>quá</a:t>
            </a:r>
            <a:r>
              <a:rPr lang="en-US" b="1" dirty="0">
                <a:solidFill>
                  <a:srgbClr val="FF0000"/>
                </a:solidFill>
              </a:rPr>
              <a:t> </a:t>
            </a:r>
            <a:r>
              <a:rPr lang="en-US" b="1" dirty="0" err="1">
                <a:solidFill>
                  <a:srgbClr val="FF0000"/>
                </a:solidFill>
              </a:rPr>
              <a:t>trình</a:t>
            </a:r>
            <a:endParaRPr lang="en-US" b="1" dirty="0">
              <a:solidFill>
                <a:srgbClr val="FF0000"/>
              </a:solidFill>
            </a:endParaRPr>
          </a:p>
        </p:txBody>
      </p:sp>
      <p:pic>
        <p:nvPicPr>
          <p:cNvPr id="2560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1412875"/>
            <a:ext cx="6238875"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479052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AEDA43-993C-4A9F-9D3F-E98DF3532AD1}"/>
              </a:ext>
            </a:extLst>
          </p:cNvPr>
          <p:cNvSpPr/>
          <p:nvPr/>
        </p:nvSpPr>
        <p:spPr>
          <a:xfrm>
            <a:off x="881853" y="1056258"/>
            <a:ext cx="10387161" cy="2862322"/>
          </a:xfrm>
          <a:prstGeom prst="rect">
            <a:avLst/>
          </a:prstGeom>
        </p:spPr>
        <p:txBody>
          <a:bodyPr wrap="square">
            <a:spAutoFit/>
          </a:bodyPr>
          <a:lstStyle/>
          <a:p>
            <a:r>
              <a:rPr lang="vi-VN" sz="2000" b="1" dirty="0">
                <a:latin typeface="+mj-lt"/>
              </a:rPr>
              <a:t>8.4.2.3.1 Phần mềm liên quan của sản phẩm ô tô hoặc những sản phẩm ô tô với phần mềm nhúng</a:t>
            </a:r>
          </a:p>
          <a:p>
            <a:r>
              <a:rPr lang="vi-VN" sz="2000" dirty="0">
                <a:latin typeface="+mj-lt"/>
              </a:rPr>
              <a:t>Tổ chức phải yêu cầu các nhà cung cấp của các phần mềm liên quan đến sản phẩm ô tô, hoặc các sản phẩm ô tô với phần mềm nhúng áp dụng và duy trì một quá trình để đảm bảo chất lượng phần mềm cho các sản phẩm của họ.</a:t>
            </a:r>
          </a:p>
          <a:p>
            <a:r>
              <a:rPr lang="vi-VN" sz="2000" dirty="0">
                <a:latin typeface="+mj-lt"/>
              </a:rPr>
              <a:t>Phương pháp đánh giá phát triển phần mềm phải được sử dụng để đánh giá quá trình phát triển phần mềm của nhà cung cấp. Đặt ưu tiên dựa trên rủi ro và tác động tiềm ẩn tới khách hàng, tổ chức phải yêu cầu nhà cung cấp lưu giữ thông tin dạng văn bản của việc tự đánh giá khả năng phát triển phần mềm.</a:t>
            </a:r>
          </a:p>
        </p:txBody>
      </p:sp>
    </p:spTree>
    <p:extLst>
      <p:ext uri="{BB962C8B-B14F-4D97-AF65-F5344CB8AC3E}">
        <p14:creationId xmlns:p14="http://schemas.microsoft.com/office/powerpoint/2010/main" val="19484331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905736-432C-44FD-92B9-9ED6AF1D73EF}"/>
              </a:ext>
            </a:extLst>
          </p:cNvPr>
          <p:cNvSpPr/>
          <p:nvPr/>
        </p:nvSpPr>
        <p:spPr>
          <a:xfrm>
            <a:off x="753165" y="815540"/>
            <a:ext cx="10940853" cy="4401205"/>
          </a:xfrm>
          <a:prstGeom prst="rect">
            <a:avLst/>
          </a:prstGeom>
        </p:spPr>
        <p:txBody>
          <a:bodyPr wrap="square">
            <a:spAutoFit/>
          </a:bodyPr>
          <a:lstStyle/>
          <a:p>
            <a:r>
              <a:rPr lang="vi-VN" sz="2000" b="1" dirty="0">
                <a:latin typeface="+mj-lt"/>
              </a:rPr>
              <a:t>8.4.2.4 Theo dõi nhà cung cấp</a:t>
            </a:r>
          </a:p>
          <a:p>
            <a:r>
              <a:rPr lang="vi-VN" sz="2000" dirty="0">
                <a:latin typeface="+mj-lt"/>
              </a:rPr>
              <a:t>Tổ chức phải có một quá trình và tiêu chí bằng văn bản để đánh giá việc thực hiện của nhà cung cấp để đảm bảo sự phù hợp của các sản phẩm, quá trình và dịch vụ được cung cấp từ bên ngoài với các yêu cầu của khách hàng nội bộ và bên ngoài.</a:t>
            </a:r>
          </a:p>
          <a:p>
            <a:r>
              <a:rPr lang="vi-VN" sz="2000" dirty="0">
                <a:latin typeface="+mj-lt"/>
              </a:rPr>
              <a:t>Ở mức tối thiểu, các chỉ số thực hiện dưới đây của nhà cung cấp phải được theo dõi:</a:t>
            </a:r>
          </a:p>
          <a:p>
            <a:r>
              <a:rPr lang="vi-VN" sz="2000" dirty="0">
                <a:latin typeface="+mj-lt"/>
              </a:rPr>
              <a:t>a)  sự phù hợp với các yêu cầu của sản phẩm được giao;</a:t>
            </a:r>
          </a:p>
          <a:p>
            <a:r>
              <a:rPr lang="vi-VN" sz="2000" dirty="0">
                <a:latin typeface="+mj-lt"/>
              </a:rPr>
              <a:t>b)  sự đình trệ của khách hàng tại xưởng nhận hàng, gồm cả nơi giữ và dừng chuyển hàng;</a:t>
            </a:r>
          </a:p>
          <a:p>
            <a:r>
              <a:rPr lang="vi-VN" sz="2000" dirty="0">
                <a:latin typeface="+mj-lt"/>
              </a:rPr>
              <a:t>c)  việc thực hiện kế hoạch giao hàng;</a:t>
            </a:r>
          </a:p>
          <a:p>
            <a:r>
              <a:rPr lang="vi-VN" sz="2000" dirty="0">
                <a:latin typeface="+mj-lt"/>
              </a:rPr>
              <a:t>d)  số lượng xảy ra các phát sinh chi phí do giao hàng gây ra.</a:t>
            </a:r>
          </a:p>
          <a:p>
            <a:r>
              <a:rPr lang="vi-VN" sz="2000" dirty="0">
                <a:latin typeface="+mj-lt"/>
              </a:rPr>
              <a:t>Nếu được cung cấp bởi khách hàng, tổ chức phải bao gồm những điều sau, khi thích hợp, trong việc theo dõi nhà cung cấp:</a:t>
            </a:r>
          </a:p>
          <a:p>
            <a:r>
              <a:rPr lang="vi-VN" sz="2000" dirty="0">
                <a:latin typeface="+mj-lt"/>
              </a:rPr>
              <a:t>a)  những thông báo của khách hàng về tình trạng đặc biệt liên quan tới các vấn đề về chất lượng hoặc giao hàng;</a:t>
            </a:r>
            <a:r>
              <a:rPr lang="en-US" sz="2000" dirty="0">
                <a:latin typeface="+mj-lt"/>
              </a:rPr>
              <a:t> </a:t>
            </a:r>
            <a:r>
              <a:rPr lang="vi-VN" sz="2000" dirty="0">
                <a:latin typeface="+mj-lt"/>
              </a:rPr>
              <a:t>hàng bị trả lại của người bán, bảo hành, các chiến dịch thị trường, và các triệu hồi.</a:t>
            </a:r>
          </a:p>
        </p:txBody>
      </p:sp>
    </p:spTree>
    <p:extLst>
      <p:ext uri="{BB962C8B-B14F-4D97-AF65-F5344CB8AC3E}">
        <p14:creationId xmlns:p14="http://schemas.microsoft.com/office/powerpoint/2010/main" val="37577907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B9AE51-0491-4EF6-ADDE-8D5966FC8EA8}"/>
              </a:ext>
            </a:extLst>
          </p:cNvPr>
          <p:cNvSpPr/>
          <p:nvPr/>
        </p:nvSpPr>
        <p:spPr>
          <a:xfrm>
            <a:off x="710680" y="929055"/>
            <a:ext cx="11294032" cy="5016758"/>
          </a:xfrm>
          <a:prstGeom prst="rect">
            <a:avLst/>
          </a:prstGeom>
        </p:spPr>
        <p:txBody>
          <a:bodyPr wrap="square">
            <a:spAutoFit/>
          </a:bodyPr>
          <a:lstStyle/>
          <a:p>
            <a:r>
              <a:rPr lang="vi-VN" sz="2000" b="1" dirty="0">
                <a:latin typeface="+mj-lt"/>
              </a:rPr>
              <a:t>8.4.2.4.1 Đánh giá bên thứ hai</a:t>
            </a:r>
          </a:p>
          <a:p>
            <a:r>
              <a:rPr lang="vi-VN" sz="2000" dirty="0">
                <a:latin typeface="+mj-lt"/>
              </a:rPr>
              <a:t>Tổ chức phải bao gồm một quá trình đánh giá nhà cung caaso theo phương pháp quản lý nhà cung cấp. Đánh giá bên thứ hai có thể được áp dụng với các điều sau:</a:t>
            </a:r>
          </a:p>
          <a:p>
            <a:r>
              <a:rPr lang="vi-VN" sz="2000" dirty="0">
                <a:latin typeface="+mj-lt"/>
              </a:rPr>
              <a:t>a) đánh giá rủi ro nhà cung cấp;</a:t>
            </a:r>
          </a:p>
          <a:p>
            <a:r>
              <a:rPr lang="vi-VN" sz="2000" dirty="0">
                <a:latin typeface="+mj-lt"/>
              </a:rPr>
              <a:t>b) theo dõi nhà cung cấp;</a:t>
            </a:r>
          </a:p>
          <a:p>
            <a:r>
              <a:rPr lang="vi-VN" sz="2000" dirty="0">
                <a:latin typeface="+mj-lt"/>
              </a:rPr>
              <a:t>c) triển khai hệ thống QMS của nhà cung cấp;</a:t>
            </a:r>
          </a:p>
          <a:p>
            <a:r>
              <a:rPr lang="vi-VN" sz="2000" dirty="0">
                <a:latin typeface="+mj-lt"/>
              </a:rPr>
              <a:t>d) đánh giá sản phẩm;</a:t>
            </a:r>
          </a:p>
          <a:p>
            <a:r>
              <a:rPr lang="vi-VN" sz="2000" dirty="0">
                <a:latin typeface="+mj-lt"/>
              </a:rPr>
              <a:t>e) đánh giá quá trình.</a:t>
            </a:r>
            <a:endParaRPr lang="en-US" sz="2000" dirty="0">
              <a:latin typeface="+mj-lt"/>
            </a:endParaRPr>
          </a:p>
          <a:p>
            <a:endParaRPr lang="en-US" sz="2000" dirty="0">
              <a:latin typeface="+mj-lt"/>
            </a:endParaRPr>
          </a:p>
          <a:p>
            <a:r>
              <a:rPr lang="vi-VN" sz="2000" dirty="0">
                <a:latin typeface="+mj-lt"/>
              </a:rPr>
              <a:t>Dựa trên phân tích rủi ro, bao gồm các yêu cầu </a:t>
            </a:r>
            <a:r>
              <a:rPr lang="vi-VN" sz="2000">
                <a:latin typeface="+mj-lt"/>
              </a:rPr>
              <a:t>an t</a:t>
            </a:r>
            <a:r>
              <a:rPr lang="en-US" sz="2000">
                <a:latin typeface="+mj-lt"/>
              </a:rPr>
              <a:t>oà</a:t>
            </a:r>
            <a:r>
              <a:rPr lang="vi-VN" sz="2000">
                <a:latin typeface="+mj-lt"/>
              </a:rPr>
              <a:t>n</a:t>
            </a:r>
            <a:r>
              <a:rPr lang="vi-VN" sz="2000" dirty="0">
                <a:latin typeface="+mj-lt"/>
              </a:rPr>
              <a:t>/ luật định của sản phẩm, việc thực hiện của nhà cung cấp, và cấp độ chứng nhận của QMS, tối thiểu, tổ chức phải văn bản hóa tiêu chí xác định nhu cầu đánh giá, loại hình đánh giá, tần suất và phạm vi của đánh giá bên thứ hai.Tổ chức phải lưu giữ các hồ sơ của báo cáo đánh giá bên thứ hai.</a:t>
            </a:r>
          </a:p>
          <a:p>
            <a:r>
              <a:rPr lang="vi-VN" sz="2000" dirty="0">
                <a:latin typeface="+mj-lt"/>
              </a:rPr>
              <a:t>Nếu phạm vi đánh giá của bên thứ hai là để đánh giá hệ thống quản lý chất lượng của nhà cung cấp thì cách tiếp cận phải nhất quán với cách tiếp cận theo quá trình của ngành ô tô.</a:t>
            </a:r>
          </a:p>
          <a:p>
            <a:endParaRPr lang="vi-VN" sz="2000" dirty="0">
              <a:latin typeface="+mj-lt"/>
            </a:endParaRPr>
          </a:p>
        </p:txBody>
      </p:sp>
    </p:spTree>
    <p:extLst>
      <p:ext uri="{BB962C8B-B14F-4D97-AF65-F5344CB8AC3E}">
        <p14:creationId xmlns:p14="http://schemas.microsoft.com/office/powerpoint/2010/main" val="1843602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25A922-3B30-4C53-AC86-C2C366286D76}"/>
              </a:ext>
            </a:extLst>
          </p:cNvPr>
          <p:cNvSpPr/>
          <p:nvPr/>
        </p:nvSpPr>
        <p:spPr>
          <a:xfrm>
            <a:off x="720881" y="954961"/>
            <a:ext cx="10470860" cy="3170099"/>
          </a:xfrm>
          <a:prstGeom prst="rect">
            <a:avLst/>
          </a:prstGeom>
        </p:spPr>
        <p:txBody>
          <a:bodyPr wrap="square">
            <a:spAutoFit/>
          </a:bodyPr>
          <a:lstStyle/>
          <a:p>
            <a:r>
              <a:rPr lang="vi-VN" sz="2000" b="1" dirty="0">
                <a:latin typeface="+mj-lt"/>
              </a:rPr>
              <a:t>8.4.2.5 Phát triển nhà cung cấp</a:t>
            </a:r>
          </a:p>
          <a:p>
            <a:r>
              <a:rPr lang="vi-VN" sz="2000" dirty="0">
                <a:latin typeface="+mj-lt"/>
              </a:rPr>
              <a:t>Tổ chức phải xác định sự ưu tiên, loại hình, mức độ và khoảng thời gian của các kế hoạch phát triển nhà cung cấp cho các nhà cung cấp hiện hành. </a:t>
            </a:r>
          </a:p>
          <a:p>
            <a:r>
              <a:rPr lang="vi-VN" sz="2000" dirty="0">
                <a:latin typeface="+mj-lt"/>
              </a:rPr>
              <a:t>Các đầu vào được xác định phải bao gồm nhưng không giới hạn với các điều dưới đây:</a:t>
            </a:r>
          </a:p>
          <a:p>
            <a:r>
              <a:rPr lang="vi-VN" sz="2000" dirty="0">
                <a:latin typeface="+mj-lt"/>
              </a:rPr>
              <a:t>a)  các vấn đề của việc thực hiện thông qua theo dõi nhà cung cấp (xem</a:t>
            </a:r>
            <a:r>
              <a:rPr lang="en-US" sz="2000" dirty="0">
                <a:latin typeface="+mj-lt"/>
              </a:rPr>
              <a:t> </a:t>
            </a:r>
            <a:r>
              <a:rPr lang="vi-VN" sz="2000" dirty="0">
                <a:latin typeface="+mj-lt"/>
              </a:rPr>
              <a:t>8.4.2.4);</a:t>
            </a:r>
          </a:p>
          <a:p>
            <a:r>
              <a:rPr lang="vi-VN" sz="2000" dirty="0">
                <a:latin typeface="+mj-lt"/>
              </a:rPr>
              <a:t>b)  các phát hiện của đánh giá bên thứ hai (xem 8.4.2.4.1);</a:t>
            </a:r>
          </a:p>
          <a:p>
            <a:r>
              <a:rPr lang="vi-VN" sz="2000" dirty="0">
                <a:latin typeface="+mj-lt"/>
              </a:rPr>
              <a:t>c)  tình trạng chứng nhận hệ thống quản lý chất lượng của bên thứ ba;</a:t>
            </a:r>
          </a:p>
          <a:p>
            <a:r>
              <a:rPr lang="vi-VN" sz="2000" dirty="0">
                <a:latin typeface="+mj-lt"/>
              </a:rPr>
              <a:t>d)  phân tích rủi ro.</a:t>
            </a:r>
          </a:p>
          <a:p>
            <a:r>
              <a:rPr lang="vi-VN" sz="2000" dirty="0">
                <a:latin typeface="+mj-lt"/>
              </a:rPr>
              <a:t>Tổ chức phải áp dụng những hành động cần thiết để giải quyết các vấn đề còn tồn đọng (không thỏa mãn) và theo đuổi các cơ hội cho cải tiến liên tục.</a:t>
            </a:r>
          </a:p>
        </p:txBody>
      </p:sp>
    </p:spTree>
    <p:extLst>
      <p:ext uri="{BB962C8B-B14F-4D97-AF65-F5344CB8AC3E}">
        <p14:creationId xmlns:p14="http://schemas.microsoft.com/office/powerpoint/2010/main" val="35073962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D6CAA4-08CC-4DF3-958A-87237106B8B5}"/>
              </a:ext>
            </a:extLst>
          </p:cNvPr>
          <p:cNvSpPr/>
          <p:nvPr/>
        </p:nvSpPr>
        <p:spPr>
          <a:xfrm>
            <a:off x="737787" y="813444"/>
            <a:ext cx="11308854" cy="4708981"/>
          </a:xfrm>
          <a:prstGeom prst="rect">
            <a:avLst/>
          </a:prstGeom>
        </p:spPr>
        <p:txBody>
          <a:bodyPr wrap="square">
            <a:spAutoFit/>
          </a:bodyPr>
          <a:lstStyle/>
          <a:p>
            <a:r>
              <a:rPr lang="vi-VN" sz="2000" b="1" dirty="0">
                <a:latin typeface="+mj-lt"/>
              </a:rPr>
              <a:t>8.4.3 Thông tin cho đơn vị cung cấp bên ngoài</a:t>
            </a:r>
          </a:p>
          <a:p>
            <a:r>
              <a:rPr lang="vi-VN" sz="2000" dirty="0">
                <a:latin typeface="+mj-lt"/>
              </a:rPr>
              <a:t>Tổ chức phải đảm bảo sự đầy đủ của các yêu cầu trước khi truyền đạt đến nhà cung cấp bên ngoài.</a:t>
            </a:r>
          </a:p>
          <a:p>
            <a:r>
              <a:rPr lang="vi-VN" sz="2000" dirty="0">
                <a:latin typeface="+mj-lt"/>
              </a:rPr>
              <a:t>Tổ chức phải trao đổi thông tin về các yêu cầu của tổ chức với các nhà cung cấp bên ngoài về:</a:t>
            </a:r>
          </a:p>
          <a:p>
            <a:r>
              <a:rPr lang="vi-VN" sz="2000" dirty="0">
                <a:latin typeface="+mj-lt"/>
              </a:rPr>
              <a:t>a)   các quá trình, sản phẩm và dịch vụ sẽ được cung cấp;</a:t>
            </a:r>
          </a:p>
          <a:p>
            <a:r>
              <a:rPr lang="vi-VN" sz="2000" dirty="0">
                <a:latin typeface="+mj-lt"/>
              </a:rPr>
              <a:t>b)   sự phê duyệt:</a:t>
            </a:r>
          </a:p>
          <a:p>
            <a:r>
              <a:rPr lang="vi-VN" sz="2000" dirty="0">
                <a:latin typeface="+mj-lt"/>
              </a:rPr>
              <a:t>1] các sản phẩm và dịch vụ;</a:t>
            </a:r>
          </a:p>
          <a:p>
            <a:r>
              <a:rPr lang="vi-VN" sz="2000" dirty="0">
                <a:latin typeface="+mj-lt"/>
              </a:rPr>
              <a:t>2] phương pháp, quy trình và thiết bị;</a:t>
            </a:r>
          </a:p>
          <a:p>
            <a:r>
              <a:rPr lang="vi-VN" sz="2000" dirty="0">
                <a:latin typeface="+mj-lt"/>
              </a:rPr>
              <a:t>3] Chuyển giao các sản phẩm và dịch vụ;</a:t>
            </a:r>
          </a:p>
          <a:p>
            <a:r>
              <a:rPr lang="vi-VN" sz="2000" dirty="0">
                <a:latin typeface="+mj-lt"/>
              </a:rPr>
              <a:t>a)   năng lực, bao gồm bất kỳ yêu cầu về trình độ của nhân lực;</a:t>
            </a:r>
          </a:p>
          <a:p>
            <a:r>
              <a:rPr lang="vi-VN" sz="2000" dirty="0">
                <a:latin typeface="+mj-lt"/>
              </a:rPr>
              <a:t>b)   các hoạt động tương tác của nhà cung cấp bên ngoài với tổ chức;</a:t>
            </a:r>
          </a:p>
          <a:p>
            <a:r>
              <a:rPr lang="vi-VN" sz="2000" dirty="0">
                <a:latin typeface="+mj-lt"/>
              </a:rPr>
              <a:t>c)   việc kiểm soát và theo dõi kết quả hoạt động của các nhà cung cấp bên ngoài sẽ được tổ chức áp dụng;</a:t>
            </a:r>
          </a:p>
          <a:p>
            <a:r>
              <a:rPr lang="vi-VN" sz="2000" dirty="0">
                <a:latin typeface="+mj-lt"/>
              </a:rPr>
              <a:t>d)   các hoạt động kiểm tra xác nhận hoặc xác nhận giá trị sử dụng mà tổ chức, hoặc khách hàng của tổ chức, dự định sẽ thực hiện tại các cơ sở của nhà cung cấp bên ngoài.</a:t>
            </a:r>
          </a:p>
        </p:txBody>
      </p:sp>
    </p:spTree>
    <p:extLst>
      <p:ext uri="{BB962C8B-B14F-4D97-AF65-F5344CB8AC3E}">
        <p14:creationId xmlns:p14="http://schemas.microsoft.com/office/powerpoint/2010/main" val="198505358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BBADE0-A777-41A0-B59E-5E0E2D84D087}"/>
              </a:ext>
            </a:extLst>
          </p:cNvPr>
          <p:cNvSpPr/>
          <p:nvPr/>
        </p:nvSpPr>
        <p:spPr>
          <a:xfrm>
            <a:off x="697585" y="1021800"/>
            <a:ext cx="11382798" cy="2308324"/>
          </a:xfrm>
          <a:prstGeom prst="rect">
            <a:avLst/>
          </a:prstGeom>
        </p:spPr>
        <p:txBody>
          <a:bodyPr wrap="square">
            <a:spAutoFit/>
          </a:bodyPr>
          <a:lstStyle/>
          <a:p>
            <a:r>
              <a:rPr lang="vi-VN" sz="2400" b="1" dirty="0">
                <a:latin typeface="+mj-lt"/>
              </a:rPr>
              <a:t>8.4.3 Thông tin cho đơn vị cung cấp bên ngoài –</a:t>
            </a:r>
            <a:r>
              <a:rPr lang="en-US" sz="2400" b="1" dirty="0">
                <a:latin typeface="+mj-lt"/>
              </a:rPr>
              <a:t> </a:t>
            </a:r>
            <a:r>
              <a:rPr lang="vi-VN" sz="2400" b="1" dirty="0">
                <a:latin typeface="+mj-lt"/>
              </a:rPr>
              <a:t>bổ sung</a:t>
            </a:r>
            <a:endParaRPr lang="en-US" sz="2400" b="1" dirty="0">
              <a:latin typeface="+mj-lt"/>
            </a:endParaRPr>
          </a:p>
          <a:p>
            <a:endParaRPr lang="vi-VN" sz="2400" b="1" dirty="0">
              <a:latin typeface="+mj-lt"/>
            </a:endParaRPr>
          </a:p>
          <a:p>
            <a:r>
              <a:rPr lang="vi-VN" sz="2400" dirty="0">
                <a:latin typeface="+mj-lt"/>
              </a:rPr>
              <a:t>Tổ chức phải chuyển tất cả các yêu cầu của luật định và chế định, các đặc tính quan trọng của sản phẩm và quá trình tới các nhà cung cấp và yêu cầu các nhà cung cấp chuyển tất cả các yêu cầu có thể áp dụng xuống chuỗi cung cấp tới nơi sản xuất.</a:t>
            </a:r>
          </a:p>
        </p:txBody>
      </p:sp>
    </p:spTree>
    <p:extLst>
      <p:ext uri="{BB962C8B-B14F-4D97-AF65-F5344CB8AC3E}">
        <p14:creationId xmlns:p14="http://schemas.microsoft.com/office/powerpoint/2010/main" val="27643836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0511EE-9788-48D0-B5E8-4191E9CC4947}"/>
              </a:ext>
            </a:extLst>
          </p:cNvPr>
          <p:cNvSpPr/>
          <p:nvPr/>
        </p:nvSpPr>
        <p:spPr>
          <a:xfrm>
            <a:off x="582131" y="771741"/>
            <a:ext cx="11189160" cy="4093428"/>
          </a:xfrm>
          <a:prstGeom prst="rect">
            <a:avLst/>
          </a:prstGeom>
        </p:spPr>
        <p:txBody>
          <a:bodyPr wrap="square">
            <a:spAutoFit/>
          </a:bodyPr>
          <a:lstStyle/>
          <a:p>
            <a:r>
              <a:rPr lang="vi-VN" sz="2000" b="1" dirty="0">
                <a:latin typeface="+mj-lt"/>
              </a:rPr>
              <a:t>8.5 Sản xuất và cung cấp dịch vụ</a:t>
            </a:r>
          </a:p>
          <a:p>
            <a:r>
              <a:rPr lang="vi-VN" sz="2000" b="1" dirty="0">
                <a:latin typeface="+mj-lt"/>
              </a:rPr>
              <a:t>8.5.1 Kiểm soát sản xuất và cung cấp dịch vụ</a:t>
            </a:r>
          </a:p>
          <a:p>
            <a:r>
              <a:rPr lang="vi-VN" sz="2000" dirty="0">
                <a:latin typeface="+mj-lt"/>
              </a:rPr>
              <a:t>Tổ chức phải thực hiện sản xuất và cung ứng dịch vụ trong các điều kiện được kiểm soát.</a:t>
            </a:r>
          </a:p>
          <a:p>
            <a:r>
              <a:rPr lang="vi-VN" sz="2000" dirty="0">
                <a:latin typeface="+mj-lt"/>
              </a:rPr>
              <a:t>Khi thích hợp, các điều kiện được kiểm soát phải bao gồm:</a:t>
            </a:r>
          </a:p>
          <a:p>
            <a:r>
              <a:rPr lang="vi-VN" sz="2000" dirty="0">
                <a:latin typeface="+mj-lt"/>
              </a:rPr>
              <a:t>a)  sự sẵn có của các thông tin dạng văn bản định rõ:</a:t>
            </a:r>
          </a:p>
          <a:p>
            <a:r>
              <a:rPr lang="vi-VN" sz="2000" dirty="0">
                <a:latin typeface="+mj-lt"/>
              </a:rPr>
              <a:t>1] các đặc tính của sản phẩm được sản xuất, các dịch vụ được cung cấp, hoặc các hoạt động được thực hiện;</a:t>
            </a:r>
            <a:endParaRPr lang="en-US" sz="2000" dirty="0">
              <a:latin typeface="+mj-lt"/>
            </a:endParaRPr>
          </a:p>
          <a:p>
            <a:endParaRPr lang="vi-VN" sz="2000" dirty="0">
              <a:latin typeface="+mj-lt"/>
            </a:endParaRPr>
          </a:p>
          <a:p>
            <a:r>
              <a:rPr lang="vi-VN" sz="2000" dirty="0">
                <a:latin typeface="+mj-lt"/>
              </a:rPr>
              <a:t>2] các kết quả cần đạt được;</a:t>
            </a:r>
          </a:p>
          <a:p>
            <a:r>
              <a:rPr lang="vi-VN" sz="2000" dirty="0">
                <a:latin typeface="+mj-lt"/>
              </a:rPr>
              <a:t>a)  sự sẵn có và sử dụng các nguồn lực phù hợp cho việc theo dõi và đo lường thích hợp;</a:t>
            </a:r>
          </a:p>
          <a:p>
            <a:r>
              <a:rPr lang="vi-VN" sz="2000" dirty="0">
                <a:latin typeface="+mj-lt"/>
              </a:rPr>
              <a:t>b)  thực hiện các hoạt động theo dõi và đo lường ở các giai đoạn thích hợp để xác nhận rằng các chuẩn mực kiểm soát các quá trình hoặc các kết quả đầu ra, và chuẩn mực chấp nhận cho các sản phẩm và dịch vụ, đã được đáp ứng;</a:t>
            </a:r>
          </a:p>
        </p:txBody>
      </p:sp>
    </p:spTree>
    <p:extLst>
      <p:ext uri="{BB962C8B-B14F-4D97-AF65-F5344CB8AC3E}">
        <p14:creationId xmlns:p14="http://schemas.microsoft.com/office/powerpoint/2010/main" val="12120926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D158E8-22AC-4451-B2C7-9313E1A77403}"/>
              </a:ext>
            </a:extLst>
          </p:cNvPr>
          <p:cNvSpPr/>
          <p:nvPr/>
        </p:nvSpPr>
        <p:spPr>
          <a:xfrm>
            <a:off x="701118" y="797123"/>
            <a:ext cx="10464865" cy="4708981"/>
          </a:xfrm>
          <a:prstGeom prst="rect">
            <a:avLst/>
          </a:prstGeom>
        </p:spPr>
        <p:txBody>
          <a:bodyPr wrap="square">
            <a:spAutoFit/>
          </a:bodyPr>
          <a:lstStyle/>
          <a:p>
            <a:pPr marL="457200" indent="-457200">
              <a:buAutoNum type="alphaLcParenR" startAt="4"/>
            </a:pPr>
            <a:r>
              <a:rPr lang="vi-VN" sz="2000" dirty="0">
                <a:latin typeface="+mj-lt"/>
              </a:rPr>
              <a:t>việc sử dụng cơ sở hạ tầng và môi trường phù hợp cho việc vận hành các quá trình;</a:t>
            </a:r>
            <a:endParaRPr lang="en-US" sz="2000" dirty="0">
              <a:latin typeface="+mj-lt"/>
            </a:endParaRPr>
          </a:p>
          <a:p>
            <a:pPr marL="457200" indent="-457200">
              <a:buAutoNum type="alphaLcParenR" startAt="4"/>
            </a:pPr>
            <a:endParaRPr lang="vi-VN" sz="2000" dirty="0">
              <a:latin typeface="+mj-lt"/>
            </a:endParaRPr>
          </a:p>
          <a:p>
            <a:pPr marL="457200" indent="-457200">
              <a:buAutoNum type="alphaLcParenR" startAt="5"/>
            </a:pPr>
            <a:r>
              <a:rPr lang="vi-VN" sz="2000" dirty="0">
                <a:latin typeface="+mj-lt"/>
              </a:rPr>
              <a:t>việc chỉ định nhân sự có năng lực, bao gồm bất cứ bằng cấp nào được yêu cầu;</a:t>
            </a:r>
            <a:endParaRPr lang="en-US" sz="2000" dirty="0">
              <a:latin typeface="+mj-lt"/>
            </a:endParaRPr>
          </a:p>
          <a:p>
            <a:pPr marL="457200" indent="-457200">
              <a:buAutoNum type="alphaLcParenR" startAt="5"/>
            </a:pPr>
            <a:endParaRPr lang="vi-VN" sz="2000" dirty="0">
              <a:latin typeface="+mj-lt"/>
            </a:endParaRPr>
          </a:p>
          <a:p>
            <a:pPr marL="457200" indent="-457200">
              <a:buAutoNum type="alphaLcParenR" startAt="6"/>
            </a:pPr>
            <a:r>
              <a:rPr lang="vi-VN" sz="2000" dirty="0">
                <a:latin typeface="+mj-lt"/>
              </a:rPr>
              <a:t>xác nhận giá trị sử dụng, và tái xác nhận giá trị sử dụng định kỳ, khả năng đạt được các kết quả đã hoạch định của các quá trình sản xuất và cung cấp dịch vụ, khi kết quả đầu ra không thể kiểm tra xác nhận được bằng sự giám sát hoặc đo lường tiếp theo;</a:t>
            </a:r>
            <a:endParaRPr lang="en-US" sz="2000" dirty="0">
              <a:latin typeface="+mj-lt"/>
            </a:endParaRPr>
          </a:p>
          <a:p>
            <a:pPr marL="457200" indent="-457200">
              <a:buAutoNum type="alphaLcParenR" startAt="6"/>
            </a:pPr>
            <a:endParaRPr lang="vi-VN" sz="2000" dirty="0">
              <a:latin typeface="+mj-lt"/>
            </a:endParaRPr>
          </a:p>
          <a:p>
            <a:pPr marL="457200" indent="-457200">
              <a:buAutoNum type="alphaLcParenR" startAt="7"/>
            </a:pPr>
            <a:r>
              <a:rPr lang="vi-VN" sz="2000" dirty="0">
                <a:latin typeface="+mj-lt"/>
              </a:rPr>
              <a:t>thực hiện các hành động để ngăn ngừa lỗi do con người;</a:t>
            </a:r>
            <a:endParaRPr lang="en-US" sz="2000" dirty="0">
              <a:latin typeface="+mj-lt"/>
            </a:endParaRPr>
          </a:p>
          <a:p>
            <a:pPr marL="457200" indent="-457200">
              <a:buAutoNum type="alphaLcParenR" startAt="7"/>
            </a:pPr>
            <a:endParaRPr lang="vi-VN" sz="2000" dirty="0">
              <a:latin typeface="+mj-lt"/>
            </a:endParaRPr>
          </a:p>
          <a:p>
            <a:pPr marL="457200" indent="-457200">
              <a:buAutoNum type="alphaLcParenR" startAt="8"/>
            </a:pPr>
            <a:r>
              <a:rPr lang="vi-VN" sz="2000" dirty="0">
                <a:latin typeface="+mj-lt"/>
              </a:rPr>
              <a:t>thực hiện việc phát hành, giao hàng và các hoạt động sau giao hàng.</a:t>
            </a:r>
            <a:endParaRPr lang="en-US" sz="2000" dirty="0">
              <a:latin typeface="+mj-lt"/>
            </a:endParaRPr>
          </a:p>
          <a:p>
            <a:pPr marL="457200" indent="-457200">
              <a:buAutoNum type="alphaLcParenR" startAt="8"/>
            </a:pPr>
            <a:endParaRPr lang="vi-VN" sz="2000" dirty="0">
              <a:latin typeface="+mj-lt"/>
            </a:endParaRPr>
          </a:p>
          <a:p>
            <a:r>
              <a:rPr lang="vi-VN" sz="2000" dirty="0">
                <a:latin typeface="+mj-lt"/>
              </a:rPr>
              <a:t>Chú thích cơ sở hạ tầng phù hợp bao gồm các thiết bị sản xuất thích hợp được</a:t>
            </a:r>
            <a:r>
              <a:rPr lang="en-US" sz="2000" dirty="0">
                <a:latin typeface="+mj-lt"/>
              </a:rPr>
              <a:t> </a:t>
            </a:r>
            <a:r>
              <a:rPr lang="vi-VN" sz="2000" dirty="0">
                <a:latin typeface="+mj-lt"/>
              </a:rPr>
              <a:t>yêu cầu để đảm bảo phục vụ cho sản xuất. Các nguồn lực theo dõi và đo lường bao gồm các thiết bị theo dõi và đo lường thích hợp được yêu cầu để đảm bảo kiểm soát có hiệu lực các quá trình sản xuất.</a:t>
            </a:r>
          </a:p>
        </p:txBody>
      </p:sp>
    </p:spTree>
    <p:extLst>
      <p:ext uri="{BB962C8B-B14F-4D97-AF65-F5344CB8AC3E}">
        <p14:creationId xmlns:p14="http://schemas.microsoft.com/office/powerpoint/2010/main" val="32332944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F5DDC6-7552-4634-A581-BBA36B097868}"/>
              </a:ext>
            </a:extLst>
          </p:cNvPr>
          <p:cNvSpPr/>
          <p:nvPr/>
        </p:nvSpPr>
        <p:spPr>
          <a:xfrm>
            <a:off x="728828" y="932830"/>
            <a:ext cx="10347004" cy="3477875"/>
          </a:xfrm>
          <a:prstGeom prst="rect">
            <a:avLst/>
          </a:prstGeom>
        </p:spPr>
        <p:txBody>
          <a:bodyPr wrap="square">
            <a:spAutoFit/>
          </a:bodyPr>
          <a:lstStyle/>
          <a:p>
            <a:r>
              <a:rPr lang="vi-VN" sz="2000" b="1" dirty="0">
                <a:latin typeface="+mj-lt"/>
              </a:rPr>
              <a:t>8.5.1.1 Kế hoạch kiểm soát</a:t>
            </a:r>
          </a:p>
          <a:p>
            <a:r>
              <a:rPr lang="vi-VN" sz="2000" dirty="0">
                <a:latin typeface="+mj-lt"/>
              </a:rPr>
              <a:t>Tổ chức phải phát triển các kế hoạch kiểm soát (theo phụ lục A) ở cấp hệ thống,  hệ thống phụ, thành phần, và/hoặc cấp nguyên liệu cho các địa điểm sản xuất tương ứng và cho tất cả các sản phẩm được cung cấp, bao gồm cả các quá trình tạo ra nguyên liệu rời cũng như là các linh kiện. Các kế hoạch kiểm soát chung là có thể chấp nhận với nguyên liệu rời và các phụ tùng giống nhau sử dụng chung một quá trình sản xuất.</a:t>
            </a:r>
            <a:endParaRPr lang="en-US" sz="2000" dirty="0">
              <a:latin typeface="+mj-lt"/>
            </a:endParaRPr>
          </a:p>
          <a:p>
            <a:endParaRPr lang="vi-VN" sz="2000" dirty="0">
              <a:latin typeface="+mj-lt"/>
            </a:endParaRPr>
          </a:p>
          <a:p>
            <a:r>
              <a:rPr lang="vi-VN" sz="2000" dirty="0">
                <a:latin typeface="+mj-lt"/>
              </a:rPr>
              <a:t>Tổ chức phải có một kế hoạch kiểm soát cho trước sản xuất đại trà và sản xuất đại trà thể hiện các thông tin kết nối và kết hợp từ phân tích rủi ro của thiết kế (nếu được cung cấp bởi khách hàng), sơ đồ các quá trình, và các đầu ra của phân tích rủi ro của quá trình sản xuất (như là FMEA).</a:t>
            </a:r>
          </a:p>
        </p:txBody>
      </p:sp>
    </p:spTree>
    <p:extLst>
      <p:ext uri="{BB962C8B-B14F-4D97-AF65-F5344CB8AC3E}">
        <p14:creationId xmlns:p14="http://schemas.microsoft.com/office/powerpoint/2010/main" val="7595430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0C95D7-4895-4242-BD1F-C70A467CBF85}"/>
              </a:ext>
            </a:extLst>
          </p:cNvPr>
          <p:cNvSpPr/>
          <p:nvPr/>
        </p:nvSpPr>
        <p:spPr>
          <a:xfrm>
            <a:off x="774045" y="1113365"/>
            <a:ext cx="10379060" cy="3477875"/>
          </a:xfrm>
          <a:prstGeom prst="rect">
            <a:avLst/>
          </a:prstGeom>
        </p:spPr>
        <p:txBody>
          <a:bodyPr wrap="square">
            <a:spAutoFit/>
          </a:bodyPr>
          <a:lstStyle/>
          <a:p>
            <a:r>
              <a:rPr lang="vi-VN" sz="2000" dirty="0">
                <a:latin typeface="+mj-lt"/>
              </a:rPr>
              <a:t>Tổ chức phải, nếu được khách hàng yêu cầu, cung cấp việc đo lường và dữ liệu về sự phù hợp thu được khi thực thi các kế hoạch kiểm soát của cả trước sản xuất đại trà lẫn sản xuất đại trà. Tổ chức phải đưa vào kế hoạch kiểm soát:</a:t>
            </a:r>
          </a:p>
          <a:p>
            <a:r>
              <a:rPr lang="vi-VN" sz="2000" dirty="0">
                <a:latin typeface="+mj-lt"/>
              </a:rPr>
              <a:t>a)  các kiểm soát được sử dụng để kiểm soát quá trình sản xuất, bao gồm việc kiểm tra xác nhận việc thiết định công việc;</a:t>
            </a:r>
          </a:p>
          <a:p>
            <a:r>
              <a:rPr lang="vi-VN" sz="2000" dirty="0">
                <a:latin typeface="+mj-lt"/>
              </a:rPr>
              <a:t>b)  xác nhận giá trị của linh kiện đầu tiên/ cuối cùng, khi có thể;</a:t>
            </a:r>
          </a:p>
          <a:p>
            <a:r>
              <a:rPr lang="vi-VN" sz="2000" dirty="0">
                <a:latin typeface="+mj-lt"/>
              </a:rPr>
              <a:t>c)  các phương pháp theo dõi để kiểm soát áp dụng với các đặc tính quan trọng được xác định bởi khách hàng và tổ chức;</a:t>
            </a:r>
          </a:p>
          <a:p>
            <a:r>
              <a:rPr lang="vi-VN" sz="2000" dirty="0">
                <a:latin typeface="+mj-lt"/>
              </a:rPr>
              <a:t>d)  thông tin được khách hàng yêu cầu, nếu có;</a:t>
            </a:r>
          </a:p>
          <a:p>
            <a:r>
              <a:rPr lang="vi-VN" sz="2000" dirty="0">
                <a:latin typeface="+mj-lt"/>
              </a:rPr>
              <a:t>e)  kế hoạch phản ứng (xem phụ lục A) khi sản phẩm không phù hợp được phát hiện, khi quá trình không ổn định hoặc không đủ năng lực.</a:t>
            </a:r>
          </a:p>
        </p:txBody>
      </p:sp>
    </p:spTree>
    <p:extLst>
      <p:ext uri="{BB962C8B-B14F-4D97-AF65-F5344CB8AC3E}">
        <p14:creationId xmlns:p14="http://schemas.microsoft.com/office/powerpoint/2010/main" val="2326681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495550" y="260350"/>
            <a:ext cx="6858000" cy="865188"/>
          </a:xfrm>
        </p:spPr>
        <p:txBody>
          <a:bodyPr rtlCol="0">
            <a:normAutofit lnSpcReduction="10000"/>
          </a:bodyPr>
          <a:lstStyle/>
          <a:p>
            <a:pPr algn="l">
              <a:defRPr/>
            </a:pPr>
            <a:r>
              <a:rPr lang="en-US" b="1" dirty="0"/>
              <a:t>CÁC NGUYÊN TẮC QUẢN LÝ</a:t>
            </a:r>
          </a:p>
          <a:p>
            <a:pPr algn="l">
              <a:defRPr/>
            </a:pPr>
            <a:r>
              <a:rPr lang="en-US" b="1" dirty="0" err="1">
                <a:solidFill>
                  <a:srgbClr val="FF0000"/>
                </a:solidFill>
              </a:rPr>
              <a:t>Nguyên</a:t>
            </a:r>
            <a:r>
              <a:rPr lang="en-US" b="1" dirty="0">
                <a:solidFill>
                  <a:srgbClr val="FF0000"/>
                </a:solidFill>
              </a:rPr>
              <a:t> </a:t>
            </a:r>
            <a:r>
              <a:rPr lang="en-US" b="1" dirty="0" err="1">
                <a:solidFill>
                  <a:srgbClr val="FF0000"/>
                </a:solidFill>
              </a:rPr>
              <a:t>tắc</a:t>
            </a:r>
            <a:r>
              <a:rPr lang="en-US" b="1" dirty="0">
                <a:solidFill>
                  <a:srgbClr val="FF0000"/>
                </a:solidFill>
              </a:rPr>
              <a:t> 5: </a:t>
            </a:r>
            <a:r>
              <a:rPr lang="en-US" b="1" dirty="0" err="1">
                <a:solidFill>
                  <a:srgbClr val="FF0000"/>
                </a:solidFill>
              </a:rPr>
              <a:t>Cải</a:t>
            </a:r>
            <a:r>
              <a:rPr lang="en-US" b="1" dirty="0">
                <a:solidFill>
                  <a:srgbClr val="FF0000"/>
                </a:solidFill>
              </a:rPr>
              <a:t> </a:t>
            </a:r>
            <a:r>
              <a:rPr lang="en-US" b="1" dirty="0" err="1">
                <a:solidFill>
                  <a:srgbClr val="FF0000"/>
                </a:solidFill>
              </a:rPr>
              <a:t>tiến</a:t>
            </a:r>
            <a:r>
              <a:rPr lang="en-US" b="1" dirty="0">
                <a:solidFill>
                  <a:srgbClr val="FF0000"/>
                </a:solidFill>
              </a:rPr>
              <a:t> </a:t>
            </a:r>
            <a:r>
              <a:rPr lang="en-US" b="1" dirty="0" err="1">
                <a:solidFill>
                  <a:srgbClr val="FF0000"/>
                </a:solidFill>
              </a:rPr>
              <a:t>liên</a:t>
            </a:r>
            <a:r>
              <a:rPr lang="en-US" b="1" dirty="0">
                <a:solidFill>
                  <a:srgbClr val="FF0000"/>
                </a:solidFill>
              </a:rPr>
              <a:t> </a:t>
            </a:r>
            <a:r>
              <a:rPr lang="en-US" b="1" dirty="0" err="1">
                <a:solidFill>
                  <a:srgbClr val="FF0000"/>
                </a:solidFill>
              </a:rPr>
              <a:t>tục</a:t>
            </a:r>
            <a:endParaRPr lang="en-US" b="1" dirty="0">
              <a:solidFill>
                <a:srgbClr val="FF0000"/>
              </a:solidFill>
            </a:endParaRPr>
          </a:p>
        </p:txBody>
      </p:sp>
      <p:pic>
        <p:nvPicPr>
          <p:cNvPr id="26627" name="Picture 2" descr="http://trandinhcuu.com/wp-content/uploads/2014/12/PDC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1341439"/>
            <a:ext cx="741997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328250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DF360B-DB60-4567-89DF-F92D5186132C}"/>
              </a:ext>
            </a:extLst>
          </p:cNvPr>
          <p:cNvSpPr/>
          <p:nvPr/>
        </p:nvSpPr>
        <p:spPr>
          <a:xfrm>
            <a:off x="667360" y="727561"/>
            <a:ext cx="10678928" cy="3477875"/>
          </a:xfrm>
          <a:prstGeom prst="rect">
            <a:avLst/>
          </a:prstGeom>
        </p:spPr>
        <p:txBody>
          <a:bodyPr wrap="square">
            <a:spAutoFit/>
          </a:bodyPr>
          <a:lstStyle/>
          <a:p>
            <a:r>
              <a:rPr lang="vi-VN" sz="2000" dirty="0">
                <a:latin typeface="+mj-lt"/>
              </a:rPr>
              <a:t>Tổ chức phải xem xét các kế hoạch kiểm soát, và cập nhật khi được yêu cầu, khi xảy ra bất cứ điều nào dưới đây:</a:t>
            </a:r>
          </a:p>
          <a:p>
            <a:r>
              <a:rPr lang="vi-VN" sz="2000" dirty="0">
                <a:latin typeface="+mj-lt"/>
              </a:rPr>
              <a:t>f)    khi tổ chức xác định đã giao sản phẩm không phù hợp tới khách hàng;</a:t>
            </a:r>
          </a:p>
          <a:p>
            <a:r>
              <a:rPr lang="vi-VN" sz="2000" dirty="0">
                <a:latin typeface="+mj-lt"/>
              </a:rPr>
              <a:t>g)  khi bất cứ thay đổi nào xảy ra mà ảnh hưởng tới sản phẩm, quá trình sản xuất,  đo lường,  giao  nhận,  các nguồn  cung cấp, các thay đổi  về sản lượng, hoặc</a:t>
            </a:r>
            <a:r>
              <a:rPr lang="en-US" sz="2000" dirty="0">
                <a:latin typeface="+mj-lt"/>
              </a:rPr>
              <a:t> </a:t>
            </a:r>
            <a:r>
              <a:rPr lang="vi-VN" sz="2000" dirty="0">
                <a:latin typeface="+mj-lt"/>
              </a:rPr>
              <a:t>phân tích rủi ro (FMEA) (xem phụ lục A);</a:t>
            </a:r>
          </a:p>
          <a:p>
            <a:r>
              <a:rPr lang="vi-VN" sz="2000" dirty="0">
                <a:latin typeface="+mj-lt"/>
              </a:rPr>
              <a:t>h)  sau một khiếu nại của khách hàng và áp dụng hành động khắc phục liên quan, khi thích hợp;</a:t>
            </a:r>
          </a:p>
          <a:p>
            <a:r>
              <a:rPr lang="vi-VN" sz="2000" dirty="0">
                <a:latin typeface="+mj-lt"/>
              </a:rPr>
              <a:t>i)   theo một tần suất xác định dựa trên phân tích rủi ro.</a:t>
            </a:r>
          </a:p>
          <a:p>
            <a:r>
              <a:rPr lang="vi-VN" sz="2000" dirty="0">
                <a:latin typeface="+mj-lt"/>
              </a:rPr>
              <a:t>Nếu được khách hàng yêu cầu, Tổ chức phải có được sự phê duyệt của khách hàng sau khi xem xét hoặc sửa đổi kế hoạch kiểm soát.</a:t>
            </a:r>
          </a:p>
        </p:txBody>
      </p:sp>
    </p:spTree>
    <p:extLst>
      <p:ext uri="{BB962C8B-B14F-4D97-AF65-F5344CB8AC3E}">
        <p14:creationId xmlns:p14="http://schemas.microsoft.com/office/powerpoint/2010/main" val="281930585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9E596B-3E53-442F-80C1-3EDF125F1180}"/>
              </a:ext>
            </a:extLst>
          </p:cNvPr>
          <p:cNvSpPr/>
          <p:nvPr/>
        </p:nvSpPr>
        <p:spPr>
          <a:xfrm>
            <a:off x="679067" y="926643"/>
            <a:ext cx="9765699" cy="2862322"/>
          </a:xfrm>
          <a:prstGeom prst="rect">
            <a:avLst/>
          </a:prstGeom>
        </p:spPr>
        <p:txBody>
          <a:bodyPr wrap="square">
            <a:spAutoFit/>
          </a:bodyPr>
          <a:lstStyle/>
          <a:p>
            <a:r>
              <a:rPr lang="vi-VN" sz="2000" b="1" dirty="0">
                <a:latin typeface="+mj-lt"/>
              </a:rPr>
              <a:t>8.5.1.2 Công việc tiêu chuẩn-hướng dẫn  thao tác  và  tiêu chuẩn ngoại quan</a:t>
            </a:r>
          </a:p>
          <a:p>
            <a:r>
              <a:rPr lang="vi-VN" sz="2000" dirty="0">
                <a:latin typeface="+mj-lt"/>
              </a:rPr>
              <a:t>Tổ chức phải đảm bảo rằng các tài liệu công việc tiêu chuẩn là:</a:t>
            </a:r>
          </a:p>
          <a:p>
            <a:r>
              <a:rPr lang="vi-VN" sz="2000" dirty="0">
                <a:latin typeface="+mj-lt"/>
              </a:rPr>
              <a:t>a) được truyền đạt và thấu hiểu bởi các nhân viên chịu trách nhiệm thực hiện công việc;</a:t>
            </a:r>
          </a:p>
          <a:p>
            <a:r>
              <a:rPr lang="vi-VN" sz="2000" dirty="0">
                <a:latin typeface="+mj-lt"/>
              </a:rPr>
              <a:t>b) đáng tin cậy;</a:t>
            </a:r>
          </a:p>
          <a:p>
            <a:r>
              <a:rPr lang="vi-VN" sz="2000" dirty="0">
                <a:latin typeface="+mj-lt"/>
              </a:rPr>
              <a:t>c) được thể hiện bằng ngôn ngữ dễ hiểu bởi nhân sự có trách nhiệm theo sát tài liệu;</a:t>
            </a:r>
          </a:p>
          <a:p>
            <a:r>
              <a:rPr lang="vi-VN" sz="2000" dirty="0">
                <a:latin typeface="+mj-lt"/>
              </a:rPr>
              <a:t>d) có thể truy cập để sử dụng tại (những) nơi làm việc.</a:t>
            </a:r>
          </a:p>
          <a:p>
            <a:r>
              <a:rPr lang="vi-VN" sz="2000" dirty="0">
                <a:latin typeface="+mj-lt"/>
              </a:rPr>
              <a:t>Các tài liệu công việc tiêu chuẩn phải bao gồm các quy tắc về an toàn của</a:t>
            </a:r>
            <a:r>
              <a:rPr lang="en-US" sz="2000" dirty="0">
                <a:latin typeface="+mj-lt"/>
              </a:rPr>
              <a:t> </a:t>
            </a:r>
            <a:r>
              <a:rPr lang="vi-VN" sz="2000" dirty="0">
                <a:latin typeface="+mj-lt"/>
              </a:rPr>
              <a:t>người thao tác.</a:t>
            </a:r>
          </a:p>
        </p:txBody>
      </p:sp>
    </p:spTree>
    <p:extLst>
      <p:ext uri="{BB962C8B-B14F-4D97-AF65-F5344CB8AC3E}">
        <p14:creationId xmlns:p14="http://schemas.microsoft.com/office/powerpoint/2010/main" val="40359284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C06845-81C3-40C7-B587-F725251CBFB1}"/>
              </a:ext>
            </a:extLst>
          </p:cNvPr>
          <p:cNvSpPr/>
          <p:nvPr/>
        </p:nvSpPr>
        <p:spPr>
          <a:xfrm>
            <a:off x="710725" y="887503"/>
            <a:ext cx="10854503" cy="3477875"/>
          </a:xfrm>
          <a:prstGeom prst="rect">
            <a:avLst/>
          </a:prstGeom>
        </p:spPr>
        <p:txBody>
          <a:bodyPr wrap="square">
            <a:spAutoFit/>
          </a:bodyPr>
          <a:lstStyle/>
          <a:p>
            <a:r>
              <a:rPr lang="vi-VN" sz="2000" b="1" dirty="0">
                <a:latin typeface="+mj-lt"/>
              </a:rPr>
              <a:t>8.5.1.3 kiểm tra xác nhận thiết định công việc</a:t>
            </a:r>
          </a:p>
          <a:p>
            <a:r>
              <a:rPr lang="vi-VN" sz="2000" dirty="0">
                <a:latin typeface="+mj-lt"/>
              </a:rPr>
              <a:t>Tổ chức phải:</a:t>
            </a:r>
          </a:p>
          <a:p>
            <a:r>
              <a:rPr lang="vi-VN" sz="2000" dirty="0">
                <a:latin typeface="+mj-lt"/>
              </a:rPr>
              <a:t>a)  thực hiện thẩm tra khi công việc được thiết định, như khi vận hành lần đầu một công việc, thay đổi nguyên liệu, hoặc khi thay đổi công việc mà yêu cầu một thiết định mới;</a:t>
            </a:r>
          </a:p>
          <a:p>
            <a:r>
              <a:rPr lang="vi-VN" sz="2000" dirty="0">
                <a:latin typeface="+mj-lt"/>
              </a:rPr>
              <a:t>b)  duy trì thông tin dạng văn bản về nhân sự thiết định công việc;</a:t>
            </a:r>
          </a:p>
          <a:p>
            <a:r>
              <a:rPr lang="vi-VN" sz="2000" dirty="0">
                <a:latin typeface="+mj-lt"/>
              </a:rPr>
              <a:t>c)  sử dụng các phương pháp thống kê để thẩm tra, khi thích hợp;</a:t>
            </a:r>
          </a:p>
          <a:p>
            <a:r>
              <a:rPr lang="vi-VN" sz="2000" dirty="0">
                <a:latin typeface="+mj-lt"/>
              </a:rPr>
              <a:t>d)  thực hiện xác nhận linh kiện đầu tiên/ cuối cùng, khi có thể; khi thích hợp, linh kiện đầu tiên nên được lưu giữ để so sánh với linh kiện cuối cùng; khi thích hợp, linh kiện cuối cùng nên được lưu giữ để so sánh với với linh kiện đầu tiên của lần chạy máy tiếp theo;</a:t>
            </a:r>
          </a:p>
          <a:p>
            <a:r>
              <a:rPr lang="vi-VN" sz="2000" dirty="0">
                <a:latin typeface="+mj-lt"/>
              </a:rPr>
              <a:t>e)  lưu giữ các hồ sơ của phê duyệt quá trình và sản phẩm theo sau sự thiết định và xác nhận của linh kiện đầu tiên/ cuối cùng.</a:t>
            </a:r>
          </a:p>
        </p:txBody>
      </p:sp>
    </p:spTree>
    <p:extLst>
      <p:ext uri="{BB962C8B-B14F-4D97-AF65-F5344CB8AC3E}">
        <p14:creationId xmlns:p14="http://schemas.microsoft.com/office/powerpoint/2010/main" val="103666570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233DF6-C281-4729-BDB5-BA7185630C3F}"/>
              </a:ext>
            </a:extLst>
          </p:cNvPr>
          <p:cNvSpPr/>
          <p:nvPr/>
        </p:nvSpPr>
        <p:spPr>
          <a:xfrm>
            <a:off x="832345" y="884517"/>
            <a:ext cx="10874552" cy="1815882"/>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8.5.1.4 </a:t>
            </a:r>
            <a:r>
              <a:rPr lang="en-US" sz="2800" b="1" dirty="0" err="1">
                <a:latin typeface="Times New Roman" panose="02020603050405020304" pitchFamily="18" charset="0"/>
                <a:cs typeface="Times New Roman" panose="02020603050405020304" pitchFamily="18" charset="0"/>
              </a:rPr>
              <a:t>Kiểm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nhận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dừng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vận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endParaRPr lang="en-US" sz="2800" b="1"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Tổ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phẩm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đúng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dừng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hoạch</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971703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6073E3-5EF8-4532-A611-FB7B85D07013}"/>
              </a:ext>
            </a:extLst>
          </p:cNvPr>
          <p:cNvSpPr/>
          <p:nvPr/>
        </p:nvSpPr>
        <p:spPr>
          <a:xfrm>
            <a:off x="724701" y="664153"/>
            <a:ext cx="10454161" cy="5632311"/>
          </a:xfrm>
          <a:prstGeom prst="rect">
            <a:avLst/>
          </a:prstGeom>
        </p:spPr>
        <p:txBody>
          <a:bodyPr wrap="square">
            <a:spAutoFit/>
          </a:bodyPr>
          <a:lstStyle/>
          <a:p>
            <a:r>
              <a:rPr lang="vi-VN" sz="2000" b="1" dirty="0">
                <a:latin typeface="+mj-lt"/>
              </a:rPr>
              <a:t>8.5.1.5 Bảo dưỡng toàn diện</a:t>
            </a:r>
          </a:p>
          <a:p>
            <a:r>
              <a:rPr lang="vi-VN" sz="2000" dirty="0">
                <a:latin typeface="+mj-lt"/>
              </a:rPr>
              <a:t>Tổ chức phải triển khai, áp dụng và duy trì một hệ thống bảo dưỡng toàn diện bằng văn bản. </a:t>
            </a:r>
          </a:p>
          <a:p>
            <a:r>
              <a:rPr lang="vi-VN" sz="2000" dirty="0">
                <a:latin typeface="+mj-lt"/>
              </a:rPr>
              <a:t>Tối thiểu, hệ thống phải bao gồm những điều sau:</a:t>
            </a:r>
          </a:p>
          <a:p>
            <a:r>
              <a:rPr lang="vi-VN" sz="2000" dirty="0">
                <a:latin typeface="+mj-lt"/>
              </a:rPr>
              <a:t>a)   nhận biết các thiết bị của quá trình cần thiết để tạo ra sản phẩm phù hợp ở mức sản sản lượng yêu cầu;</a:t>
            </a:r>
          </a:p>
          <a:p>
            <a:r>
              <a:rPr lang="vi-VN" sz="2000" dirty="0">
                <a:latin typeface="+mj-lt"/>
              </a:rPr>
              <a:t>b)   sự sẵn có của các phụ tùng thay thế cho các thiết bị được nhận biết tại mục a);</a:t>
            </a:r>
          </a:p>
          <a:p>
            <a:r>
              <a:rPr lang="vi-VN" sz="2000" dirty="0">
                <a:latin typeface="+mj-lt"/>
              </a:rPr>
              <a:t>c)   cung cấp nguồn lực cho bảo dưỡng máy móc thiết bị và cơ sở hạ tầng;</a:t>
            </a:r>
          </a:p>
          <a:p>
            <a:r>
              <a:rPr lang="vi-VN" sz="2000" dirty="0">
                <a:latin typeface="+mj-lt"/>
              </a:rPr>
              <a:t>d)   bao gói và bảo quản thiết bị, công cụ và đồ gá;</a:t>
            </a:r>
          </a:p>
          <a:p>
            <a:r>
              <a:rPr lang="vi-VN" sz="2000" dirty="0">
                <a:latin typeface="+mj-lt"/>
              </a:rPr>
              <a:t>e)   những yêu cầu riêng của khách hàng được áp dụng;</a:t>
            </a:r>
          </a:p>
          <a:p>
            <a:r>
              <a:rPr lang="vi-VN" sz="2000" dirty="0">
                <a:latin typeface="+mj-lt"/>
              </a:rPr>
              <a:t>f)    các mục tiêu bảo dưỡng được văn bản hóa</a:t>
            </a:r>
            <a:r>
              <a:rPr lang="vi-VN" sz="2000">
                <a:latin typeface="+mj-lt"/>
              </a:rPr>
              <a:t>, v</a:t>
            </a:r>
            <a:r>
              <a:rPr lang="en-US" sz="2000">
                <a:latin typeface="+mj-lt"/>
              </a:rPr>
              <a:t>í</a:t>
            </a:r>
            <a:r>
              <a:rPr lang="vi-VN" sz="2000">
                <a:latin typeface="+mj-lt"/>
              </a:rPr>
              <a:t> </a:t>
            </a:r>
            <a:r>
              <a:rPr lang="vi-VN" sz="2000" dirty="0">
                <a:latin typeface="+mj-lt"/>
              </a:rPr>
              <a:t>dụ: OEE (tính hiệu lực của toàn bộ thiết bị), MTBF (thời gian trung bình giữa các hỏng hóc), MTTR (thời gian trung bình để sửa chữa), thước đo việc tuân thủ bảo dưỡng phòng ngừa. Việc thực hiện các mục tiêu bảo dưỡng phải là một đầu vào cho xem xét lãnh đạo (xem ISO 9001, mục 9.3);</a:t>
            </a:r>
          </a:p>
          <a:p>
            <a:r>
              <a:rPr lang="vi-VN" sz="2000" dirty="0">
                <a:latin typeface="+mj-lt"/>
              </a:rPr>
              <a:t>g)   thường xuyên xem xét kế hoạch và các mục tiêu bảo dưỡng và một kế hoạch hành động để đưa ra hành động khắc phục khi mục tiêu không đạt được;</a:t>
            </a:r>
          </a:p>
          <a:p>
            <a:r>
              <a:rPr lang="vi-VN" sz="2000" dirty="0">
                <a:latin typeface="+mj-lt"/>
              </a:rPr>
              <a:t>h)   sử dụng các phương pháp bảo dưỡng phòng ngừa;</a:t>
            </a:r>
          </a:p>
          <a:p>
            <a:r>
              <a:rPr lang="vi-VN" sz="2000" dirty="0">
                <a:latin typeface="+mj-lt"/>
              </a:rPr>
              <a:t>i)    sử dụng các phương pháp bảo dưỡng dự báo, khi có thể;</a:t>
            </a:r>
          </a:p>
          <a:p>
            <a:r>
              <a:rPr lang="vi-VN" sz="2000" dirty="0">
                <a:latin typeface="+mj-lt"/>
              </a:rPr>
              <a:t>j)    đại tu định kỳ.</a:t>
            </a:r>
          </a:p>
        </p:txBody>
      </p:sp>
    </p:spTree>
    <p:extLst>
      <p:ext uri="{BB962C8B-B14F-4D97-AF65-F5344CB8AC3E}">
        <p14:creationId xmlns:p14="http://schemas.microsoft.com/office/powerpoint/2010/main" val="262768322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2A0C56-107E-4B40-8BD4-FD888BFC88CB}"/>
              </a:ext>
            </a:extLst>
          </p:cNvPr>
          <p:cNvSpPr/>
          <p:nvPr/>
        </p:nvSpPr>
        <p:spPr>
          <a:xfrm>
            <a:off x="680909" y="613112"/>
            <a:ext cx="11167654" cy="5940088"/>
          </a:xfrm>
          <a:prstGeom prst="rect">
            <a:avLst/>
          </a:prstGeom>
        </p:spPr>
        <p:txBody>
          <a:bodyPr wrap="square">
            <a:spAutoFit/>
          </a:bodyPr>
          <a:lstStyle/>
          <a:p>
            <a:r>
              <a:rPr lang="vi-VN" sz="2000" b="1" dirty="0">
                <a:latin typeface="+mj-lt"/>
              </a:rPr>
              <a:t>8.5.1.6 Quản lý công cụ sản xuất, công cụ và thiết bị sản xuất, thử nghiệm và kiểm tra</a:t>
            </a:r>
          </a:p>
          <a:p>
            <a:r>
              <a:rPr lang="vi-VN" sz="2000" dirty="0">
                <a:latin typeface="+mj-lt"/>
              </a:rPr>
              <a:t>Tổ chức phải cung cấp các nguồn lực cho thiết kế công cụ và đồ gá, gia công và các hoạt động kiểm tra xác nhận nguyên liệu cho sản xuất và dịch vụ và cho nguyên liệu dạng rời, khi có thể.</a:t>
            </a:r>
          </a:p>
          <a:p>
            <a:r>
              <a:rPr lang="vi-VN" sz="2000" dirty="0">
                <a:latin typeface="+mj-lt"/>
              </a:rPr>
              <a:t>Tổ chức phải thiết lập và áp dụng một hệ thống cho việc quản lý công cụ sản xuất thuộc sở hữu của tổ chức hoặc của khách hàng, bao gồm:</a:t>
            </a:r>
          </a:p>
          <a:p>
            <a:r>
              <a:rPr lang="vi-VN" sz="2000" dirty="0">
                <a:latin typeface="+mj-lt"/>
              </a:rPr>
              <a:t>a)   các trang bị và nhân lực của bảo dưỡng và sửa chữa;</a:t>
            </a:r>
          </a:p>
          <a:p>
            <a:r>
              <a:rPr lang="vi-VN" sz="2000" dirty="0">
                <a:latin typeface="+mj-lt"/>
              </a:rPr>
              <a:t>b)   lưu trữ và phục hồi;</a:t>
            </a:r>
          </a:p>
          <a:p>
            <a:r>
              <a:rPr lang="vi-VN" sz="2000" dirty="0">
                <a:latin typeface="+mj-lt"/>
              </a:rPr>
              <a:t>c)   thiết định (cài đặt);</a:t>
            </a:r>
          </a:p>
          <a:p>
            <a:r>
              <a:rPr lang="vi-VN" sz="2000" dirty="0">
                <a:latin typeface="+mj-lt"/>
              </a:rPr>
              <a:t>d)   các chương trình thay thế công cụ với các công cụ kém bền;</a:t>
            </a:r>
          </a:p>
          <a:p>
            <a:r>
              <a:rPr lang="vi-VN" sz="2000" dirty="0">
                <a:latin typeface="+mj-lt"/>
              </a:rPr>
              <a:t>e)   tài liệu sửa đổi thiết kế công cụ, bao gồm cả mực thay đổi cấu tạo của sản phẩm;</a:t>
            </a:r>
          </a:p>
          <a:p>
            <a:r>
              <a:rPr lang="vi-VN" sz="2000" dirty="0">
                <a:latin typeface="+mj-lt"/>
              </a:rPr>
              <a:t>f)    việc sửa đổi công cụ và sửa đổi tài liệu;</a:t>
            </a:r>
          </a:p>
          <a:p>
            <a:r>
              <a:rPr lang="vi-VN" sz="2000" dirty="0">
                <a:latin typeface="+mj-lt"/>
              </a:rPr>
              <a:t>g)   nhận biết công cụ, như là số seri, số tài sản; tình trạng như là sản xuất,  đáng sửa chữa hoặc bị loại bỏ;</a:t>
            </a:r>
          </a:p>
          <a:p>
            <a:r>
              <a:rPr lang="vi-VN" sz="2000" dirty="0">
                <a:latin typeface="+mj-lt"/>
              </a:rPr>
              <a:t>chủ sở hữu; và vị trí;</a:t>
            </a:r>
          </a:p>
          <a:p>
            <a:r>
              <a:rPr lang="vi-VN" sz="2000" dirty="0">
                <a:latin typeface="+mj-lt"/>
              </a:rPr>
              <a:t>Tổ chức phải xác nhận rằng công cụ, thiết bị sản xuất, và thiết bị thử nghiêm/kiểm tra thuộc sở hữu của khách hàng phải được đánh dấu vĩnh viễn tại vị trí có thể nhìn thấy được sao cho sự sở hữu và việc sử dụng của mỗi hạng mục có thể được xcas định.</a:t>
            </a:r>
          </a:p>
          <a:p>
            <a:r>
              <a:rPr lang="vi-VN" sz="2000" dirty="0">
                <a:latin typeface="+mj-lt"/>
              </a:rPr>
              <a:t>Tổ chức phải áp dụng một hệ thống để theo dõi các hoạt động này nếu công việc được đưa ra bên ngoài.</a:t>
            </a:r>
          </a:p>
        </p:txBody>
      </p:sp>
    </p:spTree>
    <p:extLst>
      <p:ext uri="{BB962C8B-B14F-4D97-AF65-F5344CB8AC3E}">
        <p14:creationId xmlns:p14="http://schemas.microsoft.com/office/powerpoint/2010/main" val="222584449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42D265-26AA-4C52-86E9-A0E3BACAE4C9}"/>
              </a:ext>
            </a:extLst>
          </p:cNvPr>
          <p:cNvSpPr/>
          <p:nvPr/>
        </p:nvSpPr>
        <p:spPr>
          <a:xfrm>
            <a:off x="635553" y="770391"/>
            <a:ext cx="11109979" cy="3785652"/>
          </a:xfrm>
          <a:prstGeom prst="rect">
            <a:avLst/>
          </a:prstGeom>
        </p:spPr>
        <p:txBody>
          <a:bodyPr wrap="square">
            <a:spAutoFit/>
          </a:bodyPr>
          <a:lstStyle/>
          <a:p>
            <a:r>
              <a:rPr lang="vi-VN" sz="2400" b="1" dirty="0">
                <a:latin typeface="+mj-lt"/>
              </a:rPr>
              <a:t>8.5.1.7 Kế hoạch sản xuất</a:t>
            </a:r>
          </a:p>
          <a:p>
            <a:r>
              <a:rPr lang="vi-VN" sz="2400" dirty="0">
                <a:latin typeface="+mj-lt"/>
              </a:rPr>
              <a:t>Tổ chức phải đảm bảo rằng sản xuất được lên kế hoạch để đáp ứng đơn hàng/ nhu cầu của khách hàng như quản lý tinh gọn (JIT) và được hỗ trợ bởi hệ thống thông tin cho phép truy cập tới thông tin về sản xuất tại các giai đoạn quan trọng của quá trình và được điều chỉnh theo đơn đặt hàng.</a:t>
            </a:r>
            <a:endParaRPr lang="en-US" sz="2400" dirty="0">
              <a:latin typeface="+mj-lt"/>
            </a:endParaRPr>
          </a:p>
          <a:p>
            <a:endParaRPr lang="vi-VN" sz="2400" dirty="0">
              <a:latin typeface="+mj-lt"/>
            </a:endParaRPr>
          </a:p>
          <a:p>
            <a:r>
              <a:rPr lang="vi-VN" sz="2400" dirty="0">
                <a:latin typeface="+mj-lt"/>
              </a:rPr>
              <a:t>Tổ chức phải bao gồm những thông tin của việc hoạch định có liên quan trong quá trình lập kế hoạch sản xuất, vd., các đơn hàng của khách hàng, việc thực hiện giao hàng đúng hạn của nhà cung cấp, công suất, multi –</a:t>
            </a:r>
            <a:r>
              <a:rPr lang="en-US" sz="2400" dirty="0">
                <a:latin typeface="+mj-lt"/>
              </a:rPr>
              <a:t> </a:t>
            </a:r>
            <a:r>
              <a:rPr lang="vi-VN" sz="2400" dirty="0">
                <a:latin typeface="+mj-lt"/>
              </a:rPr>
              <a:t>part station, thời gian gia công, mức tồn kho, bảo dưỡng phòng ngừa, và hiệu chuẩn.</a:t>
            </a:r>
          </a:p>
        </p:txBody>
      </p:sp>
    </p:spTree>
    <p:extLst>
      <p:ext uri="{BB962C8B-B14F-4D97-AF65-F5344CB8AC3E}">
        <p14:creationId xmlns:p14="http://schemas.microsoft.com/office/powerpoint/2010/main" val="36359550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580927-B327-41D6-9EE4-C98F221B9568}"/>
              </a:ext>
            </a:extLst>
          </p:cNvPr>
          <p:cNvSpPr/>
          <p:nvPr/>
        </p:nvSpPr>
        <p:spPr>
          <a:xfrm>
            <a:off x="685806" y="811434"/>
            <a:ext cx="11188515" cy="4093428"/>
          </a:xfrm>
          <a:prstGeom prst="rect">
            <a:avLst/>
          </a:prstGeom>
        </p:spPr>
        <p:txBody>
          <a:bodyPr wrap="square">
            <a:spAutoFit/>
          </a:bodyPr>
          <a:lstStyle/>
          <a:p>
            <a:r>
              <a:rPr lang="vi-VN" sz="2000" b="1" dirty="0">
                <a:latin typeface="+mj-lt"/>
              </a:rPr>
              <a:t>8.5.2 Nhận biết và xác định nguồn gốc</a:t>
            </a:r>
          </a:p>
          <a:p>
            <a:r>
              <a:rPr lang="vi-VN" sz="2000" dirty="0">
                <a:latin typeface="+mj-lt"/>
              </a:rPr>
              <a:t>Tổ chức phải sử dụng các biện pháp thích hợp để nhận biết đầu ra của quá trình khi cần thiết nhằm đảm bảo sự phù hợp của sản phẩm và dịch vụ.</a:t>
            </a:r>
          </a:p>
          <a:p>
            <a:r>
              <a:rPr lang="vi-VN" sz="2000" dirty="0">
                <a:latin typeface="+mj-lt"/>
              </a:rPr>
              <a:t>Tổ chức phải nhận biết tình trạng của các kết quả đầu ra đối với các yêu cầu theo dõi và đo lường trong suốt quá trình cung cấp sản xuất và dịch vụ.</a:t>
            </a:r>
          </a:p>
          <a:p>
            <a:r>
              <a:rPr lang="vi-VN" sz="2000" dirty="0">
                <a:latin typeface="+mj-lt"/>
              </a:rPr>
              <a:t>Tổ chức phải kiểm soát việc nhận dạng duy nhất của các kết quả đầu ra khi việc truy xét nguồn gốc là một yêu cầu, và phải lưu giữ các thông tin dạng văn bản cần thiết để có thể truy xét được nguồn gốc.</a:t>
            </a:r>
            <a:endParaRPr lang="en-US" sz="2000" dirty="0">
              <a:latin typeface="+mj-lt"/>
            </a:endParaRPr>
          </a:p>
          <a:p>
            <a:endParaRPr lang="vi-VN" sz="2000" dirty="0">
              <a:latin typeface="+mj-lt"/>
            </a:endParaRPr>
          </a:p>
          <a:p>
            <a:r>
              <a:rPr lang="vi-VN" sz="2000" dirty="0">
                <a:latin typeface="+mj-lt"/>
              </a:rPr>
              <a:t>Chú thích: tình trạng kiểm tra và thử nghiệm không được hiển thị bởi vị trí của sản</a:t>
            </a:r>
            <a:r>
              <a:rPr lang="en-US" sz="2000" dirty="0">
                <a:latin typeface="+mj-lt"/>
              </a:rPr>
              <a:t> </a:t>
            </a:r>
            <a:r>
              <a:rPr lang="vi-VN" sz="2000" dirty="0">
                <a:latin typeface="+mj-lt"/>
              </a:rPr>
              <a:t>phẩm trong lưu trình sản xuất trừ khi hiển nhiên được như vậy, chẳng hạn như</a:t>
            </a:r>
            <a:r>
              <a:rPr lang="en-US" sz="2000" dirty="0">
                <a:latin typeface="+mj-lt"/>
              </a:rPr>
              <a:t> </a:t>
            </a:r>
            <a:r>
              <a:rPr lang="vi-VN" sz="2000" dirty="0">
                <a:latin typeface="+mj-lt"/>
              </a:rPr>
              <a:t>nguyên liệu trong quá trình sản xuất được di chuyển tự động. Các giải pháp thay thế là được chấp nhận nếu tình trạng được nhận biết rõ ràng, được văn bản hóa, và đạt được những mục đích đã định.</a:t>
            </a:r>
          </a:p>
        </p:txBody>
      </p:sp>
    </p:spTree>
    <p:extLst>
      <p:ext uri="{BB962C8B-B14F-4D97-AF65-F5344CB8AC3E}">
        <p14:creationId xmlns:p14="http://schemas.microsoft.com/office/powerpoint/2010/main" val="159128451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2A075E-0EAE-412E-9577-675BFBEB019D}"/>
              </a:ext>
            </a:extLst>
          </p:cNvPr>
          <p:cNvSpPr/>
          <p:nvPr/>
        </p:nvSpPr>
        <p:spPr>
          <a:xfrm>
            <a:off x="794219" y="873601"/>
            <a:ext cx="10590705" cy="3477875"/>
          </a:xfrm>
          <a:prstGeom prst="rect">
            <a:avLst/>
          </a:prstGeom>
        </p:spPr>
        <p:txBody>
          <a:bodyPr wrap="square">
            <a:spAutoFit/>
          </a:bodyPr>
          <a:lstStyle/>
          <a:p>
            <a:r>
              <a:rPr lang="vi-VN" sz="2000" b="1" dirty="0">
                <a:latin typeface="+mj-lt"/>
              </a:rPr>
              <a:t>8.5.2.1 Nhận biết và xác định nguồn gốc – bổ sung</a:t>
            </a:r>
          </a:p>
          <a:p>
            <a:r>
              <a:rPr lang="vi-VN" sz="2000" dirty="0">
                <a:latin typeface="+mj-lt"/>
              </a:rPr>
              <a:t>Mục đích của truy tìm nguồn gốc là để hỗ trợ cho việc nhận biết của sự rõ ràng về điểm bắt đầu và điểm kết thúc mà có thể chứa đựng sự không phù hợp liên quan đến chất lượng và/hoặc an toàn của sản phẩm được tiếp nhận bởi khách hàng hoặc trong thị trường. Vì thế, tổ chức phải áp dụng các quá trình nhận biết và truy tìm nguồn gốc như mô tả dưới đây.</a:t>
            </a:r>
            <a:endParaRPr lang="en-US" sz="2000" dirty="0">
              <a:latin typeface="+mj-lt"/>
            </a:endParaRPr>
          </a:p>
          <a:p>
            <a:endParaRPr lang="vi-VN" sz="2000" dirty="0">
              <a:latin typeface="+mj-lt"/>
            </a:endParaRPr>
          </a:p>
          <a:p>
            <a:r>
              <a:rPr lang="vi-VN" sz="2000" dirty="0">
                <a:latin typeface="+mj-lt"/>
              </a:rPr>
              <a:t>Tổ chức phải thực hiện phân tích các yêu cầu của nội bộ, của khách hàng và của luật định về truy tìm nguồn gốc với tất cả các sản ph</a:t>
            </a:r>
            <a:r>
              <a:rPr lang="en-US" sz="2000" dirty="0">
                <a:latin typeface="+mj-lt"/>
              </a:rPr>
              <a:t>ẩ</a:t>
            </a:r>
            <a:r>
              <a:rPr lang="vi-VN" sz="2000" dirty="0">
                <a:latin typeface="+mj-lt"/>
              </a:rPr>
              <a:t>m ngành ô tô, bao gồm triển khai và văn bản hóa các kế hoạch truy tìm nguồn gốc trên cơ sở của mức độ của rủi ro hoặc sự nghiêm trọng của các sai lỗi với nhân viên, khách hàng và người tiêu dùng. Những kế hoạch này phải xác định các hệ thống, các quá trình và các phương pháp truy tìm nguồn gốc thích hợp bằng sản phẩm, quá trình và địa điểm sản xuất mà:</a:t>
            </a:r>
          </a:p>
        </p:txBody>
      </p:sp>
    </p:spTree>
    <p:extLst>
      <p:ext uri="{BB962C8B-B14F-4D97-AF65-F5344CB8AC3E}">
        <p14:creationId xmlns:p14="http://schemas.microsoft.com/office/powerpoint/2010/main" val="36596575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EE30AB-D2F1-4C39-9D76-BF5C6FD15C3A}"/>
              </a:ext>
            </a:extLst>
          </p:cNvPr>
          <p:cNvSpPr/>
          <p:nvPr/>
        </p:nvSpPr>
        <p:spPr>
          <a:xfrm>
            <a:off x="868517" y="1213434"/>
            <a:ext cx="10709591" cy="2862322"/>
          </a:xfrm>
          <a:prstGeom prst="rect">
            <a:avLst/>
          </a:prstGeom>
        </p:spPr>
        <p:txBody>
          <a:bodyPr wrap="square">
            <a:spAutoFit/>
          </a:bodyPr>
          <a:lstStyle/>
          <a:p>
            <a:r>
              <a:rPr lang="vi-VN" sz="2000" dirty="0">
                <a:latin typeface="+mj-lt"/>
              </a:rPr>
              <a:t>a)  tạo khả năng cho tổ chức để nhận biết sản phẩm không phù hợp và/ hoặc sản phẩm bị nghi ngờ;</a:t>
            </a:r>
          </a:p>
          <a:p>
            <a:r>
              <a:rPr lang="vi-VN" sz="2000" dirty="0">
                <a:latin typeface="+mj-lt"/>
              </a:rPr>
              <a:t>b)  tạo khả năng cho tổ chức cách ly sản phẩm không phù hợp và/ hoặc sản phẩm bị nghi ngờ;</a:t>
            </a:r>
          </a:p>
          <a:p>
            <a:r>
              <a:rPr lang="vi-VN" sz="2000" dirty="0">
                <a:latin typeface="+mj-lt"/>
              </a:rPr>
              <a:t>c)  đảm bảo khả năng đáp ứng các yêu cầu về thời gian phúc đáp của khách hàng và/hoặc của luật định;</a:t>
            </a:r>
          </a:p>
          <a:p>
            <a:r>
              <a:rPr lang="vi-VN" sz="2000" dirty="0">
                <a:latin typeface="+mj-lt"/>
              </a:rPr>
              <a:t>d)  đảm bảo các thông tin dạng văn bản được lưu giữ dưới dạng (điện tử, bản c</a:t>
            </a:r>
            <a:r>
              <a:rPr lang="en-US" sz="2000" dirty="0">
                <a:latin typeface="+mj-lt"/>
              </a:rPr>
              <a:t>ứ</a:t>
            </a:r>
            <a:r>
              <a:rPr lang="vi-VN" sz="2000" dirty="0">
                <a:latin typeface="+mj-lt"/>
              </a:rPr>
              <a:t>ng bản sao) mà tạo khả cho tổ chức đáp ứng các yêu cầu về thời gian phúc đáp;</a:t>
            </a:r>
          </a:p>
          <a:p>
            <a:r>
              <a:rPr lang="vi-VN" sz="2000" dirty="0">
                <a:latin typeface="+mj-lt"/>
              </a:rPr>
              <a:t>e)  đảm bảo nhận biết theo các seri của các sản phẩm riêng biệt, nếu được định rõ bởi các tiêu chuẩn của khách hàng hoặc luật định;</a:t>
            </a:r>
          </a:p>
          <a:p>
            <a:r>
              <a:rPr lang="vi-VN" sz="2000" dirty="0">
                <a:latin typeface="+mj-lt"/>
              </a:rPr>
              <a:t>đảm bảo các yêu cầu về nhận biết và truy tìm nguồn g</a:t>
            </a:r>
            <a:r>
              <a:rPr lang="en-US" sz="2000" dirty="0">
                <a:latin typeface="+mj-lt"/>
              </a:rPr>
              <a:t>ố</a:t>
            </a:r>
            <a:r>
              <a:rPr lang="vi-VN" sz="2000" dirty="0">
                <a:latin typeface="+mj-lt"/>
              </a:rPr>
              <a:t>c được mở rộng tới các sản phẩm được cung cấp từ bên ngoài về các đặc tính quan trọng/ các đặc tính theo luật.</a:t>
            </a:r>
          </a:p>
        </p:txBody>
      </p:sp>
    </p:spTree>
    <p:extLst>
      <p:ext uri="{BB962C8B-B14F-4D97-AF65-F5344CB8AC3E}">
        <p14:creationId xmlns:p14="http://schemas.microsoft.com/office/powerpoint/2010/main" val="3940939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495550" y="260350"/>
            <a:ext cx="6858000" cy="865188"/>
          </a:xfrm>
        </p:spPr>
        <p:txBody>
          <a:bodyPr rtlCol="0">
            <a:normAutofit lnSpcReduction="10000"/>
          </a:bodyPr>
          <a:lstStyle/>
          <a:p>
            <a:pPr algn="l">
              <a:defRPr/>
            </a:pPr>
            <a:r>
              <a:rPr lang="en-US" b="1" dirty="0"/>
              <a:t>CÁC NGUYÊN TẮC QUẢN LÝ</a:t>
            </a:r>
          </a:p>
          <a:p>
            <a:pPr algn="l">
              <a:defRPr/>
            </a:pPr>
            <a:r>
              <a:rPr lang="en-US" b="1" dirty="0" err="1">
                <a:solidFill>
                  <a:srgbClr val="FF0000"/>
                </a:solidFill>
              </a:rPr>
              <a:t>Nguyên</a:t>
            </a:r>
            <a:r>
              <a:rPr lang="en-US" b="1" dirty="0">
                <a:solidFill>
                  <a:srgbClr val="FF0000"/>
                </a:solidFill>
              </a:rPr>
              <a:t> </a:t>
            </a:r>
            <a:r>
              <a:rPr lang="en-US" b="1" dirty="0" err="1">
                <a:solidFill>
                  <a:srgbClr val="FF0000"/>
                </a:solidFill>
              </a:rPr>
              <a:t>tắc</a:t>
            </a:r>
            <a:r>
              <a:rPr lang="en-US" b="1" dirty="0">
                <a:solidFill>
                  <a:srgbClr val="FF0000"/>
                </a:solidFill>
              </a:rPr>
              <a:t> 6: </a:t>
            </a:r>
            <a:r>
              <a:rPr lang="en-US" b="1" dirty="0" err="1">
                <a:solidFill>
                  <a:srgbClr val="FF0000"/>
                </a:solidFill>
              </a:rPr>
              <a:t>Quyết</a:t>
            </a:r>
            <a:r>
              <a:rPr lang="en-US" b="1" dirty="0">
                <a:solidFill>
                  <a:srgbClr val="FF0000"/>
                </a:solidFill>
              </a:rPr>
              <a:t> </a:t>
            </a:r>
            <a:r>
              <a:rPr lang="en-US" b="1" dirty="0" err="1">
                <a:solidFill>
                  <a:srgbClr val="FF0000"/>
                </a:solidFill>
              </a:rPr>
              <a:t>định</a:t>
            </a:r>
            <a:r>
              <a:rPr lang="en-US" b="1" dirty="0">
                <a:solidFill>
                  <a:srgbClr val="FF0000"/>
                </a:solidFill>
              </a:rPr>
              <a:t> </a:t>
            </a:r>
            <a:r>
              <a:rPr lang="en-US" b="1" dirty="0" err="1">
                <a:solidFill>
                  <a:srgbClr val="FF0000"/>
                </a:solidFill>
              </a:rPr>
              <a:t>dựa</a:t>
            </a:r>
            <a:r>
              <a:rPr lang="en-US" b="1" dirty="0">
                <a:solidFill>
                  <a:srgbClr val="FF0000"/>
                </a:solidFill>
              </a:rPr>
              <a:t> </a:t>
            </a:r>
            <a:r>
              <a:rPr lang="en-US" b="1" dirty="0" err="1">
                <a:solidFill>
                  <a:srgbClr val="FF0000"/>
                </a:solidFill>
              </a:rPr>
              <a:t>trên</a:t>
            </a:r>
            <a:r>
              <a:rPr lang="en-US" b="1" dirty="0">
                <a:solidFill>
                  <a:srgbClr val="FF0000"/>
                </a:solidFill>
              </a:rPr>
              <a:t> </a:t>
            </a:r>
            <a:r>
              <a:rPr lang="en-US" b="1" dirty="0" err="1">
                <a:solidFill>
                  <a:srgbClr val="FF0000"/>
                </a:solidFill>
              </a:rPr>
              <a:t>sự</a:t>
            </a:r>
            <a:r>
              <a:rPr lang="en-US" b="1" dirty="0">
                <a:solidFill>
                  <a:srgbClr val="FF0000"/>
                </a:solidFill>
              </a:rPr>
              <a:t> </a:t>
            </a:r>
            <a:r>
              <a:rPr lang="en-US" b="1" dirty="0" err="1">
                <a:solidFill>
                  <a:srgbClr val="FF0000"/>
                </a:solidFill>
              </a:rPr>
              <a:t>kiện</a:t>
            </a:r>
            <a:endParaRPr lang="en-US" b="1" dirty="0">
              <a:solidFill>
                <a:srgbClr val="FF0000"/>
              </a:solidFill>
            </a:endParaRPr>
          </a:p>
        </p:txBody>
      </p:sp>
      <p:pic>
        <p:nvPicPr>
          <p:cNvPr id="27651" name="Picture 2" descr="http://vnmarketer.com/event/uploads/news/2012_03/sales-man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1" y="1412875"/>
            <a:ext cx="63722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738986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023E89-06D2-469F-94E6-BF680B8FB3E4}"/>
              </a:ext>
            </a:extLst>
          </p:cNvPr>
          <p:cNvSpPr/>
          <p:nvPr/>
        </p:nvSpPr>
        <p:spPr>
          <a:xfrm>
            <a:off x="654177" y="960918"/>
            <a:ext cx="11270511" cy="4093428"/>
          </a:xfrm>
          <a:prstGeom prst="rect">
            <a:avLst/>
          </a:prstGeom>
        </p:spPr>
        <p:txBody>
          <a:bodyPr wrap="square">
            <a:spAutoFit/>
          </a:bodyPr>
          <a:lstStyle/>
          <a:p>
            <a:r>
              <a:rPr lang="vi-VN" sz="2000" b="1" dirty="0">
                <a:latin typeface="+mj-lt"/>
              </a:rPr>
              <a:t>8.5.3 Tài sản của khách hàng hoặc của nhà cung cấp bên ngoài</a:t>
            </a:r>
          </a:p>
          <a:p>
            <a:r>
              <a:rPr lang="vi-VN" sz="2000" dirty="0">
                <a:latin typeface="+mj-lt"/>
              </a:rPr>
              <a:t>Tổ chức phải gìn giữ các tài sản thuộc về khách hàng hoặc nhà cung cấp bên ngoài khi chúng thuộc sự kiểm soát của tổ chức hay được tổ chức sử dụng.</a:t>
            </a:r>
            <a:endParaRPr lang="en-US" sz="2000" dirty="0">
              <a:latin typeface="+mj-lt"/>
            </a:endParaRPr>
          </a:p>
          <a:p>
            <a:endParaRPr lang="vi-VN" sz="2000" dirty="0">
              <a:latin typeface="+mj-lt"/>
            </a:endParaRPr>
          </a:p>
          <a:p>
            <a:r>
              <a:rPr lang="vi-VN" sz="2000" dirty="0">
                <a:latin typeface="+mj-lt"/>
              </a:rPr>
              <a:t>Tổ chức phải nhận biết, kiểm tra xác nhận, bảo vệ và bảo quản tài sản của nhà cung cấp bên ngoài hoặc do khách hàng cung cấp để sử dụng hoặc để hợp thành sản phẩm và dịch vụ.</a:t>
            </a:r>
            <a:endParaRPr lang="en-US" sz="2000" dirty="0">
              <a:latin typeface="+mj-lt"/>
            </a:endParaRPr>
          </a:p>
          <a:p>
            <a:endParaRPr lang="vi-VN" sz="2000" dirty="0">
              <a:latin typeface="+mj-lt"/>
            </a:endParaRPr>
          </a:p>
          <a:p>
            <a:r>
              <a:rPr lang="vi-VN" sz="2000" dirty="0">
                <a:latin typeface="+mj-lt"/>
              </a:rPr>
              <a:t>Khi tài sản của khách hàng hoặc của nhà cung cấp bên ngoài bị mất, hư hỏng hoặc được phát hiện không phù hợp để sử dụng, tổ chức phải báo cáo cho khách hàng hoặc nhà cung cấp bên ngoài và lưu giữ thông tin dạng văn bản về vấn đề đã xảy ra.</a:t>
            </a:r>
            <a:endParaRPr lang="en-US" sz="2000" dirty="0">
              <a:latin typeface="+mj-lt"/>
            </a:endParaRPr>
          </a:p>
          <a:p>
            <a:endParaRPr lang="vi-VN" sz="2000" dirty="0">
              <a:latin typeface="+mj-lt"/>
            </a:endParaRPr>
          </a:p>
          <a:p>
            <a:r>
              <a:rPr lang="vi-VN" sz="2000" dirty="0">
                <a:latin typeface="+mj-lt"/>
              </a:rPr>
              <a:t>CHÚ THÍCH: Tài sản của khách hàng hoặc nhà cung cấp bên ngoài có thể bao gồm nguyên vật liệu, các thành phần, các công cụ và trang thiết bị, cơ sở, sở hữu trí tuệ và dữ liệu cá nhân.</a:t>
            </a:r>
          </a:p>
        </p:txBody>
      </p:sp>
    </p:spTree>
    <p:extLst>
      <p:ext uri="{BB962C8B-B14F-4D97-AF65-F5344CB8AC3E}">
        <p14:creationId xmlns:p14="http://schemas.microsoft.com/office/powerpoint/2010/main" val="345859507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44CDF3-4E43-4804-BB3C-4FF61AE3B828}"/>
              </a:ext>
            </a:extLst>
          </p:cNvPr>
          <p:cNvSpPr/>
          <p:nvPr/>
        </p:nvSpPr>
        <p:spPr>
          <a:xfrm>
            <a:off x="533239" y="588330"/>
            <a:ext cx="11658761" cy="5940088"/>
          </a:xfrm>
          <a:prstGeom prst="rect">
            <a:avLst/>
          </a:prstGeom>
        </p:spPr>
        <p:txBody>
          <a:bodyPr wrap="square">
            <a:spAutoFit/>
          </a:bodyPr>
          <a:lstStyle/>
          <a:p>
            <a:r>
              <a:rPr lang="vi-VN" sz="2000" b="1" dirty="0">
                <a:latin typeface="+mj-lt"/>
              </a:rPr>
              <a:t>8.5.4 Bảo toàn</a:t>
            </a:r>
          </a:p>
          <a:p>
            <a:r>
              <a:rPr lang="vi-VN" sz="2000" dirty="0">
                <a:latin typeface="+mj-lt"/>
              </a:rPr>
              <a:t>Tổ chức phải bảo toàn các kết quả đầu ra trong suốt quá trình sản xuất và cung cấp dịch vụ, ở mức cần thiết để đảm bảo sự phù hợp với các yêu cầu.</a:t>
            </a:r>
          </a:p>
          <a:p>
            <a:r>
              <a:rPr lang="vi-VN" sz="2000" dirty="0">
                <a:latin typeface="+mj-lt"/>
              </a:rPr>
              <a:t>CHÚ THÍCH:  Bảo toàn có thể bao gồm việc nhận biết, xếp dỡ, kiểm soát truyền  nhiễm,  bao gói, lưu trữ, chuyển  giao hoặc vận chuyển  và bảo vệ.</a:t>
            </a:r>
          </a:p>
          <a:p>
            <a:r>
              <a:rPr lang="vi-VN" sz="2000" b="1" dirty="0">
                <a:latin typeface="+mj-lt"/>
              </a:rPr>
              <a:t>8.5.4.1 Bảo toàn – bổ sung</a:t>
            </a:r>
          </a:p>
          <a:p>
            <a:r>
              <a:rPr lang="vi-VN" sz="2000" dirty="0">
                <a:latin typeface="+mj-lt"/>
              </a:rPr>
              <a:t>Bảo quản phải bao gồm việc nhận biết, xếp dỡ, kiểm soát nhiễm bẩn, bao gói, lưu trữ, di chuyển hoặc vận chuyển, và bảo vệ.</a:t>
            </a:r>
          </a:p>
          <a:p>
            <a:r>
              <a:rPr lang="vi-VN" sz="2000" dirty="0">
                <a:latin typeface="+mj-lt"/>
              </a:rPr>
              <a:t>Bảo toàn phải áp dụng với các nguyên liệu và các thành phần từ các nhà cung cấp bên ngoài và/ hoặc bên trong từ khâu tiếp nhận qua chế biến, kể cả gửi hàng và tới khi giao hàng cho khách hàng hoặc được chấp nhận bởi khách hàng.</a:t>
            </a:r>
          </a:p>
          <a:p>
            <a:r>
              <a:rPr lang="vi-VN" sz="2000" dirty="0">
                <a:latin typeface="+mj-lt"/>
              </a:rPr>
              <a:t>Để phát hiện sự suy giảm về chất lượng, tổ chức phải đánh giá theo kế hoạch thích hợp về điều kiện của sản phẩm trong kho, nơi/ kiểu trữ hàng, và môi trường của kho.</a:t>
            </a:r>
          </a:p>
          <a:p>
            <a:r>
              <a:rPr lang="vi-VN" sz="2000" dirty="0">
                <a:latin typeface="+mj-lt"/>
              </a:rPr>
              <a:t>Tổ chức phải sử dụng hệ thống quản lý tồn kho để tối ưu hóa thời gian quay vòng tồn kho và đảm bảo tính luân phiên của kho, như là “nhập trước - xuất trước” (FIFO).</a:t>
            </a:r>
          </a:p>
          <a:p>
            <a:r>
              <a:rPr lang="vi-VN" sz="2000" dirty="0">
                <a:latin typeface="+mj-lt"/>
              </a:rPr>
              <a:t>Tổ chức phải đảm bảo rằng sản phẩm hết hạn được kiểm soát theo cách tương tự như sản phẩm không phù hợp.</a:t>
            </a:r>
          </a:p>
          <a:p>
            <a:r>
              <a:rPr lang="vi-VN" sz="2000" dirty="0">
                <a:latin typeface="+mj-lt"/>
              </a:rPr>
              <a:t>Tổ chức phải tuân theo các yêu cầu về bảo toàn, bao gói, xép dỡ và nhẫn mác được khách hàng đưa ra.</a:t>
            </a:r>
          </a:p>
        </p:txBody>
      </p:sp>
    </p:spTree>
    <p:extLst>
      <p:ext uri="{BB962C8B-B14F-4D97-AF65-F5344CB8AC3E}">
        <p14:creationId xmlns:p14="http://schemas.microsoft.com/office/powerpoint/2010/main" val="8085022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445409-F174-425A-B501-76DF85ECD032}"/>
              </a:ext>
            </a:extLst>
          </p:cNvPr>
          <p:cNvSpPr/>
          <p:nvPr/>
        </p:nvSpPr>
        <p:spPr>
          <a:xfrm>
            <a:off x="671458" y="915181"/>
            <a:ext cx="10777860" cy="4401205"/>
          </a:xfrm>
          <a:prstGeom prst="rect">
            <a:avLst/>
          </a:prstGeom>
        </p:spPr>
        <p:txBody>
          <a:bodyPr wrap="square">
            <a:spAutoFit/>
          </a:bodyPr>
          <a:lstStyle/>
          <a:p>
            <a:r>
              <a:rPr lang="vi-VN" sz="2000" b="1" dirty="0">
                <a:latin typeface="+mj-lt"/>
              </a:rPr>
              <a:t>8.5.5 Các hoạt động sau giao hàng</a:t>
            </a:r>
          </a:p>
          <a:p>
            <a:r>
              <a:rPr lang="vi-VN" sz="2000" dirty="0">
                <a:latin typeface="+mj-lt"/>
              </a:rPr>
              <a:t>Tổ chức phải đáp ứng các yêu cầu đối với hoạt động sau giao hàng có liên quan đến các sản phẩm và dịch vụ.</a:t>
            </a:r>
          </a:p>
          <a:p>
            <a:r>
              <a:rPr lang="vi-VN" sz="2000" dirty="0">
                <a:latin typeface="+mj-lt"/>
              </a:rPr>
              <a:t>Khi việc xác định mức độ các hoạt động cần thiết sau giao hàng, tổ chức phải xem xét:</a:t>
            </a:r>
          </a:p>
          <a:p>
            <a:r>
              <a:rPr lang="vi-VN" sz="2000" dirty="0">
                <a:latin typeface="+mj-lt"/>
              </a:rPr>
              <a:t>a)  yêu cầu chế định và luật định;</a:t>
            </a:r>
          </a:p>
          <a:p>
            <a:r>
              <a:rPr lang="vi-VN" sz="2000" dirty="0">
                <a:latin typeface="+mj-lt"/>
              </a:rPr>
              <a:t>b)  những hậu quả tiềm ẩn không mong muốn liên quan với các sản phẩm và</a:t>
            </a:r>
            <a:r>
              <a:rPr lang="en-US" sz="2000" dirty="0">
                <a:latin typeface="+mj-lt"/>
              </a:rPr>
              <a:t> </a:t>
            </a:r>
            <a:r>
              <a:rPr lang="vi-VN" sz="2000" dirty="0">
                <a:latin typeface="+mj-lt"/>
              </a:rPr>
              <a:t>dịch vụ của tổ chức;</a:t>
            </a:r>
          </a:p>
          <a:p>
            <a:r>
              <a:rPr lang="vi-VN" sz="2000" dirty="0">
                <a:latin typeface="+mj-lt"/>
              </a:rPr>
              <a:t>c)  bản chất, việc sử dụng và tuổi thọ dự kiến của sản phẩm và dịch vụ của tổ</a:t>
            </a:r>
            <a:r>
              <a:rPr lang="en-US" sz="2000" dirty="0">
                <a:latin typeface="+mj-lt"/>
              </a:rPr>
              <a:t> </a:t>
            </a:r>
            <a:r>
              <a:rPr lang="vi-VN" sz="2000" dirty="0">
                <a:latin typeface="+mj-lt"/>
              </a:rPr>
              <a:t>chức;</a:t>
            </a:r>
          </a:p>
          <a:p>
            <a:r>
              <a:rPr lang="vi-VN" sz="2000" dirty="0">
                <a:latin typeface="+mj-lt"/>
              </a:rPr>
              <a:t>d)  các yêu cầu khách hàng;</a:t>
            </a:r>
          </a:p>
          <a:p>
            <a:pPr marL="457200" indent="-457200">
              <a:buAutoNum type="alphaLcParenR" startAt="5"/>
            </a:pPr>
            <a:r>
              <a:rPr lang="vi-VN" sz="2000" dirty="0">
                <a:latin typeface="+mj-lt"/>
              </a:rPr>
              <a:t>phản hồi của khách hàng.</a:t>
            </a:r>
            <a:endParaRPr lang="en-US" sz="2000" dirty="0">
              <a:latin typeface="+mj-lt"/>
            </a:endParaRPr>
          </a:p>
          <a:p>
            <a:pPr marL="457200" indent="-457200">
              <a:buAutoNum type="alphaLcParenR" startAt="5"/>
            </a:pPr>
            <a:endParaRPr lang="vi-VN" sz="2000" dirty="0">
              <a:latin typeface="+mj-lt"/>
            </a:endParaRPr>
          </a:p>
          <a:p>
            <a:r>
              <a:rPr lang="vi-VN" sz="2000" dirty="0">
                <a:latin typeface="+mj-lt"/>
              </a:rPr>
              <a:t>CHÚ THÍCH: Chú ý các hoạt động sau giao hàng có thể bao gồm các hành động theo quy định bảo hành, nghĩa vụ hợp đồng cũng như dịch vụ bảo trì, và các dịch vụ bổ trợ như tái chế hoặc loại bỏ cuối cùng</a:t>
            </a:r>
            <a:endParaRPr lang="en-US" sz="2000" dirty="0">
              <a:latin typeface="+mj-lt"/>
            </a:endParaRPr>
          </a:p>
        </p:txBody>
      </p:sp>
    </p:spTree>
    <p:extLst>
      <p:ext uri="{BB962C8B-B14F-4D97-AF65-F5344CB8AC3E}">
        <p14:creationId xmlns:p14="http://schemas.microsoft.com/office/powerpoint/2010/main" val="205141343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627731-C0BF-4EFB-9D51-3706C830B23C}"/>
              </a:ext>
            </a:extLst>
          </p:cNvPr>
          <p:cNvSpPr/>
          <p:nvPr/>
        </p:nvSpPr>
        <p:spPr>
          <a:xfrm>
            <a:off x="849688" y="1083566"/>
            <a:ext cx="10393568" cy="3170099"/>
          </a:xfrm>
          <a:prstGeom prst="rect">
            <a:avLst/>
          </a:prstGeom>
        </p:spPr>
        <p:txBody>
          <a:bodyPr wrap="square">
            <a:spAutoFit/>
          </a:bodyPr>
          <a:lstStyle/>
          <a:p>
            <a:r>
              <a:rPr lang="vi-VN" sz="2000" b="1" dirty="0">
                <a:latin typeface="+mj-lt"/>
              </a:rPr>
              <a:t>8.5.5.1 Thông tin phản hồi từ dịch vụ</a:t>
            </a:r>
          </a:p>
          <a:p>
            <a:r>
              <a:rPr lang="vi-VN" sz="2000" dirty="0">
                <a:latin typeface="+mj-lt"/>
              </a:rPr>
              <a:t>Tổ chức phải đảm bảo rằng một quá trình trao đổi thông tin về các vấn đề liên quan của dịch vụ tới các hoạt động sản xuất, xếp dỡ nguyên liệu, giao nhận, chế tạo, và các hoạt động thiết kế được thiết lập, áp dụng và được duy trì.</a:t>
            </a:r>
            <a:endParaRPr lang="en-US" sz="2000" dirty="0">
              <a:latin typeface="+mj-lt"/>
            </a:endParaRPr>
          </a:p>
          <a:p>
            <a:endParaRPr lang="vi-VN" sz="2000" dirty="0">
              <a:latin typeface="+mj-lt"/>
            </a:endParaRPr>
          </a:p>
          <a:p>
            <a:r>
              <a:rPr lang="vi-VN" sz="2000" dirty="0">
                <a:latin typeface="+mj-lt"/>
              </a:rPr>
              <a:t>Chú thích 1 Mục đích bổ sung “các vấn đề liên quan của dịch vụ” vào điều</a:t>
            </a:r>
            <a:r>
              <a:rPr lang="en-US" sz="2000" dirty="0">
                <a:latin typeface="+mj-lt"/>
              </a:rPr>
              <a:t> </a:t>
            </a:r>
            <a:r>
              <a:rPr lang="vi-VN" sz="2000" dirty="0">
                <a:latin typeface="+mj-lt"/>
              </a:rPr>
              <a:t>khoản phụ này là để đảm bảo rằng tổ chức nhận biết được (các) sản phẩm và (các) nguyên liệu không phù hợp có thể được nhận biết tại cơ sở của khách hàng hoặc tại thị trường.</a:t>
            </a:r>
          </a:p>
          <a:p>
            <a:r>
              <a:rPr lang="vi-VN" sz="2000" dirty="0">
                <a:latin typeface="+mj-lt"/>
              </a:rPr>
              <a:t>Chú thích 2 “các vấn đề liên quan của dịch vụ” nên bao gồm các kết quả của </a:t>
            </a:r>
          </a:p>
          <a:p>
            <a:r>
              <a:rPr lang="vi-VN" sz="2000" dirty="0">
                <a:latin typeface="+mj-lt"/>
              </a:rPr>
              <a:t>việc phân tích thử nghiệm lỗi thị trường (xem 10.2.6) khi thích hợp.</a:t>
            </a:r>
          </a:p>
        </p:txBody>
      </p:sp>
    </p:spTree>
    <p:extLst>
      <p:ext uri="{BB962C8B-B14F-4D97-AF65-F5344CB8AC3E}">
        <p14:creationId xmlns:p14="http://schemas.microsoft.com/office/powerpoint/2010/main" val="32193269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01C863-03F9-4E3A-B90C-BA28EF90C1B8}"/>
              </a:ext>
            </a:extLst>
          </p:cNvPr>
          <p:cNvSpPr/>
          <p:nvPr/>
        </p:nvSpPr>
        <p:spPr>
          <a:xfrm>
            <a:off x="715825" y="1214914"/>
            <a:ext cx="10372884" cy="3046988"/>
          </a:xfrm>
          <a:prstGeom prst="rect">
            <a:avLst/>
          </a:prstGeom>
        </p:spPr>
        <p:txBody>
          <a:bodyPr wrap="square">
            <a:spAutoFit/>
          </a:bodyPr>
          <a:lstStyle/>
          <a:p>
            <a:r>
              <a:rPr lang="vi-VN" sz="2400" b="1" dirty="0">
                <a:latin typeface="+mj-lt"/>
              </a:rPr>
              <a:t>8.5.5.2 Thỏa thuận về dịch vụ với khách hàng</a:t>
            </a:r>
          </a:p>
          <a:p>
            <a:r>
              <a:rPr lang="vi-VN" sz="2400" dirty="0">
                <a:latin typeface="+mj-lt"/>
              </a:rPr>
              <a:t>Khi có thỏa thuận về dịch vụ với khách hàng, tổ chức phải:</a:t>
            </a:r>
          </a:p>
          <a:p>
            <a:r>
              <a:rPr lang="vi-VN" sz="2400" dirty="0">
                <a:latin typeface="+mj-lt"/>
              </a:rPr>
              <a:t>a) xác nhận rằng các trung tâm dịch vụ tương ứng tu</a:t>
            </a:r>
            <a:r>
              <a:rPr lang="en-US" sz="2400" dirty="0">
                <a:latin typeface="+mj-lt"/>
              </a:rPr>
              <a:t>â</a:t>
            </a:r>
            <a:r>
              <a:rPr lang="vi-VN" sz="2400" dirty="0">
                <a:latin typeface="+mj-lt"/>
              </a:rPr>
              <a:t>n theo các yêu cầu được áp dụng;</a:t>
            </a:r>
          </a:p>
          <a:p>
            <a:r>
              <a:rPr lang="vi-VN" sz="2400" dirty="0">
                <a:latin typeface="+mj-lt"/>
              </a:rPr>
              <a:t>b) xác nhận tính hiệu lực của bất cứ công cụ hoặc thiết bị đo</a:t>
            </a:r>
            <a:r>
              <a:rPr lang="en-US" sz="2400" dirty="0">
                <a:latin typeface="+mj-lt"/>
              </a:rPr>
              <a:t> </a:t>
            </a:r>
            <a:r>
              <a:rPr lang="vi-VN" sz="2400" dirty="0">
                <a:latin typeface="+mj-lt"/>
              </a:rPr>
              <a:t>lường có mục đích đặc biệt nào;</a:t>
            </a:r>
          </a:p>
          <a:p>
            <a:r>
              <a:rPr lang="vi-VN" sz="2400" dirty="0">
                <a:latin typeface="+mj-lt"/>
              </a:rPr>
              <a:t>c) đảm bảo rằng tất cả nhân lực dành cho dịch vụ được đào tạo theo các yêu cầu xác định.</a:t>
            </a:r>
          </a:p>
        </p:txBody>
      </p:sp>
    </p:spTree>
    <p:extLst>
      <p:ext uri="{BB962C8B-B14F-4D97-AF65-F5344CB8AC3E}">
        <p14:creationId xmlns:p14="http://schemas.microsoft.com/office/powerpoint/2010/main" val="108054708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8ACDF8-977D-462D-8C6F-D09BEB746B14}"/>
              </a:ext>
            </a:extLst>
          </p:cNvPr>
          <p:cNvSpPr/>
          <p:nvPr/>
        </p:nvSpPr>
        <p:spPr>
          <a:xfrm>
            <a:off x="659166" y="939143"/>
            <a:ext cx="10828790" cy="2677656"/>
          </a:xfrm>
          <a:prstGeom prst="rect">
            <a:avLst/>
          </a:prstGeom>
        </p:spPr>
        <p:txBody>
          <a:bodyPr wrap="square">
            <a:spAutoFit/>
          </a:bodyPr>
          <a:lstStyle/>
          <a:p>
            <a:r>
              <a:rPr lang="vi-VN" sz="2400" b="1" dirty="0">
                <a:latin typeface="+mj-lt"/>
              </a:rPr>
              <a:t>8.5.6 Kiểm soát các thay đổi</a:t>
            </a:r>
          </a:p>
          <a:p>
            <a:r>
              <a:rPr lang="vi-VN" sz="2400" dirty="0">
                <a:latin typeface="+mj-lt"/>
              </a:rPr>
              <a:t>Tổ chức phải xem xét và kiểm soát những thay đổi đối với việc sản xuất hay cung cấp dịch vụ, với mức độ cần thiết để đảm bảo liên tục sự phù hợp với các yêu cầu.</a:t>
            </a:r>
          </a:p>
          <a:p>
            <a:r>
              <a:rPr lang="vi-VN" sz="2400" dirty="0">
                <a:latin typeface="+mj-lt"/>
              </a:rPr>
              <a:t>Tổ chức phải lưu giữ lại thông tin dạng văn bản mô tả các kết quả của việc xem xét các thay đổi, những người cho phép thay đổi, và mọi hành động cần thiết nảy sinh từ việc xem xét.</a:t>
            </a:r>
          </a:p>
        </p:txBody>
      </p:sp>
    </p:spTree>
    <p:extLst>
      <p:ext uri="{BB962C8B-B14F-4D97-AF65-F5344CB8AC3E}">
        <p14:creationId xmlns:p14="http://schemas.microsoft.com/office/powerpoint/2010/main" val="331003322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C33724-DED1-4D90-A7EF-E0DA89D46ECF}"/>
              </a:ext>
            </a:extLst>
          </p:cNvPr>
          <p:cNvSpPr/>
          <p:nvPr/>
        </p:nvSpPr>
        <p:spPr>
          <a:xfrm>
            <a:off x="538718" y="615087"/>
            <a:ext cx="11271210" cy="5632311"/>
          </a:xfrm>
          <a:prstGeom prst="rect">
            <a:avLst/>
          </a:prstGeom>
        </p:spPr>
        <p:txBody>
          <a:bodyPr wrap="square">
            <a:spAutoFit/>
          </a:bodyPr>
          <a:lstStyle/>
          <a:p>
            <a:r>
              <a:rPr lang="vi-VN" sz="2000" b="1" dirty="0">
                <a:latin typeface="+mj-lt"/>
              </a:rPr>
              <a:t>8.5.6.1 Kiểm soát các thay đổi – bổ sung</a:t>
            </a:r>
          </a:p>
          <a:p>
            <a:r>
              <a:rPr lang="vi-VN" sz="2000" dirty="0">
                <a:latin typeface="+mj-lt"/>
              </a:rPr>
              <a:t>Tổ chức phải có một quá trình bằng văn bản để kiểm soát và phản ứng với các thay đổi tác động tới việc tạo sản phẩm. Những ảnh hưởng của bất cứ thay đổi nào, bao gồm những thay đổi gây ra bởi tổ chức, bởi khách hàng hay bất cứ nhà cung cấp nào, phải bị đánh giá.</a:t>
            </a:r>
          </a:p>
          <a:p>
            <a:r>
              <a:rPr lang="vi-VN" sz="2000" dirty="0">
                <a:latin typeface="+mj-lt"/>
              </a:rPr>
              <a:t>Tổ chức phải:</a:t>
            </a:r>
          </a:p>
          <a:p>
            <a:r>
              <a:rPr lang="vi-VN" sz="2000" dirty="0">
                <a:latin typeface="+mj-lt"/>
              </a:rPr>
              <a:t>a)    xác định các hoạt động thẩm tra và xác nhận để đảm bảo tuân thủ các yêu cầu của khách hàng;</a:t>
            </a:r>
          </a:p>
          <a:p>
            <a:r>
              <a:rPr lang="vi-VN" sz="2000" dirty="0">
                <a:latin typeface="+mj-lt"/>
              </a:rPr>
              <a:t>b)    xác nhận xác thay đổi trước khi áp dụng;</a:t>
            </a:r>
          </a:p>
          <a:p>
            <a:r>
              <a:rPr lang="vi-VN" sz="2000" dirty="0">
                <a:latin typeface="+mj-lt"/>
              </a:rPr>
              <a:t>c)    văn bản hóa bằng chứng của phân tích rủi ro liên quan;</a:t>
            </a:r>
          </a:p>
          <a:p>
            <a:r>
              <a:rPr lang="vi-VN" sz="2000" dirty="0">
                <a:latin typeface="+mj-lt"/>
              </a:rPr>
              <a:t>d)    lưu giữ hồ sơ thẩm tra v</a:t>
            </a:r>
            <a:r>
              <a:rPr lang="en-US" sz="2000" dirty="0">
                <a:latin typeface="+mj-lt"/>
              </a:rPr>
              <a:t>à</a:t>
            </a:r>
            <a:r>
              <a:rPr lang="vi-VN" sz="2000" dirty="0">
                <a:latin typeface="+mj-lt"/>
              </a:rPr>
              <a:t> xác nhận.</a:t>
            </a:r>
          </a:p>
          <a:p>
            <a:r>
              <a:rPr lang="vi-VN" sz="2000" dirty="0">
                <a:latin typeface="+mj-lt"/>
              </a:rPr>
              <a:t>Các thay đổi, bao gồm những thứ được tạo ra tại nhà cung cấp, nên yêu cầu sản xuất thử cho việc thẩm tra những thay đổi (như thay đổi thiết kế linh kiện, thay đổi địa điểm sản xuất, hoặc quá trình sản xuất) để xác nhận tác động của bất cứ thay đổi nào tới quá trình sản xuất.</a:t>
            </a:r>
          </a:p>
          <a:p>
            <a:r>
              <a:rPr lang="vi-VN" sz="2000" dirty="0">
                <a:latin typeface="+mj-lt"/>
              </a:rPr>
              <a:t>Khi được yêu cầu bởi khách hàng, tổ chức phải:</a:t>
            </a:r>
          </a:p>
          <a:p>
            <a:r>
              <a:rPr lang="vi-VN" sz="2000" dirty="0">
                <a:latin typeface="+mj-lt"/>
              </a:rPr>
              <a:t>a)    thông báo tới khách hàng về mọi thay đổi được lên kế hoạch về việc tạo sản phẩm sau lần phê duyệt sản phẩm gần nhất;</a:t>
            </a:r>
          </a:p>
          <a:p>
            <a:r>
              <a:rPr lang="vi-VN" sz="2000" dirty="0">
                <a:latin typeface="+mj-lt"/>
              </a:rPr>
              <a:t>b)    có được phê duyệt bằng văn bản, trước khi áp dụng thay đổi;</a:t>
            </a:r>
          </a:p>
          <a:p>
            <a:r>
              <a:rPr lang="vi-VN" sz="2000" dirty="0">
                <a:latin typeface="+mj-lt"/>
              </a:rPr>
              <a:t>c)    hoàn tất các thẩm tra bổ sung hoặc những yêu cầu được xác định, như là sản xuất thử và xác nhận sản phẩm mới</a:t>
            </a:r>
            <a:endParaRPr lang="en-US" sz="2000" dirty="0">
              <a:latin typeface="+mj-lt"/>
            </a:endParaRPr>
          </a:p>
        </p:txBody>
      </p:sp>
    </p:spTree>
    <p:extLst>
      <p:ext uri="{BB962C8B-B14F-4D97-AF65-F5344CB8AC3E}">
        <p14:creationId xmlns:p14="http://schemas.microsoft.com/office/powerpoint/2010/main" val="209973145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0409AB-5492-42FA-9756-7250E6152AC2}"/>
              </a:ext>
            </a:extLst>
          </p:cNvPr>
          <p:cNvSpPr/>
          <p:nvPr/>
        </p:nvSpPr>
        <p:spPr>
          <a:xfrm>
            <a:off x="953426" y="1017313"/>
            <a:ext cx="10830743" cy="4093428"/>
          </a:xfrm>
          <a:prstGeom prst="rect">
            <a:avLst/>
          </a:prstGeom>
        </p:spPr>
        <p:txBody>
          <a:bodyPr wrap="square">
            <a:spAutoFit/>
          </a:bodyPr>
          <a:lstStyle/>
          <a:p>
            <a:r>
              <a:rPr lang="vi-VN" sz="2000" b="1" dirty="0">
                <a:latin typeface="+mj-lt"/>
              </a:rPr>
              <a:t>8.5.6.1.1 Thay đổi tạm thời về kiểm soát quá trình</a:t>
            </a:r>
          </a:p>
          <a:p>
            <a:r>
              <a:rPr lang="vi-VN" sz="2000" dirty="0">
                <a:latin typeface="+mj-lt"/>
              </a:rPr>
              <a:t>Tổ chức phải nhận biết, văn bản hóa và duy trì một danh sách các điểm kiểm</a:t>
            </a:r>
            <a:r>
              <a:rPr lang="en-US" sz="2000" dirty="0">
                <a:latin typeface="+mj-lt"/>
              </a:rPr>
              <a:t> </a:t>
            </a:r>
            <a:r>
              <a:rPr lang="vi-VN" sz="2000" dirty="0">
                <a:latin typeface="+mj-lt"/>
              </a:rPr>
              <a:t>soát quá trình, kể cả thiết bị kiểm tra, đo lường, thử nghiệm và thiết bị phòng lỗi, mà bao gồm các ph</a:t>
            </a:r>
            <a:r>
              <a:rPr lang="en-US" sz="2000" dirty="0" err="1">
                <a:latin typeface="+mj-lt"/>
              </a:rPr>
              <a:t>ươ</a:t>
            </a:r>
            <a:r>
              <a:rPr lang="vi-VN" sz="2000" dirty="0">
                <a:latin typeface="+mj-lt"/>
              </a:rPr>
              <a:t>ng pháp kiểm soát quá trình ban đầu và các phương pháp cập nhật hoặc thay thế được duyệt.</a:t>
            </a:r>
            <a:endParaRPr lang="en-US" sz="2000" dirty="0">
              <a:latin typeface="+mj-lt"/>
            </a:endParaRPr>
          </a:p>
          <a:p>
            <a:endParaRPr lang="vi-VN" sz="2000" dirty="0">
              <a:latin typeface="+mj-lt"/>
            </a:endParaRPr>
          </a:p>
          <a:p>
            <a:r>
              <a:rPr lang="vi-VN" sz="2000" dirty="0">
                <a:latin typeface="+mj-lt"/>
              </a:rPr>
              <a:t>Tổ chức phải văn bản hóa quá trình quản lý việc sử dụng các phương pháp kiểm soát thay thế. Tổ chức phải đưa vào quá trình này, dựa trên phân tích rủi ro (Như là FMEA), mức độ nghiêm trọng, để có được các phê duyệt nội bộ trước khi áp dụng phương pháp kiểm soát thay thế vào sản xuất.</a:t>
            </a:r>
            <a:endParaRPr lang="en-US" sz="2000" dirty="0">
              <a:latin typeface="+mj-lt"/>
            </a:endParaRPr>
          </a:p>
          <a:p>
            <a:endParaRPr lang="vi-VN" sz="2000" dirty="0">
              <a:latin typeface="+mj-lt"/>
            </a:endParaRPr>
          </a:p>
          <a:p>
            <a:r>
              <a:rPr lang="vi-VN" sz="2000" dirty="0">
                <a:latin typeface="+mj-lt"/>
              </a:rPr>
              <a:t>Trước khi xuất đi sản phẩm được kiểm tra và thử nghiệm bằng phương pháp thay thế, nếu được yêu cầu, tổ chức phải có được phê duyệt từ (các) khách hàng. Tổ chức phải duy trì và định kỳ xem xét danh sách các phương pháp kiểm soát quá trình thay thế đã được duyệt mà được tham chiếu trong kế hoạch kiểm soát.</a:t>
            </a:r>
          </a:p>
        </p:txBody>
      </p:sp>
    </p:spTree>
    <p:extLst>
      <p:ext uri="{BB962C8B-B14F-4D97-AF65-F5344CB8AC3E}">
        <p14:creationId xmlns:p14="http://schemas.microsoft.com/office/powerpoint/2010/main" val="207339613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A977D8-CC1E-4949-BA56-F2108A590F8C}"/>
              </a:ext>
            </a:extLst>
          </p:cNvPr>
          <p:cNvSpPr/>
          <p:nvPr/>
        </p:nvSpPr>
        <p:spPr>
          <a:xfrm>
            <a:off x="942988" y="940938"/>
            <a:ext cx="10609362" cy="5324535"/>
          </a:xfrm>
          <a:prstGeom prst="rect">
            <a:avLst/>
          </a:prstGeom>
        </p:spPr>
        <p:txBody>
          <a:bodyPr wrap="square">
            <a:spAutoFit/>
          </a:bodyPr>
          <a:lstStyle/>
          <a:p>
            <a:r>
              <a:rPr lang="vi-VN" sz="2000" dirty="0">
                <a:latin typeface="+mj-lt"/>
              </a:rPr>
              <a:t>Các hướng dẫn công việc tiêu chuẩn phải sẵn có cho mỗi phương pháp kiểm soát quá trình thay thế. Tổ chức phải xem xét hoạt động của các kiểm soát quá trình thay thế trên cơ sở hàng ngày, là tối thiểu, để xác nhận việc áp dụng công việc tiêu chuẩn với mục đích để quay trở lại quá trình tiêu chuẩn như đã xác định trong kế hoạch kiểm soát càng nhanh càng tốt. Các phương pháp ví dụ bao gồm nhưng không giới hạn như dưới đây:</a:t>
            </a:r>
            <a:endParaRPr lang="en-US" sz="2000" dirty="0">
              <a:latin typeface="+mj-lt"/>
            </a:endParaRPr>
          </a:p>
          <a:p>
            <a:endParaRPr lang="vi-VN" sz="2000" dirty="0">
              <a:latin typeface="+mj-lt"/>
            </a:endParaRPr>
          </a:p>
          <a:p>
            <a:r>
              <a:rPr lang="vi-VN" sz="2000" dirty="0">
                <a:latin typeface="+mj-lt"/>
              </a:rPr>
              <a:t>a)  đánh giá tập trung vào chất lượng hàng ngày (vd., đánh giá quá trình được phân lớp, khi có thể);</a:t>
            </a:r>
          </a:p>
          <a:p>
            <a:pPr marL="457200" indent="-457200">
              <a:buAutoNum type="alphaLcParenR" startAt="2"/>
            </a:pPr>
            <a:r>
              <a:rPr lang="vi-VN" sz="2000" dirty="0">
                <a:latin typeface="+mj-lt"/>
              </a:rPr>
              <a:t>các cuộc họp lãnh đạo hàng ngày</a:t>
            </a:r>
            <a:endParaRPr lang="en-US" sz="2000" dirty="0">
              <a:latin typeface="+mj-lt"/>
            </a:endParaRPr>
          </a:p>
          <a:p>
            <a:pPr marL="457200" indent="-457200">
              <a:buAutoNum type="alphaLcParenR" startAt="2"/>
            </a:pPr>
            <a:endParaRPr lang="vi-VN" sz="2000" dirty="0">
              <a:latin typeface="+mj-lt"/>
            </a:endParaRPr>
          </a:p>
          <a:p>
            <a:r>
              <a:rPr lang="vi-VN" sz="2000" dirty="0">
                <a:latin typeface="+mj-lt"/>
              </a:rPr>
              <a:t>Tái khởi động việc kiểm tra xác nhận được văn bản hóa trong khoảng thời gian xác định dựa trên mức độ nghiêm trọng và xác nhận rằng tất cả các đặc trưng của thiết bị phòng lỗi và của quá trình được phục hồi thực sự.</a:t>
            </a:r>
            <a:endParaRPr lang="en-US" sz="2000" dirty="0">
              <a:latin typeface="+mj-lt"/>
            </a:endParaRPr>
          </a:p>
          <a:p>
            <a:endParaRPr lang="vi-VN" sz="2000" dirty="0">
              <a:latin typeface="+mj-lt"/>
            </a:endParaRPr>
          </a:p>
          <a:p>
            <a:r>
              <a:rPr lang="vi-VN" sz="2000" dirty="0">
                <a:latin typeface="+mj-lt"/>
              </a:rPr>
              <a:t>Tổ chức phải áp dụng việc truy tìm nguồn gốc của tất cả sản phẩm được tạo ra trong khi bất cứ thiết bị kiểm soát quá trình thay thế hoặc các quá trình thay thế nào được sử dụng (vd., xác nhận và lưu giữ linh kiện đàu tiên và linh kiện cuối cùng của mọi ca sản xuất)</a:t>
            </a:r>
          </a:p>
        </p:txBody>
      </p:sp>
    </p:spTree>
    <p:extLst>
      <p:ext uri="{BB962C8B-B14F-4D97-AF65-F5344CB8AC3E}">
        <p14:creationId xmlns:p14="http://schemas.microsoft.com/office/powerpoint/2010/main" val="285015799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A91211-8810-4878-813E-F87DA8210551}"/>
              </a:ext>
            </a:extLst>
          </p:cNvPr>
          <p:cNvSpPr/>
          <p:nvPr/>
        </p:nvSpPr>
        <p:spPr>
          <a:xfrm>
            <a:off x="647457" y="944872"/>
            <a:ext cx="10853377" cy="3785652"/>
          </a:xfrm>
          <a:prstGeom prst="rect">
            <a:avLst/>
          </a:prstGeom>
        </p:spPr>
        <p:txBody>
          <a:bodyPr wrap="square">
            <a:spAutoFit/>
          </a:bodyPr>
          <a:lstStyle/>
          <a:p>
            <a:r>
              <a:rPr lang="vi-VN" sz="2000" b="1" dirty="0">
                <a:latin typeface="+mj-lt"/>
              </a:rPr>
              <a:t>8.6 Chuyển giao sản phẩm và dịch vụ</a:t>
            </a:r>
          </a:p>
          <a:p>
            <a:r>
              <a:rPr lang="vi-VN" sz="2000" dirty="0">
                <a:latin typeface="+mj-lt"/>
              </a:rPr>
              <a:t>Tổ chức phải thực hiện các bố trí được hoạch định ở các giai đoạn thích hợp để xác nhận rằng các yêu cầu sản phẩm và dịch vụ đã được đáp ứng.</a:t>
            </a:r>
            <a:endParaRPr lang="en-US" sz="2000" dirty="0">
              <a:latin typeface="+mj-lt"/>
            </a:endParaRPr>
          </a:p>
          <a:p>
            <a:endParaRPr lang="vi-VN" sz="2000" dirty="0">
              <a:latin typeface="+mj-lt"/>
            </a:endParaRPr>
          </a:p>
          <a:p>
            <a:r>
              <a:rPr lang="vi-VN" sz="2000" dirty="0">
                <a:latin typeface="+mj-lt"/>
              </a:rPr>
              <a:t>Việc chuyển giao các sản phẩm và dịch vụ cho khách hàng sẽ không được tiến hành cho đến khi các bố trí đã được lập kế hoạch được hoàn thành một cách thỏa đáng, trừ trường hợp được phê duyệt của cấp có thẩm quyền liên quan và, khi thích hợp, bởi khách hàng.</a:t>
            </a:r>
            <a:endParaRPr lang="en-US" sz="2000" dirty="0">
              <a:latin typeface="+mj-lt"/>
            </a:endParaRPr>
          </a:p>
          <a:p>
            <a:endParaRPr lang="vi-VN" sz="2000" dirty="0">
              <a:latin typeface="+mj-lt"/>
            </a:endParaRPr>
          </a:p>
          <a:p>
            <a:r>
              <a:rPr lang="vi-VN" sz="2000" dirty="0">
                <a:latin typeface="+mj-lt"/>
              </a:rPr>
              <a:t>Tổ chức phải lưu giữ lại thông tin dạng văn bản về việc chuyển giao các sản phẩm và dịch vụ.</a:t>
            </a:r>
          </a:p>
          <a:p>
            <a:r>
              <a:rPr lang="vi-VN" sz="2000" dirty="0">
                <a:latin typeface="+mj-lt"/>
              </a:rPr>
              <a:t>Các thông tin dạng văn bản bao gồm:</a:t>
            </a:r>
          </a:p>
          <a:p>
            <a:r>
              <a:rPr lang="vi-VN" sz="2000" dirty="0">
                <a:latin typeface="+mj-lt"/>
              </a:rPr>
              <a:t>a)  bằng chứng về sự phù hợp với các chuẩn mực chấp nhận;</a:t>
            </a:r>
          </a:p>
          <a:p>
            <a:r>
              <a:rPr lang="vi-VN" sz="2000" dirty="0">
                <a:latin typeface="+mj-lt"/>
              </a:rPr>
              <a:t>b)  truy xuất nguồn gốc đến (những) người cho phép chuyển giao</a:t>
            </a:r>
            <a:r>
              <a:rPr lang="vi-VN" sz="2000" dirty="0"/>
              <a:t>.</a:t>
            </a:r>
          </a:p>
        </p:txBody>
      </p:sp>
    </p:spTree>
    <p:extLst>
      <p:ext uri="{BB962C8B-B14F-4D97-AF65-F5344CB8AC3E}">
        <p14:creationId xmlns:p14="http://schemas.microsoft.com/office/powerpoint/2010/main" val="1053444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495550" y="260350"/>
            <a:ext cx="6858000" cy="865188"/>
          </a:xfrm>
        </p:spPr>
        <p:txBody>
          <a:bodyPr rtlCol="0">
            <a:normAutofit lnSpcReduction="10000"/>
          </a:bodyPr>
          <a:lstStyle/>
          <a:p>
            <a:pPr algn="l">
              <a:defRPr/>
            </a:pPr>
            <a:r>
              <a:rPr lang="en-US" b="1" dirty="0"/>
              <a:t>CÁC NGUYÊN TẮC QUẢN LÝ</a:t>
            </a:r>
          </a:p>
          <a:p>
            <a:pPr algn="l">
              <a:defRPr/>
            </a:pPr>
            <a:r>
              <a:rPr lang="en-US" b="1" dirty="0" err="1">
                <a:solidFill>
                  <a:srgbClr val="FF0000"/>
                </a:solidFill>
              </a:rPr>
              <a:t>Nguyên</a:t>
            </a:r>
            <a:r>
              <a:rPr lang="en-US" b="1" dirty="0">
                <a:solidFill>
                  <a:srgbClr val="FF0000"/>
                </a:solidFill>
              </a:rPr>
              <a:t> </a:t>
            </a:r>
            <a:r>
              <a:rPr lang="en-US" b="1" dirty="0" err="1">
                <a:solidFill>
                  <a:srgbClr val="FF0000"/>
                </a:solidFill>
              </a:rPr>
              <a:t>tắc</a:t>
            </a:r>
            <a:r>
              <a:rPr lang="en-US" b="1" dirty="0">
                <a:solidFill>
                  <a:srgbClr val="FF0000"/>
                </a:solidFill>
              </a:rPr>
              <a:t> 7: </a:t>
            </a:r>
            <a:r>
              <a:rPr lang="en-US" b="1" dirty="0" err="1">
                <a:solidFill>
                  <a:srgbClr val="FF0000"/>
                </a:solidFill>
              </a:rPr>
              <a:t>quản</a:t>
            </a:r>
            <a:r>
              <a:rPr lang="en-US" b="1" dirty="0">
                <a:solidFill>
                  <a:srgbClr val="FF0000"/>
                </a:solidFill>
              </a:rPr>
              <a:t> </a:t>
            </a:r>
            <a:r>
              <a:rPr lang="en-US" b="1" dirty="0" err="1">
                <a:solidFill>
                  <a:srgbClr val="FF0000"/>
                </a:solidFill>
              </a:rPr>
              <a:t>lý</a:t>
            </a:r>
            <a:r>
              <a:rPr lang="en-US" b="1" dirty="0">
                <a:solidFill>
                  <a:srgbClr val="FF0000"/>
                </a:solidFill>
              </a:rPr>
              <a:t> </a:t>
            </a:r>
            <a:r>
              <a:rPr lang="en-US" b="1" dirty="0" err="1">
                <a:solidFill>
                  <a:srgbClr val="FF0000"/>
                </a:solidFill>
              </a:rPr>
              <a:t>mối</a:t>
            </a:r>
            <a:r>
              <a:rPr lang="en-US" b="1" dirty="0">
                <a:solidFill>
                  <a:srgbClr val="FF0000"/>
                </a:solidFill>
              </a:rPr>
              <a:t> </a:t>
            </a:r>
            <a:r>
              <a:rPr lang="en-US" b="1" dirty="0" err="1">
                <a:solidFill>
                  <a:srgbClr val="FF0000"/>
                </a:solidFill>
              </a:rPr>
              <a:t>quan</a:t>
            </a:r>
            <a:r>
              <a:rPr lang="en-US" b="1" dirty="0">
                <a:solidFill>
                  <a:srgbClr val="FF0000"/>
                </a:solidFill>
              </a:rPr>
              <a:t> </a:t>
            </a:r>
            <a:r>
              <a:rPr lang="en-US" b="1" dirty="0" err="1">
                <a:solidFill>
                  <a:srgbClr val="FF0000"/>
                </a:solidFill>
              </a:rPr>
              <a:t>hệ</a:t>
            </a:r>
            <a:endParaRPr lang="en-US" b="1" dirty="0">
              <a:solidFill>
                <a:srgbClr val="FF0000"/>
              </a:solidFill>
            </a:endParaRPr>
          </a:p>
        </p:txBody>
      </p:sp>
      <p:pic>
        <p:nvPicPr>
          <p:cNvPr id="28675" name="Picture 2" descr="http://3.bp.blogspot.com/-EGHRKnKI5_0/U1SL-mgb8vI/AAAAAAAAARw/sT2F1sJ_OzE/s16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75" y="1484314"/>
            <a:ext cx="33083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0053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A258DA-2639-43E9-AFC2-215D62732CCF}"/>
              </a:ext>
            </a:extLst>
          </p:cNvPr>
          <p:cNvSpPr/>
          <p:nvPr/>
        </p:nvSpPr>
        <p:spPr>
          <a:xfrm>
            <a:off x="1000844" y="1135081"/>
            <a:ext cx="10384080" cy="2862322"/>
          </a:xfrm>
          <a:prstGeom prst="rect">
            <a:avLst/>
          </a:prstGeom>
        </p:spPr>
        <p:txBody>
          <a:bodyPr wrap="square">
            <a:spAutoFit/>
          </a:bodyPr>
          <a:lstStyle/>
          <a:p>
            <a:r>
              <a:rPr lang="vi-VN" sz="2000" b="1" dirty="0">
                <a:latin typeface="+mj-lt"/>
              </a:rPr>
              <a:t>8.6.1 Chuyển giao sản phẩm và dịch vụ - bổ sung</a:t>
            </a:r>
          </a:p>
          <a:p>
            <a:r>
              <a:rPr lang="vi-VN" sz="2000" dirty="0">
                <a:latin typeface="+mj-lt"/>
              </a:rPr>
              <a:t>Tổ chức phải đảm bảo rằng các sắp xếp được lên kế hoạch để xác nhận rằng những yêu cầu của sản phẩm và dịch vụ được đáp ứng, chứa đựng kế hoạch kiểm soát và được văn bản hóa như đã xác định trong kế hoạch kiểm soát (xem phụ lục A).</a:t>
            </a:r>
            <a:endParaRPr lang="en-US" sz="2000" dirty="0">
              <a:latin typeface="+mj-lt"/>
            </a:endParaRPr>
          </a:p>
          <a:p>
            <a:endParaRPr lang="vi-VN" sz="2000" dirty="0">
              <a:latin typeface="+mj-lt"/>
            </a:endParaRPr>
          </a:p>
          <a:p>
            <a:r>
              <a:rPr lang="vi-VN" sz="2000" dirty="0">
                <a:latin typeface="+mj-lt"/>
              </a:rPr>
              <a:t>Tổ chức phải đảm bảo rằng các sắp xếp được lên kế hoạch cho lần chuyển giao sản phẩm và dịch dụ đầu tiên chứa đựng toàn bộ phê duyệt của sản phẩm hoặc dịch vụ.</a:t>
            </a:r>
          </a:p>
          <a:p>
            <a:r>
              <a:rPr lang="vi-VN" sz="2000" dirty="0">
                <a:latin typeface="+mj-lt"/>
              </a:rPr>
              <a:t>Tổ chức phải đảm bảo rằng phê duyệt của sản phẩm hoặc dịch vụ được kèm cùng với các thay đổi theo lần chuyển giao đầu tiên, theo ISO 9001, mục8.5.6.</a:t>
            </a:r>
          </a:p>
        </p:txBody>
      </p:sp>
    </p:spTree>
    <p:extLst>
      <p:ext uri="{BB962C8B-B14F-4D97-AF65-F5344CB8AC3E}">
        <p14:creationId xmlns:p14="http://schemas.microsoft.com/office/powerpoint/2010/main" val="81230059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8B3A6E-7D3A-42C2-80D8-D409D953CB56}"/>
              </a:ext>
            </a:extLst>
          </p:cNvPr>
          <p:cNvSpPr/>
          <p:nvPr/>
        </p:nvSpPr>
        <p:spPr>
          <a:xfrm>
            <a:off x="858982" y="974795"/>
            <a:ext cx="10628973" cy="3046988"/>
          </a:xfrm>
          <a:prstGeom prst="rect">
            <a:avLst/>
          </a:prstGeom>
        </p:spPr>
        <p:txBody>
          <a:bodyPr wrap="square">
            <a:spAutoFit/>
          </a:bodyPr>
          <a:lstStyle/>
          <a:p>
            <a:r>
              <a:rPr lang="vi-VN" sz="2400" b="1" dirty="0">
                <a:latin typeface="+mj-lt"/>
              </a:rPr>
              <a:t>8.6.2 Kiểm tra tổng thể và thử nghiệm tính năng</a:t>
            </a:r>
          </a:p>
          <a:p>
            <a:r>
              <a:rPr lang="vi-VN" sz="2400" dirty="0">
                <a:latin typeface="+mj-lt"/>
              </a:rPr>
              <a:t>Kiểm tra tổng thể và xác nhận tính năng theo các tiêu chuẩn nguyên liệu và tiêu chuẩn vận hành của khách hàng phải được thực hiện với từng sản phẩm được xác định trong các kế hoạch kiểm soát. Kết quả phải luôn sẵn có cho xem xét của khách hàng.</a:t>
            </a:r>
          </a:p>
          <a:p>
            <a:r>
              <a:rPr lang="vi-VN" sz="2400" dirty="0">
                <a:latin typeface="+mj-lt"/>
              </a:rPr>
              <a:t>Chú thích 1 kiểm tra tổng thể là đo lường toàn bộ tất cả các kích thước của sản phẩm thể hiện trên (các) hồ sơ bản vẽ.</a:t>
            </a:r>
          </a:p>
          <a:p>
            <a:r>
              <a:rPr lang="vi-VN" sz="2400" dirty="0">
                <a:latin typeface="+mj-lt"/>
              </a:rPr>
              <a:t>Chú thích 2 Tần suất kiể tra tổng thể được xác định bởi khách hàng</a:t>
            </a:r>
            <a:endParaRPr lang="en-US" sz="2400" dirty="0">
              <a:latin typeface="+mj-lt"/>
            </a:endParaRPr>
          </a:p>
        </p:txBody>
      </p:sp>
    </p:spTree>
    <p:extLst>
      <p:ext uri="{BB962C8B-B14F-4D97-AF65-F5344CB8AC3E}">
        <p14:creationId xmlns:p14="http://schemas.microsoft.com/office/powerpoint/2010/main" val="360843766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F0469D-9595-4428-9C9C-B996CF200298}"/>
              </a:ext>
            </a:extLst>
          </p:cNvPr>
          <p:cNvSpPr/>
          <p:nvPr/>
        </p:nvSpPr>
        <p:spPr>
          <a:xfrm>
            <a:off x="1191492" y="1021950"/>
            <a:ext cx="9523732" cy="2862322"/>
          </a:xfrm>
          <a:prstGeom prst="rect">
            <a:avLst/>
          </a:prstGeom>
        </p:spPr>
        <p:txBody>
          <a:bodyPr wrap="square">
            <a:spAutoFit/>
          </a:bodyPr>
          <a:lstStyle/>
          <a:p>
            <a:r>
              <a:rPr lang="vi-VN" sz="2000" b="1" dirty="0">
                <a:latin typeface="+mj-lt"/>
              </a:rPr>
              <a:t>8.6.3 Các hạng mục ngoại quan</a:t>
            </a:r>
          </a:p>
          <a:p>
            <a:r>
              <a:rPr lang="vi-VN" sz="2000" dirty="0">
                <a:latin typeface="+mj-lt"/>
              </a:rPr>
              <a:t>Các linh kiện sản xuất của tổ chức được chỉ thị của khách hàng về “các hạng mục ngoại quan”, tổ chức phải cung cấp như những yêu cầu dưới đây:</a:t>
            </a:r>
          </a:p>
          <a:p>
            <a:r>
              <a:rPr lang="vi-VN" sz="2000" dirty="0">
                <a:latin typeface="+mj-lt"/>
              </a:rPr>
              <a:t>a)  những nguồn lực thích hợp, bao gồm ánh sáng, để đánh giá;</a:t>
            </a:r>
          </a:p>
          <a:p>
            <a:r>
              <a:rPr lang="vi-VN" sz="2000" dirty="0">
                <a:latin typeface="+mj-lt"/>
              </a:rPr>
              <a:t>b)  các mẫu chuẩn về mầu sắc, độ hạt, độ bóng, phát sáng kim loại, bề mặt, sự phân biệt về hình ảnh, và công nghệ cảm quan, khi thích hợp;</a:t>
            </a:r>
          </a:p>
          <a:p>
            <a:r>
              <a:rPr lang="vi-VN" sz="2000" dirty="0">
                <a:latin typeface="+mj-lt"/>
              </a:rPr>
              <a:t>c)  duy trì và kiểm soát các mẫu chuẩn và thiết bị đánh giá ngoại quan;</a:t>
            </a:r>
          </a:p>
          <a:p>
            <a:r>
              <a:rPr lang="vi-VN" sz="2000" dirty="0">
                <a:latin typeface="+mj-lt"/>
              </a:rPr>
              <a:t>d)  xác nhận rằng nhân sự thực hiện đánh giá ngoại quan là có năng lực và trình độ để thực hiện.</a:t>
            </a:r>
          </a:p>
        </p:txBody>
      </p:sp>
    </p:spTree>
    <p:extLst>
      <p:ext uri="{BB962C8B-B14F-4D97-AF65-F5344CB8AC3E}">
        <p14:creationId xmlns:p14="http://schemas.microsoft.com/office/powerpoint/2010/main" val="361297640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CD64D4-7C37-4B58-8F88-ADFAF8092F89}"/>
              </a:ext>
            </a:extLst>
          </p:cNvPr>
          <p:cNvSpPr/>
          <p:nvPr/>
        </p:nvSpPr>
        <p:spPr>
          <a:xfrm>
            <a:off x="950793" y="930134"/>
            <a:ext cx="10253828" cy="3477875"/>
          </a:xfrm>
          <a:prstGeom prst="rect">
            <a:avLst/>
          </a:prstGeom>
        </p:spPr>
        <p:txBody>
          <a:bodyPr wrap="square">
            <a:spAutoFit/>
          </a:bodyPr>
          <a:lstStyle/>
          <a:p>
            <a:r>
              <a:rPr lang="vi-VN" sz="2000" b="1" dirty="0">
                <a:latin typeface="+mj-lt"/>
              </a:rPr>
              <a:t>8.6.4 Xác nhận và chấp nhận về sự phù hợp của sản phẩm và dịch vụ được cung cấp từ bên ngoài</a:t>
            </a:r>
          </a:p>
          <a:p>
            <a:r>
              <a:rPr lang="vi-VN" sz="2000" dirty="0">
                <a:latin typeface="+mj-lt"/>
              </a:rPr>
              <a:t>Tổ chức phải có một quá trình để đảm bảo chất của các quá trình, sản phẩm và dịch vụ được cung cấp từ bên ngoài bằng cách sử dụng một trong những phương pháp sau đây:</a:t>
            </a:r>
          </a:p>
          <a:p>
            <a:r>
              <a:rPr lang="vi-VN" sz="2000" dirty="0">
                <a:latin typeface="+mj-lt"/>
              </a:rPr>
              <a:t>a)  tổ chức tiếp nhận và đánh giá dữ liệu thống kê được cung cấp bởi nhà cung cấp;</a:t>
            </a:r>
          </a:p>
          <a:p>
            <a:r>
              <a:rPr lang="vi-VN" sz="2000" dirty="0">
                <a:latin typeface="+mj-lt"/>
              </a:rPr>
              <a:t>b)  chịu sự kiểm tra và/ hoặc thử nghiệm, như lấy mẫu ngẫu nhiên;</a:t>
            </a:r>
          </a:p>
          <a:p>
            <a:r>
              <a:rPr lang="vi-VN" sz="2000" dirty="0">
                <a:latin typeface="+mj-lt"/>
              </a:rPr>
              <a:t>c)  đánh giá bên thứ hai hoặc bên thứ 3 hoặc đánh giá tại cơ sở nhà cung cấp kết hợp với các hồ sơ được chấp nhận về sự phù hợp với các yêu cầu của sản phẩm được chuyển giao;</a:t>
            </a:r>
          </a:p>
          <a:p>
            <a:r>
              <a:rPr lang="vi-VN" sz="2000" dirty="0">
                <a:latin typeface="+mj-lt"/>
              </a:rPr>
              <a:t>d)  đánh giá linh kiên bởi phòng thử nghiệm được chỉ định;</a:t>
            </a:r>
          </a:p>
          <a:p>
            <a:r>
              <a:rPr lang="vi-VN" sz="2000" dirty="0">
                <a:latin typeface="+mj-lt"/>
              </a:rPr>
              <a:t>e)  phương pháp khác được đồng ý với khách hàng.</a:t>
            </a:r>
          </a:p>
        </p:txBody>
      </p:sp>
    </p:spTree>
    <p:extLst>
      <p:ext uri="{BB962C8B-B14F-4D97-AF65-F5344CB8AC3E}">
        <p14:creationId xmlns:p14="http://schemas.microsoft.com/office/powerpoint/2010/main" val="259668834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4C6360-A460-40D5-8750-A433459720AF}"/>
              </a:ext>
            </a:extLst>
          </p:cNvPr>
          <p:cNvSpPr/>
          <p:nvPr/>
        </p:nvSpPr>
        <p:spPr>
          <a:xfrm>
            <a:off x="695947" y="920927"/>
            <a:ext cx="10688978" cy="3477875"/>
          </a:xfrm>
          <a:prstGeom prst="rect">
            <a:avLst/>
          </a:prstGeom>
        </p:spPr>
        <p:txBody>
          <a:bodyPr wrap="square">
            <a:spAutoFit/>
          </a:bodyPr>
          <a:lstStyle/>
          <a:p>
            <a:r>
              <a:rPr lang="vi-VN" sz="2000" b="1" dirty="0">
                <a:latin typeface="+mj-lt"/>
              </a:rPr>
              <a:t>8.6.5 Sự phù hợp với luật định và chế định</a:t>
            </a:r>
          </a:p>
          <a:p>
            <a:r>
              <a:rPr lang="vi-VN" sz="2000" dirty="0">
                <a:latin typeface="+mj-lt"/>
              </a:rPr>
              <a:t>Trước khi chuyển giao sản phẩm được cung cấp từ bê ngoài vào dây chuyền sản xuất của mình, tổ chức phải xác nhận và có thể cung cấp bằng chứng là các quá trình, sản phẩm và dịch vụ được cung cấp từ bên ngoài tuân theo những yêu cầu mới nhất của luật định, chế định và nhứng yêu cầu khác tại quốc gia mà chúng được chế tạo và tại các quốc gia nơi đến được khách hàng xác định, nếu được cung cấp.</a:t>
            </a:r>
            <a:endParaRPr lang="en-US" sz="2000" dirty="0">
              <a:latin typeface="+mj-lt"/>
            </a:endParaRPr>
          </a:p>
          <a:p>
            <a:endParaRPr lang="vi-VN" sz="2000" dirty="0">
              <a:latin typeface="+mj-lt"/>
            </a:endParaRPr>
          </a:p>
          <a:p>
            <a:r>
              <a:rPr lang="vi-VN" sz="2000" b="1" dirty="0">
                <a:latin typeface="+mj-lt"/>
              </a:rPr>
              <a:t>8.6.6 Tiêu chí chấp nhận</a:t>
            </a:r>
          </a:p>
          <a:p>
            <a:r>
              <a:rPr lang="vi-VN" sz="2000" dirty="0">
                <a:latin typeface="+mj-lt"/>
              </a:rPr>
              <a:t>Tiêu chí chấp nhận phải được xác định bởi tổ chức và, khi thích hợp hoặc được yêu cầu, được phê duyệt bởi khách hàng. Về lấy mẫu dữ liệu định tính, mức chấp nhận phải là không sai lỗi (xem</a:t>
            </a:r>
            <a:r>
              <a:rPr lang="en-US" sz="2000" dirty="0">
                <a:latin typeface="+mj-lt"/>
              </a:rPr>
              <a:t> </a:t>
            </a:r>
            <a:r>
              <a:rPr lang="vi-VN" sz="2000" dirty="0">
                <a:latin typeface="+mj-lt"/>
              </a:rPr>
              <a:t>9.1.1.1).</a:t>
            </a:r>
          </a:p>
        </p:txBody>
      </p:sp>
    </p:spTree>
    <p:extLst>
      <p:ext uri="{BB962C8B-B14F-4D97-AF65-F5344CB8AC3E}">
        <p14:creationId xmlns:p14="http://schemas.microsoft.com/office/powerpoint/2010/main" val="26127761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C84F66-38CC-429D-AB69-D55B54BF1AE0}"/>
              </a:ext>
            </a:extLst>
          </p:cNvPr>
          <p:cNvSpPr/>
          <p:nvPr/>
        </p:nvSpPr>
        <p:spPr>
          <a:xfrm>
            <a:off x="635455" y="760952"/>
            <a:ext cx="11097198" cy="4401205"/>
          </a:xfrm>
          <a:prstGeom prst="rect">
            <a:avLst/>
          </a:prstGeom>
        </p:spPr>
        <p:txBody>
          <a:bodyPr wrap="square">
            <a:spAutoFit/>
          </a:bodyPr>
          <a:lstStyle/>
          <a:p>
            <a:r>
              <a:rPr lang="vi-VN" sz="2000" b="1" dirty="0">
                <a:latin typeface="+mj-lt"/>
              </a:rPr>
              <a:t>8.7 Kiểm soát đầu ra không phù hợp</a:t>
            </a:r>
          </a:p>
          <a:p>
            <a:r>
              <a:rPr lang="vi-VN" sz="2000" b="1" dirty="0">
                <a:latin typeface="+mj-lt"/>
              </a:rPr>
              <a:t>8.7.1</a:t>
            </a:r>
            <a:r>
              <a:rPr lang="vi-VN" sz="2000" dirty="0">
                <a:latin typeface="+mj-lt"/>
              </a:rPr>
              <a:t> Tổ chức phải đảm bảo rằng các kết quả đầu ra không phù hợp với yêu cầu được nhận biết và được kiểm soát để ngăn ngừa việc sử dụng hoặc việc chuyển giao không mong muốn.</a:t>
            </a:r>
          </a:p>
          <a:p>
            <a:r>
              <a:rPr lang="vi-VN" sz="2000" dirty="0">
                <a:latin typeface="+mj-lt"/>
              </a:rPr>
              <a:t>Tổ chức phải có hành động thích hợp dựa trên bản chất của sự không phù hợp và ảnh hưởng của nó đến sự phù hợp của sản phẩm và dịch vụ. Điều này cũng phải áp dụng đối với các sản phẩm và dịch vụ không phù hợp được phát hiện sau khi chuyển giao sản phẩm, trong hoặc sau khi thực hiện dịch vụ.</a:t>
            </a:r>
          </a:p>
          <a:p>
            <a:r>
              <a:rPr lang="vi-VN" sz="2000" dirty="0">
                <a:latin typeface="+mj-lt"/>
              </a:rPr>
              <a:t>Tổ chức phải xử lý các kết quả đầu ra không phù hợp bằng một hoặc các cách sau:</a:t>
            </a:r>
          </a:p>
          <a:p>
            <a:r>
              <a:rPr lang="vi-VN" sz="2000" dirty="0">
                <a:latin typeface="+mj-lt"/>
              </a:rPr>
              <a:t>a)  khắc phục;</a:t>
            </a:r>
          </a:p>
          <a:p>
            <a:r>
              <a:rPr lang="vi-VN" sz="2000" dirty="0">
                <a:latin typeface="+mj-lt"/>
              </a:rPr>
              <a:t>b)  phân tách, lưu giữ, trả lại hoặc đình chỉ việc cung cấp các sản phẩm và dịch vụ;</a:t>
            </a:r>
          </a:p>
          <a:p>
            <a:r>
              <a:rPr lang="vi-VN" sz="2000" dirty="0">
                <a:latin typeface="+mj-lt"/>
              </a:rPr>
              <a:t>c)  thông tin đến khách hàng;</a:t>
            </a:r>
          </a:p>
          <a:p>
            <a:r>
              <a:rPr lang="vi-VN" sz="2000" dirty="0">
                <a:latin typeface="+mj-lt"/>
              </a:rPr>
              <a:t>d)  được cho phép chấp nhận có nhân nhượng.</a:t>
            </a:r>
          </a:p>
          <a:p>
            <a:r>
              <a:rPr lang="vi-VN" sz="2000" dirty="0">
                <a:latin typeface="+mj-lt"/>
              </a:rPr>
              <a:t>Sự phù hợp với các yêu cầu phải được kiểm tra xác nhận khi các kết quả đầu ra</a:t>
            </a:r>
            <a:r>
              <a:rPr lang="en-US" sz="2000" dirty="0">
                <a:latin typeface="+mj-lt"/>
              </a:rPr>
              <a:t> </a:t>
            </a:r>
            <a:r>
              <a:rPr lang="vi-VN" sz="2000" dirty="0">
                <a:latin typeface="+mj-lt"/>
              </a:rPr>
              <a:t>không phù hợp được khắc phục.</a:t>
            </a:r>
          </a:p>
        </p:txBody>
      </p:sp>
    </p:spTree>
    <p:extLst>
      <p:ext uri="{BB962C8B-B14F-4D97-AF65-F5344CB8AC3E}">
        <p14:creationId xmlns:p14="http://schemas.microsoft.com/office/powerpoint/2010/main" val="2055944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EB0B8A-D0F5-482F-B5DE-BCDAF23B20C8}"/>
              </a:ext>
            </a:extLst>
          </p:cNvPr>
          <p:cNvSpPr/>
          <p:nvPr/>
        </p:nvSpPr>
        <p:spPr>
          <a:xfrm>
            <a:off x="782616" y="714498"/>
            <a:ext cx="10924279" cy="4401205"/>
          </a:xfrm>
          <a:prstGeom prst="rect">
            <a:avLst/>
          </a:prstGeom>
        </p:spPr>
        <p:txBody>
          <a:bodyPr wrap="square">
            <a:spAutoFit/>
          </a:bodyPr>
          <a:lstStyle/>
          <a:p>
            <a:r>
              <a:rPr lang="vi-VN" sz="2000" b="1" dirty="0">
                <a:latin typeface="+mj-lt"/>
              </a:rPr>
              <a:t>8.7.1.1 Sự cho phép nhân nhượng của </a:t>
            </a:r>
            <a:r>
              <a:rPr lang="en-US" sz="2000" b="1">
                <a:latin typeface="+mj-lt"/>
              </a:rPr>
              <a:t>k</a:t>
            </a:r>
            <a:r>
              <a:rPr lang="vi-VN" sz="2000" b="1">
                <a:latin typeface="+mj-lt"/>
              </a:rPr>
              <a:t>hách </a:t>
            </a:r>
            <a:r>
              <a:rPr lang="vi-VN" sz="2000" b="1" dirty="0">
                <a:latin typeface="+mj-lt"/>
              </a:rPr>
              <a:t>hàng</a:t>
            </a:r>
          </a:p>
          <a:p>
            <a:r>
              <a:rPr lang="vi-VN" sz="2000" dirty="0">
                <a:latin typeface="+mj-lt"/>
              </a:rPr>
              <a:t>Tổ chức phải có được sự nhân nhượng hoặc cho phép sai lệc của khách hàng trước khi có những xử lý nào hơn mỗi khi sản phẩm hoặc quá trình sản xuất sai khác so với thứ được phê duyệt hiện thời.</a:t>
            </a:r>
            <a:endParaRPr lang="en-US" sz="2000" dirty="0">
              <a:latin typeface="+mj-lt"/>
            </a:endParaRPr>
          </a:p>
          <a:p>
            <a:endParaRPr lang="vi-VN" sz="2000" dirty="0">
              <a:latin typeface="+mj-lt"/>
            </a:endParaRPr>
          </a:p>
          <a:p>
            <a:r>
              <a:rPr lang="vi-VN" sz="2000" dirty="0">
                <a:latin typeface="+mj-lt"/>
              </a:rPr>
              <a:t>Tổ chức phải có được sự cho phép của khách hàng trước khi có những xử lý nào hơn về “sử dụng như là” và quyết định làm lại của sản phẩm không phù hợp. Nếu linh kiện phụ được tái sử dụng, sự tái sử dụng linh kiện phụ đó phải được trao đổi rõ ràng với khách hàng trong một sự cho phép có nhân nhượng hoặc cho phép sai lệch.</a:t>
            </a:r>
            <a:endParaRPr lang="en-US" sz="2000" dirty="0">
              <a:latin typeface="+mj-lt"/>
            </a:endParaRPr>
          </a:p>
          <a:p>
            <a:endParaRPr lang="vi-VN" sz="2000" dirty="0">
              <a:latin typeface="+mj-lt"/>
            </a:endParaRPr>
          </a:p>
          <a:p>
            <a:r>
              <a:rPr lang="vi-VN" sz="2000" dirty="0">
                <a:latin typeface="+mj-lt"/>
              </a:rPr>
              <a:t>Tổ chức phải duy trì hồ sơ về ngày hết hạn hoặc hồ sơ của sự nhân nhượng về chất lượng. Tổ chức cũng phải đảm bảo tuân thủ với các tiêu chuẩn kỹ thuật và các yêu cầu gốc hay được thay thế khi sự cho phép hết hạn. Nguyên liệu được giao dưới sự nhân nhượng phải được nhận biết trên mỗi vật chứa đựng (điều này áp dụng tương đương với sản phẩm đặt mua) Tổ chức phải phê duyệt bất cứ yêu cầu nào từ nhà cung cấp trước khi đệ trình tới khách hàng.</a:t>
            </a:r>
          </a:p>
        </p:txBody>
      </p:sp>
    </p:spTree>
    <p:extLst>
      <p:ext uri="{BB962C8B-B14F-4D97-AF65-F5344CB8AC3E}">
        <p14:creationId xmlns:p14="http://schemas.microsoft.com/office/powerpoint/2010/main" val="166700794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01B100-D806-40EA-96D8-29254844B7C0}"/>
              </a:ext>
            </a:extLst>
          </p:cNvPr>
          <p:cNvSpPr/>
          <p:nvPr/>
        </p:nvSpPr>
        <p:spPr>
          <a:xfrm>
            <a:off x="725914" y="1249350"/>
            <a:ext cx="10980982" cy="2246769"/>
          </a:xfrm>
          <a:prstGeom prst="rect">
            <a:avLst/>
          </a:prstGeom>
        </p:spPr>
        <p:txBody>
          <a:bodyPr wrap="square">
            <a:spAutoFit/>
          </a:bodyPr>
          <a:lstStyle/>
          <a:p>
            <a:r>
              <a:rPr lang="vi-VN" sz="2000" b="1" dirty="0">
                <a:latin typeface="+mj-lt"/>
              </a:rPr>
              <a:t>8.7.1.2 Kiểm soát sản phẩm không phù hợp – quá trình được chỉ định bởi khách hàng</a:t>
            </a:r>
          </a:p>
          <a:p>
            <a:r>
              <a:rPr lang="vi-VN" sz="2000" dirty="0">
                <a:latin typeface="+mj-lt"/>
              </a:rPr>
              <a:t>Tổ chức phải tuân theo các kiểm soát được chỉ định bởi khách hàng với (các) sản phẩm không phù hợp.</a:t>
            </a:r>
            <a:endParaRPr lang="en-US" sz="2000" dirty="0">
              <a:latin typeface="+mj-lt"/>
            </a:endParaRPr>
          </a:p>
          <a:p>
            <a:endParaRPr lang="vi-VN" sz="2000" dirty="0">
              <a:latin typeface="+mj-lt"/>
            </a:endParaRPr>
          </a:p>
          <a:p>
            <a:r>
              <a:rPr lang="vi-VN" sz="2000" b="1" dirty="0">
                <a:latin typeface="+mj-lt"/>
              </a:rPr>
              <a:t>8.7.1.3 Kiểm soát sản phẩm bị nghi ngờ</a:t>
            </a:r>
          </a:p>
          <a:p>
            <a:r>
              <a:rPr lang="vi-VN" sz="2000" dirty="0">
                <a:latin typeface="+mj-lt"/>
              </a:rPr>
              <a:t>Tổ chức phải đảm bảo rằng sản phẩm ở tình trạng kh</a:t>
            </a:r>
            <a:r>
              <a:rPr lang="en-US" sz="2000" dirty="0">
                <a:latin typeface="+mj-lt"/>
              </a:rPr>
              <a:t>ô</a:t>
            </a:r>
            <a:r>
              <a:rPr lang="vi-VN" sz="2000" dirty="0">
                <a:latin typeface="+mj-lt"/>
              </a:rPr>
              <a:t>ng được nhận biết hoặc bị nghi ngờ phải được phân loại và kiểm soát như sản phẩm không phù hợp. Tổ chức phải đảm bảo rằng tất cả nhân sự sản xuất thích hợp nhận được đào tạo về việc ngăn chặn sản phẩm bị nghi ngờ và không phù hợp.</a:t>
            </a:r>
          </a:p>
        </p:txBody>
      </p:sp>
    </p:spTree>
    <p:extLst>
      <p:ext uri="{BB962C8B-B14F-4D97-AF65-F5344CB8AC3E}">
        <p14:creationId xmlns:p14="http://schemas.microsoft.com/office/powerpoint/2010/main" val="211670454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77915C-EC1A-4B4C-875E-B56E22DD9304}"/>
              </a:ext>
            </a:extLst>
          </p:cNvPr>
          <p:cNvSpPr/>
          <p:nvPr/>
        </p:nvSpPr>
        <p:spPr>
          <a:xfrm>
            <a:off x="653741" y="696373"/>
            <a:ext cx="10756941" cy="4093428"/>
          </a:xfrm>
          <a:prstGeom prst="rect">
            <a:avLst/>
          </a:prstGeom>
        </p:spPr>
        <p:txBody>
          <a:bodyPr wrap="square">
            <a:spAutoFit/>
          </a:bodyPr>
          <a:lstStyle/>
          <a:p>
            <a:r>
              <a:rPr lang="vi-VN" sz="2000" b="1" dirty="0">
                <a:latin typeface="+mj-lt"/>
              </a:rPr>
              <a:t>8.7.1.4 Kiểm soát sản phẩm bị làm lại</a:t>
            </a:r>
            <a:r>
              <a:rPr lang="en-US" sz="2000" b="1" dirty="0">
                <a:latin typeface="+mj-lt"/>
              </a:rPr>
              <a:t> (rework)</a:t>
            </a:r>
            <a:endParaRPr lang="vi-VN" sz="2000" b="1" dirty="0">
              <a:latin typeface="+mj-lt"/>
            </a:endParaRPr>
          </a:p>
          <a:p>
            <a:r>
              <a:rPr lang="vi-VN" sz="2000" dirty="0">
                <a:latin typeface="+mj-lt"/>
              </a:rPr>
              <a:t>Tổ chức phải sử dụng phương pháp phan tích rủi ro (như là FMEA) để đánh giá rủi ro trong quá trình làm lại trước khi quyết định làm lại sản phẩm. Nếu được yêu cầu bởi khách hàng, tổ chức phải có được sự phê duyệt từ khách hàng trước khi bắt đầu làm lại sản phẩm.</a:t>
            </a:r>
            <a:endParaRPr lang="en-US" sz="2000" dirty="0">
              <a:latin typeface="+mj-lt"/>
            </a:endParaRPr>
          </a:p>
          <a:p>
            <a:endParaRPr lang="vi-VN" sz="2000" dirty="0">
              <a:latin typeface="+mj-lt"/>
            </a:endParaRPr>
          </a:p>
          <a:p>
            <a:r>
              <a:rPr lang="vi-VN" sz="2000" dirty="0">
                <a:latin typeface="+mj-lt"/>
              </a:rPr>
              <a:t>Tổ chức phải có một quá trình bằng văn bản về xác nhận làm lại theo kế hoạch kiểm soát hoặc thông tin dạng văn bản tương ứng nào khác để xác nhận việc tuân thủ với tiêu chuẩn kỹ thuật gốc.</a:t>
            </a:r>
            <a:endParaRPr lang="en-US" sz="2000" dirty="0">
              <a:latin typeface="+mj-lt"/>
            </a:endParaRPr>
          </a:p>
          <a:p>
            <a:endParaRPr lang="vi-VN" sz="2000" dirty="0">
              <a:latin typeface="+mj-lt"/>
            </a:endParaRPr>
          </a:p>
          <a:p>
            <a:r>
              <a:rPr lang="vi-VN" sz="2000" dirty="0">
                <a:latin typeface="+mj-lt"/>
              </a:rPr>
              <a:t>Các hướng dẫn cho việc tháo rời hoặc làm lại, bao gồm những yêu cầu tái kiểm tra và truy tìm nguồn gốc, phải truy cập được và được sử dụng bởi nhân sự thích hợp.</a:t>
            </a:r>
            <a:endParaRPr lang="en-US" sz="2000" dirty="0">
              <a:latin typeface="+mj-lt"/>
            </a:endParaRPr>
          </a:p>
          <a:p>
            <a:endParaRPr lang="vi-VN" sz="2000" dirty="0">
              <a:latin typeface="+mj-lt"/>
            </a:endParaRPr>
          </a:p>
          <a:p>
            <a:r>
              <a:rPr lang="vi-VN" sz="2000" dirty="0">
                <a:latin typeface="+mj-lt"/>
              </a:rPr>
              <a:t>Tổ chức phải lưu giữ thông tin dạng văn bản về việc xử lý của sản phẩm được làm lại bao gồm chất lượng, sự xử lý, ngày xử lý, và thông tin truy tìm nguồn gốc được áp dụng.</a:t>
            </a:r>
          </a:p>
        </p:txBody>
      </p:sp>
    </p:spTree>
    <p:extLst>
      <p:ext uri="{BB962C8B-B14F-4D97-AF65-F5344CB8AC3E}">
        <p14:creationId xmlns:p14="http://schemas.microsoft.com/office/powerpoint/2010/main" val="8996485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6AEB1-D2BC-4B2E-B427-ED44F4727D25}"/>
              </a:ext>
            </a:extLst>
          </p:cNvPr>
          <p:cNvSpPr/>
          <p:nvPr/>
        </p:nvSpPr>
        <p:spPr>
          <a:xfrm>
            <a:off x="516910" y="967990"/>
            <a:ext cx="11408927" cy="5016758"/>
          </a:xfrm>
          <a:prstGeom prst="rect">
            <a:avLst/>
          </a:prstGeom>
        </p:spPr>
        <p:txBody>
          <a:bodyPr wrap="square">
            <a:spAutoFit/>
          </a:bodyPr>
          <a:lstStyle/>
          <a:p>
            <a:r>
              <a:rPr lang="vi-VN" sz="2000" b="1" dirty="0">
                <a:latin typeface="+mj-lt"/>
              </a:rPr>
              <a:t>8.7.1.5 Kiểm soát sản phẩm được sửa chữa</a:t>
            </a:r>
            <a:r>
              <a:rPr lang="en-US" sz="2000" b="1" dirty="0">
                <a:latin typeface="+mj-lt"/>
              </a:rPr>
              <a:t> (repair)</a:t>
            </a:r>
            <a:endParaRPr lang="vi-VN" sz="2000" b="1" dirty="0">
              <a:latin typeface="+mj-lt"/>
            </a:endParaRPr>
          </a:p>
          <a:p>
            <a:r>
              <a:rPr lang="vi-VN" sz="2000" dirty="0">
                <a:latin typeface="+mj-lt"/>
              </a:rPr>
              <a:t>Tổ chức phải áp dụng phương pháp đánh giá rủi ro (như là FMEA) để dánh giá rủi ro trong quá trình sửa chữa trước khi quyết định sửa sản phẩm. Tổ chức phải có được phê duyệt từ khách hàng trước khi bắt đầu sửa sản phẩm.</a:t>
            </a:r>
            <a:endParaRPr lang="en-US" sz="2000" dirty="0">
              <a:latin typeface="+mj-lt"/>
            </a:endParaRPr>
          </a:p>
          <a:p>
            <a:endParaRPr lang="vi-VN" sz="2000" dirty="0">
              <a:latin typeface="+mj-lt"/>
            </a:endParaRPr>
          </a:p>
          <a:p>
            <a:r>
              <a:rPr lang="vi-VN" sz="2000" dirty="0">
                <a:latin typeface="+mj-lt"/>
              </a:rPr>
              <a:t>Tổ chức phải có một quá trình bằng văn bản để xác nhận việc sửa chữa theo đúng kế hoạch kiểm soát hoặc các thông tin dạng văn bản có liên quan khác.</a:t>
            </a:r>
            <a:endParaRPr lang="en-US" sz="2000" dirty="0">
              <a:latin typeface="+mj-lt"/>
            </a:endParaRPr>
          </a:p>
          <a:p>
            <a:endParaRPr lang="vi-VN" sz="2000" dirty="0">
              <a:latin typeface="+mj-lt"/>
            </a:endParaRPr>
          </a:p>
          <a:p>
            <a:r>
              <a:rPr lang="vi-VN" sz="2000" dirty="0">
                <a:latin typeface="+mj-lt"/>
              </a:rPr>
              <a:t>Các hướng dẫn cho việc tháo rời hoặc sửa chữa, bao gồm những yêu cầu tái kiểm tra và truy tìm nguồn gốc, phải truy cập được và được sử dụng bởi nhân sự thích hợp.</a:t>
            </a:r>
            <a:endParaRPr lang="en-US" sz="2000" dirty="0">
              <a:latin typeface="+mj-lt"/>
            </a:endParaRPr>
          </a:p>
          <a:p>
            <a:endParaRPr lang="vi-VN" sz="2000" dirty="0">
              <a:latin typeface="+mj-lt"/>
            </a:endParaRPr>
          </a:p>
          <a:p>
            <a:r>
              <a:rPr lang="vi-VN" sz="2000" dirty="0">
                <a:latin typeface="+mj-lt"/>
              </a:rPr>
              <a:t>Tổ chức phải có được một sự cho phép của khách hàng bằng văn bản về sự nhân nhượng với sản phẩm được sửa chữa.</a:t>
            </a:r>
            <a:endParaRPr lang="en-US" sz="2000" dirty="0">
              <a:latin typeface="+mj-lt"/>
            </a:endParaRPr>
          </a:p>
          <a:p>
            <a:endParaRPr lang="vi-VN" sz="2000" dirty="0">
              <a:latin typeface="+mj-lt"/>
            </a:endParaRPr>
          </a:p>
          <a:p>
            <a:r>
              <a:rPr lang="vi-VN" sz="2000" dirty="0">
                <a:latin typeface="+mj-lt"/>
              </a:rPr>
              <a:t>Tổ chức phải lưu giữ thông tin dạng văn bản về việc xử lý  của sản phẩm được sửa chữa bao gồm chất lượng, sự xử lý, ngày xử lý, và thông tin truy tìm nguồn gốc được áp dụng.</a:t>
            </a:r>
          </a:p>
        </p:txBody>
      </p:sp>
    </p:spTree>
    <p:extLst>
      <p:ext uri="{BB962C8B-B14F-4D97-AF65-F5344CB8AC3E}">
        <p14:creationId xmlns:p14="http://schemas.microsoft.com/office/powerpoint/2010/main" val="81548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495550" y="260350"/>
            <a:ext cx="6858000" cy="865188"/>
          </a:xfrm>
        </p:spPr>
        <p:txBody>
          <a:bodyPr rtlCol="0">
            <a:normAutofit fontScale="92500"/>
          </a:bodyPr>
          <a:lstStyle/>
          <a:p>
            <a:pPr algn="l">
              <a:defRPr/>
            </a:pPr>
            <a:r>
              <a:rPr lang="en-US" b="1" dirty="0"/>
              <a:t>PHƯƠNG PHÁP TIẾP CẬN</a:t>
            </a:r>
          </a:p>
          <a:p>
            <a:pPr algn="l">
              <a:defRPr/>
            </a:pPr>
            <a:r>
              <a:rPr lang="en-US" sz="2100" b="1" i="1" dirty="0">
                <a:solidFill>
                  <a:srgbClr val="FF0000"/>
                </a:solidFill>
              </a:rPr>
              <a:t>Phương </a:t>
            </a:r>
            <a:r>
              <a:rPr lang="en-US" sz="2100" b="1" i="1" dirty="0" err="1">
                <a:solidFill>
                  <a:srgbClr val="FF0000"/>
                </a:solidFill>
              </a:rPr>
              <a:t>pháp</a:t>
            </a:r>
            <a:r>
              <a:rPr lang="en-US" sz="2100" b="1" i="1" dirty="0">
                <a:solidFill>
                  <a:srgbClr val="FF0000"/>
                </a:solidFill>
              </a:rPr>
              <a:t> </a:t>
            </a:r>
            <a:r>
              <a:rPr lang="en-US" sz="2100" b="1" i="1" dirty="0" err="1">
                <a:solidFill>
                  <a:srgbClr val="FF0000"/>
                </a:solidFill>
              </a:rPr>
              <a:t>tiếp</a:t>
            </a:r>
            <a:r>
              <a:rPr lang="en-US" sz="2100" b="1" i="1" dirty="0">
                <a:solidFill>
                  <a:srgbClr val="FF0000"/>
                </a:solidFill>
              </a:rPr>
              <a:t> </a:t>
            </a:r>
            <a:r>
              <a:rPr lang="en-US" sz="2100" b="1" i="1" dirty="0" err="1">
                <a:solidFill>
                  <a:srgbClr val="FF0000"/>
                </a:solidFill>
              </a:rPr>
              <a:t>cận</a:t>
            </a:r>
            <a:r>
              <a:rPr lang="en-US" sz="2100" b="1" i="1" dirty="0">
                <a:solidFill>
                  <a:srgbClr val="FF0000"/>
                </a:solidFill>
              </a:rPr>
              <a:t> </a:t>
            </a:r>
            <a:r>
              <a:rPr lang="en-US" sz="2100" b="1" i="1" dirty="0" err="1">
                <a:solidFill>
                  <a:srgbClr val="FF0000"/>
                </a:solidFill>
              </a:rPr>
              <a:t>này</a:t>
            </a:r>
            <a:r>
              <a:rPr lang="en-US" sz="2100" b="1" i="1" dirty="0">
                <a:solidFill>
                  <a:srgbClr val="FF0000"/>
                </a:solidFill>
              </a:rPr>
              <a:t> </a:t>
            </a:r>
            <a:r>
              <a:rPr lang="en-US" sz="2100" b="1" i="1" dirty="0" err="1">
                <a:solidFill>
                  <a:srgbClr val="FF0000"/>
                </a:solidFill>
              </a:rPr>
              <a:t>dùng</a:t>
            </a:r>
            <a:r>
              <a:rPr lang="en-US" sz="2100" b="1" i="1" dirty="0">
                <a:solidFill>
                  <a:srgbClr val="FF0000"/>
                </a:solidFill>
              </a:rPr>
              <a:t> </a:t>
            </a:r>
            <a:r>
              <a:rPr lang="en-US" sz="2100" b="1" i="1" dirty="0" err="1">
                <a:solidFill>
                  <a:srgbClr val="FF0000"/>
                </a:solidFill>
              </a:rPr>
              <a:t>cho</a:t>
            </a:r>
            <a:r>
              <a:rPr lang="en-US" sz="2100" b="1" i="1" dirty="0">
                <a:solidFill>
                  <a:srgbClr val="FF0000"/>
                </a:solidFill>
              </a:rPr>
              <a:t> </a:t>
            </a:r>
            <a:r>
              <a:rPr lang="en-US" sz="2100" b="1" i="1" dirty="0" err="1">
                <a:solidFill>
                  <a:srgbClr val="FF0000"/>
                </a:solidFill>
              </a:rPr>
              <a:t>mọi</a:t>
            </a:r>
            <a:r>
              <a:rPr lang="en-US" sz="2100" b="1" i="1" dirty="0">
                <a:solidFill>
                  <a:srgbClr val="FF0000"/>
                </a:solidFill>
              </a:rPr>
              <a:t> </a:t>
            </a:r>
            <a:r>
              <a:rPr lang="en-US" sz="2100" b="1" i="1" dirty="0" err="1">
                <a:solidFill>
                  <a:srgbClr val="FF0000"/>
                </a:solidFill>
              </a:rPr>
              <a:t>tiêu</a:t>
            </a:r>
            <a:r>
              <a:rPr lang="en-US" sz="2100" b="1" i="1" dirty="0">
                <a:solidFill>
                  <a:srgbClr val="FF0000"/>
                </a:solidFill>
              </a:rPr>
              <a:t> </a:t>
            </a:r>
            <a:r>
              <a:rPr lang="en-US" sz="2100" b="1" i="1" dirty="0" err="1">
                <a:solidFill>
                  <a:srgbClr val="FF0000"/>
                </a:solidFill>
              </a:rPr>
              <a:t>chuẩn</a:t>
            </a:r>
            <a:r>
              <a:rPr lang="en-US" sz="2100" b="1" i="1" dirty="0">
                <a:solidFill>
                  <a:srgbClr val="FF0000"/>
                </a:solidFill>
              </a:rPr>
              <a:t> </a:t>
            </a:r>
            <a:r>
              <a:rPr lang="en-US" sz="2100" b="1" i="1" dirty="0" err="1">
                <a:solidFill>
                  <a:srgbClr val="FF0000"/>
                </a:solidFill>
              </a:rPr>
              <a:t>hệ</a:t>
            </a:r>
            <a:r>
              <a:rPr lang="en-US" sz="2100" b="1" i="1" dirty="0">
                <a:solidFill>
                  <a:srgbClr val="FF0000"/>
                </a:solidFill>
              </a:rPr>
              <a:t> </a:t>
            </a:r>
            <a:r>
              <a:rPr lang="en-US" sz="2100" b="1" i="1" dirty="0" err="1">
                <a:solidFill>
                  <a:srgbClr val="FF0000"/>
                </a:solidFill>
              </a:rPr>
              <a:t>thống</a:t>
            </a:r>
            <a:endParaRPr lang="en-US" sz="2100" b="1" i="1" dirty="0">
              <a:solidFill>
                <a:srgbClr val="FF0000"/>
              </a:solidFill>
            </a:endParaRPr>
          </a:p>
        </p:txBody>
      </p:sp>
      <p:pic>
        <p:nvPicPr>
          <p:cNvPr id="29699" name="Content Placeholder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1268414"/>
            <a:ext cx="5761038"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Box 1"/>
          <p:cNvSpPr txBox="1">
            <a:spLocks noChangeArrowheads="1"/>
          </p:cNvSpPr>
          <p:nvPr/>
        </p:nvSpPr>
        <p:spPr bwMode="auto">
          <a:xfrm>
            <a:off x="3503614" y="5387975"/>
            <a:ext cx="5705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vi-VN" sz="2000">
                <a:solidFill>
                  <a:srgbClr val="FF0000"/>
                </a:solidFill>
                <a:latin typeface="Arial" panose="020B0604020202020204" pitchFamily="34" charset="0"/>
                <a:cs typeface="Arial" panose="020B0604020202020204" pitchFamily="34" charset="0"/>
              </a:rPr>
              <a:t>P-D-C-A</a:t>
            </a:r>
            <a:endParaRPr lang="vi-VN" altLang="vi-VN" sz="200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70985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81FB06-11C7-4A3A-92F8-E6A80E17952A}"/>
              </a:ext>
            </a:extLst>
          </p:cNvPr>
          <p:cNvSpPr/>
          <p:nvPr/>
        </p:nvSpPr>
        <p:spPr>
          <a:xfrm>
            <a:off x="623532" y="454787"/>
            <a:ext cx="11006091" cy="5324535"/>
          </a:xfrm>
          <a:prstGeom prst="rect">
            <a:avLst/>
          </a:prstGeom>
        </p:spPr>
        <p:txBody>
          <a:bodyPr wrap="square">
            <a:spAutoFit/>
          </a:bodyPr>
          <a:lstStyle/>
          <a:p>
            <a:r>
              <a:rPr lang="vi-VN" sz="2000" b="1" dirty="0">
                <a:latin typeface="+mj-lt"/>
              </a:rPr>
              <a:t>8.7.1.6 Thông báo khách hàng</a:t>
            </a:r>
          </a:p>
          <a:p>
            <a:r>
              <a:rPr lang="vi-VN" sz="2000" dirty="0">
                <a:latin typeface="+mj-lt"/>
              </a:rPr>
              <a:t>Tổ chức phải thông báo cho (các) khách hàng ngay lập tức khi sản phẩm không phù hợp đã được chuyển giao. Trao đổi thông tin đầu tiên phải được theo sau với tài liệu chi tiết về sự kiện diễn ra.</a:t>
            </a:r>
            <a:endParaRPr lang="en-US" sz="2000" dirty="0">
              <a:latin typeface="+mj-lt"/>
            </a:endParaRPr>
          </a:p>
          <a:p>
            <a:endParaRPr lang="vi-VN" sz="2000" dirty="0">
              <a:latin typeface="+mj-lt"/>
            </a:endParaRPr>
          </a:p>
          <a:p>
            <a:r>
              <a:rPr lang="vi-VN" sz="2000" b="1" dirty="0">
                <a:latin typeface="+mj-lt"/>
              </a:rPr>
              <a:t>8.7.1.7 Xử lý sản phẩm không phù hợp</a:t>
            </a:r>
          </a:p>
          <a:p>
            <a:r>
              <a:rPr lang="vi-VN" sz="2000" dirty="0">
                <a:latin typeface="+mj-lt"/>
              </a:rPr>
              <a:t>Tổ chức phải có quá trình bằng văn bản cho việc xử lý sản phẩm không phù hợp không thuộc đối tượng làm lại hoặc sửa chữa. Với sản phẩm không đáp ứng yêu cầu, tổ chức phải xác nhận rằng sản phẩm bị loại bỏ phải được làm cho không thể sử dụng được trước khi vứt bỏ.</a:t>
            </a:r>
          </a:p>
          <a:p>
            <a:r>
              <a:rPr lang="vi-VN" sz="2000" dirty="0">
                <a:latin typeface="+mj-lt"/>
              </a:rPr>
              <a:t>Tổ chức không được chuyển đổi sản phẩm không phù hợp sang dạng dịch vụ hay dạng sử dụng khác mà không có sự phê duyệt trước đó của khách hàng.</a:t>
            </a:r>
            <a:endParaRPr lang="en-US" sz="2000" dirty="0">
              <a:latin typeface="+mj-lt"/>
            </a:endParaRPr>
          </a:p>
          <a:p>
            <a:endParaRPr lang="vi-VN" sz="2000" dirty="0">
              <a:latin typeface="+mj-lt"/>
            </a:endParaRPr>
          </a:p>
          <a:p>
            <a:r>
              <a:rPr lang="vi-VN" sz="2000" b="1" dirty="0">
                <a:latin typeface="+mj-lt"/>
              </a:rPr>
              <a:t>8.7.2</a:t>
            </a:r>
            <a:r>
              <a:rPr lang="vi-VN" sz="2000" dirty="0">
                <a:latin typeface="+mj-lt"/>
              </a:rPr>
              <a:t> Tổ chức phải lưu giữ lại thông tin dạng văn bản:</a:t>
            </a:r>
          </a:p>
          <a:p>
            <a:r>
              <a:rPr lang="vi-VN" sz="2000" dirty="0">
                <a:latin typeface="+mj-lt"/>
              </a:rPr>
              <a:t>a)  mô tả sự không phù hợp;</a:t>
            </a:r>
          </a:p>
          <a:p>
            <a:r>
              <a:rPr lang="vi-VN" sz="2000" dirty="0">
                <a:latin typeface="+mj-lt"/>
              </a:rPr>
              <a:t>b)  mô tả các hành động được tiến hành;</a:t>
            </a:r>
          </a:p>
          <a:p>
            <a:r>
              <a:rPr lang="vi-VN" sz="2000" dirty="0">
                <a:latin typeface="+mj-lt"/>
              </a:rPr>
              <a:t>c)  mô tả tất cả trường hợp nhân nhượng;</a:t>
            </a:r>
          </a:p>
          <a:p>
            <a:r>
              <a:rPr lang="vi-VN" sz="2000" dirty="0">
                <a:latin typeface="+mj-lt"/>
              </a:rPr>
              <a:t>d)  xác định thẩm quyền quyết định các hành động liên quan đến sự không phù hợp.</a:t>
            </a:r>
          </a:p>
        </p:txBody>
      </p:sp>
    </p:spTree>
    <p:extLst>
      <p:ext uri="{BB962C8B-B14F-4D97-AF65-F5344CB8AC3E}">
        <p14:creationId xmlns:p14="http://schemas.microsoft.com/office/powerpoint/2010/main" val="168874266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85215C-9CAA-44EE-90A0-4E776BEEB9A5}"/>
              </a:ext>
            </a:extLst>
          </p:cNvPr>
          <p:cNvSpPr/>
          <p:nvPr/>
        </p:nvSpPr>
        <p:spPr>
          <a:xfrm>
            <a:off x="760634" y="975124"/>
            <a:ext cx="10894746" cy="3785652"/>
          </a:xfrm>
          <a:prstGeom prst="rect">
            <a:avLst/>
          </a:prstGeom>
        </p:spPr>
        <p:txBody>
          <a:bodyPr wrap="square">
            <a:spAutoFit/>
          </a:bodyPr>
          <a:lstStyle/>
          <a:p>
            <a:r>
              <a:rPr lang="vi-VN" sz="2000" b="1" dirty="0">
                <a:latin typeface="+mj-lt"/>
              </a:rPr>
              <a:t>9 Đánh giá kết quả hoạt động</a:t>
            </a:r>
          </a:p>
          <a:p>
            <a:r>
              <a:rPr lang="vi-VN" sz="2000" b="1" dirty="0">
                <a:latin typeface="+mj-lt"/>
              </a:rPr>
              <a:t>9.1 Theo dõi, đo lường, phân tích và đánh giá</a:t>
            </a:r>
          </a:p>
          <a:p>
            <a:r>
              <a:rPr lang="vi-VN" sz="2000" b="1" dirty="0">
                <a:latin typeface="+mj-lt"/>
              </a:rPr>
              <a:t>9.1.1 Khái quát</a:t>
            </a:r>
          </a:p>
          <a:p>
            <a:r>
              <a:rPr lang="vi-VN" sz="2000" dirty="0">
                <a:latin typeface="+mj-lt"/>
              </a:rPr>
              <a:t>Tổ chức phải xác định:</a:t>
            </a:r>
          </a:p>
          <a:p>
            <a:r>
              <a:rPr lang="vi-VN" sz="2000" dirty="0">
                <a:latin typeface="+mj-lt"/>
              </a:rPr>
              <a:t>a)  điều gì cần phải được theo dõi và đo lường;</a:t>
            </a:r>
          </a:p>
          <a:p>
            <a:r>
              <a:rPr lang="vi-VN" sz="2000" dirty="0">
                <a:latin typeface="+mj-lt"/>
              </a:rPr>
              <a:t>b)  các phương pháp theo dõi, đo lường, phân tích và đánh giá cần thiết để đảm bảo có được các kết quả hợp lệ;</a:t>
            </a:r>
          </a:p>
          <a:p>
            <a:r>
              <a:rPr lang="vi-VN" sz="2000" dirty="0">
                <a:latin typeface="+mj-lt"/>
              </a:rPr>
              <a:t>c)  khi nào thực hiện theo dõi và đo lường;</a:t>
            </a:r>
          </a:p>
          <a:p>
            <a:r>
              <a:rPr lang="vi-VN" sz="2000" dirty="0">
                <a:latin typeface="+mj-lt"/>
              </a:rPr>
              <a:t>d)  khi nào phải phân tích và đánh giá các kết quả từ hoạt động theo dõi và đo</a:t>
            </a:r>
            <a:r>
              <a:rPr lang="en-US" sz="2000" dirty="0">
                <a:latin typeface="+mj-lt"/>
              </a:rPr>
              <a:t> </a:t>
            </a:r>
            <a:r>
              <a:rPr lang="vi-VN" sz="2000" dirty="0">
                <a:latin typeface="+mj-lt"/>
              </a:rPr>
              <a:t>lường</a:t>
            </a:r>
          </a:p>
          <a:p>
            <a:r>
              <a:rPr lang="vi-VN" sz="2000" dirty="0">
                <a:latin typeface="+mj-lt"/>
              </a:rPr>
              <a:t>Tổ chức phải đánh giá kết quả hoạt động và tính hiệu lực của hệ thống quản lý chất lượng.</a:t>
            </a:r>
          </a:p>
          <a:p>
            <a:r>
              <a:rPr lang="vi-VN" sz="2000" dirty="0">
                <a:latin typeface="+mj-lt"/>
              </a:rPr>
              <a:t>Tổ chức phải lưu giữ lại thông tin dạng văn bản thích hợp như là bằng chứng của các kết quả trên.</a:t>
            </a:r>
          </a:p>
        </p:txBody>
      </p:sp>
    </p:spTree>
    <p:extLst>
      <p:ext uri="{BB962C8B-B14F-4D97-AF65-F5344CB8AC3E}">
        <p14:creationId xmlns:p14="http://schemas.microsoft.com/office/powerpoint/2010/main" val="215417841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37D98B-3B3E-4CD2-BF5D-23444284BA0D}"/>
              </a:ext>
            </a:extLst>
          </p:cNvPr>
          <p:cNvSpPr/>
          <p:nvPr/>
        </p:nvSpPr>
        <p:spPr>
          <a:xfrm>
            <a:off x="554572" y="789820"/>
            <a:ext cx="11049293" cy="5016758"/>
          </a:xfrm>
          <a:prstGeom prst="rect">
            <a:avLst/>
          </a:prstGeom>
        </p:spPr>
        <p:txBody>
          <a:bodyPr wrap="square">
            <a:spAutoFit/>
          </a:bodyPr>
          <a:lstStyle/>
          <a:p>
            <a:r>
              <a:rPr lang="vi-VN" sz="2000" b="1" i="1" dirty="0">
                <a:latin typeface="+mj-lt"/>
              </a:rPr>
              <a:t>9.1.1.1 Theo dõi và đo lường quá trình sản xuất</a:t>
            </a:r>
          </a:p>
          <a:p>
            <a:r>
              <a:rPr lang="vi-VN" sz="2000" dirty="0">
                <a:latin typeface="+mj-lt"/>
              </a:rPr>
              <a:t>Tổ chức phải thực hiện nghiên cứu quá trình với tất cả các quá trình sản xuất mới (bao gồm lắp ráp và các quá trình tiếp theo) để xác nhận năng lực của quá trình và để cung cấp đầu vào bổ sung cho kiểm soát quá trình, bao gồm cả các đặc tính quan trọng.</a:t>
            </a:r>
          </a:p>
          <a:p>
            <a:r>
              <a:rPr lang="vi-VN" sz="2000" dirty="0">
                <a:latin typeface="+mj-lt"/>
              </a:rPr>
              <a:t>Chú thích: Với một vài quá trình sản xuất, không thể chứng tỏ việc đáp ứng các yêu cầu của sản phẩm thông qua năng lực của quá trình. Với các quá trình như vậy, các phương pháp thay thế như là sự tuân thủ yêu cầu theo lô có thể được áp dụng.</a:t>
            </a:r>
          </a:p>
          <a:p>
            <a:r>
              <a:rPr lang="vi-VN" sz="2000" dirty="0">
                <a:latin typeface="+mj-lt"/>
              </a:rPr>
              <a:t>Tổ chức phải duy trì năng lực của quá trình sản xuất hoặc kết quả thực hiện khi được chỉ rõ bởi các yêu cầu của quá trình phê duyệt sản phẩm của khách hàng. Tổ chức phải xác nhận rằng lưu đồ các quá trình, PFMEA, và kế hoạch kiểm soát được áp dụng, bao gồm việc gắn với:</a:t>
            </a:r>
          </a:p>
          <a:p>
            <a:r>
              <a:rPr lang="vi-VN" sz="2000" dirty="0">
                <a:latin typeface="+mj-lt"/>
              </a:rPr>
              <a:t>a)  các kỹ thuật đo lường;</a:t>
            </a:r>
          </a:p>
          <a:p>
            <a:r>
              <a:rPr lang="vi-VN" sz="2000" dirty="0">
                <a:latin typeface="+mj-lt"/>
              </a:rPr>
              <a:t>b)  kế hoạch lấy mẫu;</a:t>
            </a:r>
          </a:p>
          <a:p>
            <a:r>
              <a:rPr lang="vi-VN" sz="2000" dirty="0">
                <a:latin typeface="+mj-lt"/>
              </a:rPr>
              <a:t>c)  tiêu chí chấp nhận;</a:t>
            </a:r>
          </a:p>
          <a:p>
            <a:r>
              <a:rPr lang="vi-VN" sz="2000" dirty="0">
                <a:latin typeface="+mj-lt"/>
              </a:rPr>
              <a:t>d)  những hồ sơ đo lường và/hoặc kết quả thử nghiệm thực tế về dữ liệu biến thiên;</a:t>
            </a:r>
          </a:p>
          <a:p>
            <a:r>
              <a:rPr lang="vi-VN" sz="2000" dirty="0">
                <a:latin typeface="+mj-lt"/>
              </a:rPr>
              <a:t>e)  các kế hoạch ứng phó và quá trình kêu gọi sự trợ giúp (escalation process) khi tiêu chí chấp nhận không được đáp ứng.</a:t>
            </a:r>
          </a:p>
        </p:txBody>
      </p:sp>
    </p:spTree>
    <p:extLst>
      <p:ext uri="{BB962C8B-B14F-4D97-AF65-F5344CB8AC3E}">
        <p14:creationId xmlns:p14="http://schemas.microsoft.com/office/powerpoint/2010/main" val="147505866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C64769-9A77-4DA2-A5AE-A10F3147D1FA}"/>
              </a:ext>
            </a:extLst>
          </p:cNvPr>
          <p:cNvSpPr/>
          <p:nvPr/>
        </p:nvSpPr>
        <p:spPr>
          <a:xfrm>
            <a:off x="703069" y="1297295"/>
            <a:ext cx="10243973" cy="3170099"/>
          </a:xfrm>
          <a:prstGeom prst="rect">
            <a:avLst/>
          </a:prstGeom>
        </p:spPr>
        <p:txBody>
          <a:bodyPr wrap="square">
            <a:spAutoFit/>
          </a:bodyPr>
          <a:lstStyle/>
          <a:p>
            <a:r>
              <a:rPr lang="vi-VN" sz="2000" dirty="0">
                <a:latin typeface="+mj-lt"/>
              </a:rPr>
              <a:t>Các sự kiện đáng chú ý, như là thay đổi công cụ hoặc sửa máy phải được ghi lại và lưu giữ như các thông tin được văn bản hóa.</a:t>
            </a:r>
            <a:endParaRPr lang="en-US" sz="2000" dirty="0">
              <a:latin typeface="+mj-lt"/>
            </a:endParaRPr>
          </a:p>
          <a:p>
            <a:endParaRPr lang="vi-VN" sz="2000" dirty="0">
              <a:latin typeface="+mj-lt"/>
            </a:endParaRPr>
          </a:p>
          <a:p>
            <a:r>
              <a:rPr lang="vi-VN" sz="2000" dirty="0">
                <a:latin typeface="+mj-lt"/>
              </a:rPr>
              <a:t>Tổ chức phải đề xướng một kế hoạch ứng phó được chỉ ra trong kế hoạch kiểm soát và đánh giá tác động lên sự đáp ứng các tiêu chuẩn của các đặc tính thiếu năng lực hoặc không ổn định. Những kế hoạch ứng phó này phải bao gồm việc ngăn chặn sản phẩm và kiểm tra 100%, khi thích hợp. Một kế hoach hành động khắc phục phải được triển khai và áp dụng bởi tổ chức chỉ ra các hành động cụ thể, thời gian, và các trách nhiệm được phân công để đảm bảo rằng quá trình trở nên ổn định và có năng lực. Các kế hoạch phải được xem xét và phê duyệt bởi khách hàng, khi được yêu cầu.</a:t>
            </a:r>
          </a:p>
        </p:txBody>
      </p:sp>
    </p:spTree>
    <p:extLst>
      <p:ext uri="{BB962C8B-B14F-4D97-AF65-F5344CB8AC3E}">
        <p14:creationId xmlns:p14="http://schemas.microsoft.com/office/powerpoint/2010/main" val="154554989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42EF60-DAE2-4388-8202-F7DF99591DA1}"/>
              </a:ext>
            </a:extLst>
          </p:cNvPr>
          <p:cNvSpPr/>
          <p:nvPr/>
        </p:nvSpPr>
        <p:spPr>
          <a:xfrm>
            <a:off x="609600" y="1250658"/>
            <a:ext cx="10852597" cy="3170099"/>
          </a:xfrm>
          <a:prstGeom prst="rect">
            <a:avLst/>
          </a:prstGeom>
        </p:spPr>
        <p:txBody>
          <a:bodyPr wrap="square">
            <a:spAutoFit/>
          </a:bodyPr>
          <a:lstStyle/>
          <a:p>
            <a:r>
              <a:rPr lang="vi-VN" sz="2000" b="1" i="1" dirty="0">
                <a:latin typeface="+mj-lt"/>
              </a:rPr>
              <a:t>9.1.1.2 Nhận biết các công cụ thống kê</a:t>
            </a:r>
          </a:p>
          <a:p>
            <a:r>
              <a:rPr lang="vi-VN" sz="2000" dirty="0">
                <a:latin typeface="+mj-lt"/>
              </a:rPr>
              <a:t>Tổ chức phải xác định sử dụng thích hợp các công cụ thống kê. Tổ chức phải xác nhận rằng các công cụ thống kê thích hợp được bao gồm như là một phần của kế hoạch chất lượng (hoặc tương đương) và bao gồm trong phân tích rủi ro của thiết kế (như là DFMEA) (khi có thể), phân tích rủi ro của quá trình (như là PFMEA), và kế hoạch kiểm soát.</a:t>
            </a:r>
            <a:endParaRPr lang="en-US" sz="2000" dirty="0">
              <a:latin typeface="+mj-lt"/>
            </a:endParaRPr>
          </a:p>
          <a:p>
            <a:endParaRPr lang="vi-VN" sz="2000" dirty="0">
              <a:latin typeface="+mj-lt"/>
            </a:endParaRPr>
          </a:p>
          <a:p>
            <a:r>
              <a:rPr lang="vi-VN" sz="2000" b="1" i="1" dirty="0">
                <a:latin typeface="+mj-lt"/>
              </a:rPr>
              <a:t>9.1.2.3 Áp dụng các khái niệm thống kế</a:t>
            </a:r>
          </a:p>
          <a:p>
            <a:r>
              <a:rPr lang="vi-VN" sz="2000" dirty="0">
                <a:latin typeface="+mj-lt"/>
              </a:rPr>
              <a:t>Các khái niệm thống kê, như là sự biến động, trong kiểm soát (ổn định), năng lực của quá trình, và hậu quả của điều chỉnh quá, phải được hiểu và sử dụng bởi các nhân viên liên quan đến thu thập, phân tích, và quản lý dữ liệu thống kê</a:t>
            </a:r>
            <a:endParaRPr lang="en-US" sz="2000" dirty="0">
              <a:latin typeface="+mj-lt"/>
            </a:endParaRPr>
          </a:p>
        </p:txBody>
      </p:sp>
    </p:spTree>
    <p:extLst>
      <p:ext uri="{BB962C8B-B14F-4D97-AF65-F5344CB8AC3E}">
        <p14:creationId xmlns:p14="http://schemas.microsoft.com/office/powerpoint/2010/main" val="10766158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37FBEA-6D07-479A-957B-BDEA032D74C2}"/>
              </a:ext>
            </a:extLst>
          </p:cNvPr>
          <p:cNvSpPr/>
          <p:nvPr/>
        </p:nvSpPr>
        <p:spPr>
          <a:xfrm>
            <a:off x="816052" y="957383"/>
            <a:ext cx="10401447" cy="3170099"/>
          </a:xfrm>
          <a:prstGeom prst="rect">
            <a:avLst/>
          </a:prstGeom>
        </p:spPr>
        <p:txBody>
          <a:bodyPr wrap="square">
            <a:spAutoFit/>
          </a:bodyPr>
          <a:lstStyle/>
          <a:p>
            <a:r>
              <a:rPr lang="vi-VN" sz="2000" b="1" dirty="0">
                <a:latin typeface="+mj-lt"/>
              </a:rPr>
              <a:t>9.1.2 Sự thỏa mãn của khách hàng</a:t>
            </a:r>
            <a:endParaRPr lang="en-US" sz="2000" b="1" dirty="0">
              <a:latin typeface="+mj-lt"/>
            </a:endParaRPr>
          </a:p>
          <a:p>
            <a:endParaRPr lang="vi-VN" sz="2000" b="1" dirty="0">
              <a:latin typeface="+mj-lt"/>
            </a:endParaRPr>
          </a:p>
          <a:p>
            <a:r>
              <a:rPr lang="vi-VN" sz="2000" dirty="0">
                <a:latin typeface="+mj-lt"/>
              </a:rPr>
              <a:t>Tổ chức phải theo dõi cảm nhận của khách hàng về mức độ nhu cầu và mong đợi của họ đã được đáp ứng. Tổ chức phải xác định các phương pháp cho việc thu thập, theo dõi và xem xét thông tin này.</a:t>
            </a:r>
            <a:endParaRPr lang="en-US" sz="2000" dirty="0">
              <a:latin typeface="+mj-lt"/>
            </a:endParaRPr>
          </a:p>
          <a:p>
            <a:endParaRPr lang="vi-VN" sz="2000" dirty="0">
              <a:latin typeface="+mj-lt"/>
            </a:endParaRPr>
          </a:p>
          <a:p>
            <a:r>
              <a:rPr lang="vi-VN" sz="2000" dirty="0">
                <a:latin typeface="+mj-lt"/>
              </a:rPr>
              <a:t>CHÚ THÍCH: Ví dụ về hoạt động theo dõi cảm nhận của khách hàng có thể bao gồm khảo sát khách hàng, phản hồi của khách hàng về các sản phẩm và dịch vụ cung cấp, các cuộc họp với khách hàng, phân tích thị phần, thăm hỏi, yêu cầu bảo hành và các báo cáo của đại lý.</a:t>
            </a:r>
          </a:p>
        </p:txBody>
      </p:sp>
    </p:spTree>
    <p:extLst>
      <p:ext uri="{BB962C8B-B14F-4D97-AF65-F5344CB8AC3E}">
        <p14:creationId xmlns:p14="http://schemas.microsoft.com/office/powerpoint/2010/main" val="424882139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564934-C5F6-47E3-BD2B-29DC445BB3B2}"/>
              </a:ext>
            </a:extLst>
          </p:cNvPr>
          <p:cNvSpPr/>
          <p:nvPr/>
        </p:nvSpPr>
        <p:spPr>
          <a:xfrm>
            <a:off x="644334" y="1002907"/>
            <a:ext cx="10740590" cy="5016758"/>
          </a:xfrm>
          <a:prstGeom prst="rect">
            <a:avLst/>
          </a:prstGeom>
        </p:spPr>
        <p:txBody>
          <a:bodyPr wrap="square">
            <a:spAutoFit/>
          </a:bodyPr>
          <a:lstStyle/>
          <a:p>
            <a:r>
              <a:rPr lang="vi-VN" sz="2000" b="1" dirty="0">
                <a:latin typeface="+mj-lt"/>
              </a:rPr>
              <a:t>9.1.2.1 Sự thỏa mãn của khách hàng – bổ sung</a:t>
            </a:r>
          </a:p>
          <a:p>
            <a:r>
              <a:rPr lang="vi-VN" sz="2000" dirty="0">
                <a:latin typeface="+mj-lt"/>
              </a:rPr>
              <a:t>Sự thỏa mãn của khách hàng với tổ chức phải được theo dõi thông qua đánh giá liên tục các chỉ số thực hiện của bên trong và bên ngoài để đảm bảo tuân thủ với yêu cầu của sản phẩm và quá trình và các yêu cầu khác của khách hàng.</a:t>
            </a:r>
          </a:p>
          <a:p>
            <a:r>
              <a:rPr lang="vi-VN" sz="2000" dirty="0">
                <a:latin typeface="+mj-lt"/>
              </a:rPr>
              <a:t>Các chỉ số thực hiện phải dựa trên các bằng chứng khách quan và bao gồm nhưng không giới h</a:t>
            </a:r>
            <a:r>
              <a:rPr lang="en-US" sz="2000">
                <a:latin typeface="+mj-lt"/>
              </a:rPr>
              <a:t>ạ</a:t>
            </a:r>
            <a:r>
              <a:rPr lang="vi-VN" sz="2000">
                <a:latin typeface="+mj-lt"/>
              </a:rPr>
              <a:t>n </a:t>
            </a:r>
            <a:r>
              <a:rPr lang="vi-VN" sz="2000" dirty="0">
                <a:latin typeface="+mj-lt"/>
              </a:rPr>
              <a:t>với các chỉ số sau:</a:t>
            </a:r>
          </a:p>
          <a:p>
            <a:r>
              <a:rPr lang="vi-VN" sz="2000" dirty="0">
                <a:latin typeface="+mj-lt"/>
              </a:rPr>
              <a:t>a)   thực hiện chất lượng của các linh kiện được giao;</a:t>
            </a:r>
          </a:p>
          <a:p>
            <a:r>
              <a:rPr lang="vi-VN" sz="2000" dirty="0">
                <a:latin typeface="+mj-lt"/>
              </a:rPr>
              <a:t>b)   sự định trệ của khách hàng;</a:t>
            </a:r>
          </a:p>
          <a:p>
            <a:r>
              <a:rPr lang="vi-VN" sz="2000" dirty="0">
                <a:latin typeface="+mj-lt"/>
              </a:rPr>
              <a:t>c)   hàng bị trả lại, triệu hồi và bảo hành (khi có thể);</a:t>
            </a:r>
          </a:p>
          <a:p>
            <a:r>
              <a:rPr lang="vi-VN" sz="2000" dirty="0">
                <a:latin typeface="+mj-lt"/>
              </a:rPr>
              <a:t>d)   thực hiện kế hoạch giao hàng (bao gồm các sự kiện xảy ra phát sinh chi phí do giao</a:t>
            </a:r>
            <a:r>
              <a:rPr lang="en-US" sz="2000" dirty="0">
                <a:latin typeface="+mj-lt"/>
              </a:rPr>
              <a:t> </a:t>
            </a:r>
            <a:r>
              <a:rPr lang="vi-VN" sz="2000" dirty="0">
                <a:latin typeface="+mj-lt"/>
              </a:rPr>
              <a:t>hàng)</a:t>
            </a:r>
            <a:r>
              <a:rPr lang="en-US" sz="2000" dirty="0">
                <a:latin typeface="+mj-lt"/>
              </a:rPr>
              <a:t> </a:t>
            </a:r>
            <a:endParaRPr lang="vi-VN" sz="2000" dirty="0">
              <a:latin typeface="+mj-lt"/>
            </a:endParaRPr>
          </a:p>
          <a:p>
            <a:r>
              <a:rPr lang="vi-VN" sz="2000" dirty="0">
                <a:latin typeface="+mj-lt"/>
              </a:rPr>
              <a:t>e)   các thông báo của khách hàng liên quan tới các vấn đề chất lượng  hoặc giao hàng, bao gồm tình trạng đặc biệt.</a:t>
            </a:r>
          </a:p>
          <a:p>
            <a:r>
              <a:rPr lang="vi-VN" sz="2000" dirty="0">
                <a:latin typeface="+mj-lt"/>
              </a:rPr>
              <a:t>Tổ chức phải theo dõi việc thực hiện của các quá trình để chứng tỏ sự tuân thủ với với các yêu cầu của khách hàng về chất lượng sản phẩm và hiệu quả của các quá trình. Việc theo dõi phải bao gồm việc xem xét dữ liệu thực hiện của khách hàng bao gồm cổng thông tin của khách hàng trên mạng và các thẻ điểm của khách hàng, khi được cung cấp.</a:t>
            </a:r>
          </a:p>
        </p:txBody>
      </p:sp>
    </p:spTree>
    <p:extLst>
      <p:ext uri="{BB962C8B-B14F-4D97-AF65-F5344CB8AC3E}">
        <p14:creationId xmlns:p14="http://schemas.microsoft.com/office/powerpoint/2010/main" val="8397412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554B5D-FC32-4549-BB43-8163B51908C4}"/>
              </a:ext>
            </a:extLst>
          </p:cNvPr>
          <p:cNvSpPr/>
          <p:nvPr/>
        </p:nvSpPr>
        <p:spPr>
          <a:xfrm>
            <a:off x="823883" y="785417"/>
            <a:ext cx="10767103" cy="5324535"/>
          </a:xfrm>
          <a:prstGeom prst="rect">
            <a:avLst/>
          </a:prstGeom>
        </p:spPr>
        <p:txBody>
          <a:bodyPr wrap="square">
            <a:spAutoFit/>
          </a:bodyPr>
          <a:lstStyle/>
          <a:p>
            <a:r>
              <a:rPr lang="vi-VN" sz="2000" b="1" dirty="0">
                <a:latin typeface="+mj-lt"/>
              </a:rPr>
              <a:t>9.1.3 Phân tích và đánh giá</a:t>
            </a:r>
          </a:p>
          <a:p>
            <a:r>
              <a:rPr lang="vi-VN" sz="2000" dirty="0">
                <a:latin typeface="+mj-lt"/>
              </a:rPr>
              <a:t>Tổ chức phải phân tích và đánh giá các dữ liệu và thông tin thích hợp phát sinh từ hoạt động theo dõi và đo lường.</a:t>
            </a:r>
          </a:p>
          <a:p>
            <a:r>
              <a:rPr lang="vi-VN" sz="2000" dirty="0">
                <a:latin typeface="+mj-lt"/>
              </a:rPr>
              <a:t>Kết quả phân tích phải được sử dụng để đánh giá:</a:t>
            </a:r>
          </a:p>
          <a:p>
            <a:r>
              <a:rPr lang="vi-VN" sz="2000" dirty="0">
                <a:latin typeface="+mj-lt"/>
              </a:rPr>
              <a:t>a)   sự phù hợp của các sản phẩm và dịch vụ;</a:t>
            </a:r>
          </a:p>
          <a:p>
            <a:r>
              <a:rPr lang="vi-VN" sz="2000" dirty="0">
                <a:latin typeface="+mj-lt"/>
              </a:rPr>
              <a:t>b)   mức độ hài lòng của khách hàng;</a:t>
            </a:r>
          </a:p>
          <a:p>
            <a:r>
              <a:rPr lang="vi-VN" sz="2000" dirty="0">
                <a:latin typeface="+mj-lt"/>
              </a:rPr>
              <a:t>c)   kết quả hoạt động và hiệu lực của hệ thống quản lý chất lượng;</a:t>
            </a:r>
          </a:p>
          <a:p>
            <a:r>
              <a:rPr lang="vi-VN" sz="2000" dirty="0">
                <a:latin typeface="+mj-lt"/>
              </a:rPr>
              <a:t>d)   liệu rằng việc hoạch định đã được thực hiện có hiệu lực;</a:t>
            </a:r>
          </a:p>
          <a:p>
            <a:r>
              <a:rPr lang="vi-VN" sz="2000" dirty="0">
                <a:latin typeface="+mj-lt"/>
              </a:rPr>
              <a:t>e)   tính hiệu lực của các hành động được thực hiện để giải quyết các rủi ro và cơ hội;</a:t>
            </a:r>
          </a:p>
          <a:p>
            <a:r>
              <a:rPr lang="vi-VN" sz="2000" dirty="0">
                <a:latin typeface="+mj-lt"/>
              </a:rPr>
              <a:t>f)    Kết quả hoạt động của các nhà cung cấp bên ngoài;</a:t>
            </a:r>
          </a:p>
          <a:p>
            <a:r>
              <a:rPr lang="vi-VN" sz="2000" dirty="0">
                <a:latin typeface="+mj-lt"/>
              </a:rPr>
              <a:t>g)   nhu cầu cải tiến hệ thống quản lý chất lượng.</a:t>
            </a:r>
          </a:p>
          <a:p>
            <a:r>
              <a:rPr lang="vi-VN" sz="2000" dirty="0">
                <a:latin typeface="+mj-lt"/>
              </a:rPr>
              <a:t>CHÚ THÍCH:  Các phương  pháp để phân tích dữ liệu có thể bao gồm các kỹ thuật thống kê.</a:t>
            </a:r>
            <a:endParaRPr lang="en-US" sz="2000" dirty="0">
              <a:latin typeface="+mj-lt"/>
            </a:endParaRPr>
          </a:p>
          <a:p>
            <a:endParaRPr lang="vi-VN" sz="2000" dirty="0">
              <a:latin typeface="+mj-lt"/>
            </a:endParaRPr>
          </a:p>
          <a:p>
            <a:r>
              <a:rPr lang="vi-VN" sz="2000" b="1" i="1" dirty="0">
                <a:latin typeface="+mj-lt"/>
              </a:rPr>
              <a:t>9.1.3.1 Sự ưu tiên</a:t>
            </a:r>
          </a:p>
          <a:p>
            <a:r>
              <a:rPr lang="vi-VN" sz="2000" dirty="0">
                <a:latin typeface="+mj-lt"/>
              </a:rPr>
              <a:t>Các xu hướng về chất lượng và việc thực hiện điều hành phải được so sánh với việc nhắm tới các mục tiêu và dẫn tới hành động để hỗ trợ sự ưu tiên của các hành động về cải tiến sự thỏa mãn của khách hàng</a:t>
            </a:r>
            <a:r>
              <a:rPr lang="vi-VN" sz="2000" dirty="0"/>
              <a:t>.</a:t>
            </a:r>
          </a:p>
        </p:txBody>
      </p:sp>
    </p:spTree>
    <p:extLst>
      <p:ext uri="{BB962C8B-B14F-4D97-AF65-F5344CB8AC3E}">
        <p14:creationId xmlns:p14="http://schemas.microsoft.com/office/powerpoint/2010/main" val="26903674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975D88-A1AB-492C-AC78-D2D205AFAC11}"/>
              </a:ext>
            </a:extLst>
          </p:cNvPr>
          <p:cNvSpPr/>
          <p:nvPr/>
        </p:nvSpPr>
        <p:spPr>
          <a:xfrm>
            <a:off x="551254" y="517670"/>
            <a:ext cx="11310188" cy="5940088"/>
          </a:xfrm>
          <a:prstGeom prst="rect">
            <a:avLst/>
          </a:prstGeom>
        </p:spPr>
        <p:txBody>
          <a:bodyPr wrap="square">
            <a:spAutoFit/>
          </a:bodyPr>
          <a:lstStyle/>
          <a:p>
            <a:r>
              <a:rPr lang="vi-VN" sz="2000" b="1" dirty="0">
                <a:latin typeface="+mj-lt"/>
              </a:rPr>
              <a:t>9.2 Đánh giá nội bộ</a:t>
            </a:r>
          </a:p>
          <a:p>
            <a:r>
              <a:rPr lang="vi-VN" sz="2000" b="1" dirty="0">
                <a:latin typeface="+mj-lt"/>
              </a:rPr>
              <a:t>9.2.1</a:t>
            </a:r>
            <a:r>
              <a:rPr lang="vi-VN" sz="2000" dirty="0">
                <a:latin typeface="+mj-lt"/>
              </a:rPr>
              <a:t> Tổ chức phải thực hiện việc đánh giá nội bộ định kỳ như đã hoạch định để cung cấp thông tin về hệ thống quản lý chất lượng  có:</a:t>
            </a:r>
          </a:p>
          <a:p>
            <a:r>
              <a:rPr lang="vi-VN" sz="2000" dirty="0">
                <a:latin typeface="+mj-lt"/>
              </a:rPr>
              <a:t>a)     phù hợp với:</a:t>
            </a:r>
          </a:p>
          <a:p>
            <a:r>
              <a:rPr lang="vi-VN" sz="2000" dirty="0">
                <a:latin typeface="+mj-lt"/>
              </a:rPr>
              <a:t>1] các yêu cầu của tổ chức đối với hệ thống  quản lý chất lượng;</a:t>
            </a:r>
          </a:p>
          <a:p>
            <a:r>
              <a:rPr lang="vi-VN" sz="2000" dirty="0">
                <a:latin typeface="+mj-lt"/>
              </a:rPr>
              <a:t>2] các yêu cầu của Tiêu chuẩn quốc tế này;</a:t>
            </a:r>
          </a:p>
          <a:p>
            <a:r>
              <a:rPr lang="vi-VN" sz="2000" dirty="0">
                <a:latin typeface="+mj-lt"/>
              </a:rPr>
              <a:t>a)     được thực hiện và duy trì một cách có hiệu lực;</a:t>
            </a:r>
          </a:p>
          <a:p>
            <a:r>
              <a:rPr lang="vi-VN" sz="2000" b="1" dirty="0">
                <a:latin typeface="+mj-lt"/>
              </a:rPr>
              <a:t>9.2.2 Tổ chức phải:</a:t>
            </a:r>
          </a:p>
          <a:p>
            <a:r>
              <a:rPr lang="vi-VN" sz="2000" dirty="0">
                <a:latin typeface="+mj-lt"/>
              </a:rPr>
              <a:t>a)     lập  kế  hoạch,  thiết  lập,  thực  hiện  và  duy  trì một  (các)  chương  trình  đánh  giá  bao  gồm  tần suất,  phương  pháp,  trách nhiệm,  các yêu cầu hoạch  định  và báo cáo, có xem xét đến tầm quan trọng của các quá trình có liên quan,  sự thay đổi ảnh hưởng  đến tổ chức, và các kết quả đánh giá trước đó;</a:t>
            </a:r>
          </a:p>
          <a:p>
            <a:r>
              <a:rPr lang="vi-VN" sz="2000" dirty="0">
                <a:latin typeface="+mj-lt"/>
              </a:rPr>
              <a:t>b)     xác định  chuẩn mực và phạm vi cho mỗi lần đánh giá;</a:t>
            </a:r>
          </a:p>
          <a:p>
            <a:r>
              <a:rPr lang="vi-VN" sz="2000" dirty="0">
                <a:latin typeface="+mj-lt"/>
              </a:rPr>
              <a:t>c)     việc lựa chọn các đánh giá viên và thực hiện đánh giá phải đảm bảo tính khách quan và vô tư của quá trình đánh giá;</a:t>
            </a:r>
          </a:p>
          <a:p>
            <a:r>
              <a:rPr lang="vi-VN" sz="2000" dirty="0">
                <a:latin typeface="+mj-lt"/>
              </a:rPr>
              <a:t>d)    đảm bảo rằng các kết quả đánh giá được báo cáo đến cấp quản lý liên quan;</a:t>
            </a:r>
          </a:p>
          <a:p>
            <a:r>
              <a:rPr lang="vi-VN" sz="2000" dirty="0">
                <a:latin typeface="+mj-lt"/>
              </a:rPr>
              <a:t>e)     tiến hành không  chậm trễ việc khắc phục và các hành động khắc phục thích hợp;</a:t>
            </a:r>
          </a:p>
          <a:p>
            <a:r>
              <a:rPr lang="vi-VN" sz="2000" dirty="0">
                <a:latin typeface="+mj-lt"/>
              </a:rPr>
              <a:t>f)     lưu giữ lại thông  tin dạng văn bản như bằng  chứng  của việc thực hiện các chương  trình đánh giá và các kết quả đánh giá.</a:t>
            </a:r>
          </a:p>
        </p:txBody>
      </p:sp>
    </p:spTree>
    <p:extLst>
      <p:ext uri="{BB962C8B-B14F-4D97-AF65-F5344CB8AC3E}">
        <p14:creationId xmlns:p14="http://schemas.microsoft.com/office/powerpoint/2010/main" val="26998036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1984DE-E309-4390-B245-C16AA85A06FB}"/>
              </a:ext>
            </a:extLst>
          </p:cNvPr>
          <p:cNvSpPr/>
          <p:nvPr/>
        </p:nvSpPr>
        <p:spPr>
          <a:xfrm>
            <a:off x="606088" y="1001748"/>
            <a:ext cx="10688684" cy="4708981"/>
          </a:xfrm>
          <a:prstGeom prst="rect">
            <a:avLst/>
          </a:prstGeom>
        </p:spPr>
        <p:txBody>
          <a:bodyPr wrap="square">
            <a:spAutoFit/>
          </a:bodyPr>
          <a:lstStyle/>
          <a:p>
            <a:r>
              <a:rPr lang="vi-VN" sz="2000" b="1" i="1" dirty="0">
                <a:latin typeface="+mj-lt"/>
              </a:rPr>
              <a:t>9.2.2.1 Chương trình đánh giá nội bộ</a:t>
            </a:r>
          </a:p>
          <a:p>
            <a:r>
              <a:rPr lang="vi-VN" sz="2000" dirty="0">
                <a:latin typeface="+mj-lt"/>
              </a:rPr>
              <a:t>Tổ chức phải có một quá trình đánh giá nội bộ bằng văn bản. Quá trình phải bao gồm việc triển khai và áp dụng của một chương trình đánh giá nội bộ bao trùm toàn bộ hệ thống quản lý chất lượng bao gồm đánh giá hệ thống quản lý chất lượng, đánh giá quá trình sản xuất, và đánh giá sản phẩm.</a:t>
            </a:r>
            <a:endParaRPr lang="en-US" sz="2000" dirty="0">
              <a:latin typeface="+mj-lt"/>
            </a:endParaRPr>
          </a:p>
          <a:p>
            <a:endParaRPr lang="vi-VN" sz="2000" dirty="0">
              <a:latin typeface="+mj-lt"/>
            </a:endParaRPr>
          </a:p>
          <a:p>
            <a:r>
              <a:rPr lang="vi-VN" sz="2000" dirty="0">
                <a:latin typeface="+mj-lt"/>
              </a:rPr>
              <a:t>Chương trình đánh giá phải được ưu tiên dựa trên rủi ro, các xu hướng thực hiện của bên trong và bên ngoài, tầm quan trọng của (các) quá trình.</a:t>
            </a:r>
          </a:p>
          <a:p>
            <a:r>
              <a:rPr lang="vi-VN" sz="2000" dirty="0">
                <a:latin typeface="+mj-lt"/>
              </a:rPr>
              <a:t>Khi tổ chức chịu trách nhiệm cho thiết kế và phát triển phần mềm, tổ chức phải bao gồm đánh giá khả năng phát triển phần mềm trong chương trình đánh giá nội bộ của mình.</a:t>
            </a:r>
            <a:endParaRPr lang="en-US" sz="2000" dirty="0">
              <a:latin typeface="+mj-lt"/>
            </a:endParaRPr>
          </a:p>
          <a:p>
            <a:endParaRPr lang="vi-VN" sz="2000" dirty="0">
              <a:latin typeface="+mj-lt"/>
            </a:endParaRPr>
          </a:p>
          <a:p>
            <a:r>
              <a:rPr lang="vi-VN" sz="2000" dirty="0">
                <a:latin typeface="+mj-lt"/>
              </a:rPr>
              <a:t>Tần suất của các cuộc đánh giá phải được xem xét và, khi th</a:t>
            </a:r>
            <a:r>
              <a:rPr lang="en-US" sz="2000" dirty="0" err="1">
                <a:latin typeface="+mj-lt"/>
              </a:rPr>
              <a:t>ích</a:t>
            </a:r>
            <a:r>
              <a:rPr lang="vi-VN" sz="2000" dirty="0">
                <a:latin typeface="+mj-lt"/>
              </a:rPr>
              <a:t> hợp, được điều chỉnh dựa trên việc diễn ra thay đổi của các quá trình, sự không phù hợp của bên trong và bên ngoài, và/ hoặc khiếu nại của khách hàng. Tính hiệu lực của chương trình đánh giá phải được xem xét như là một phần của xem xét lãnh đạo.</a:t>
            </a:r>
          </a:p>
        </p:txBody>
      </p:sp>
    </p:spTree>
    <p:extLst>
      <p:ext uri="{BB962C8B-B14F-4D97-AF65-F5344CB8AC3E}">
        <p14:creationId xmlns:p14="http://schemas.microsoft.com/office/powerpoint/2010/main" val="251533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495550" y="260350"/>
            <a:ext cx="6858000" cy="865188"/>
          </a:xfrm>
        </p:spPr>
        <p:txBody>
          <a:bodyPr rtlCol="0">
            <a:normAutofit fontScale="92500"/>
          </a:bodyPr>
          <a:lstStyle/>
          <a:p>
            <a:pPr algn="l">
              <a:defRPr/>
            </a:pPr>
            <a:r>
              <a:rPr lang="en-US" b="1" dirty="0"/>
              <a:t>PHƯƠNG PHÁP TIẾP CẬN</a:t>
            </a:r>
          </a:p>
          <a:p>
            <a:pPr algn="l">
              <a:defRPr/>
            </a:pPr>
            <a:r>
              <a:rPr lang="en-US" sz="2100" b="1" i="1" dirty="0">
                <a:solidFill>
                  <a:srgbClr val="FF0000"/>
                </a:solidFill>
              </a:rPr>
              <a:t>Phương </a:t>
            </a:r>
            <a:r>
              <a:rPr lang="en-US" sz="2100" b="1" i="1" dirty="0" err="1">
                <a:solidFill>
                  <a:srgbClr val="FF0000"/>
                </a:solidFill>
              </a:rPr>
              <a:t>pháp</a:t>
            </a:r>
            <a:r>
              <a:rPr lang="en-US" sz="2100" b="1" i="1" dirty="0">
                <a:solidFill>
                  <a:srgbClr val="FF0000"/>
                </a:solidFill>
              </a:rPr>
              <a:t> </a:t>
            </a:r>
            <a:r>
              <a:rPr lang="en-US" sz="2100" b="1" i="1" dirty="0" err="1">
                <a:solidFill>
                  <a:srgbClr val="FF0000"/>
                </a:solidFill>
              </a:rPr>
              <a:t>tiếp</a:t>
            </a:r>
            <a:r>
              <a:rPr lang="en-US" sz="2100" b="1" i="1" dirty="0">
                <a:solidFill>
                  <a:srgbClr val="FF0000"/>
                </a:solidFill>
              </a:rPr>
              <a:t> </a:t>
            </a:r>
            <a:r>
              <a:rPr lang="en-US" sz="2100" b="1" i="1" dirty="0" err="1">
                <a:solidFill>
                  <a:srgbClr val="FF0000"/>
                </a:solidFill>
              </a:rPr>
              <a:t>cận</a:t>
            </a:r>
            <a:r>
              <a:rPr lang="en-US" sz="2100" b="1" i="1" dirty="0">
                <a:solidFill>
                  <a:srgbClr val="FF0000"/>
                </a:solidFill>
              </a:rPr>
              <a:t> </a:t>
            </a:r>
            <a:r>
              <a:rPr lang="en-US" sz="2100" b="1" i="1" dirty="0" err="1">
                <a:solidFill>
                  <a:srgbClr val="FF0000"/>
                </a:solidFill>
              </a:rPr>
              <a:t>này</a:t>
            </a:r>
            <a:r>
              <a:rPr lang="en-US" sz="2100" b="1" i="1" dirty="0">
                <a:solidFill>
                  <a:srgbClr val="FF0000"/>
                </a:solidFill>
              </a:rPr>
              <a:t> </a:t>
            </a:r>
            <a:r>
              <a:rPr lang="en-US" sz="2100" b="1" i="1" dirty="0" err="1">
                <a:solidFill>
                  <a:srgbClr val="FF0000"/>
                </a:solidFill>
              </a:rPr>
              <a:t>dùng</a:t>
            </a:r>
            <a:r>
              <a:rPr lang="en-US" sz="2100" b="1" i="1" dirty="0">
                <a:solidFill>
                  <a:srgbClr val="FF0000"/>
                </a:solidFill>
              </a:rPr>
              <a:t> </a:t>
            </a:r>
            <a:r>
              <a:rPr lang="en-US" sz="2100" b="1" i="1" dirty="0" err="1">
                <a:solidFill>
                  <a:srgbClr val="FF0000"/>
                </a:solidFill>
              </a:rPr>
              <a:t>cho</a:t>
            </a:r>
            <a:r>
              <a:rPr lang="en-US" sz="2100" b="1" i="1" dirty="0">
                <a:solidFill>
                  <a:srgbClr val="FF0000"/>
                </a:solidFill>
              </a:rPr>
              <a:t> </a:t>
            </a:r>
            <a:r>
              <a:rPr lang="en-US" sz="2100" b="1" i="1" dirty="0" err="1">
                <a:solidFill>
                  <a:srgbClr val="FF0000"/>
                </a:solidFill>
              </a:rPr>
              <a:t>mọi</a:t>
            </a:r>
            <a:r>
              <a:rPr lang="en-US" sz="2100" b="1" i="1" dirty="0">
                <a:solidFill>
                  <a:srgbClr val="FF0000"/>
                </a:solidFill>
              </a:rPr>
              <a:t> </a:t>
            </a:r>
            <a:r>
              <a:rPr lang="en-US" sz="2100" b="1" i="1" dirty="0" err="1">
                <a:solidFill>
                  <a:srgbClr val="FF0000"/>
                </a:solidFill>
              </a:rPr>
              <a:t>tiêu</a:t>
            </a:r>
            <a:r>
              <a:rPr lang="en-US" sz="2100" b="1" i="1" dirty="0">
                <a:solidFill>
                  <a:srgbClr val="FF0000"/>
                </a:solidFill>
              </a:rPr>
              <a:t> </a:t>
            </a:r>
            <a:r>
              <a:rPr lang="en-US" sz="2100" b="1" i="1" dirty="0" err="1">
                <a:solidFill>
                  <a:srgbClr val="FF0000"/>
                </a:solidFill>
              </a:rPr>
              <a:t>chuẩn</a:t>
            </a:r>
            <a:r>
              <a:rPr lang="en-US" sz="2100" b="1" i="1" dirty="0">
                <a:solidFill>
                  <a:srgbClr val="FF0000"/>
                </a:solidFill>
              </a:rPr>
              <a:t> </a:t>
            </a:r>
            <a:r>
              <a:rPr lang="en-US" sz="2100" b="1" i="1" dirty="0" err="1">
                <a:solidFill>
                  <a:srgbClr val="FF0000"/>
                </a:solidFill>
              </a:rPr>
              <a:t>hệ</a:t>
            </a:r>
            <a:r>
              <a:rPr lang="en-US" sz="2100" b="1" i="1" dirty="0">
                <a:solidFill>
                  <a:srgbClr val="FF0000"/>
                </a:solidFill>
              </a:rPr>
              <a:t> </a:t>
            </a:r>
            <a:r>
              <a:rPr lang="en-US" sz="2100" b="1" i="1" dirty="0" err="1">
                <a:solidFill>
                  <a:srgbClr val="FF0000"/>
                </a:solidFill>
              </a:rPr>
              <a:t>thống</a:t>
            </a:r>
            <a:endParaRPr lang="en-US" sz="2100" b="1" i="1" dirty="0">
              <a:solidFill>
                <a:srgbClr val="FF0000"/>
              </a:solidFill>
            </a:endParaRPr>
          </a:p>
        </p:txBody>
      </p:sp>
      <p:grpSp>
        <p:nvGrpSpPr>
          <p:cNvPr id="31747" name="Group 2"/>
          <p:cNvGrpSpPr>
            <a:grpSpLocks noGrp="1"/>
          </p:cNvGrpSpPr>
          <p:nvPr/>
        </p:nvGrpSpPr>
        <p:grpSpPr bwMode="auto">
          <a:xfrm>
            <a:off x="2316164" y="1268413"/>
            <a:ext cx="7883525" cy="4570412"/>
            <a:chOff x="1815" y="1942"/>
            <a:chExt cx="8865" cy="6614"/>
          </a:xfrm>
        </p:grpSpPr>
        <p:sp>
          <p:nvSpPr>
            <p:cNvPr id="8" name="Freeform 3"/>
            <p:cNvSpPr>
              <a:spLocks/>
            </p:cNvSpPr>
            <p:nvPr/>
          </p:nvSpPr>
          <p:spPr bwMode="auto">
            <a:xfrm>
              <a:off x="1986" y="6367"/>
              <a:ext cx="1348" cy="418"/>
            </a:xfrm>
            <a:custGeom>
              <a:avLst/>
              <a:gdLst/>
              <a:ahLst/>
              <a:cxnLst>
                <a:cxn ang="0">
                  <a:pos x="0" y="0"/>
                </a:cxn>
                <a:cxn ang="0">
                  <a:pos x="627" y="417"/>
                </a:cxn>
                <a:cxn ang="0">
                  <a:pos x="1347" y="0"/>
                </a:cxn>
                <a:cxn ang="0">
                  <a:pos x="0" y="0"/>
                </a:cxn>
              </a:cxnLst>
              <a:rect l="0" t="0" r="r" b="b"/>
              <a:pathLst>
                <a:path w="1348" h="418">
                  <a:moveTo>
                    <a:pt x="0" y="0"/>
                  </a:moveTo>
                  <a:lnTo>
                    <a:pt x="627" y="417"/>
                  </a:lnTo>
                  <a:lnTo>
                    <a:pt x="134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9" name="Freeform 4"/>
            <p:cNvSpPr>
              <a:spLocks/>
            </p:cNvSpPr>
            <p:nvPr/>
          </p:nvSpPr>
          <p:spPr bwMode="auto">
            <a:xfrm>
              <a:off x="2925" y="6785"/>
              <a:ext cx="407" cy="133"/>
            </a:xfrm>
            <a:custGeom>
              <a:avLst/>
              <a:gdLst/>
              <a:ahLst/>
              <a:cxnLst>
                <a:cxn ang="0">
                  <a:pos x="0" y="0"/>
                </a:cxn>
                <a:cxn ang="0">
                  <a:pos x="409" y="135"/>
                </a:cxn>
                <a:cxn ang="0">
                  <a:pos x="409" y="0"/>
                </a:cxn>
                <a:cxn ang="0">
                  <a:pos x="0" y="0"/>
                </a:cxn>
              </a:cxnLst>
              <a:rect l="0" t="0" r="r" b="b"/>
              <a:pathLst>
                <a:path w="410" h="135">
                  <a:moveTo>
                    <a:pt x="0" y="0"/>
                  </a:moveTo>
                  <a:lnTo>
                    <a:pt x="409" y="135"/>
                  </a:lnTo>
                  <a:lnTo>
                    <a:pt x="409"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0" name="Freeform 5"/>
            <p:cNvSpPr>
              <a:spLocks/>
            </p:cNvSpPr>
            <p:nvPr/>
          </p:nvSpPr>
          <p:spPr bwMode="auto">
            <a:xfrm>
              <a:off x="2615" y="3580"/>
              <a:ext cx="311" cy="136"/>
            </a:xfrm>
            <a:custGeom>
              <a:avLst/>
              <a:gdLst/>
              <a:ahLst/>
              <a:cxnLst>
                <a:cxn ang="0">
                  <a:pos x="78" y="0"/>
                </a:cxn>
                <a:cxn ang="0">
                  <a:pos x="0" y="135"/>
                </a:cxn>
                <a:cxn ang="0">
                  <a:pos x="311" y="135"/>
                </a:cxn>
                <a:cxn ang="0">
                  <a:pos x="78" y="0"/>
                </a:cxn>
              </a:cxnLst>
              <a:rect l="0" t="0" r="r" b="b"/>
              <a:pathLst>
                <a:path w="311" h="135">
                  <a:moveTo>
                    <a:pt x="78" y="0"/>
                  </a:moveTo>
                  <a:lnTo>
                    <a:pt x="0" y="135"/>
                  </a:lnTo>
                  <a:lnTo>
                    <a:pt x="311" y="135"/>
                  </a:lnTo>
                  <a:lnTo>
                    <a:pt x="78"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1" name="Freeform 6"/>
            <p:cNvSpPr>
              <a:spLocks/>
            </p:cNvSpPr>
            <p:nvPr/>
          </p:nvSpPr>
          <p:spPr bwMode="auto">
            <a:xfrm>
              <a:off x="2615" y="3716"/>
              <a:ext cx="714" cy="232"/>
            </a:xfrm>
            <a:custGeom>
              <a:avLst/>
              <a:gdLst/>
              <a:ahLst/>
              <a:cxnLst>
                <a:cxn ang="0">
                  <a:pos x="0" y="0"/>
                </a:cxn>
                <a:cxn ang="0">
                  <a:pos x="402" y="233"/>
                </a:cxn>
                <a:cxn ang="0">
                  <a:pos x="713" y="233"/>
                </a:cxn>
                <a:cxn ang="0">
                  <a:pos x="0" y="0"/>
                </a:cxn>
              </a:cxnLst>
              <a:rect l="0" t="0" r="r" b="b"/>
              <a:pathLst>
                <a:path w="713" h="233">
                  <a:moveTo>
                    <a:pt x="0" y="0"/>
                  </a:moveTo>
                  <a:lnTo>
                    <a:pt x="402" y="233"/>
                  </a:lnTo>
                  <a:lnTo>
                    <a:pt x="713" y="233"/>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2" name="Freeform 7"/>
            <p:cNvSpPr>
              <a:spLocks/>
            </p:cNvSpPr>
            <p:nvPr/>
          </p:nvSpPr>
          <p:spPr bwMode="auto">
            <a:xfrm>
              <a:off x="2615" y="3716"/>
              <a:ext cx="714" cy="232"/>
            </a:xfrm>
            <a:custGeom>
              <a:avLst/>
              <a:gdLst/>
              <a:ahLst/>
              <a:cxnLst>
                <a:cxn ang="0">
                  <a:pos x="0" y="0"/>
                </a:cxn>
                <a:cxn ang="0">
                  <a:pos x="713" y="233"/>
                </a:cxn>
                <a:cxn ang="0">
                  <a:pos x="311" y="0"/>
                </a:cxn>
                <a:cxn ang="0">
                  <a:pos x="0" y="0"/>
                </a:cxn>
              </a:cxnLst>
              <a:rect l="0" t="0" r="r" b="b"/>
              <a:pathLst>
                <a:path w="713" h="233">
                  <a:moveTo>
                    <a:pt x="0" y="0"/>
                  </a:moveTo>
                  <a:lnTo>
                    <a:pt x="713" y="233"/>
                  </a:lnTo>
                  <a:lnTo>
                    <a:pt x="311"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3" name="Freeform 8"/>
            <p:cNvSpPr>
              <a:spLocks/>
            </p:cNvSpPr>
            <p:nvPr/>
          </p:nvSpPr>
          <p:spPr bwMode="auto">
            <a:xfrm>
              <a:off x="3432" y="3948"/>
              <a:ext cx="84" cy="62"/>
            </a:xfrm>
            <a:custGeom>
              <a:avLst/>
              <a:gdLst/>
              <a:ahLst/>
              <a:cxnLst>
                <a:cxn ang="0">
                  <a:pos x="36" y="0"/>
                </a:cxn>
                <a:cxn ang="0">
                  <a:pos x="0" y="60"/>
                </a:cxn>
                <a:cxn ang="0">
                  <a:pos x="82" y="60"/>
                </a:cxn>
                <a:cxn ang="0">
                  <a:pos x="36" y="0"/>
                </a:cxn>
              </a:cxnLst>
              <a:rect l="0" t="0" r="r" b="b"/>
              <a:pathLst>
                <a:path w="82" h="61">
                  <a:moveTo>
                    <a:pt x="36" y="0"/>
                  </a:moveTo>
                  <a:lnTo>
                    <a:pt x="0" y="60"/>
                  </a:lnTo>
                  <a:lnTo>
                    <a:pt x="82" y="60"/>
                  </a:lnTo>
                  <a:lnTo>
                    <a:pt x="36"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4" name="Freeform 9"/>
            <p:cNvSpPr>
              <a:spLocks/>
            </p:cNvSpPr>
            <p:nvPr/>
          </p:nvSpPr>
          <p:spPr bwMode="auto">
            <a:xfrm>
              <a:off x="3016" y="3948"/>
              <a:ext cx="416" cy="62"/>
            </a:xfrm>
            <a:custGeom>
              <a:avLst/>
              <a:gdLst/>
              <a:ahLst/>
              <a:cxnLst>
                <a:cxn ang="0">
                  <a:pos x="0" y="0"/>
                </a:cxn>
                <a:cxn ang="0">
                  <a:pos x="105" y="60"/>
                </a:cxn>
                <a:cxn ang="0">
                  <a:pos x="415" y="60"/>
                </a:cxn>
                <a:cxn ang="0">
                  <a:pos x="0" y="0"/>
                </a:cxn>
              </a:cxnLst>
              <a:rect l="0" t="0" r="r" b="b"/>
              <a:pathLst>
                <a:path w="416" h="61">
                  <a:moveTo>
                    <a:pt x="0" y="0"/>
                  </a:moveTo>
                  <a:lnTo>
                    <a:pt x="105" y="60"/>
                  </a:lnTo>
                  <a:lnTo>
                    <a:pt x="415" y="6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5" name="Freeform 10"/>
            <p:cNvSpPr>
              <a:spLocks/>
            </p:cNvSpPr>
            <p:nvPr/>
          </p:nvSpPr>
          <p:spPr bwMode="auto">
            <a:xfrm>
              <a:off x="3016" y="3948"/>
              <a:ext cx="416" cy="62"/>
            </a:xfrm>
            <a:custGeom>
              <a:avLst/>
              <a:gdLst/>
              <a:ahLst/>
              <a:cxnLst>
                <a:cxn ang="0">
                  <a:pos x="0" y="0"/>
                </a:cxn>
                <a:cxn ang="0">
                  <a:pos x="415" y="60"/>
                </a:cxn>
                <a:cxn ang="0">
                  <a:pos x="311" y="0"/>
                </a:cxn>
                <a:cxn ang="0">
                  <a:pos x="0" y="0"/>
                </a:cxn>
              </a:cxnLst>
              <a:rect l="0" t="0" r="r" b="b"/>
              <a:pathLst>
                <a:path w="416" h="61">
                  <a:moveTo>
                    <a:pt x="0" y="0"/>
                  </a:moveTo>
                  <a:lnTo>
                    <a:pt x="415" y="60"/>
                  </a:lnTo>
                  <a:lnTo>
                    <a:pt x="311"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6" name="Freeform 11"/>
            <p:cNvSpPr>
              <a:spLocks/>
            </p:cNvSpPr>
            <p:nvPr/>
          </p:nvSpPr>
          <p:spPr bwMode="auto">
            <a:xfrm>
              <a:off x="3124" y="4007"/>
              <a:ext cx="494" cy="136"/>
            </a:xfrm>
            <a:custGeom>
              <a:avLst/>
              <a:gdLst/>
              <a:ahLst/>
              <a:cxnLst>
                <a:cxn ang="0">
                  <a:pos x="0" y="0"/>
                </a:cxn>
                <a:cxn ang="0">
                  <a:pos x="232" y="135"/>
                </a:cxn>
                <a:cxn ang="0">
                  <a:pos x="496" y="135"/>
                </a:cxn>
                <a:cxn ang="0">
                  <a:pos x="0" y="0"/>
                </a:cxn>
              </a:cxnLst>
              <a:rect l="0" t="0" r="r" b="b"/>
              <a:pathLst>
                <a:path w="496" h="135">
                  <a:moveTo>
                    <a:pt x="0" y="0"/>
                  </a:moveTo>
                  <a:lnTo>
                    <a:pt x="232" y="135"/>
                  </a:lnTo>
                  <a:lnTo>
                    <a:pt x="496" y="135"/>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7" name="Freeform 12"/>
            <p:cNvSpPr>
              <a:spLocks/>
            </p:cNvSpPr>
            <p:nvPr/>
          </p:nvSpPr>
          <p:spPr bwMode="auto">
            <a:xfrm>
              <a:off x="3124" y="4007"/>
              <a:ext cx="494" cy="136"/>
            </a:xfrm>
            <a:custGeom>
              <a:avLst/>
              <a:gdLst/>
              <a:ahLst/>
              <a:cxnLst>
                <a:cxn ang="0">
                  <a:pos x="0" y="0"/>
                </a:cxn>
                <a:cxn ang="0">
                  <a:pos x="496" y="135"/>
                </a:cxn>
                <a:cxn ang="0">
                  <a:pos x="392" y="0"/>
                </a:cxn>
                <a:cxn ang="0">
                  <a:pos x="0" y="0"/>
                </a:cxn>
              </a:cxnLst>
              <a:rect l="0" t="0" r="r" b="b"/>
              <a:pathLst>
                <a:path w="496" h="135">
                  <a:moveTo>
                    <a:pt x="0" y="0"/>
                  </a:moveTo>
                  <a:lnTo>
                    <a:pt x="496" y="135"/>
                  </a:lnTo>
                  <a:lnTo>
                    <a:pt x="392"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8" name="Freeform 13"/>
            <p:cNvSpPr>
              <a:spLocks/>
            </p:cNvSpPr>
            <p:nvPr/>
          </p:nvSpPr>
          <p:spPr bwMode="auto">
            <a:xfrm>
              <a:off x="3320" y="4207"/>
              <a:ext cx="386" cy="51"/>
            </a:xfrm>
            <a:custGeom>
              <a:avLst/>
              <a:gdLst/>
              <a:ahLst/>
              <a:cxnLst>
                <a:cxn ang="0">
                  <a:pos x="0" y="0"/>
                </a:cxn>
                <a:cxn ang="0">
                  <a:pos x="386" y="52"/>
                </a:cxn>
                <a:cxn ang="0">
                  <a:pos x="346" y="0"/>
                </a:cxn>
                <a:cxn ang="0">
                  <a:pos x="0" y="0"/>
                </a:cxn>
              </a:cxnLst>
              <a:rect l="0" t="0" r="r" b="b"/>
              <a:pathLst>
                <a:path w="386" h="52">
                  <a:moveTo>
                    <a:pt x="0" y="0"/>
                  </a:moveTo>
                  <a:lnTo>
                    <a:pt x="386" y="52"/>
                  </a:lnTo>
                  <a:lnTo>
                    <a:pt x="346"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9" name="Freeform 14"/>
            <p:cNvSpPr>
              <a:spLocks/>
            </p:cNvSpPr>
            <p:nvPr/>
          </p:nvSpPr>
          <p:spPr bwMode="auto">
            <a:xfrm>
              <a:off x="3320" y="4145"/>
              <a:ext cx="345" cy="62"/>
            </a:xfrm>
            <a:custGeom>
              <a:avLst/>
              <a:gdLst/>
              <a:ahLst/>
              <a:cxnLst>
                <a:cxn ang="0">
                  <a:pos x="35" y="0"/>
                </a:cxn>
                <a:cxn ang="0">
                  <a:pos x="0" y="61"/>
                </a:cxn>
                <a:cxn ang="0">
                  <a:pos x="346" y="61"/>
                </a:cxn>
                <a:cxn ang="0">
                  <a:pos x="35" y="0"/>
                </a:cxn>
              </a:cxnLst>
              <a:rect l="0" t="0" r="r" b="b"/>
              <a:pathLst>
                <a:path w="346" h="61">
                  <a:moveTo>
                    <a:pt x="35" y="0"/>
                  </a:moveTo>
                  <a:lnTo>
                    <a:pt x="0" y="61"/>
                  </a:lnTo>
                  <a:lnTo>
                    <a:pt x="346" y="61"/>
                  </a:lnTo>
                  <a:lnTo>
                    <a:pt x="35"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0" name="Freeform 15"/>
            <p:cNvSpPr>
              <a:spLocks/>
            </p:cNvSpPr>
            <p:nvPr/>
          </p:nvSpPr>
          <p:spPr bwMode="auto">
            <a:xfrm>
              <a:off x="3354" y="4145"/>
              <a:ext cx="309" cy="62"/>
            </a:xfrm>
            <a:custGeom>
              <a:avLst/>
              <a:gdLst/>
              <a:ahLst/>
              <a:cxnLst>
                <a:cxn ang="0">
                  <a:pos x="0" y="0"/>
                </a:cxn>
                <a:cxn ang="0">
                  <a:pos x="311" y="61"/>
                </a:cxn>
                <a:cxn ang="0">
                  <a:pos x="264" y="0"/>
                </a:cxn>
                <a:cxn ang="0">
                  <a:pos x="0" y="0"/>
                </a:cxn>
              </a:cxnLst>
              <a:rect l="0" t="0" r="r" b="b"/>
              <a:pathLst>
                <a:path w="310" h="61">
                  <a:moveTo>
                    <a:pt x="0" y="0"/>
                  </a:moveTo>
                  <a:lnTo>
                    <a:pt x="311" y="61"/>
                  </a:lnTo>
                  <a:lnTo>
                    <a:pt x="264"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1" name="Freeform 16"/>
            <p:cNvSpPr>
              <a:spLocks/>
            </p:cNvSpPr>
            <p:nvPr/>
          </p:nvSpPr>
          <p:spPr bwMode="auto">
            <a:xfrm>
              <a:off x="1986" y="236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2" name="Freeform 17"/>
            <p:cNvSpPr>
              <a:spLocks/>
            </p:cNvSpPr>
            <p:nvPr/>
          </p:nvSpPr>
          <p:spPr bwMode="auto">
            <a:xfrm>
              <a:off x="1986" y="238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3" name="Freeform 18"/>
            <p:cNvSpPr>
              <a:spLocks/>
            </p:cNvSpPr>
            <p:nvPr/>
          </p:nvSpPr>
          <p:spPr bwMode="auto">
            <a:xfrm>
              <a:off x="1986" y="236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4" name="Freeform 19"/>
            <p:cNvSpPr>
              <a:spLocks/>
            </p:cNvSpPr>
            <p:nvPr/>
          </p:nvSpPr>
          <p:spPr bwMode="auto">
            <a:xfrm>
              <a:off x="1986" y="2399"/>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5" name="Freeform 20"/>
            <p:cNvSpPr>
              <a:spLocks/>
            </p:cNvSpPr>
            <p:nvPr/>
          </p:nvSpPr>
          <p:spPr bwMode="auto">
            <a:xfrm>
              <a:off x="1986" y="238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6" name="Freeform 21"/>
            <p:cNvSpPr>
              <a:spLocks/>
            </p:cNvSpPr>
            <p:nvPr/>
          </p:nvSpPr>
          <p:spPr bwMode="auto">
            <a:xfrm>
              <a:off x="1986" y="2415"/>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7" name="Freeform 22"/>
            <p:cNvSpPr>
              <a:spLocks/>
            </p:cNvSpPr>
            <p:nvPr/>
          </p:nvSpPr>
          <p:spPr bwMode="auto">
            <a:xfrm>
              <a:off x="1986" y="2399"/>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8" name="Freeform 23"/>
            <p:cNvSpPr>
              <a:spLocks/>
            </p:cNvSpPr>
            <p:nvPr/>
          </p:nvSpPr>
          <p:spPr bwMode="auto">
            <a:xfrm>
              <a:off x="1986" y="2415"/>
              <a:ext cx="1732" cy="18"/>
            </a:xfrm>
            <a:custGeom>
              <a:avLst/>
              <a:gdLst/>
              <a:ahLst/>
              <a:cxnLst>
                <a:cxn ang="0">
                  <a:pos x="0" y="18"/>
                </a:cxn>
                <a:cxn ang="0">
                  <a:pos x="1728" y="18"/>
                </a:cxn>
                <a:cxn ang="0">
                  <a:pos x="0" y="0"/>
                </a:cxn>
                <a:cxn ang="0">
                  <a:pos x="0" y="18"/>
                </a:cxn>
              </a:cxnLst>
              <a:rect l="0" t="0" r="r" b="b"/>
              <a:pathLst>
                <a:path w="1729" h="18">
                  <a:moveTo>
                    <a:pt x="0" y="18"/>
                  </a:moveTo>
                  <a:lnTo>
                    <a:pt x="1728" y="18"/>
                  </a:lnTo>
                  <a:lnTo>
                    <a:pt x="0" y="0"/>
                  </a:lnTo>
                  <a:lnTo>
                    <a:pt x="0" y="18"/>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9" name="Freeform 24"/>
            <p:cNvSpPr>
              <a:spLocks/>
            </p:cNvSpPr>
            <p:nvPr/>
          </p:nvSpPr>
          <p:spPr bwMode="auto">
            <a:xfrm>
              <a:off x="1986" y="2415"/>
              <a:ext cx="1757" cy="18"/>
            </a:xfrm>
            <a:custGeom>
              <a:avLst/>
              <a:gdLst/>
              <a:ahLst/>
              <a:cxnLst>
                <a:cxn ang="0">
                  <a:pos x="0" y="0"/>
                </a:cxn>
                <a:cxn ang="0">
                  <a:pos x="1728" y="18"/>
                </a:cxn>
                <a:cxn ang="0">
                  <a:pos x="1755" y="0"/>
                </a:cxn>
                <a:cxn ang="0">
                  <a:pos x="0" y="0"/>
                </a:cxn>
              </a:cxnLst>
              <a:rect l="0" t="0" r="r" b="b"/>
              <a:pathLst>
                <a:path w="1755" h="18">
                  <a:moveTo>
                    <a:pt x="0" y="0"/>
                  </a:moveTo>
                  <a:lnTo>
                    <a:pt x="1728" y="18"/>
                  </a:lnTo>
                  <a:lnTo>
                    <a:pt x="175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0" name="Freeform 25"/>
            <p:cNvSpPr>
              <a:spLocks/>
            </p:cNvSpPr>
            <p:nvPr/>
          </p:nvSpPr>
          <p:spPr bwMode="auto">
            <a:xfrm>
              <a:off x="1986" y="2434"/>
              <a:ext cx="1705" cy="21"/>
            </a:xfrm>
            <a:custGeom>
              <a:avLst/>
              <a:gdLst/>
              <a:ahLst/>
              <a:cxnLst>
                <a:cxn ang="0">
                  <a:pos x="0" y="20"/>
                </a:cxn>
                <a:cxn ang="0">
                  <a:pos x="1703" y="20"/>
                </a:cxn>
                <a:cxn ang="0">
                  <a:pos x="0" y="0"/>
                </a:cxn>
                <a:cxn ang="0">
                  <a:pos x="0" y="20"/>
                </a:cxn>
              </a:cxnLst>
              <a:rect l="0" t="0" r="r" b="b"/>
              <a:pathLst>
                <a:path w="1703" h="20">
                  <a:moveTo>
                    <a:pt x="0" y="20"/>
                  </a:moveTo>
                  <a:lnTo>
                    <a:pt x="1703" y="20"/>
                  </a:lnTo>
                  <a:lnTo>
                    <a:pt x="0" y="0"/>
                  </a:lnTo>
                  <a:lnTo>
                    <a:pt x="0" y="2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1" name="Freeform 26"/>
            <p:cNvSpPr>
              <a:spLocks/>
            </p:cNvSpPr>
            <p:nvPr/>
          </p:nvSpPr>
          <p:spPr bwMode="auto">
            <a:xfrm>
              <a:off x="1986" y="2434"/>
              <a:ext cx="1732" cy="21"/>
            </a:xfrm>
            <a:custGeom>
              <a:avLst/>
              <a:gdLst/>
              <a:ahLst/>
              <a:cxnLst>
                <a:cxn ang="0">
                  <a:pos x="0" y="0"/>
                </a:cxn>
                <a:cxn ang="0">
                  <a:pos x="1703" y="20"/>
                </a:cxn>
                <a:cxn ang="0">
                  <a:pos x="1728" y="0"/>
                </a:cxn>
                <a:cxn ang="0">
                  <a:pos x="0" y="0"/>
                </a:cxn>
              </a:cxnLst>
              <a:rect l="0" t="0" r="r" b="b"/>
              <a:pathLst>
                <a:path w="1729" h="20">
                  <a:moveTo>
                    <a:pt x="0" y="0"/>
                  </a:moveTo>
                  <a:lnTo>
                    <a:pt x="1703" y="20"/>
                  </a:lnTo>
                  <a:lnTo>
                    <a:pt x="172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2" name="Freeform 27"/>
            <p:cNvSpPr>
              <a:spLocks/>
            </p:cNvSpPr>
            <p:nvPr/>
          </p:nvSpPr>
          <p:spPr bwMode="auto">
            <a:xfrm>
              <a:off x="1986" y="2454"/>
              <a:ext cx="1678" cy="21"/>
            </a:xfrm>
            <a:custGeom>
              <a:avLst/>
              <a:gdLst/>
              <a:ahLst/>
              <a:cxnLst>
                <a:cxn ang="0">
                  <a:pos x="0" y="20"/>
                </a:cxn>
                <a:cxn ang="0">
                  <a:pos x="1678" y="20"/>
                </a:cxn>
                <a:cxn ang="0">
                  <a:pos x="0" y="0"/>
                </a:cxn>
                <a:cxn ang="0">
                  <a:pos x="0" y="20"/>
                </a:cxn>
              </a:cxnLst>
              <a:rect l="0" t="0" r="r" b="b"/>
              <a:pathLst>
                <a:path w="1678" h="20">
                  <a:moveTo>
                    <a:pt x="0" y="20"/>
                  </a:moveTo>
                  <a:lnTo>
                    <a:pt x="1678" y="20"/>
                  </a:lnTo>
                  <a:lnTo>
                    <a:pt x="0" y="0"/>
                  </a:lnTo>
                  <a:lnTo>
                    <a:pt x="0" y="2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3" name="Freeform 28"/>
            <p:cNvSpPr>
              <a:spLocks/>
            </p:cNvSpPr>
            <p:nvPr/>
          </p:nvSpPr>
          <p:spPr bwMode="auto">
            <a:xfrm>
              <a:off x="1986" y="2454"/>
              <a:ext cx="1705" cy="21"/>
            </a:xfrm>
            <a:custGeom>
              <a:avLst/>
              <a:gdLst/>
              <a:ahLst/>
              <a:cxnLst>
                <a:cxn ang="0">
                  <a:pos x="0" y="0"/>
                </a:cxn>
                <a:cxn ang="0">
                  <a:pos x="1678" y="20"/>
                </a:cxn>
                <a:cxn ang="0">
                  <a:pos x="1703" y="0"/>
                </a:cxn>
                <a:cxn ang="0">
                  <a:pos x="0" y="0"/>
                </a:cxn>
              </a:cxnLst>
              <a:rect l="0" t="0" r="r" b="b"/>
              <a:pathLst>
                <a:path w="1703" h="20">
                  <a:moveTo>
                    <a:pt x="0" y="0"/>
                  </a:moveTo>
                  <a:lnTo>
                    <a:pt x="1678" y="20"/>
                  </a:lnTo>
                  <a:lnTo>
                    <a:pt x="170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4" name="Freeform 29"/>
            <p:cNvSpPr>
              <a:spLocks/>
            </p:cNvSpPr>
            <p:nvPr/>
          </p:nvSpPr>
          <p:spPr bwMode="auto">
            <a:xfrm>
              <a:off x="1986" y="2475"/>
              <a:ext cx="1653" cy="21"/>
            </a:xfrm>
            <a:custGeom>
              <a:avLst/>
              <a:gdLst/>
              <a:ahLst/>
              <a:cxnLst>
                <a:cxn ang="0">
                  <a:pos x="0" y="21"/>
                </a:cxn>
                <a:cxn ang="0">
                  <a:pos x="1653" y="21"/>
                </a:cxn>
                <a:cxn ang="0">
                  <a:pos x="0" y="0"/>
                </a:cxn>
                <a:cxn ang="0">
                  <a:pos x="0" y="21"/>
                </a:cxn>
              </a:cxnLst>
              <a:rect l="0" t="0" r="r" b="b"/>
              <a:pathLst>
                <a:path w="1654" h="21">
                  <a:moveTo>
                    <a:pt x="0" y="21"/>
                  </a:moveTo>
                  <a:lnTo>
                    <a:pt x="1653" y="21"/>
                  </a:lnTo>
                  <a:lnTo>
                    <a:pt x="0" y="0"/>
                  </a:lnTo>
                  <a:lnTo>
                    <a:pt x="0" y="2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5" name="Freeform 30"/>
            <p:cNvSpPr>
              <a:spLocks/>
            </p:cNvSpPr>
            <p:nvPr/>
          </p:nvSpPr>
          <p:spPr bwMode="auto">
            <a:xfrm>
              <a:off x="1986" y="2475"/>
              <a:ext cx="1678" cy="21"/>
            </a:xfrm>
            <a:custGeom>
              <a:avLst/>
              <a:gdLst/>
              <a:ahLst/>
              <a:cxnLst>
                <a:cxn ang="0">
                  <a:pos x="0" y="0"/>
                </a:cxn>
                <a:cxn ang="0">
                  <a:pos x="1653" y="21"/>
                </a:cxn>
                <a:cxn ang="0">
                  <a:pos x="1678" y="0"/>
                </a:cxn>
                <a:cxn ang="0">
                  <a:pos x="0" y="0"/>
                </a:cxn>
              </a:cxnLst>
              <a:rect l="0" t="0" r="r" b="b"/>
              <a:pathLst>
                <a:path w="1678" h="21">
                  <a:moveTo>
                    <a:pt x="0" y="0"/>
                  </a:moveTo>
                  <a:lnTo>
                    <a:pt x="1653" y="21"/>
                  </a:lnTo>
                  <a:lnTo>
                    <a:pt x="167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6" name="Freeform 31"/>
            <p:cNvSpPr>
              <a:spLocks/>
            </p:cNvSpPr>
            <p:nvPr/>
          </p:nvSpPr>
          <p:spPr bwMode="auto">
            <a:xfrm>
              <a:off x="1986" y="2496"/>
              <a:ext cx="1630" cy="21"/>
            </a:xfrm>
            <a:custGeom>
              <a:avLst/>
              <a:gdLst/>
              <a:ahLst/>
              <a:cxnLst>
                <a:cxn ang="0">
                  <a:pos x="0" y="22"/>
                </a:cxn>
                <a:cxn ang="0">
                  <a:pos x="1630" y="22"/>
                </a:cxn>
                <a:cxn ang="0">
                  <a:pos x="0" y="0"/>
                </a:cxn>
                <a:cxn ang="0">
                  <a:pos x="0" y="22"/>
                </a:cxn>
              </a:cxnLst>
              <a:rect l="0" t="0" r="r" b="b"/>
              <a:pathLst>
                <a:path w="1630" h="22">
                  <a:moveTo>
                    <a:pt x="0" y="22"/>
                  </a:moveTo>
                  <a:lnTo>
                    <a:pt x="1630" y="22"/>
                  </a:lnTo>
                  <a:lnTo>
                    <a:pt x="0" y="0"/>
                  </a:lnTo>
                  <a:lnTo>
                    <a:pt x="0" y="2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7" name="Freeform 32"/>
            <p:cNvSpPr>
              <a:spLocks/>
            </p:cNvSpPr>
            <p:nvPr/>
          </p:nvSpPr>
          <p:spPr bwMode="auto">
            <a:xfrm>
              <a:off x="1986" y="2496"/>
              <a:ext cx="1653" cy="21"/>
            </a:xfrm>
            <a:custGeom>
              <a:avLst/>
              <a:gdLst/>
              <a:ahLst/>
              <a:cxnLst>
                <a:cxn ang="0">
                  <a:pos x="0" y="0"/>
                </a:cxn>
                <a:cxn ang="0">
                  <a:pos x="1630" y="22"/>
                </a:cxn>
                <a:cxn ang="0">
                  <a:pos x="1653" y="0"/>
                </a:cxn>
                <a:cxn ang="0">
                  <a:pos x="0" y="0"/>
                </a:cxn>
              </a:cxnLst>
              <a:rect l="0" t="0" r="r" b="b"/>
              <a:pathLst>
                <a:path w="1654" h="22">
                  <a:moveTo>
                    <a:pt x="0" y="0"/>
                  </a:moveTo>
                  <a:lnTo>
                    <a:pt x="1630" y="22"/>
                  </a:lnTo>
                  <a:lnTo>
                    <a:pt x="165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8" name="Freeform 33"/>
            <p:cNvSpPr>
              <a:spLocks/>
            </p:cNvSpPr>
            <p:nvPr/>
          </p:nvSpPr>
          <p:spPr bwMode="auto">
            <a:xfrm>
              <a:off x="1986" y="2516"/>
              <a:ext cx="1608" cy="23"/>
            </a:xfrm>
            <a:custGeom>
              <a:avLst/>
              <a:gdLst/>
              <a:ahLst/>
              <a:cxnLst>
                <a:cxn ang="0">
                  <a:pos x="0" y="23"/>
                </a:cxn>
                <a:cxn ang="0">
                  <a:pos x="1607" y="23"/>
                </a:cxn>
                <a:cxn ang="0">
                  <a:pos x="0" y="0"/>
                </a:cxn>
                <a:cxn ang="0">
                  <a:pos x="0" y="23"/>
                </a:cxn>
              </a:cxnLst>
              <a:rect l="0" t="0" r="r" b="b"/>
              <a:pathLst>
                <a:path w="1607" h="23">
                  <a:moveTo>
                    <a:pt x="0" y="23"/>
                  </a:moveTo>
                  <a:lnTo>
                    <a:pt x="1607" y="23"/>
                  </a:lnTo>
                  <a:lnTo>
                    <a:pt x="0" y="0"/>
                  </a:lnTo>
                  <a:lnTo>
                    <a:pt x="0" y="23"/>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9" name="Freeform 34"/>
            <p:cNvSpPr>
              <a:spLocks/>
            </p:cNvSpPr>
            <p:nvPr/>
          </p:nvSpPr>
          <p:spPr bwMode="auto">
            <a:xfrm>
              <a:off x="1986" y="2516"/>
              <a:ext cx="1630" cy="23"/>
            </a:xfrm>
            <a:custGeom>
              <a:avLst/>
              <a:gdLst/>
              <a:ahLst/>
              <a:cxnLst>
                <a:cxn ang="0">
                  <a:pos x="0" y="0"/>
                </a:cxn>
                <a:cxn ang="0">
                  <a:pos x="1607" y="23"/>
                </a:cxn>
                <a:cxn ang="0">
                  <a:pos x="1630" y="0"/>
                </a:cxn>
                <a:cxn ang="0">
                  <a:pos x="0" y="0"/>
                </a:cxn>
              </a:cxnLst>
              <a:rect l="0" t="0" r="r" b="b"/>
              <a:pathLst>
                <a:path w="1630" h="23">
                  <a:moveTo>
                    <a:pt x="0" y="0"/>
                  </a:moveTo>
                  <a:lnTo>
                    <a:pt x="1607" y="23"/>
                  </a:lnTo>
                  <a:lnTo>
                    <a:pt x="1630"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0" name="Freeform 35"/>
            <p:cNvSpPr>
              <a:spLocks/>
            </p:cNvSpPr>
            <p:nvPr/>
          </p:nvSpPr>
          <p:spPr bwMode="auto">
            <a:xfrm>
              <a:off x="1986" y="2539"/>
              <a:ext cx="1587" cy="23"/>
            </a:xfrm>
            <a:custGeom>
              <a:avLst/>
              <a:gdLst/>
              <a:ahLst/>
              <a:cxnLst>
                <a:cxn ang="0">
                  <a:pos x="0" y="23"/>
                </a:cxn>
                <a:cxn ang="0">
                  <a:pos x="1585" y="23"/>
                </a:cxn>
                <a:cxn ang="0">
                  <a:pos x="0" y="0"/>
                </a:cxn>
                <a:cxn ang="0">
                  <a:pos x="0" y="23"/>
                </a:cxn>
              </a:cxnLst>
              <a:rect l="0" t="0" r="r" b="b"/>
              <a:pathLst>
                <a:path w="1585" h="24">
                  <a:moveTo>
                    <a:pt x="0" y="23"/>
                  </a:moveTo>
                  <a:lnTo>
                    <a:pt x="1585" y="23"/>
                  </a:lnTo>
                  <a:lnTo>
                    <a:pt x="0" y="0"/>
                  </a:lnTo>
                  <a:lnTo>
                    <a:pt x="0" y="23"/>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1" name="Freeform 36"/>
            <p:cNvSpPr>
              <a:spLocks/>
            </p:cNvSpPr>
            <p:nvPr/>
          </p:nvSpPr>
          <p:spPr bwMode="auto">
            <a:xfrm>
              <a:off x="1986" y="2539"/>
              <a:ext cx="1608" cy="23"/>
            </a:xfrm>
            <a:custGeom>
              <a:avLst/>
              <a:gdLst/>
              <a:ahLst/>
              <a:cxnLst>
                <a:cxn ang="0">
                  <a:pos x="0" y="0"/>
                </a:cxn>
                <a:cxn ang="0">
                  <a:pos x="1585" y="23"/>
                </a:cxn>
                <a:cxn ang="0">
                  <a:pos x="1607" y="0"/>
                </a:cxn>
                <a:cxn ang="0">
                  <a:pos x="0" y="0"/>
                </a:cxn>
              </a:cxnLst>
              <a:rect l="0" t="0" r="r" b="b"/>
              <a:pathLst>
                <a:path w="1607" h="24">
                  <a:moveTo>
                    <a:pt x="0" y="0"/>
                  </a:moveTo>
                  <a:lnTo>
                    <a:pt x="1585" y="23"/>
                  </a:lnTo>
                  <a:lnTo>
                    <a:pt x="160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2" name="Freeform 37"/>
            <p:cNvSpPr>
              <a:spLocks/>
            </p:cNvSpPr>
            <p:nvPr/>
          </p:nvSpPr>
          <p:spPr bwMode="auto">
            <a:xfrm>
              <a:off x="1986" y="2562"/>
              <a:ext cx="1566" cy="23"/>
            </a:xfrm>
            <a:custGeom>
              <a:avLst/>
              <a:gdLst/>
              <a:ahLst/>
              <a:cxnLst>
                <a:cxn ang="0">
                  <a:pos x="0" y="25"/>
                </a:cxn>
                <a:cxn ang="0">
                  <a:pos x="1564" y="25"/>
                </a:cxn>
                <a:cxn ang="0">
                  <a:pos x="0" y="0"/>
                </a:cxn>
                <a:cxn ang="0">
                  <a:pos x="0" y="25"/>
                </a:cxn>
              </a:cxnLst>
              <a:rect l="0" t="0" r="r" b="b"/>
              <a:pathLst>
                <a:path w="1564" h="24">
                  <a:moveTo>
                    <a:pt x="0" y="25"/>
                  </a:moveTo>
                  <a:lnTo>
                    <a:pt x="1564" y="25"/>
                  </a:lnTo>
                  <a:lnTo>
                    <a:pt x="0" y="0"/>
                  </a:lnTo>
                  <a:lnTo>
                    <a:pt x="0" y="25"/>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3" name="Freeform 38"/>
            <p:cNvSpPr>
              <a:spLocks/>
            </p:cNvSpPr>
            <p:nvPr/>
          </p:nvSpPr>
          <p:spPr bwMode="auto">
            <a:xfrm>
              <a:off x="1986" y="2562"/>
              <a:ext cx="1587" cy="23"/>
            </a:xfrm>
            <a:custGeom>
              <a:avLst/>
              <a:gdLst/>
              <a:ahLst/>
              <a:cxnLst>
                <a:cxn ang="0">
                  <a:pos x="0" y="0"/>
                </a:cxn>
                <a:cxn ang="0">
                  <a:pos x="1564" y="25"/>
                </a:cxn>
                <a:cxn ang="0">
                  <a:pos x="1585" y="0"/>
                </a:cxn>
                <a:cxn ang="0">
                  <a:pos x="0" y="0"/>
                </a:cxn>
              </a:cxnLst>
              <a:rect l="0" t="0" r="r" b="b"/>
              <a:pathLst>
                <a:path w="1585" h="24">
                  <a:moveTo>
                    <a:pt x="0" y="0"/>
                  </a:moveTo>
                  <a:lnTo>
                    <a:pt x="1564" y="25"/>
                  </a:lnTo>
                  <a:lnTo>
                    <a:pt x="158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4" name="Freeform 39"/>
            <p:cNvSpPr>
              <a:spLocks/>
            </p:cNvSpPr>
            <p:nvPr/>
          </p:nvSpPr>
          <p:spPr bwMode="auto">
            <a:xfrm>
              <a:off x="1986" y="2588"/>
              <a:ext cx="1546" cy="25"/>
            </a:xfrm>
            <a:custGeom>
              <a:avLst/>
              <a:gdLst/>
              <a:ahLst/>
              <a:cxnLst>
                <a:cxn ang="0">
                  <a:pos x="0" y="25"/>
                </a:cxn>
                <a:cxn ang="0">
                  <a:pos x="1543" y="25"/>
                </a:cxn>
                <a:cxn ang="0">
                  <a:pos x="0" y="0"/>
                </a:cxn>
                <a:cxn ang="0">
                  <a:pos x="0" y="25"/>
                </a:cxn>
              </a:cxnLst>
              <a:rect l="0" t="0" r="r" b="b"/>
              <a:pathLst>
                <a:path w="1544" h="25">
                  <a:moveTo>
                    <a:pt x="0" y="25"/>
                  </a:moveTo>
                  <a:lnTo>
                    <a:pt x="1543" y="25"/>
                  </a:lnTo>
                  <a:lnTo>
                    <a:pt x="0" y="0"/>
                  </a:lnTo>
                  <a:lnTo>
                    <a:pt x="0" y="25"/>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5" name="Freeform 40"/>
            <p:cNvSpPr>
              <a:spLocks/>
            </p:cNvSpPr>
            <p:nvPr/>
          </p:nvSpPr>
          <p:spPr bwMode="auto">
            <a:xfrm>
              <a:off x="1986" y="2588"/>
              <a:ext cx="1566" cy="25"/>
            </a:xfrm>
            <a:custGeom>
              <a:avLst/>
              <a:gdLst/>
              <a:ahLst/>
              <a:cxnLst>
                <a:cxn ang="0">
                  <a:pos x="0" y="0"/>
                </a:cxn>
                <a:cxn ang="0">
                  <a:pos x="1543" y="25"/>
                </a:cxn>
                <a:cxn ang="0">
                  <a:pos x="1564" y="0"/>
                </a:cxn>
                <a:cxn ang="0">
                  <a:pos x="0" y="0"/>
                </a:cxn>
              </a:cxnLst>
              <a:rect l="0" t="0" r="r" b="b"/>
              <a:pathLst>
                <a:path w="1564" h="25">
                  <a:moveTo>
                    <a:pt x="0" y="0"/>
                  </a:moveTo>
                  <a:lnTo>
                    <a:pt x="1543" y="25"/>
                  </a:lnTo>
                  <a:lnTo>
                    <a:pt x="1564"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6" name="Freeform 41"/>
            <p:cNvSpPr>
              <a:spLocks/>
            </p:cNvSpPr>
            <p:nvPr/>
          </p:nvSpPr>
          <p:spPr bwMode="auto">
            <a:xfrm>
              <a:off x="1986" y="2613"/>
              <a:ext cx="1526" cy="25"/>
            </a:xfrm>
            <a:custGeom>
              <a:avLst/>
              <a:gdLst/>
              <a:ahLst/>
              <a:cxnLst>
                <a:cxn ang="0">
                  <a:pos x="0" y="26"/>
                </a:cxn>
                <a:cxn ang="0">
                  <a:pos x="1524" y="26"/>
                </a:cxn>
                <a:cxn ang="0">
                  <a:pos x="0" y="0"/>
                </a:cxn>
                <a:cxn ang="0">
                  <a:pos x="0" y="26"/>
                </a:cxn>
              </a:cxnLst>
              <a:rect l="0" t="0" r="r" b="b"/>
              <a:pathLst>
                <a:path w="1524" h="26">
                  <a:moveTo>
                    <a:pt x="0" y="26"/>
                  </a:moveTo>
                  <a:lnTo>
                    <a:pt x="1524" y="26"/>
                  </a:lnTo>
                  <a:lnTo>
                    <a:pt x="0" y="0"/>
                  </a:lnTo>
                  <a:lnTo>
                    <a:pt x="0" y="26"/>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7" name="Freeform 42"/>
            <p:cNvSpPr>
              <a:spLocks/>
            </p:cNvSpPr>
            <p:nvPr/>
          </p:nvSpPr>
          <p:spPr bwMode="auto">
            <a:xfrm>
              <a:off x="1986" y="2613"/>
              <a:ext cx="1546" cy="25"/>
            </a:xfrm>
            <a:custGeom>
              <a:avLst/>
              <a:gdLst/>
              <a:ahLst/>
              <a:cxnLst>
                <a:cxn ang="0">
                  <a:pos x="0" y="0"/>
                </a:cxn>
                <a:cxn ang="0">
                  <a:pos x="1524" y="26"/>
                </a:cxn>
                <a:cxn ang="0">
                  <a:pos x="1543" y="0"/>
                </a:cxn>
                <a:cxn ang="0">
                  <a:pos x="0" y="0"/>
                </a:cxn>
              </a:cxnLst>
              <a:rect l="0" t="0" r="r" b="b"/>
              <a:pathLst>
                <a:path w="1544" h="26">
                  <a:moveTo>
                    <a:pt x="0" y="0"/>
                  </a:moveTo>
                  <a:lnTo>
                    <a:pt x="1524" y="26"/>
                  </a:lnTo>
                  <a:lnTo>
                    <a:pt x="154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8" name="Freeform 43"/>
            <p:cNvSpPr>
              <a:spLocks/>
            </p:cNvSpPr>
            <p:nvPr/>
          </p:nvSpPr>
          <p:spPr bwMode="auto">
            <a:xfrm>
              <a:off x="1986" y="2638"/>
              <a:ext cx="1507" cy="28"/>
            </a:xfrm>
            <a:custGeom>
              <a:avLst/>
              <a:gdLst/>
              <a:ahLst/>
              <a:cxnLst>
                <a:cxn ang="0">
                  <a:pos x="0" y="26"/>
                </a:cxn>
                <a:cxn ang="0">
                  <a:pos x="1505" y="26"/>
                </a:cxn>
                <a:cxn ang="0">
                  <a:pos x="0" y="0"/>
                </a:cxn>
                <a:cxn ang="0">
                  <a:pos x="0" y="26"/>
                </a:cxn>
              </a:cxnLst>
              <a:rect l="0" t="0" r="r" b="b"/>
              <a:pathLst>
                <a:path w="1506" h="26">
                  <a:moveTo>
                    <a:pt x="0" y="26"/>
                  </a:moveTo>
                  <a:lnTo>
                    <a:pt x="1505" y="26"/>
                  </a:lnTo>
                  <a:lnTo>
                    <a:pt x="0" y="0"/>
                  </a:lnTo>
                  <a:lnTo>
                    <a:pt x="0" y="26"/>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9" name="Freeform 44"/>
            <p:cNvSpPr>
              <a:spLocks/>
            </p:cNvSpPr>
            <p:nvPr/>
          </p:nvSpPr>
          <p:spPr bwMode="auto">
            <a:xfrm>
              <a:off x="1986" y="2638"/>
              <a:ext cx="1526" cy="28"/>
            </a:xfrm>
            <a:custGeom>
              <a:avLst/>
              <a:gdLst/>
              <a:ahLst/>
              <a:cxnLst>
                <a:cxn ang="0">
                  <a:pos x="0" y="0"/>
                </a:cxn>
                <a:cxn ang="0">
                  <a:pos x="1505" y="26"/>
                </a:cxn>
                <a:cxn ang="0">
                  <a:pos x="1524" y="0"/>
                </a:cxn>
                <a:cxn ang="0">
                  <a:pos x="0" y="0"/>
                </a:cxn>
              </a:cxnLst>
              <a:rect l="0" t="0" r="r" b="b"/>
              <a:pathLst>
                <a:path w="1524" h="26">
                  <a:moveTo>
                    <a:pt x="0" y="0"/>
                  </a:moveTo>
                  <a:lnTo>
                    <a:pt x="1505" y="26"/>
                  </a:lnTo>
                  <a:lnTo>
                    <a:pt x="1524"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0" name="Freeform 45"/>
            <p:cNvSpPr>
              <a:spLocks/>
            </p:cNvSpPr>
            <p:nvPr/>
          </p:nvSpPr>
          <p:spPr bwMode="auto">
            <a:xfrm>
              <a:off x="1986" y="2666"/>
              <a:ext cx="1489" cy="28"/>
            </a:xfrm>
            <a:custGeom>
              <a:avLst/>
              <a:gdLst/>
              <a:ahLst/>
              <a:cxnLst>
                <a:cxn ang="0">
                  <a:pos x="0" y="27"/>
                </a:cxn>
                <a:cxn ang="0">
                  <a:pos x="1488" y="27"/>
                </a:cxn>
                <a:cxn ang="0">
                  <a:pos x="0" y="0"/>
                </a:cxn>
                <a:cxn ang="0">
                  <a:pos x="0" y="27"/>
                </a:cxn>
              </a:cxnLst>
              <a:rect l="0" t="0" r="r" b="b"/>
              <a:pathLst>
                <a:path w="1488" h="27">
                  <a:moveTo>
                    <a:pt x="0" y="27"/>
                  </a:moveTo>
                  <a:lnTo>
                    <a:pt x="1488" y="27"/>
                  </a:lnTo>
                  <a:lnTo>
                    <a:pt x="0" y="0"/>
                  </a:lnTo>
                  <a:lnTo>
                    <a:pt x="0" y="27"/>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1" name="Freeform 46"/>
            <p:cNvSpPr>
              <a:spLocks/>
            </p:cNvSpPr>
            <p:nvPr/>
          </p:nvSpPr>
          <p:spPr bwMode="auto">
            <a:xfrm>
              <a:off x="1986" y="2666"/>
              <a:ext cx="1507" cy="28"/>
            </a:xfrm>
            <a:custGeom>
              <a:avLst/>
              <a:gdLst/>
              <a:ahLst/>
              <a:cxnLst>
                <a:cxn ang="0">
                  <a:pos x="0" y="0"/>
                </a:cxn>
                <a:cxn ang="0">
                  <a:pos x="1488" y="27"/>
                </a:cxn>
                <a:cxn ang="0">
                  <a:pos x="1505" y="0"/>
                </a:cxn>
                <a:cxn ang="0">
                  <a:pos x="0" y="0"/>
                </a:cxn>
              </a:cxnLst>
              <a:rect l="0" t="0" r="r" b="b"/>
              <a:pathLst>
                <a:path w="1506" h="27">
                  <a:moveTo>
                    <a:pt x="0" y="0"/>
                  </a:moveTo>
                  <a:lnTo>
                    <a:pt x="1488" y="27"/>
                  </a:lnTo>
                  <a:lnTo>
                    <a:pt x="150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2" name="Freeform 47"/>
            <p:cNvSpPr>
              <a:spLocks/>
            </p:cNvSpPr>
            <p:nvPr/>
          </p:nvSpPr>
          <p:spPr bwMode="auto">
            <a:xfrm>
              <a:off x="1986" y="2693"/>
              <a:ext cx="1473" cy="28"/>
            </a:xfrm>
            <a:custGeom>
              <a:avLst/>
              <a:gdLst/>
              <a:ahLst/>
              <a:cxnLst>
                <a:cxn ang="0">
                  <a:pos x="0" y="28"/>
                </a:cxn>
                <a:cxn ang="0">
                  <a:pos x="1471" y="28"/>
                </a:cxn>
                <a:cxn ang="0">
                  <a:pos x="0" y="0"/>
                </a:cxn>
                <a:cxn ang="0">
                  <a:pos x="0" y="28"/>
                </a:cxn>
              </a:cxnLst>
              <a:rect l="0" t="0" r="r" b="b"/>
              <a:pathLst>
                <a:path w="1472" h="28">
                  <a:moveTo>
                    <a:pt x="0" y="28"/>
                  </a:moveTo>
                  <a:lnTo>
                    <a:pt x="1471" y="28"/>
                  </a:lnTo>
                  <a:lnTo>
                    <a:pt x="0" y="0"/>
                  </a:lnTo>
                  <a:lnTo>
                    <a:pt x="0" y="28"/>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3" name="Freeform 48"/>
            <p:cNvSpPr>
              <a:spLocks/>
            </p:cNvSpPr>
            <p:nvPr/>
          </p:nvSpPr>
          <p:spPr bwMode="auto">
            <a:xfrm>
              <a:off x="1986" y="2693"/>
              <a:ext cx="1489" cy="28"/>
            </a:xfrm>
            <a:custGeom>
              <a:avLst/>
              <a:gdLst/>
              <a:ahLst/>
              <a:cxnLst>
                <a:cxn ang="0">
                  <a:pos x="0" y="0"/>
                </a:cxn>
                <a:cxn ang="0">
                  <a:pos x="1471" y="28"/>
                </a:cxn>
                <a:cxn ang="0">
                  <a:pos x="1488" y="0"/>
                </a:cxn>
                <a:cxn ang="0">
                  <a:pos x="0" y="0"/>
                </a:cxn>
              </a:cxnLst>
              <a:rect l="0" t="0" r="r" b="b"/>
              <a:pathLst>
                <a:path w="1488" h="28">
                  <a:moveTo>
                    <a:pt x="0" y="0"/>
                  </a:moveTo>
                  <a:lnTo>
                    <a:pt x="1471" y="28"/>
                  </a:lnTo>
                  <a:lnTo>
                    <a:pt x="148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4" name="Freeform 49"/>
            <p:cNvSpPr>
              <a:spLocks/>
            </p:cNvSpPr>
            <p:nvPr/>
          </p:nvSpPr>
          <p:spPr bwMode="auto">
            <a:xfrm>
              <a:off x="1986" y="2721"/>
              <a:ext cx="1457" cy="28"/>
            </a:xfrm>
            <a:custGeom>
              <a:avLst/>
              <a:gdLst/>
              <a:ahLst/>
              <a:cxnLst>
                <a:cxn ang="0">
                  <a:pos x="0" y="28"/>
                </a:cxn>
                <a:cxn ang="0">
                  <a:pos x="1455" y="28"/>
                </a:cxn>
                <a:cxn ang="0">
                  <a:pos x="0" y="0"/>
                </a:cxn>
                <a:cxn ang="0">
                  <a:pos x="0" y="28"/>
                </a:cxn>
              </a:cxnLst>
              <a:rect l="0" t="0" r="r" b="b"/>
              <a:pathLst>
                <a:path w="1456" h="28">
                  <a:moveTo>
                    <a:pt x="0" y="28"/>
                  </a:moveTo>
                  <a:lnTo>
                    <a:pt x="1455" y="28"/>
                  </a:lnTo>
                  <a:lnTo>
                    <a:pt x="0" y="0"/>
                  </a:lnTo>
                  <a:lnTo>
                    <a:pt x="0" y="28"/>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5" name="Freeform 50"/>
            <p:cNvSpPr>
              <a:spLocks/>
            </p:cNvSpPr>
            <p:nvPr/>
          </p:nvSpPr>
          <p:spPr bwMode="auto">
            <a:xfrm>
              <a:off x="1986" y="2721"/>
              <a:ext cx="1473" cy="28"/>
            </a:xfrm>
            <a:custGeom>
              <a:avLst/>
              <a:gdLst/>
              <a:ahLst/>
              <a:cxnLst>
                <a:cxn ang="0">
                  <a:pos x="0" y="0"/>
                </a:cxn>
                <a:cxn ang="0">
                  <a:pos x="1455" y="28"/>
                </a:cxn>
                <a:cxn ang="0">
                  <a:pos x="1471" y="0"/>
                </a:cxn>
                <a:cxn ang="0">
                  <a:pos x="0" y="0"/>
                </a:cxn>
              </a:cxnLst>
              <a:rect l="0" t="0" r="r" b="b"/>
              <a:pathLst>
                <a:path w="1472" h="28">
                  <a:moveTo>
                    <a:pt x="0" y="0"/>
                  </a:moveTo>
                  <a:lnTo>
                    <a:pt x="1455" y="28"/>
                  </a:lnTo>
                  <a:lnTo>
                    <a:pt x="147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6" name="Freeform 51"/>
            <p:cNvSpPr>
              <a:spLocks/>
            </p:cNvSpPr>
            <p:nvPr/>
          </p:nvSpPr>
          <p:spPr bwMode="auto">
            <a:xfrm>
              <a:off x="1986" y="2748"/>
              <a:ext cx="1442" cy="30"/>
            </a:xfrm>
            <a:custGeom>
              <a:avLst/>
              <a:gdLst/>
              <a:ahLst/>
              <a:cxnLst>
                <a:cxn ang="0">
                  <a:pos x="0" y="29"/>
                </a:cxn>
                <a:cxn ang="0">
                  <a:pos x="1441" y="29"/>
                </a:cxn>
                <a:cxn ang="0">
                  <a:pos x="0" y="0"/>
                </a:cxn>
                <a:cxn ang="0">
                  <a:pos x="0" y="29"/>
                </a:cxn>
              </a:cxnLst>
              <a:rect l="0" t="0" r="r" b="b"/>
              <a:pathLst>
                <a:path w="1441" h="29">
                  <a:moveTo>
                    <a:pt x="0" y="29"/>
                  </a:moveTo>
                  <a:lnTo>
                    <a:pt x="1441" y="29"/>
                  </a:lnTo>
                  <a:lnTo>
                    <a:pt x="0" y="0"/>
                  </a:lnTo>
                  <a:lnTo>
                    <a:pt x="0" y="29"/>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7" name="Freeform 52"/>
            <p:cNvSpPr>
              <a:spLocks/>
            </p:cNvSpPr>
            <p:nvPr/>
          </p:nvSpPr>
          <p:spPr bwMode="auto">
            <a:xfrm>
              <a:off x="1986" y="2748"/>
              <a:ext cx="1457" cy="30"/>
            </a:xfrm>
            <a:custGeom>
              <a:avLst/>
              <a:gdLst/>
              <a:ahLst/>
              <a:cxnLst>
                <a:cxn ang="0">
                  <a:pos x="0" y="0"/>
                </a:cxn>
                <a:cxn ang="0">
                  <a:pos x="1441" y="29"/>
                </a:cxn>
                <a:cxn ang="0">
                  <a:pos x="1455" y="0"/>
                </a:cxn>
                <a:cxn ang="0">
                  <a:pos x="0" y="0"/>
                </a:cxn>
              </a:cxnLst>
              <a:rect l="0" t="0" r="r" b="b"/>
              <a:pathLst>
                <a:path w="1456" h="29">
                  <a:moveTo>
                    <a:pt x="0" y="0"/>
                  </a:moveTo>
                  <a:lnTo>
                    <a:pt x="1441" y="29"/>
                  </a:lnTo>
                  <a:lnTo>
                    <a:pt x="145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8" name="Freeform 53"/>
            <p:cNvSpPr>
              <a:spLocks/>
            </p:cNvSpPr>
            <p:nvPr/>
          </p:nvSpPr>
          <p:spPr bwMode="auto">
            <a:xfrm>
              <a:off x="1986" y="2778"/>
              <a:ext cx="1430" cy="30"/>
            </a:xfrm>
            <a:custGeom>
              <a:avLst/>
              <a:gdLst/>
              <a:ahLst/>
              <a:cxnLst>
                <a:cxn ang="0">
                  <a:pos x="0" y="29"/>
                </a:cxn>
                <a:cxn ang="0">
                  <a:pos x="1427" y="29"/>
                </a:cxn>
                <a:cxn ang="0">
                  <a:pos x="0" y="0"/>
                </a:cxn>
                <a:cxn ang="0">
                  <a:pos x="0" y="29"/>
                </a:cxn>
              </a:cxnLst>
              <a:rect l="0" t="0" r="r" b="b"/>
              <a:pathLst>
                <a:path w="1428" h="29">
                  <a:moveTo>
                    <a:pt x="0" y="29"/>
                  </a:moveTo>
                  <a:lnTo>
                    <a:pt x="1427" y="29"/>
                  </a:lnTo>
                  <a:lnTo>
                    <a:pt x="0" y="0"/>
                  </a:lnTo>
                  <a:lnTo>
                    <a:pt x="0" y="29"/>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9" name="Freeform 54"/>
            <p:cNvSpPr>
              <a:spLocks/>
            </p:cNvSpPr>
            <p:nvPr/>
          </p:nvSpPr>
          <p:spPr bwMode="auto">
            <a:xfrm>
              <a:off x="1986" y="2778"/>
              <a:ext cx="1442" cy="30"/>
            </a:xfrm>
            <a:custGeom>
              <a:avLst/>
              <a:gdLst/>
              <a:ahLst/>
              <a:cxnLst>
                <a:cxn ang="0">
                  <a:pos x="0" y="0"/>
                </a:cxn>
                <a:cxn ang="0">
                  <a:pos x="1427" y="29"/>
                </a:cxn>
                <a:cxn ang="0">
                  <a:pos x="1441" y="0"/>
                </a:cxn>
                <a:cxn ang="0">
                  <a:pos x="0" y="0"/>
                </a:cxn>
              </a:cxnLst>
              <a:rect l="0" t="0" r="r" b="b"/>
              <a:pathLst>
                <a:path w="1441" h="29">
                  <a:moveTo>
                    <a:pt x="0" y="0"/>
                  </a:moveTo>
                  <a:lnTo>
                    <a:pt x="1427" y="29"/>
                  </a:lnTo>
                  <a:lnTo>
                    <a:pt x="144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0" name="Freeform 55"/>
            <p:cNvSpPr>
              <a:spLocks/>
            </p:cNvSpPr>
            <p:nvPr/>
          </p:nvSpPr>
          <p:spPr bwMode="auto">
            <a:xfrm>
              <a:off x="1986" y="2808"/>
              <a:ext cx="1416" cy="28"/>
            </a:xfrm>
            <a:custGeom>
              <a:avLst/>
              <a:gdLst/>
              <a:ahLst/>
              <a:cxnLst>
                <a:cxn ang="0">
                  <a:pos x="0" y="30"/>
                </a:cxn>
                <a:cxn ang="0">
                  <a:pos x="1415" y="30"/>
                </a:cxn>
                <a:cxn ang="0">
                  <a:pos x="0" y="0"/>
                </a:cxn>
                <a:cxn ang="0">
                  <a:pos x="0" y="30"/>
                </a:cxn>
              </a:cxnLst>
              <a:rect l="0" t="0" r="r" b="b"/>
              <a:pathLst>
                <a:path w="1415" h="30">
                  <a:moveTo>
                    <a:pt x="0" y="30"/>
                  </a:moveTo>
                  <a:lnTo>
                    <a:pt x="1415" y="30"/>
                  </a:lnTo>
                  <a:lnTo>
                    <a:pt x="0" y="0"/>
                  </a:lnTo>
                  <a:lnTo>
                    <a:pt x="0" y="3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1" name="Freeform 56"/>
            <p:cNvSpPr>
              <a:spLocks/>
            </p:cNvSpPr>
            <p:nvPr/>
          </p:nvSpPr>
          <p:spPr bwMode="auto">
            <a:xfrm>
              <a:off x="1986" y="2808"/>
              <a:ext cx="1430" cy="28"/>
            </a:xfrm>
            <a:custGeom>
              <a:avLst/>
              <a:gdLst/>
              <a:ahLst/>
              <a:cxnLst>
                <a:cxn ang="0">
                  <a:pos x="0" y="0"/>
                </a:cxn>
                <a:cxn ang="0">
                  <a:pos x="1415" y="30"/>
                </a:cxn>
                <a:cxn ang="0">
                  <a:pos x="1427" y="0"/>
                </a:cxn>
                <a:cxn ang="0">
                  <a:pos x="0" y="0"/>
                </a:cxn>
              </a:cxnLst>
              <a:rect l="0" t="0" r="r" b="b"/>
              <a:pathLst>
                <a:path w="1428" h="30">
                  <a:moveTo>
                    <a:pt x="0" y="0"/>
                  </a:moveTo>
                  <a:lnTo>
                    <a:pt x="1415" y="30"/>
                  </a:lnTo>
                  <a:lnTo>
                    <a:pt x="142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2" name="Freeform 57"/>
            <p:cNvSpPr>
              <a:spLocks/>
            </p:cNvSpPr>
            <p:nvPr/>
          </p:nvSpPr>
          <p:spPr bwMode="auto">
            <a:xfrm>
              <a:off x="1986" y="2836"/>
              <a:ext cx="1405" cy="32"/>
            </a:xfrm>
            <a:custGeom>
              <a:avLst/>
              <a:gdLst/>
              <a:ahLst/>
              <a:cxnLst>
                <a:cxn ang="0">
                  <a:pos x="0" y="30"/>
                </a:cxn>
                <a:cxn ang="0">
                  <a:pos x="1403" y="30"/>
                </a:cxn>
                <a:cxn ang="0">
                  <a:pos x="0" y="0"/>
                </a:cxn>
                <a:cxn ang="0">
                  <a:pos x="0" y="30"/>
                </a:cxn>
              </a:cxnLst>
              <a:rect l="0" t="0" r="r" b="b"/>
              <a:pathLst>
                <a:path w="1403" h="30">
                  <a:moveTo>
                    <a:pt x="0" y="30"/>
                  </a:moveTo>
                  <a:lnTo>
                    <a:pt x="1403" y="30"/>
                  </a:lnTo>
                  <a:lnTo>
                    <a:pt x="0" y="0"/>
                  </a:lnTo>
                  <a:lnTo>
                    <a:pt x="0" y="3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3" name="Freeform 58"/>
            <p:cNvSpPr>
              <a:spLocks/>
            </p:cNvSpPr>
            <p:nvPr/>
          </p:nvSpPr>
          <p:spPr bwMode="auto">
            <a:xfrm>
              <a:off x="1986" y="2836"/>
              <a:ext cx="1416" cy="32"/>
            </a:xfrm>
            <a:custGeom>
              <a:avLst/>
              <a:gdLst/>
              <a:ahLst/>
              <a:cxnLst>
                <a:cxn ang="0">
                  <a:pos x="0" y="0"/>
                </a:cxn>
                <a:cxn ang="0">
                  <a:pos x="1403" y="30"/>
                </a:cxn>
                <a:cxn ang="0">
                  <a:pos x="1415" y="0"/>
                </a:cxn>
                <a:cxn ang="0">
                  <a:pos x="0" y="0"/>
                </a:cxn>
              </a:cxnLst>
              <a:rect l="0" t="0" r="r" b="b"/>
              <a:pathLst>
                <a:path w="1415" h="30">
                  <a:moveTo>
                    <a:pt x="0" y="0"/>
                  </a:moveTo>
                  <a:lnTo>
                    <a:pt x="1403" y="30"/>
                  </a:lnTo>
                  <a:lnTo>
                    <a:pt x="141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4" name="Freeform 59"/>
            <p:cNvSpPr>
              <a:spLocks/>
            </p:cNvSpPr>
            <p:nvPr/>
          </p:nvSpPr>
          <p:spPr bwMode="auto">
            <a:xfrm>
              <a:off x="1986" y="2868"/>
              <a:ext cx="1394" cy="30"/>
            </a:xfrm>
            <a:custGeom>
              <a:avLst/>
              <a:gdLst/>
              <a:ahLst/>
              <a:cxnLst>
                <a:cxn ang="0">
                  <a:pos x="0" y="31"/>
                </a:cxn>
                <a:cxn ang="0">
                  <a:pos x="1393" y="31"/>
                </a:cxn>
                <a:cxn ang="0">
                  <a:pos x="0" y="0"/>
                </a:cxn>
                <a:cxn ang="0">
                  <a:pos x="0" y="31"/>
                </a:cxn>
              </a:cxnLst>
              <a:rect l="0" t="0" r="r" b="b"/>
              <a:pathLst>
                <a:path w="1393" h="31">
                  <a:moveTo>
                    <a:pt x="0" y="31"/>
                  </a:moveTo>
                  <a:lnTo>
                    <a:pt x="1393" y="31"/>
                  </a:lnTo>
                  <a:lnTo>
                    <a:pt x="0" y="0"/>
                  </a:lnTo>
                  <a:lnTo>
                    <a:pt x="0" y="3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5" name="Freeform 60"/>
            <p:cNvSpPr>
              <a:spLocks/>
            </p:cNvSpPr>
            <p:nvPr/>
          </p:nvSpPr>
          <p:spPr bwMode="auto">
            <a:xfrm>
              <a:off x="1986" y="2868"/>
              <a:ext cx="1405" cy="30"/>
            </a:xfrm>
            <a:custGeom>
              <a:avLst/>
              <a:gdLst/>
              <a:ahLst/>
              <a:cxnLst>
                <a:cxn ang="0">
                  <a:pos x="0" y="0"/>
                </a:cxn>
                <a:cxn ang="0">
                  <a:pos x="1393" y="31"/>
                </a:cxn>
                <a:cxn ang="0">
                  <a:pos x="1403" y="0"/>
                </a:cxn>
                <a:cxn ang="0">
                  <a:pos x="0" y="0"/>
                </a:cxn>
              </a:cxnLst>
              <a:rect l="0" t="0" r="r" b="b"/>
              <a:pathLst>
                <a:path w="1403" h="31">
                  <a:moveTo>
                    <a:pt x="0" y="0"/>
                  </a:moveTo>
                  <a:lnTo>
                    <a:pt x="1393" y="31"/>
                  </a:lnTo>
                  <a:lnTo>
                    <a:pt x="140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6" name="Freeform 61"/>
            <p:cNvSpPr>
              <a:spLocks/>
            </p:cNvSpPr>
            <p:nvPr/>
          </p:nvSpPr>
          <p:spPr bwMode="auto">
            <a:xfrm>
              <a:off x="1986" y="2898"/>
              <a:ext cx="1385" cy="32"/>
            </a:xfrm>
            <a:custGeom>
              <a:avLst/>
              <a:gdLst/>
              <a:ahLst/>
              <a:cxnLst>
                <a:cxn ang="0">
                  <a:pos x="0" y="30"/>
                </a:cxn>
                <a:cxn ang="0">
                  <a:pos x="1383" y="30"/>
                </a:cxn>
                <a:cxn ang="0">
                  <a:pos x="0" y="0"/>
                </a:cxn>
                <a:cxn ang="0">
                  <a:pos x="0" y="30"/>
                </a:cxn>
              </a:cxnLst>
              <a:rect l="0" t="0" r="r" b="b"/>
              <a:pathLst>
                <a:path w="1384" h="31">
                  <a:moveTo>
                    <a:pt x="0" y="30"/>
                  </a:moveTo>
                  <a:lnTo>
                    <a:pt x="1383" y="30"/>
                  </a:lnTo>
                  <a:lnTo>
                    <a:pt x="0" y="0"/>
                  </a:lnTo>
                  <a:lnTo>
                    <a:pt x="0" y="3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7" name="Freeform 62"/>
            <p:cNvSpPr>
              <a:spLocks/>
            </p:cNvSpPr>
            <p:nvPr/>
          </p:nvSpPr>
          <p:spPr bwMode="auto">
            <a:xfrm>
              <a:off x="1986" y="2898"/>
              <a:ext cx="1394" cy="32"/>
            </a:xfrm>
            <a:custGeom>
              <a:avLst/>
              <a:gdLst/>
              <a:ahLst/>
              <a:cxnLst>
                <a:cxn ang="0">
                  <a:pos x="0" y="0"/>
                </a:cxn>
                <a:cxn ang="0">
                  <a:pos x="1383" y="30"/>
                </a:cxn>
                <a:cxn ang="0">
                  <a:pos x="1393" y="0"/>
                </a:cxn>
                <a:cxn ang="0">
                  <a:pos x="0" y="0"/>
                </a:cxn>
              </a:cxnLst>
              <a:rect l="0" t="0" r="r" b="b"/>
              <a:pathLst>
                <a:path w="1393" h="31">
                  <a:moveTo>
                    <a:pt x="0" y="0"/>
                  </a:moveTo>
                  <a:lnTo>
                    <a:pt x="1383" y="30"/>
                  </a:lnTo>
                  <a:lnTo>
                    <a:pt x="139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8" name="Freeform 63"/>
            <p:cNvSpPr>
              <a:spLocks/>
            </p:cNvSpPr>
            <p:nvPr/>
          </p:nvSpPr>
          <p:spPr bwMode="auto">
            <a:xfrm>
              <a:off x="1986" y="2928"/>
              <a:ext cx="1378" cy="30"/>
            </a:xfrm>
            <a:custGeom>
              <a:avLst/>
              <a:gdLst/>
              <a:ahLst/>
              <a:cxnLst>
                <a:cxn ang="0">
                  <a:pos x="0" y="32"/>
                </a:cxn>
                <a:cxn ang="0">
                  <a:pos x="1375" y="32"/>
                </a:cxn>
                <a:cxn ang="0">
                  <a:pos x="0" y="0"/>
                </a:cxn>
                <a:cxn ang="0">
                  <a:pos x="0" y="32"/>
                </a:cxn>
              </a:cxnLst>
              <a:rect l="0" t="0" r="r" b="b"/>
              <a:pathLst>
                <a:path w="1375" h="31">
                  <a:moveTo>
                    <a:pt x="0" y="32"/>
                  </a:moveTo>
                  <a:lnTo>
                    <a:pt x="1375" y="32"/>
                  </a:lnTo>
                  <a:lnTo>
                    <a:pt x="0"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9" name="Freeform 64"/>
            <p:cNvSpPr>
              <a:spLocks/>
            </p:cNvSpPr>
            <p:nvPr/>
          </p:nvSpPr>
          <p:spPr bwMode="auto">
            <a:xfrm>
              <a:off x="1986" y="2928"/>
              <a:ext cx="1385" cy="30"/>
            </a:xfrm>
            <a:custGeom>
              <a:avLst/>
              <a:gdLst/>
              <a:ahLst/>
              <a:cxnLst>
                <a:cxn ang="0">
                  <a:pos x="0" y="0"/>
                </a:cxn>
                <a:cxn ang="0">
                  <a:pos x="1375" y="32"/>
                </a:cxn>
                <a:cxn ang="0">
                  <a:pos x="1383" y="0"/>
                </a:cxn>
                <a:cxn ang="0">
                  <a:pos x="0" y="0"/>
                </a:cxn>
              </a:cxnLst>
              <a:rect l="0" t="0" r="r" b="b"/>
              <a:pathLst>
                <a:path w="1384" h="31">
                  <a:moveTo>
                    <a:pt x="0" y="0"/>
                  </a:moveTo>
                  <a:lnTo>
                    <a:pt x="1375" y="32"/>
                  </a:lnTo>
                  <a:lnTo>
                    <a:pt x="138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70" name="Freeform 65"/>
            <p:cNvSpPr>
              <a:spLocks/>
            </p:cNvSpPr>
            <p:nvPr/>
          </p:nvSpPr>
          <p:spPr bwMode="auto">
            <a:xfrm>
              <a:off x="1986" y="2960"/>
              <a:ext cx="1369" cy="32"/>
            </a:xfrm>
            <a:custGeom>
              <a:avLst/>
              <a:gdLst/>
              <a:ahLst/>
              <a:cxnLst>
                <a:cxn ang="0">
                  <a:pos x="0" y="31"/>
                </a:cxn>
                <a:cxn ang="0">
                  <a:pos x="1368" y="31"/>
                </a:cxn>
                <a:cxn ang="0">
                  <a:pos x="0" y="0"/>
                </a:cxn>
                <a:cxn ang="0">
                  <a:pos x="0" y="31"/>
                </a:cxn>
              </a:cxnLst>
              <a:rect l="0" t="0" r="r" b="b"/>
              <a:pathLst>
                <a:path w="1368" h="31">
                  <a:moveTo>
                    <a:pt x="0" y="31"/>
                  </a:moveTo>
                  <a:lnTo>
                    <a:pt x="1368" y="31"/>
                  </a:lnTo>
                  <a:lnTo>
                    <a:pt x="0" y="0"/>
                  </a:lnTo>
                  <a:lnTo>
                    <a:pt x="0" y="3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71" name="Freeform 66"/>
            <p:cNvSpPr>
              <a:spLocks/>
            </p:cNvSpPr>
            <p:nvPr/>
          </p:nvSpPr>
          <p:spPr bwMode="auto">
            <a:xfrm>
              <a:off x="1986" y="2960"/>
              <a:ext cx="1378" cy="32"/>
            </a:xfrm>
            <a:custGeom>
              <a:avLst/>
              <a:gdLst/>
              <a:ahLst/>
              <a:cxnLst>
                <a:cxn ang="0">
                  <a:pos x="0" y="0"/>
                </a:cxn>
                <a:cxn ang="0">
                  <a:pos x="1368" y="31"/>
                </a:cxn>
                <a:cxn ang="0">
                  <a:pos x="1375" y="0"/>
                </a:cxn>
                <a:cxn ang="0">
                  <a:pos x="0" y="0"/>
                </a:cxn>
              </a:cxnLst>
              <a:rect l="0" t="0" r="r" b="b"/>
              <a:pathLst>
                <a:path w="1375" h="31">
                  <a:moveTo>
                    <a:pt x="0" y="0"/>
                  </a:moveTo>
                  <a:lnTo>
                    <a:pt x="1368" y="31"/>
                  </a:lnTo>
                  <a:lnTo>
                    <a:pt x="137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72" name="Freeform 67"/>
            <p:cNvSpPr>
              <a:spLocks/>
            </p:cNvSpPr>
            <p:nvPr/>
          </p:nvSpPr>
          <p:spPr bwMode="auto">
            <a:xfrm>
              <a:off x="1986" y="2992"/>
              <a:ext cx="1362" cy="30"/>
            </a:xfrm>
            <a:custGeom>
              <a:avLst/>
              <a:gdLst/>
              <a:ahLst/>
              <a:cxnLst>
                <a:cxn ang="0">
                  <a:pos x="0" y="32"/>
                </a:cxn>
                <a:cxn ang="0">
                  <a:pos x="1361" y="32"/>
                </a:cxn>
                <a:cxn ang="0">
                  <a:pos x="0" y="0"/>
                </a:cxn>
                <a:cxn ang="0">
                  <a:pos x="0" y="32"/>
                </a:cxn>
              </a:cxnLst>
              <a:rect l="0" t="0" r="r" b="b"/>
              <a:pathLst>
                <a:path w="1362" h="32">
                  <a:moveTo>
                    <a:pt x="0" y="32"/>
                  </a:moveTo>
                  <a:lnTo>
                    <a:pt x="1361" y="32"/>
                  </a:lnTo>
                  <a:lnTo>
                    <a:pt x="0"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73" name="Freeform 68"/>
            <p:cNvSpPr>
              <a:spLocks/>
            </p:cNvSpPr>
            <p:nvPr/>
          </p:nvSpPr>
          <p:spPr bwMode="auto">
            <a:xfrm>
              <a:off x="1986" y="2992"/>
              <a:ext cx="1369" cy="30"/>
            </a:xfrm>
            <a:custGeom>
              <a:avLst/>
              <a:gdLst/>
              <a:ahLst/>
              <a:cxnLst>
                <a:cxn ang="0">
                  <a:pos x="0" y="0"/>
                </a:cxn>
                <a:cxn ang="0">
                  <a:pos x="1361" y="32"/>
                </a:cxn>
                <a:cxn ang="0">
                  <a:pos x="1368" y="0"/>
                </a:cxn>
                <a:cxn ang="0">
                  <a:pos x="0" y="0"/>
                </a:cxn>
              </a:cxnLst>
              <a:rect l="0" t="0" r="r" b="b"/>
              <a:pathLst>
                <a:path w="1368" h="32">
                  <a:moveTo>
                    <a:pt x="0" y="0"/>
                  </a:moveTo>
                  <a:lnTo>
                    <a:pt x="1361" y="32"/>
                  </a:lnTo>
                  <a:lnTo>
                    <a:pt x="136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74" name="Freeform 69"/>
            <p:cNvSpPr>
              <a:spLocks/>
            </p:cNvSpPr>
            <p:nvPr/>
          </p:nvSpPr>
          <p:spPr bwMode="auto">
            <a:xfrm>
              <a:off x="1986" y="3022"/>
              <a:ext cx="1357" cy="32"/>
            </a:xfrm>
            <a:custGeom>
              <a:avLst/>
              <a:gdLst/>
              <a:ahLst/>
              <a:cxnLst>
                <a:cxn ang="0">
                  <a:pos x="0" y="32"/>
                </a:cxn>
                <a:cxn ang="0">
                  <a:pos x="1356" y="32"/>
                </a:cxn>
                <a:cxn ang="0">
                  <a:pos x="0" y="0"/>
                </a:cxn>
                <a:cxn ang="0">
                  <a:pos x="0" y="32"/>
                </a:cxn>
              </a:cxnLst>
              <a:rect l="0" t="0" r="r" b="b"/>
              <a:pathLst>
                <a:path w="1357" h="32">
                  <a:moveTo>
                    <a:pt x="0" y="32"/>
                  </a:moveTo>
                  <a:lnTo>
                    <a:pt x="1356" y="32"/>
                  </a:lnTo>
                  <a:lnTo>
                    <a:pt x="0"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75" name="Freeform 70"/>
            <p:cNvSpPr>
              <a:spLocks/>
            </p:cNvSpPr>
            <p:nvPr/>
          </p:nvSpPr>
          <p:spPr bwMode="auto">
            <a:xfrm>
              <a:off x="1986" y="3022"/>
              <a:ext cx="1362" cy="32"/>
            </a:xfrm>
            <a:custGeom>
              <a:avLst/>
              <a:gdLst/>
              <a:ahLst/>
              <a:cxnLst>
                <a:cxn ang="0">
                  <a:pos x="0" y="0"/>
                </a:cxn>
                <a:cxn ang="0">
                  <a:pos x="1356" y="32"/>
                </a:cxn>
                <a:cxn ang="0">
                  <a:pos x="1361" y="0"/>
                </a:cxn>
                <a:cxn ang="0">
                  <a:pos x="0" y="0"/>
                </a:cxn>
              </a:cxnLst>
              <a:rect l="0" t="0" r="r" b="b"/>
              <a:pathLst>
                <a:path w="1362" h="32">
                  <a:moveTo>
                    <a:pt x="0" y="0"/>
                  </a:moveTo>
                  <a:lnTo>
                    <a:pt x="1356" y="32"/>
                  </a:lnTo>
                  <a:lnTo>
                    <a:pt x="136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76" name="Freeform 71"/>
            <p:cNvSpPr>
              <a:spLocks/>
            </p:cNvSpPr>
            <p:nvPr/>
          </p:nvSpPr>
          <p:spPr bwMode="auto">
            <a:xfrm>
              <a:off x="1986" y="3054"/>
              <a:ext cx="1355" cy="32"/>
            </a:xfrm>
            <a:custGeom>
              <a:avLst/>
              <a:gdLst/>
              <a:ahLst/>
              <a:cxnLst>
                <a:cxn ang="0">
                  <a:pos x="0" y="32"/>
                </a:cxn>
                <a:cxn ang="0">
                  <a:pos x="1352" y="32"/>
                </a:cxn>
                <a:cxn ang="0">
                  <a:pos x="0" y="0"/>
                </a:cxn>
                <a:cxn ang="0">
                  <a:pos x="0" y="32"/>
                </a:cxn>
              </a:cxnLst>
              <a:rect l="0" t="0" r="r" b="b"/>
              <a:pathLst>
                <a:path w="1353" h="32">
                  <a:moveTo>
                    <a:pt x="0" y="32"/>
                  </a:moveTo>
                  <a:lnTo>
                    <a:pt x="1352" y="32"/>
                  </a:lnTo>
                  <a:lnTo>
                    <a:pt x="0"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77" name="Freeform 72"/>
            <p:cNvSpPr>
              <a:spLocks/>
            </p:cNvSpPr>
            <p:nvPr/>
          </p:nvSpPr>
          <p:spPr bwMode="auto">
            <a:xfrm>
              <a:off x="1986" y="3054"/>
              <a:ext cx="1357" cy="32"/>
            </a:xfrm>
            <a:custGeom>
              <a:avLst/>
              <a:gdLst/>
              <a:ahLst/>
              <a:cxnLst>
                <a:cxn ang="0">
                  <a:pos x="0" y="0"/>
                </a:cxn>
                <a:cxn ang="0">
                  <a:pos x="1352" y="32"/>
                </a:cxn>
                <a:cxn ang="0">
                  <a:pos x="1356" y="0"/>
                </a:cxn>
                <a:cxn ang="0">
                  <a:pos x="0" y="0"/>
                </a:cxn>
              </a:cxnLst>
              <a:rect l="0" t="0" r="r" b="b"/>
              <a:pathLst>
                <a:path w="1357" h="32">
                  <a:moveTo>
                    <a:pt x="0" y="0"/>
                  </a:moveTo>
                  <a:lnTo>
                    <a:pt x="1352" y="32"/>
                  </a:lnTo>
                  <a:lnTo>
                    <a:pt x="135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78" name="Freeform 73"/>
            <p:cNvSpPr>
              <a:spLocks/>
            </p:cNvSpPr>
            <p:nvPr/>
          </p:nvSpPr>
          <p:spPr bwMode="auto">
            <a:xfrm>
              <a:off x="1986" y="3086"/>
              <a:ext cx="1351" cy="32"/>
            </a:xfrm>
            <a:custGeom>
              <a:avLst/>
              <a:gdLst/>
              <a:ahLst/>
              <a:cxnLst>
                <a:cxn ang="0">
                  <a:pos x="0" y="32"/>
                </a:cxn>
                <a:cxn ang="0">
                  <a:pos x="1350" y="32"/>
                </a:cxn>
                <a:cxn ang="0">
                  <a:pos x="0" y="0"/>
                </a:cxn>
                <a:cxn ang="0">
                  <a:pos x="0" y="32"/>
                </a:cxn>
              </a:cxnLst>
              <a:rect l="0" t="0" r="r" b="b"/>
              <a:pathLst>
                <a:path w="1350" h="32">
                  <a:moveTo>
                    <a:pt x="0" y="32"/>
                  </a:moveTo>
                  <a:lnTo>
                    <a:pt x="1350" y="32"/>
                  </a:lnTo>
                  <a:lnTo>
                    <a:pt x="0"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79" name="Freeform 74"/>
            <p:cNvSpPr>
              <a:spLocks/>
            </p:cNvSpPr>
            <p:nvPr/>
          </p:nvSpPr>
          <p:spPr bwMode="auto">
            <a:xfrm>
              <a:off x="1986" y="3086"/>
              <a:ext cx="1355" cy="32"/>
            </a:xfrm>
            <a:custGeom>
              <a:avLst/>
              <a:gdLst/>
              <a:ahLst/>
              <a:cxnLst>
                <a:cxn ang="0">
                  <a:pos x="0" y="0"/>
                </a:cxn>
                <a:cxn ang="0">
                  <a:pos x="1350" y="32"/>
                </a:cxn>
                <a:cxn ang="0">
                  <a:pos x="1352" y="0"/>
                </a:cxn>
                <a:cxn ang="0">
                  <a:pos x="0" y="0"/>
                </a:cxn>
              </a:cxnLst>
              <a:rect l="0" t="0" r="r" b="b"/>
              <a:pathLst>
                <a:path w="1353" h="32">
                  <a:moveTo>
                    <a:pt x="0" y="0"/>
                  </a:moveTo>
                  <a:lnTo>
                    <a:pt x="1350" y="32"/>
                  </a:lnTo>
                  <a:lnTo>
                    <a:pt x="1352"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80" name="Freeform 75"/>
            <p:cNvSpPr>
              <a:spLocks/>
            </p:cNvSpPr>
            <p:nvPr/>
          </p:nvSpPr>
          <p:spPr bwMode="auto">
            <a:xfrm>
              <a:off x="1986" y="3118"/>
              <a:ext cx="1348" cy="30"/>
            </a:xfrm>
            <a:custGeom>
              <a:avLst/>
              <a:gdLst/>
              <a:ahLst/>
              <a:cxnLst>
                <a:cxn ang="0">
                  <a:pos x="0" y="32"/>
                </a:cxn>
                <a:cxn ang="0">
                  <a:pos x="1348" y="32"/>
                </a:cxn>
                <a:cxn ang="0">
                  <a:pos x="0" y="0"/>
                </a:cxn>
                <a:cxn ang="0">
                  <a:pos x="0" y="32"/>
                </a:cxn>
              </a:cxnLst>
              <a:rect l="0" t="0" r="r" b="b"/>
              <a:pathLst>
                <a:path w="1348" h="32">
                  <a:moveTo>
                    <a:pt x="0" y="32"/>
                  </a:moveTo>
                  <a:lnTo>
                    <a:pt x="1348" y="32"/>
                  </a:lnTo>
                  <a:lnTo>
                    <a:pt x="0"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81" name="Freeform 76"/>
            <p:cNvSpPr>
              <a:spLocks/>
            </p:cNvSpPr>
            <p:nvPr/>
          </p:nvSpPr>
          <p:spPr bwMode="auto">
            <a:xfrm>
              <a:off x="1986" y="3118"/>
              <a:ext cx="1351" cy="30"/>
            </a:xfrm>
            <a:custGeom>
              <a:avLst/>
              <a:gdLst/>
              <a:ahLst/>
              <a:cxnLst>
                <a:cxn ang="0">
                  <a:pos x="0" y="0"/>
                </a:cxn>
                <a:cxn ang="0">
                  <a:pos x="1348" y="32"/>
                </a:cxn>
                <a:cxn ang="0">
                  <a:pos x="1350" y="0"/>
                </a:cxn>
                <a:cxn ang="0">
                  <a:pos x="0" y="0"/>
                </a:cxn>
              </a:cxnLst>
              <a:rect l="0" t="0" r="r" b="b"/>
              <a:pathLst>
                <a:path w="1350" h="32">
                  <a:moveTo>
                    <a:pt x="0" y="0"/>
                  </a:moveTo>
                  <a:lnTo>
                    <a:pt x="1348" y="32"/>
                  </a:lnTo>
                  <a:lnTo>
                    <a:pt x="1350"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82" name="Freeform 77"/>
            <p:cNvSpPr>
              <a:spLocks/>
            </p:cNvSpPr>
            <p:nvPr/>
          </p:nvSpPr>
          <p:spPr bwMode="auto">
            <a:xfrm>
              <a:off x="1986" y="3148"/>
              <a:ext cx="1348" cy="34"/>
            </a:xfrm>
            <a:custGeom>
              <a:avLst/>
              <a:gdLst/>
              <a:ahLst/>
              <a:cxnLst>
                <a:cxn ang="0">
                  <a:pos x="0" y="32"/>
                </a:cxn>
                <a:cxn ang="0">
                  <a:pos x="1347" y="32"/>
                </a:cxn>
                <a:cxn ang="0">
                  <a:pos x="0" y="0"/>
                </a:cxn>
                <a:cxn ang="0">
                  <a:pos x="0" y="32"/>
                </a:cxn>
              </a:cxnLst>
              <a:rect l="0" t="0" r="r" b="b"/>
              <a:pathLst>
                <a:path w="1348" h="32">
                  <a:moveTo>
                    <a:pt x="0" y="32"/>
                  </a:moveTo>
                  <a:lnTo>
                    <a:pt x="1347" y="32"/>
                  </a:lnTo>
                  <a:lnTo>
                    <a:pt x="0"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83" name="Freeform 78"/>
            <p:cNvSpPr>
              <a:spLocks/>
            </p:cNvSpPr>
            <p:nvPr/>
          </p:nvSpPr>
          <p:spPr bwMode="auto">
            <a:xfrm>
              <a:off x="1986" y="3148"/>
              <a:ext cx="1348" cy="34"/>
            </a:xfrm>
            <a:custGeom>
              <a:avLst/>
              <a:gdLst/>
              <a:ahLst/>
              <a:cxnLst>
                <a:cxn ang="0">
                  <a:pos x="0" y="0"/>
                </a:cxn>
                <a:cxn ang="0">
                  <a:pos x="1347" y="32"/>
                </a:cxn>
                <a:cxn ang="0">
                  <a:pos x="1348" y="0"/>
                </a:cxn>
                <a:cxn ang="0">
                  <a:pos x="0" y="0"/>
                </a:cxn>
              </a:cxnLst>
              <a:rect l="0" t="0" r="r" b="b"/>
              <a:pathLst>
                <a:path w="1348" h="32">
                  <a:moveTo>
                    <a:pt x="0" y="0"/>
                  </a:moveTo>
                  <a:lnTo>
                    <a:pt x="1347" y="32"/>
                  </a:lnTo>
                  <a:lnTo>
                    <a:pt x="134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84" name="Freeform 79"/>
            <p:cNvSpPr>
              <a:spLocks/>
            </p:cNvSpPr>
            <p:nvPr/>
          </p:nvSpPr>
          <p:spPr bwMode="auto">
            <a:xfrm>
              <a:off x="1986" y="3183"/>
              <a:ext cx="1348" cy="397"/>
            </a:xfrm>
            <a:custGeom>
              <a:avLst/>
              <a:gdLst/>
              <a:ahLst/>
              <a:cxnLst>
                <a:cxn ang="0">
                  <a:pos x="0" y="399"/>
                </a:cxn>
                <a:cxn ang="0">
                  <a:pos x="1347" y="399"/>
                </a:cxn>
                <a:cxn ang="0">
                  <a:pos x="0" y="0"/>
                </a:cxn>
                <a:cxn ang="0">
                  <a:pos x="0" y="399"/>
                </a:cxn>
              </a:cxnLst>
              <a:rect l="0" t="0" r="r" b="b"/>
              <a:pathLst>
                <a:path w="1348" h="399">
                  <a:moveTo>
                    <a:pt x="0" y="399"/>
                  </a:moveTo>
                  <a:lnTo>
                    <a:pt x="1347" y="399"/>
                  </a:lnTo>
                  <a:lnTo>
                    <a:pt x="0" y="0"/>
                  </a:lnTo>
                  <a:lnTo>
                    <a:pt x="0" y="399"/>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85" name="Freeform 80"/>
            <p:cNvSpPr>
              <a:spLocks/>
            </p:cNvSpPr>
            <p:nvPr/>
          </p:nvSpPr>
          <p:spPr bwMode="auto">
            <a:xfrm>
              <a:off x="1986" y="3183"/>
              <a:ext cx="1348" cy="397"/>
            </a:xfrm>
            <a:custGeom>
              <a:avLst/>
              <a:gdLst/>
              <a:ahLst/>
              <a:cxnLst>
                <a:cxn ang="0">
                  <a:pos x="0" y="0"/>
                </a:cxn>
                <a:cxn ang="0">
                  <a:pos x="1347" y="399"/>
                </a:cxn>
                <a:cxn ang="0">
                  <a:pos x="1347" y="0"/>
                </a:cxn>
                <a:cxn ang="0">
                  <a:pos x="0" y="0"/>
                </a:cxn>
              </a:cxnLst>
              <a:rect l="0" t="0" r="r" b="b"/>
              <a:pathLst>
                <a:path w="1348" h="399">
                  <a:moveTo>
                    <a:pt x="0" y="0"/>
                  </a:moveTo>
                  <a:lnTo>
                    <a:pt x="1347" y="399"/>
                  </a:lnTo>
                  <a:lnTo>
                    <a:pt x="134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86" name="Freeform 81"/>
            <p:cNvSpPr>
              <a:spLocks/>
            </p:cNvSpPr>
            <p:nvPr/>
          </p:nvSpPr>
          <p:spPr bwMode="auto">
            <a:xfrm>
              <a:off x="2925" y="3716"/>
              <a:ext cx="407" cy="237"/>
            </a:xfrm>
            <a:custGeom>
              <a:avLst/>
              <a:gdLst/>
              <a:ahLst/>
              <a:cxnLst>
                <a:cxn ang="0">
                  <a:pos x="0" y="0"/>
                </a:cxn>
                <a:cxn ang="0">
                  <a:pos x="409" y="237"/>
                </a:cxn>
                <a:cxn ang="0">
                  <a:pos x="409" y="0"/>
                </a:cxn>
                <a:cxn ang="0">
                  <a:pos x="0" y="0"/>
                </a:cxn>
              </a:cxnLst>
              <a:rect l="0" t="0" r="r" b="b"/>
              <a:pathLst>
                <a:path w="410" h="237">
                  <a:moveTo>
                    <a:pt x="0" y="0"/>
                  </a:moveTo>
                  <a:lnTo>
                    <a:pt x="409" y="237"/>
                  </a:lnTo>
                  <a:lnTo>
                    <a:pt x="409"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87" name="Freeform 82"/>
            <p:cNvSpPr>
              <a:spLocks/>
            </p:cNvSpPr>
            <p:nvPr/>
          </p:nvSpPr>
          <p:spPr bwMode="auto">
            <a:xfrm>
              <a:off x="2692" y="3580"/>
              <a:ext cx="643" cy="136"/>
            </a:xfrm>
            <a:custGeom>
              <a:avLst/>
              <a:gdLst/>
              <a:ahLst/>
              <a:cxnLst>
                <a:cxn ang="0">
                  <a:pos x="0" y="0"/>
                </a:cxn>
                <a:cxn ang="0">
                  <a:pos x="233" y="135"/>
                </a:cxn>
                <a:cxn ang="0">
                  <a:pos x="642" y="135"/>
                </a:cxn>
                <a:cxn ang="0">
                  <a:pos x="0" y="0"/>
                </a:cxn>
              </a:cxnLst>
              <a:rect l="0" t="0" r="r" b="b"/>
              <a:pathLst>
                <a:path w="643" h="135">
                  <a:moveTo>
                    <a:pt x="0" y="0"/>
                  </a:moveTo>
                  <a:lnTo>
                    <a:pt x="233" y="135"/>
                  </a:lnTo>
                  <a:lnTo>
                    <a:pt x="642" y="135"/>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88" name="Freeform 83"/>
            <p:cNvSpPr>
              <a:spLocks/>
            </p:cNvSpPr>
            <p:nvPr/>
          </p:nvSpPr>
          <p:spPr bwMode="auto">
            <a:xfrm>
              <a:off x="2692" y="3580"/>
              <a:ext cx="643" cy="136"/>
            </a:xfrm>
            <a:custGeom>
              <a:avLst/>
              <a:gdLst/>
              <a:ahLst/>
              <a:cxnLst>
                <a:cxn ang="0">
                  <a:pos x="0" y="0"/>
                </a:cxn>
                <a:cxn ang="0">
                  <a:pos x="642" y="135"/>
                </a:cxn>
                <a:cxn ang="0">
                  <a:pos x="642" y="0"/>
                </a:cxn>
                <a:cxn ang="0">
                  <a:pos x="0" y="0"/>
                </a:cxn>
              </a:cxnLst>
              <a:rect l="0" t="0" r="r" b="b"/>
              <a:pathLst>
                <a:path w="643" h="135">
                  <a:moveTo>
                    <a:pt x="0" y="0"/>
                  </a:moveTo>
                  <a:lnTo>
                    <a:pt x="642" y="135"/>
                  </a:lnTo>
                  <a:lnTo>
                    <a:pt x="642"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89" name="Freeform 84"/>
            <p:cNvSpPr>
              <a:spLocks/>
            </p:cNvSpPr>
            <p:nvPr/>
          </p:nvSpPr>
          <p:spPr bwMode="auto">
            <a:xfrm>
              <a:off x="1986" y="3580"/>
              <a:ext cx="630" cy="136"/>
            </a:xfrm>
            <a:custGeom>
              <a:avLst/>
              <a:gdLst/>
              <a:ahLst/>
              <a:cxnLst>
                <a:cxn ang="0">
                  <a:pos x="0" y="135"/>
                </a:cxn>
                <a:cxn ang="0">
                  <a:pos x="627" y="135"/>
                </a:cxn>
                <a:cxn ang="0">
                  <a:pos x="0" y="0"/>
                </a:cxn>
                <a:cxn ang="0">
                  <a:pos x="0" y="135"/>
                </a:cxn>
              </a:cxnLst>
              <a:rect l="0" t="0" r="r" b="b"/>
              <a:pathLst>
                <a:path w="627" h="135">
                  <a:moveTo>
                    <a:pt x="0" y="135"/>
                  </a:moveTo>
                  <a:lnTo>
                    <a:pt x="627" y="135"/>
                  </a:lnTo>
                  <a:lnTo>
                    <a:pt x="0" y="0"/>
                  </a:lnTo>
                  <a:lnTo>
                    <a:pt x="0" y="135"/>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90" name="Freeform 85"/>
            <p:cNvSpPr>
              <a:spLocks/>
            </p:cNvSpPr>
            <p:nvPr/>
          </p:nvSpPr>
          <p:spPr bwMode="auto">
            <a:xfrm>
              <a:off x="1986" y="3580"/>
              <a:ext cx="705" cy="136"/>
            </a:xfrm>
            <a:custGeom>
              <a:avLst/>
              <a:gdLst/>
              <a:ahLst/>
              <a:cxnLst>
                <a:cxn ang="0">
                  <a:pos x="0" y="0"/>
                </a:cxn>
                <a:cxn ang="0">
                  <a:pos x="627" y="135"/>
                </a:cxn>
                <a:cxn ang="0">
                  <a:pos x="705" y="0"/>
                </a:cxn>
                <a:cxn ang="0">
                  <a:pos x="0" y="0"/>
                </a:cxn>
              </a:cxnLst>
              <a:rect l="0" t="0" r="r" b="b"/>
              <a:pathLst>
                <a:path w="705" h="135">
                  <a:moveTo>
                    <a:pt x="0" y="0"/>
                  </a:moveTo>
                  <a:lnTo>
                    <a:pt x="627" y="135"/>
                  </a:lnTo>
                  <a:lnTo>
                    <a:pt x="70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91" name="Freeform 86"/>
            <p:cNvSpPr>
              <a:spLocks/>
            </p:cNvSpPr>
            <p:nvPr/>
          </p:nvSpPr>
          <p:spPr bwMode="auto">
            <a:xfrm>
              <a:off x="1986" y="3716"/>
              <a:ext cx="1348" cy="418"/>
            </a:xfrm>
            <a:custGeom>
              <a:avLst/>
              <a:gdLst/>
              <a:ahLst/>
              <a:cxnLst>
                <a:cxn ang="0">
                  <a:pos x="0" y="417"/>
                </a:cxn>
                <a:cxn ang="0">
                  <a:pos x="1347" y="417"/>
                </a:cxn>
                <a:cxn ang="0">
                  <a:pos x="0" y="0"/>
                </a:cxn>
                <a:cxn ang="0">
                  <a:pos x="0" y="417"/>
                </a:cxn>
              </a:cxnLst>
              <a:rect l="0" t="0" r="r" b="b"/>
              <a:pathLst>
                <a:path w="1348" h="418">
                  <a:moveTo>
                    <a:pt x="0" y="417"/>
                  </a:moveTo>
                  <a:lnTo>
                    <a:pt x="1347" y="417"/>
                  </a:lnTo>
                  <a:lnTo>
                    <a:pt x="0" y="0"/>
                  </a:lnTo>
                  <a:lnTo>
                    <a:pt x="0" y="417"/>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92" name="Freeform 87"/>
            <p:cNvSpPr>
              <a:spLocks/>
            </p:cNvSpPr>
            <p:nvPr/>
          </p:nvSpPr>
          <p:spPr bwMode="auto">
            <a:xfrm>
              <a:off x="1986" y="3716"/>
              <a:ext cx="1348" cy="418"/>
            </a:xfrm>
            <a:custGeom>
              <a:avLst/>
              <a:gdLst/>
              <a:ahLst/>
              <a:cxnLst>
                <a:cxn ang="0">
                  <a:pos x="0" y="0"/>
                </a:cxn>
                <a:cxn ang="0">
                  <a:pos x="1347" y="417"/>
                </a:cxn>
                <a:cxn ang="0">
                  <a:pos x="627" y="0"/>
                </a:cxn>
                <a:cxn ang="0">
                  <a:pos x="0" y="0"/>
                </a:cxn>
              </a:cxnLst>
              <a:rect l="0" t="0" r="r" b="b"/>
              <a:pathLst>
                <a:path w="1348" h="418">
                  <a:moveTo>
                    <a:pt x="0" y="0"/>
                  </a:moveTo>
                  <a:lnTo>
                    <a:pt x="1347" y="417"/>
                  </a:lnTo>
                  <a:lnTo>
                    <a:pt x="62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93" name="Freeform 88"/>
            <p:cNvSpPr>
              <a:spLocks/>
            </p:cNvSpPr>
            <p:nvPr/>
          </p:nvSpPr>
          <p:spPr bwMode="auto">
            <a:xfrm>
              <a:off x="1986" y="4131"/>
              <a:ext cx="1348" cy="44"/>
            </a:xfrm>
            <a:custGeom>
              <a:avLst/>
              <a:gdLst/>
              <a:ahLst/>
              <a:cxnLst>
                <a:cxn ang="0">
                  <a:pos x="0" y="44"/>
                </a:cxn>
                <a:cxn ang="0">
                  <a:pos x="1347" y="44"/>
                </a:cxn>
                <a:cxn ang="0">
                  <a:pos x="0" y="0"/>
                </a:cxn>
                <a:cxn ang="0">
                  <a:pos x="0" y="44"/>
                </a:cxn>
              </a:cxnLst>
              <a:rect l="0" t="0" r="r" b="b"/>
              <a:pathLst>
                <a:path w="1348" h="44">
                  <a:moveTo>
                    <a:pt x="0" y="44"/>
                  </a:moveTo>
                  <a:lnTo>
                    <a:pt x="1347" y="44"/>
                  </a:lnTo>
                  <a:lnTo>
                    <a:pt x="0" y="0"/>
                  </a:lnTo>
                  <a:lnTo>
                    <a:pt x="0" y="44"/>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94" name="Freeform 89"/>
            <p:cNvSpPr>
              <a:spLocks/>
            </p:cNvSpPr>
            <p:nvPr/>
          </p:nvSpPr>
          <p:spPr bwMode="auto">
            <a:xfrm>
              <a:off x="1986" y="4131"/>
              <a:ext cx="1348" cy="44"/>
            </a:xfrm>
            <a:custGeom>
              <a:avLst/>
              <a:gdLst/>
              <a:ahLst/>
              <a:cxnLst>
                <a:cxn ang="0">
                  <a:pos x="0" y="0"/>
                </a:cxn>
                <a:cxn ang="0">
                  <a:pos x="1347" y="44"/>
                </a:cxn>
                <a:cxn ang="0">
                  <a:pos x="1347" y="0"/>
                </a:cxn>
                <a:cxn ang="0">
                  <a:pos x="0" y="0"/>
                </a:cxn>
              </a:cxnLst>
              <a:rect l="0" t="0" r="r" b="b"/>
              <a:pathLst>
                <a:path w="1348" h="44">
                  <a:moveTo>
                    <a:pt x="0" y="0"/>
                  </a:moveTo>
                  <a:lnTo>
                    <a:pt x="1347" y="44"/>
                  </a:lnTo>
                  <a:lnTo>
                    <a:pt x="134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95" name="Freeform 90"/>
            <p:cNvSpPr>
              <a:spLocks/>
            </p:cNvSpPr>
            <p:nvPr/>
          </p:nvSpPr>
          <p:spPr bwMode="auto">
            <a:xfrm>
              <a:off x="1986" y="4177"/>
              <a:ext cx="1332" cy="30"/>
            </a:xfrm>
            <a:custGeom>
              <a:avLst/>
              <a:gdLst/>
              <a:ahLst/>
              <a:cxnLst>
                <a:cxn ang="0">
                  <a:pos x="0" y="28"/>
                </a:cxn>
                <a:cxn ang="0">
                  <a:pos x="1331" y="28"/>
                </a:cxn>
                <a:cxn ang="0">
                  <a:pos x="0" y="0"/>
                </a:cxn>
                <a:cxn ang="0">
                  <a:pos x="0" y="28"/>
                </a:cxn>
              </a:cxnLst>
              <a:rect l="0" t="0" r="r" b="b"/>
              <a:pathLst>
                <a:path w="1331" h="28">
                  <a:moveTo>
                    <a:pt x="0" y="28"/>
                  </a:moveTo>
                  <a:lnTo>
                    <a:pt x="1331" y="28"/>
                  </a:lnTo>
                  <a:lnTo>
                    <a:pt x="0" y="0"/>
                  </a:lnTo>
                  <a:lnTo>
                    <a:pt x="0" y="28"/>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96" name="Freeform 91"/>
            <p:cNvSpPr>
              <a:spLocks/>
            </p:cNvSpPr>
            <p:nvPr/>
          </p:nvSpPr>
          <p:spPr bwMode="auto">
            <a:xfrm>
              <a:off x="1986" y="4177"/>
              <a:ext cx="1348" cy="30"/>
            </a:xfrm>
            <a:custGeom>
              <a:avLst/>
              <a:gdLst/>
              <a:ahLst/>
              <a:cxnLst>
                <a:cxn ang="0">
                  <a:pos x="0" y="0"/>
                </a:cxn>
                <a:cxn ang="0">
                  <a:pos x="1331" y="28"/>
                </a:cxn>
                <a:cxn ang="0">
                  <a:pos x="1347" y="0"/>
                </a:cxn>
                <a:cxn ang="0">
                  <a:pos x="0" y="0"/>
                </a:cxn>
              </a:cxnLst>
              <a:rect l="0" t="0" r="r" b="b"/>
              <a:pathLst>
                <a:path w="1348" h="28">
                  <a:moveTo>
                    <a:pt x="0" y="0"/>
                  </a:moveTo>
                  <a:lnTo>
                    <a:pt x="1331" y="28"/>
                  </a:lnTo>
                  <a:lnTo>
                    <a:pt x="134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97" name="Freeform 92"/>
            <p:cNvSpPr>
              <a:spLocks/>
            </p:cNvSpPr>
            <p:nvPr/>
          </p:nvSpPr>
          <p:spPr bwMode="auto">
            <a:xfrm>
              <a:off x="1986" y="420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98" name="Freeform 93"/>
            <p:cNvSpPr>
              <a:spLocks/>
            </p:cNvSpPr>
            <p:nvPr/>
          </p:nvSpPr>
          <p:spPr bwMode="auto">
            <a:xfrm>
              <a:off x="1986" y="420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99" name="Freeform 94"/>
            <p:cNvSpPr>
              <a:spLocks/>
            </p:cNvSpPr>
            <p:nvPr/>
          </p:nvSpPr>
          <p:spPr bwMode="auto">
            <a:xfrm>
              <a:off x="3229" y="5101"/>
              <a:ext cx="105" cy="44"/>
            </a:xfrm>
            <a:custGeom>
              <a:avLst/>
              <a:gdLst/>
              <a:ahLst/>
              <a:cxnLst>
                <a:cxn ang="0">
                  <a:pos x="0" y="0"/>
                </a:cxn>
                <a:cxn ang="0">
                  <a:pos x="105" y="43"/>
                </a:cxn>
                <a:cxn ang="0">
                  <a:pos x="105" y="0"/>
                </a:cxn>
                <a:cxn ang="0">
                  <a:pos x="0" y="0"/>
                </a:cxn>
              </a:cxnLst>
              <a:rect l="0" t="0" r="r" b="b"/>
              <a:pathLst>
                <a:path w="105" h="43">
                  <a:moveTo>
                    <a:pt x="0" y="0"/>
                  </a:moveTo>
                  <a:lnTo>
                    <a:pt x="105" y="43"/>
                  </a:lnTo>
                  <a:lnTo>
                    <a:pt x="10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00" name="Freeform 95"/>
            <p:cNvSpPr>
              <a:spLocks/>
            </p:cNvSpPr>
            <p:nvPr/>
          </p:nvSpPr>
          <p:spPr bwMode="auto">
            <a:xfrm>
              <a:off x="1986" y="4207"/>
              <a:ext cx="1348" cy="896"/>
            </a:xfrm>
            <a:custGeom>
              <a:avLst/>
              <a:gdLst/>
              <a:ahLst/>
              <a:cxnLst>
                <a:cxn ang="0">
                  <a:pos x="0" y="895"/>
                </a:cxn>
                <a:cxn ang="0">
                  <a:pos x="1347" y="895"/>
                </a:cxn>
                <a:cxn ang="0">
                  <a:pos x="0" y="0"/>
                </a:cxn>
                <a:cxn ang="0">
                  <a:pos x="0" y="895"/>
                </a:cxn>
              </a:cxnLst>
              <a:rect l="0" t="0" r="r" b="b"/>
              <a:pathLst>
                <a:path w="1348" h="895">
                  <a:moveTo>
                    <a:pt x="0" y="895"/>
                  </a:moveTo>
                  <a:lnTo>
                    <a:pt x="1347" y="895"/>
                  </a:lnTo>
                  <a:lnTo>
                    <a:pt x="0" y="0"/>
                  </a:lnTo>
                  <a:lnTo>
                    <a:pt x="0" y="895"/>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01" name="Freeform 96"/>
            <p:cNvSpPr>
              <a:spLocks/>
            </p:cNvSpPr>
            <p:nvPr/>
          </p:nvSpPr>
          <p:spPr bwMode="auto">
            <a:xfrm>
              <a:off x="1986" y="4207"/>
              <a:ext cx="1348" cy="896"/>
            </a:xfrm>
            <a:custGeom>
              <a:avLst/>
              <a:gdLst/>
              <a:ahLst/>
              <a:cxnLst>
                <a:cxn ang="0">
                  <a:pos x="0" y="0"/>
                </a:cxn>
                <a:cxn ang="0">
                  <a:pos x="1347" y="895"/>
                </a:cxn>
                <a:cxn ang="0">
                  <a:pos x="1347" y="0"/>
                </a:cxn>
                <a:cxn ang="0">
                  <a:pos x="0" y="0"/>
                </a:cxn>
              </a:cxnLst>
              <a:rect l="0" t="0" r="r" b="b"/>
              <a:pathLst>
                <a:path w="1348" h="895">
                  <a:moveTo>
                    <a:pt x="0" y="0"/>
                  </a:moveTo>
                  <a:lnTo>
                    <a:pt x="1347" y="895"/>
                  </a:lnTo>
                  <a:lnTo>
                    <a:pt x="134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02" name="Freeform 97"/>
            <p:cNvSpPr>
              <a:spLocks/>
            </p:cNvSpPr>
            <p:nvPr/>
          </p:nvSpPr>
          <p:spPr bwMode="auto">
            <a:xfrm>
              <a:off x="1986" y="5101"/>
              <a:ext cx="1242" cy="71"/>
            </a:xfrm>
            <a:custGeom>
              <a:avLst/>
              <a:gdLst/>
              <a:ahLst/>
              <a:cxnLst>
                <a:cxn ang="0">
                  <a:pos x="0" y="70"/>
                </a:cxn>
                <a:cxn ang="0">
                  <a:pos x="1242" y="70"/>
                </a:cxn>
                <a:cxn ang="0">
                  <a:pos x="0" y="0"/>
                </a:cxn>
                <a:cxn ang="0">
                  <a:pos x="0" y="70"/>
                </a:cxn>
              </a:cxnLst>
              <a:rect l="0" t="0" r="r" b="b"/>
              <a:pathLst>
                <a:path w="1242" h="70">
                  <a:moveTo>
                    <a:pt x="0" y="70"/>
                  </a:moveTo>
                  <a:lnTo>
                    <a:pt x="1242" y="70"/>
                  </a:lnTo>
                  <a:lnTo>
                    <a:pt x="0" y="0"/>
                  </a:lnTo>
                  <a:lnTo>
                    <a:pt x="0" y="7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03" name="Freeform 98"/>
            <p:cNvSpPr>
              <a:spLocks/>
            </p:cNvSpPr>
            <p:nvPr/>
          </p:nvSpPr>
          <p:spPr bwMode="auto">
            <a:xfrm>
              <a:off x="1986" y="5101"/>
              <a:ext cx="1242" cy="71"/>
            </a:xfrm>
            <a:custGeom>
              <a:avLst/>
              <a:gdLst/>
              <a:ahLst/>
              <a:cxnLst>
                <a:cxn ang="0">
                  <a:pos x="0" y="0"/>
                </a:cxn>
                <a:cxn ang="0">
                  <a:pos x="1242" y="70"/>
                </a:cxn>
                <a:cxn ang="0">
                  <a:pos x="1242" y="0"/>
                </a:cxn>
                <a:cxn ang="0">
                  <a:pos x="0" y="0"/>
                </a:cxn>
              </a:cxnLst>
              <a:rect l="0" t="0" r="r" b="b"/>
              <a:pathLst>
                <a:path w="1242" h="70">
                  <a:moveTo>
                    <a:pt x="0" y="0"/>
                  </a:moveTo>
                  <a:lnTo>
                    <a:pt x="1242" y="70"/>
                  </a:lnTo>
                  <a:lnTo>
                    <a:pt x="1242"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04" name="Freeform 99"/>
            <p:cNvSpPr>
              <a:spLocks/>
            </p:cNvSpPr>
            <p:nvPr/>
          </p:nvSpPr>
          <p:spPr bwMode="auto">
            <a:xfrm>
              <a:off x="1986" y="5172"/>
              <a:ext cx="1100" cy="156"/>
            </a:xfrm>
            <a:custGeom>
              <a:avLst/>
              <a:gdLst/>
              <a:ahLst/>
              <a:cxnLst>
                <a:cxn ang="0">
                  <a:pos x="0" y="156"/>
                </a:cxn>
                <a:cxn ang="0">
                  <a:pos x="1098" y="156"/>
                </a:cxn>
                <a:cxn ang="0">
                  <a:pos x="0" y="0"/>
                </a:cxn>
                <a:cxn ang="0">
                  <a:pos x="0" y="156"/>
                </a:cxn>
              </a:cxnLst>
              <a:rect l="0" t="0" r="r" b="b"/>
              <a:pathLst>
                <a:path w="1099" h="156">
                  <a:moveTo>
                    <a:pt x="0" y="156"/>
                  </a:moveTo>
                  <a:lnTo>
                    <a:pt x="1098" y="156"/>
                  </a:lnTo>
                  <a:lnTo>
                    <a:pt x="0" y="0"/>
                  </a:lnTo>
                  <a:lnTo>
                    <a:pt x="0" y="156"/>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05" name="Freeform 100"/>
            <p:cNvSpPr>
              <a:spLocks/>
            </p:cNvSpPr>
            <p:nvPr/>
          </p:nvSpPr>
          <p:spPr bwMode="auto">
            <a:xfrm>
              <a:off x="1986" y="5172"/>
              <a:ext cx="1100" cy="156"/>
            </a:xfrm>
            <a:custGeom>
              <a:avLst/>
              <a:gdLst/>
              <a:ahLst/>
              <a:cxnLst>
                <a:cxn ang="0">
                  <a:pos x="0" y="0"/>
                </a:cxn>
                <a:cxn ang="0">
                  <a:pos x="1098" y="156"/>
                </a:cxn>
                <a:cxn ang="0">
                  <a:pos x="1098" y="0"/>
                </a:cxn>
                <a:cxn ang="0">
                  <a:pos x="0" y="0"/>
                </a:cxn>
              </a:cxnLst>
              <a:rect l="0" t="0" r="r" b="b"/>
              <a:pathLst>
                <a:path w="1099" h="156">
                  <a:moveTo>
                    <a:pt x="0" y="0"/>
                  </a:moveTo>
                  <a:lnTo>
                    <a:pt x="1098" y="156"/>
                  </a:lnTo>
                  <a:lnTo>
                    <a:pt x="109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06" name="Freeform 101"/>
            <p:cNvSpPr>
              <a:spLocks/>
            </p:cNvSpPr>
            <p:nvPr/>
          </p:nvSpPr>
          <p:spPr bwMode="auto">
            <a:xfrm>
              <a:off x="3229" y="5356"/>
              <a:ext cx="105" cy="41"/>
            </a:xfrm>
            <a:custGeom>
              <a:avLst/>
              <a:gdLst/>
              <a:ahLst/>
              <a:cxnLst>
                <a:cxn ang="0">
                  <a:pos x="105" y="0"/>
                </a:cxn>
                <a:cxn ang="0">
                  <a:pos x="0" y="43"/>
                </a:cxn>
                <a:cxn ang="0">
                  <a:pos x="105" y="43"/>
                </a:cxn>
                <a:cxn ang="0">
                  <a:pos x="105" y="0"/>
                </a:cxn>
              </a:cxnLst>
              <a:rect l="0" t="0" r="r" b="b"/>
              <a:pathLst>
                <a:path w="105" h="43">
                  <a:moveTo>
                    <a:pt x="105" y="0"/>
                  </a:moveTo>
                  <a:lnTo>
                    <a:pt x="0" y="43"/>
                  </a:lnTo>
                  <a:lnTo>
                    <a:pt x="105" y="43"/>
                  </a:lnTo>
                  <a:lnTo>
                    <a:pt x="105"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07" name="Freeform 102"/>
            <p:cNvSpPr>
              <a:spLocks/>
            </p:cNvSpPr>
            <p:nvPr/>
          </p:nvSpPr>
          <p:spPr bwMode="auto">
            <a:xfrm>
              <a:off x="1986" y="5328"/>
              <a:ext cx="1242" cy="28"/>
            </a:xfrm>
            <a:custGeom>
              <a:avLst/>
              <a:gdLst/>
              <a:ahLst/>
              <a:cxnLst>
                <a:cxn ang="0">
                  <a:pos x="0" y="27"/>
                </a:cxn>
                <a:cxn ang="0">
                  <a:pos x="1242" y="27"/>
                </a:cxn>
                <a:cxn ang="0">
                  <a:pos x="0" y="0"/>
                </a:cxn>
                <a:cxn ang="0">
                  <a:pos x="0" y="27"/>
                </a:cxn>
              </a:cxnLst>
              <a:rect l="0" t="0" r="r" b="b"/>
              <a:pathLst>
                <a:path w="1242" h="27">
                  <a:moveTo>
                    <a:pt x="0" y="27"/>
                  </a:moveTo>
                  <a:lnTo>
                    <a:pt x="1242" y="27"/>
                  </a:lnTo>
                  <a:lnTo>
                    <a:pt x="0" y="0"/>
                  </a:lnTo>
                  <a:lnTo>
                    <a:pt x="0" y="27"/>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08" name="Freeform 103"/>
            <p:cNvSpPr>
              <a:spLocks/>
            </p:cNvSpPr>
            <p:nvPr/>
          </p:nvSpPr>
          <p:spPr bwMode="auto">
            <a:xfrm>
              <a:off x="1986" y="5328"/>
              <a:ext cx="1242" cy="28"/>
            </a:xfrm>
            <a:custGeom>
              <a:avLst/>
              <a:gdLst/>
              <a:ahLst/>
              <a:cxnLst>
                <a:cxn ang="0">
                  <a:pos x="0" y="0"/>
                </a:cxn>
                <a:cxn ang="0">
                  <a:pos x="1242" y="27"/>
                </a:cxn>
                <a:cxn ang="0">
                  <a:pos x="1242" y="0"/>
                </a:cxn>
                <a:cxn ang="0">
                  <a:pos x="0" y="0"/>
                </a:cxn>
              </a:cxnLst>
              <a:rect l="0" t="0" r="r" b="b"/>
              <a:pathLst>
                <a:path w="1242" h="27">
                  <a:moveTo>
                    <a:pt x="0" y="0"/>
                  </a:moveTo>
                  <a:lnTo>
                    <a:pt x="1242" y="27"/>
                  </a:lnTo>
                  <a:lnTo>
                    <a:pt x="1242"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09" name="Freeform 104"/>
            <p:cNvSpPr>
              <a:spLocks/>
            </p:cNvSpPr>
            <p:nvPr/>
          </p:nvSpPr>
          <p:spPr bwMode="auto">
            <a:xfrm>
              <a:off x="1986" y="5356"/>
              <a:ext cx="1242" cy="41"/>
            </a:xfrm>
            <a:custGeom>
              <a:avLst/>
              <a:gdLst/>
              <a:ahLst/>
              <a:cxnLst>
                <a:cxn ang="0">
                  <a:pos x="0" y="43"/>
                </a:cxn>
                <a:cxn ang="0">
                  <a:pos x="1242" y="43"/>
                </a:cxn>
                <a:cxn ang="0">
                  <a:pos x="0" y="0"/>
                </a:cxn>
                <a:cxn ang="0">
                  <a:pos x="0" y="43"/>
                </a:cxn>
              </a:cxnLst>
              <a:rect l="0" t="0" r="r" b="b"/>
              <a:pathLst>
                <a:path w="1242" h="43">
                  <a:moveTo>
                    <a:pt x="0" y="43"/>
                  </a:moveTo>
                  <a:lnTo>
                    <a:pt x="1242" y="43"/>
                  </a:lnTo>
                  <a:lnTo>
                    <a:pt x="0" y="0"/>
                  </a:lnTo>
                  <a:lnTo>
                    <a:pt x="0" y="43"/>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10" name="Freeform 105"/>
            <p:cNvSpPr>
              <a:spLocks/>
            </p:cNvSpPr>
            <p:nvPr/>
          </p:nvSpPr>
          <p:spPr bwMode="auto">
            <a:xfrm>
              <a:off x="1986" y="5356"/>
              <a:ext cx="1242" cy="41"/>
            </a:xfrm>
            <a:custGeom>
              <a:avLst/>
              <a:gdLst/>
              <a:ahLst/>
              <a:cxnLst>
                <a:cxn ang="0">
                  <a:pos x="0" y="0"/>
                </a:cxn>
                <a:cxn ang="0">
                  <a:pos x="1242" y="43"/>
                </a:cxn>
                <a:cxn ang="0">
                  <a:pos x="1242" y="0"/>
                </a:cxn>
                <a:cxn ang="0">
                  <a:pos x="0" y="0"/>
                </a:cxn>
              </a:cxnLst>
              <a:rect l="0" t="0" r="r" b="b"/>
              <a:pathLst>
                <a:path w="1242" h="43">
                  <a:moveTo>
                    <a:pt x="0" y="0"/>
                  </a:moveTo>
                  <a:lnTo>
                    <a:pt x="1242" y="43"/>
                  </a:lnTo>
                  <a:lnTo>
                    <a:pt x="1242"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11" name="Freeform 106"/>
            <p:cNvSpPr>
              <a:spLocks/>
            </p:cNvSpPr>
            <p:nvPr/>
          </p:nvSpPr>
          <p:spPr bwMode="auto">
            <a:xfrm>
              <a:off x="3320" y="6243"/>
              <a:ext cx="386" cy="53"/>
            </a:xfrm>
            <a:custGeom>
              <a:avLst/>
              <a:gdLst/>
              <a:ahLst/>
              <a:cxnLst>
                <a:cxn ang="0">
                  <a:pos x="386" y="0"/>
                </a:cxn>
                <a:cxn ang="0">
                  <a:pos x="0" y="52"/>
                </a:cxn>
                <a:cxn ang="0">
                  <a:pos x="346" y="52"/>
                </a:cxn>
                <a:cxn ang="0">
                  <a:pos x="386" y="0"/>
                </a:cxn>
              </a:cxnLst>
              <a:rect l="0" t="0" r="r" b="b"/>
              <a:pathLst>
                <a:path w="386" h="52">
                  <a:moveTo>
                    <a:pt x="386" y="0"/>
                  </a:moveTo>
                  <a:lnTo>
                    <a:pt x="0" y="52"/>
                  </a:lnTo>
                  <a:lnTo>
                    <a:pt x="346" y="52"/>
                  </a:lnTo>
                  <a:lnTo>
                    <a:pt x="386"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12" name="Freeform 107"/>
            <p:cNvSpPr>
              <a:spLocks/>
            </p:cNvSpPr>
            <p:nvPr/>
          </p:nvSpPr>
          <p:spPr bwMode="auto">
            <a:xfrm>
              <a:off x="3320" y="6295"/>
              <a:ext cx="298" cy="60"/>
            </a:xfrm>
            <a:custGeom>
              <a:avLst/>
              <a:gdLst/>
              <a:ahLst/>
              <a:cxnLst>
                <a:cxn ang="0">
                  <a:pos x="0" y="0"/>
                </a:cxn>
                <a:cxn ang="0">
                  <a:pos x="35" y="61"/>
                </a:cxn>
                <a:cxn ang="0">
                  <a:pos x="299" y="61"/>
                </a:cxn>
                <a:cxn ang="0">
                  <a:pos x="0" y="0"/>
                </a:cxn>
              </a:cxnLst>
              <a:rect l="0" t="0" r="r" b="b"/>
              <a:pathLst>
                <a:path w="299" h="61">
                  <a:moveTo>
                    <a:pt x="0" y="0"/>
                  </a:moveTo>
                  <a:lnTo>
                    <a:pt x="35" y="61"/>
                  </a:lnTo>
                  <a:lnTo>
                    <a:pt x="299" y="61"/>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13" name="Freeform 108"/>
            <p:cNvSpPr>
              <a:spLocks/>
            </p:cNvSpPr>
            <p:nvPr/>
          </p:nvSpPr>
          <p:spPr bwMode="auto">
            <a:xfrm>
              <a:off x="3320" y="6295"/>
              <a:ext cx="345" cy="60"/>
            </a:xfrm>
            <a:custGeom>
              <a:avLst/>
              <a:gdLst/>
              <a:ahLst/>
              <a:cxnLst>
                <a:cxn ang="0">
                  <a:pos x="0" y="0"/>
                </a:cxn>
                <a:cxn ang="0">
                  <a:pos x="299" y="61"/>
                </a:cxn>
                <a:cxn ang="0">
                  <a:pos x="346" y="0"/>
                </a:cxn>
                <a:cxn ang="0">
                  <a:pos x="0" y="0"/>
                </a:cxn>
              </a:cxnLst>
              <a:rect l="0" t="0" r="r" b="b"/>
              <a:pathLst>
                <a:path w="346" h="61">
                  <a:moveTo>
                    <a:pt x="0" y="0"/>
                  </a:moveTo>
                  <a:lnTo>
                    <a:pt x="299" y="61"/>
                  </a:lnTo>
                  <a:lnTo>
                    <a:pt x="346"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14" name="Freeform 109"/>
            <p:cNvSpPr>
              <a:spLocks/>
            </p:cNvSpPr>
            <p:nvPr/>
          </p:nvSpPr>
          <p:spPr bwMode="auto">
            <a:xfrm>
              <a:off x="3432" y="6491"/>
              <a:ext cx="84" cy="60"/>
            </a:xfrm>
            <a:custGeom>
              <a:avLst/>
              <a:gdLst/>
              <a:ahLst/>
              <a:cxnLst>
                <a:cxn ang="0">
                  <a:pos x="0" y="0"/>
                </a:cxn>
                <a:cxn ang="0">
                  <a:pos x="36" y="61"/>
                </a:cxn>
                <a:cxn ang="0">
                  <a:pos x="82" y="0"/>
                </a:cxn>
                <a:cxn ang="0">
                  <a:pos x="0" y="0"/>
                </a:cxn>
              </a:cxnLst>
              <a:rect l="0" t="0" r="r" b="b"/>
              <a:pathLst>
                <a:path w="82" h="61">
                  <a:moveTo>
                    <a:pt x="0" y="0"/>
                  </a:moveTo>
                  <a:lnTo>
                    <a:pt x="36" y="61"/>
                  </a:lnTo>
                  <a:lnTo>
                    <a:pt x="82"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15" name="Freeform 110"/>
            <p:cNvSpPr>
              <a:spLocks/>
            </p:cNvSpPr>
            <p:nvPr/>
          </p:nvSpPr>
          <p:spPr bwMode="auto">
            <a:xfrm>
              <a:off x="3124" y="6355"/>
              <a:ext cx="393" cy="136"/>
            </a:xfrm>
            <a:custGeom>
              <a:avLst/>
              <a:gdLst/>
              <a:ahLst/>
              <a:cxnLst>
                <a:cxn ang="0">
                  <a:pos x="232" y="0"/>
                </a:cxn>
                <a:cxn ang="0">
                  <a:pos x="0" y="134"/>
                </a:cxn>
                <a:cxn ang="0">
                  <a:pos x="392" y="134"/>
                </a:cxn>
                <a:cxn ang="0">
                  <a:pos x="232" y="0"/>
                </a:cxn>
              </a:cxnLst>
              <a:rect l="0" t="0" r="r" b="b"/>
              <a:pathLst>
                <a:path w="393" h="135">
                  <a:moveTo>
                    <a:pt x="232" y="0"/>
                  </a:moveTo>
                  <a:lnTo>
                    <a:pt x="0" y="134"/>
                  </a:lnTo>
                  <a:lnTo>
                    <a:pt x="392" y="134"/>
                  </a:lnTo>
                  <a:lnTo>
                    <a:pt x="232"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16" name="Freeform 111"/>
            <p:cNvSpPr>
              <a:spLocks/>
            </p:cNvSpPr>
            <p:nvPr/>
          </p:nvSpPr>
          <p:spPr bwMode="auto">
            <a:xfrm>
              <a:off x="3354" y="6355"/>
              <a:ext cx="262" cy="136"/>
            </a:xfrm>
            <a:custGeom>
              <a:avLst/>
              <a:gdLst/>
              <a:ahLst/>
              <a:cxnLst>
                <a:cxn ang="0">
                  <a:pos x="0" y="0"/>
                </a:cxn>
                <a:cxn ang="0">
                  <a:pos x="160" y="134"/>
                </a:cxn>
                <a:cxn ang="0">
                  <a:pos x="264" y="0"/>
                </a:cxn>
                <a:cxn ang="0">
                  <a:pos x="0" y="0"/>
                </a:cxn>
              </a:cxnLst>
              <a:rect l="0" t="0" r="r" b="b"/>
              <a:pathLst>
                <a:path w="264" h="135">
                  <a:moveTo>
                    <a:pt x="0" y="0"/>
                  </a:moveTo>
                  <a:lnTo>
                    <a:pt x="160" y="134"/>
                  </a:lnTo>
                  <a:lnTo>
                    <a:pt x="264"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17" name="Freeform 112"/>
            <p:cNvSpPr>
              <a:spLocks/>
            </p:cNvSpPr>
            <p:nvPr/>
          </p:nvSpPr>
          <p:spPr bwMode="auto">
            <a:xfrm>
              <a:off x="2615" y="6785"/>
              <a:ext cx="311" cy="133"/>
            </a:xfrm>
            <a:custGeom>
              <a:avLst/>
              <a:gdLst/>
              <a:ahLst/>
              <a:cxnLst>
                <a:cxn ang="0">
                  <a:pos x="0" y="0"/>
                </a:cxn>
                <a:cxn ang="0">
                  <a:pos x="78" y="135"/>
                </a:cxn>
                <a:cxn ang="0">
                  <a:pos x="311" y="0"/>
                </a:cxn>
                <a:cxn ang="0">
                  <a:pos x="0" y="0"/>
                </a:cxn>
              </a:cxnLst>
              <a:rect l="0" t="0" r="r" b="b"/>
              <a:pathLst>
                <a:path w="311" h="135">
                  <a:moveTo>
                    <a:pt x="0" y="0"/>
                  </a:moveTo>
                  <a:lnTo>
                    <a:pt x="78" y="135"/>
                  </a:lnTo>
                  <a:lnTo>
                    <a:pt x="311"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18" name="Freeform 113"/>
            <p:cNvSpPr>
              <a:spLocks/>
            </p:cNvSpPr>
            <p:nvPr/>
          </p:nvSpPr>
          <p:spPr bwMode="auto">
            <a:xfrm>
              <a:off x="2615" y="6491"/>
              <a:ext cx="507" cy="294"/>
            </a:xfrm>
            <a:custGeom>
              <a:avLst/>
              <a:gdLst/>
              <a:ahLst/>
              <a:cxnLst>
                <a:cxn ang="0">
                  <a:pos x="507" y="0"/>
                </a:cxn>
                <a:cxn ang="0">
                  <a:pos x="0" y="294"/>
                </a:cxn>
                <a:cxn ang="0">
                  <a:pos x="311" y="294"/>
                </a:cxn>
                <a:cxn ang="0">
                  <a:pos x="507" y="0"/>
                </a:cxn>
              </a:cxnLst>
              <a:rect l="0" t="0" r="r" b="b"/>
              <a:pathLst>
                <a:path w="507" h="294">
                  <a:moveTo>
                    <a:pt x="507" y="0"/>
                  </a:moveTo>
                  <a:lnTo>
                    <a:pt x="0" y="294"/>
                  </a:lnTo>
                  <a:lnTo>
                    <a:pt x="311" y="294"/>
                  </a:lnTo>
                  <a:lnTo>
                    <a:pt x="507"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19" name="Freeform 114"/>
            <p:cNvSpPr>
              <a:spLocks/>
            </p:cNvSpPr>
            <p:nvPr/>
          </p:nvSpPr>
          <p:spPr bwMode="auto">
            <a:xfrm>
              <a:off x="2925" y="6491"/>
              <a:ext cx="507" cy="294"/>
            </a:xfrm>
            <a:custGeom>
              <a:avLst/>
              <a:gdLst/>
              <a:ahLst/>
              <a:cxnLst>
                <a:cxn ang="0">
                  <a:pos x="196" y="0"/>
                </a:cxn>
                <a:cxn ang="0">
                  <a:pos x="0" y="294"/>
                </a:cxn>
                <a:cxn ang="0">
                  <a:pos x="506" y="0"/>
                </a:cxn>
                <a:cxn ang="0">
                  <a:pos x="196" y="0"/>
                </a:cxn>
              </a:cxnLst>
              <a:rect l="0" t="0" r="r" b="b"/>
              <a:pathLst>
                <a:path w="507" h="294">
                  <a:moveTo>
                    <a:pt x="196" y="0"/>
                  </a:moveTo>
                  <a:lnTo>
                    <a:pt x="0" y="294"/>
                  </a:lnTo>
                  <a:lnTo>
                    <a:pt x="506" y="0"/>
                  </a:lnTo>
                  <a:lnTo>
                    <a:pt x="196"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20" name="Freeform 115"/>
            <p:cNvSpPr>
              <a:spLocks/>
            </p:cNvSpPr>
            <p:nvPr/>
          </p:nvSpPr>
          <p:spPr bwMode="auto">
            <a:xfrm>
              <a:off x="1986" y="5397"/>
              <a:ext cx="1348" cy="894"/>
            </a:xfrm>
            <a:custGeom>
              <a:avLst/>
              <a:gdLst/>
              <a:ahLst/>
              <a:cxnLst>
                <a:cxn ang="0">
                  <a:pos x="0" y="894"/>
                </a:cxn>
                <a:cxn ang="0">
                  <a:pos x="1347" y="894"/>
                </a:cxn>
                <a:cxn ang="0">
                  <a:pos x="0" y="0"/>
                </a:cxn>
                <a:cxn ang="0">
                  <a:pos x="0" y="894"/>
                </a:cxn>
              </a:cxnLst>
              <a:rect l="0" t="0" r="r" b="b"/>
              <a:pathLst>
                <a:path w="1348" h="894">
                  <a:moveTo>
                    <a:pt x="0" y="894"/>
                  </a:moveTo>
                  <a:lnTo>
                    <a:pt x="1347" y="894"/>
                  </a:lnTo>
                  <a:lnTo>
                    <a:pt x="0" y="0"/>
                  </a:lnTo>
                  <a:lnTo>
                    <a:pt x="0" y="894"/>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21" name="Freeform 116"/>
            <p:cNvSpPr>
              <a:spLocks/>
            </p:cNvSpPr>
            <p:nvPr/>
          </p:nvSpPr>
          <p:spPr bwMode="auto">
            <a:xfrm>
              <a:off x="1986" y="5397"/>
              <a:ext cx="1348" cy="894"/>
            </a:xfrm>
            <a:custGeom>
              <a:avLst/>
              <a:gdLst/>
              <a:ahLst/>
              <a:cxnLst>
                <a:cxn ang="0">
                  <a:pos x="0" y="0"/>
                </a:cxn>
                <a:cxn ang="0">
                  <a:pos x="1347" y="894"/>
                </a:cxn>
                <a:cxn ang="0">
                  <a:pos x="1347" y="0"/>
                </a:cxn>
                <a:cxn ang="0">
                  <a:pos x="0" y="0"/>
                </a:cxn>
              </a:cxnLst>
              <a:rect l="0" t="0" r="r" b="b"/>
              <a:pathLst>
                <a:path w="1348" h="894">
                  <a:moveTo>
                    <a:pt x="0" y="0"/>
                  </a:moveTo>
                  <a:lnTo>
                    <a:pt x="1347" y="894"/>
                  </a:lnTo>
                  <a:lnTo>
                    <a:pt x="134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22" name="Freeform 117"/>
            <p:cNvSpPr>
              <a:spLocks/>
            </p:cNvSpPr>
            <p:nvPr/>
          </p:nvSpPr>
          <p:spPr bwMode="auto">
            <a:xfrm>
              <a:off x="1986" y="6295"/>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23" name="Freeform 118"/>
            <p:cNvSpPr>
              <a:spLocks/>
            </p:cNvSpPr>
            <p:nvPr/>
          </p:nvSpPr>
          <p:spPr bwMode="auto">
            <a:xfrm>
              <a:off x="1986" y="629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24" name="Freeform 119"/>
            <p:cNvSpPr>
              <a:spLocks/>
            </p:cNvSpPr>
            <p:nvPr/>
          </p:nvSpPr>
          <p:spPr bwMode="auto">
            <a:xfrm>
              <a:off x="1986" y="6295"/>
              <a:ext cx="1348" cy="28"/>
            </a:xfrm>
            <a:custGeom>
              <a:avLst/>
              <a:gdLst/>
              <a:ahLst/>
              <a:cxnLst>
                <a:cxn ang="0">
                  <a:pos x="0" y="28"/>
                </a:cxn>
                <a:cxn ang="0">
                  <a:pos x="1347" y="28"/>
                </a:cxn>
                <a:cxn ang="0">
                  <a:pos x="0" y="0"/>
                </a:cxn>
                <a:cxn ang="0">
                  <a:pos x="0" y="28"/>
                </a:cxn>
              </a:cxnLst>
              <a:rect l="0" t="0" r="r" b="b"/>
              <a:pathLst>
                <a:path w="1348" h="28">
                  <a:moveTo>
                    <a:pt x="0" y="28"/>
                  </a:moveTo>
                  <a:lnTo>
                    <a:pt x="1347" y="28"/>
                  </a:lnTo>
                  <a:lnTo>
                    <a:pt x="0" y="0"/>
                  </a:lnTo>
                  <a:lnTo>
                    <a:pt x="0" y="28"/>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25" name="Freeform 120"/>
            <p:cNvSpPr>
              <a:spLocks/>
            </p:cNvSpPr>
            <p:nvPr/>
          </p:nvSpPr>
          <p:spPr bwMode="auto">
            <a:xfrm>
              <a:off x="1986" y="6295"/>
              <a:ext cx="1348" cy="28"/>
            </a:xfrm>
            <a:custGeom>
              <a:avLst/>
              <a:gdLst/>
              <a:ahLst/>
              <a:cxnLst>
                <a:cxn ang="0">
                  <a:pos x="0" y="0"/>
                </a:cxn>
                <a:cxn ang="0">
                  <a:pos x="1347" y="28"/>
                </a:cxn>
                <a:cxn ang="0">
                  <a:pos x="1331" y="0"/>
                </a:cxn>
                <a:cxn ang="0">
                  <a:pos x="0" y="0"/>
                </a:cxn>
              </a:cxnLst>
              <a:rect l="0" t="0" r="r" b="b"/>
              <a:pathLst>
                <a:path w="1348" h="28">
                  <a:moveTo>
                    <a:pt x="0" y="0"/>
                  </a:moveTo>
                  <a:lnTo>
                    <a:pt x="1347" y="28"/>
                  </a:lnTo>
                  <a:lnTo>
                    <a:pt x="133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26" name="Freeform 121"/>
            <p:cNvSpPr>
              <a:spLocks/>
            </p:cNvSpPr>
            <p:nvPr/>
          </p:nvSpPr>
          <p:spPr bwMode="auto">
            <a:xfrm>
              <a:off x="1986" y="6323"/>
              <a:ext cx="1348" cy="44"/>
            </a:xfrm>
            <a:custGeom>
              <a:avLst/>
              <a:gdLst/>
              <a:ahLst/>
              <a:cxnLst>
                <a:cxn ang="0">
                  <a:pos x="0" y="44"/>
                </a:cxn>
                <a:cxn ang="0">
                  <a:pos x="1347" y="44"/>
                </a:cxn>
                <a:cxn ang="0">
                  <a:pos x="0" y="0"/>
                </a:cxn>
                <a:cxn ang="0">
                  <a:pos x="0" y="44"/>
                </a:cxn>
              </a:cxnLst>
              <a:rect l="0" t="0" r="r" b="b"/>
              <a:pathLst>
                <a:path w="1348" h="44">
                  <a:moveTo>
                    <a:pt x="0" y="44"/>
                  </a:moveTo>
                  <a:lnTo>
                    <a:pt x="1347" y="44"/>
                  </a:lnTo>
                  <a:lnTo>
                    <a:pt x="0" y="0"/>
                  </a:lnTo>
                  <a:lnTo>
                    <a:pt x="0" y="44"/>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27" name="Freeform 122"/>
            <p:cNvSpPr>
              <a:spLocks/>
            </p:cNvSpPr>
            <p:nvPr/>
          </p:nvSpPr>
          <p:spPr bwMode="auto">
            <a:xfrm>
              <a:off x="1986" y="6323"/>
              <a:ext cx="1348" cy="44"/>
            </a:xfrm>
            <a:custGeom>
              <a:avLst/>
              <a:gdLst/>
              <a:ahLst/>
              <a:cxnLst>
                <a:cxn ang="0">
                  <a:pos x="0" y="0"/>
                </a:cxn>
                <a:cxn ang="0">
                  <a:pos x="1347" y="44"/>
                </a:cxn>
                <a:cxn ang="0">
                  <a:pos x="1347" y="0"/>
                </a:cxn>
                <a:cxn ang="0">
                  <a:pos x="0" y="0"/>
                </a:cxn>
              </a:cxnLst>
              <a:rect l="0" t="0" r="r" b="b"/>
              <a:pathLst>
                <a:path w="1348" h="44">
                  <a:moveTo>
                    <a:pt x="0" y="0"/>
                  </a:moveTo>
                  <a:lnTo>
                    <a:pt x="1347" y="44"/>
                  </a:lnTo>
                  <a:lnTo>
                    <a:pt x="134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28" name="Freeform 123"/>
            <p:cNvSpPr>
              <a:spLocks/>
            </p:cNvSpPr>
            <p:nvPr/>
          </p:nvSpPr>
          <p:spPr bwMode="auto">
            <a:xfrm>
              <a:off x="1986" y="6367"/>
              <a:ext cx="630" cy="418"/>
            </a:xfrm>
            <a:custGeom>
              <a:avLst/>
              <a:gdLst/>
              <a:ahLst/>
              <a:cxnLst>
                <a:cxn ang="0">
                  <a:pos x="0" y="417"/>
                </a:cxn>
                <a:cxn ang="0">
                  <a:pos x="627" y="417"/>
                </a:cxn>
                <a:cxn ang="0">
                  <a:pos x="0" y="0"/>
                </a:cxn>
                <a:cxn ang="0">
                  <a:pos x="0" y="417"/>
                </a:cxn>
              </a:cxnLst>
              <a:rect l="0" t="0" r="r" b="b"/>
              <a:pathLst>
                <a:path w="627" h="418">
                  <a:moveTo>
                    <a:pt x="0" y="417"/>
                  </a:moveTo>
                  <a:lnTo>
                    <a:pt x="627" y="417"/>
                  </a:lnTo>
                  <a:lnTo>
                    <a:pt x="0" y="0"/>
                  </a:lnTo>
                  <a:lnTo>
                    <a:pt x="0" y="417"/>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29" name="Freeform 124"/>
            <p:cNvSpPr>
              <a:spLocks/>
            </p:cNvSpPr>
            <p:nvPr/>
          </p:nvSpPr>
          <p:spPr bwMode="auto">
            <a:xfrm>
              <a:off x="2692" y="6785"/>
              <a:ext cx="643" cy="133"/>
            </a:xfrm>
            <a:custGeom>
              <a:avLst/>
              <a:gdLst/>
              <a:ahLst/>
              <a:cxnLst>
                <a:cxn ang="0">
                  <a:pos x="233" y="0"/>
                </a:cxn>
                <a:cxn ang="0">
                  <a:pos x="0" y="135"/>
                </a:cxn>
                <a:cxn ang="0">
                  <a:pos x="642" y="135"/>
                </a:cxn>
                <a:cxn ang="0">
                  <a:pos x="233" y="0"/>
                </a:cxn>
              </a:cxnLst>
              <a:rect l="0" t="0" r="r" b="b"/>
              <a:pathLst>
                <a:path w="643" h="135">
                  <a:moveTo>
                    <a:pt x="233" y="0"/>
                  </a:moveTo>
                  <a:lnTo>
                    <a:pt x="0" y="135"/>
                  </a:lnTo>
                  <a:lnTo>
                    <a:pt x="642" y="135"/>
                  </a:lnTo>
                  <a:lnTo>
                    <a:pt x="233"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30" name="Freeform 125"/>
            <p:cNvSpPr>
              <a:spLocks/>
            </p:cNvSpPr>
            <p:nvPr/>
          </p:nvSpPr>
          <p:spPr bwMode="auto">
            <a:xfrm>
              <a:off x="1986" y="6785"/>
              <a:ext cx="705" cy="133"/>
            </a:xfrm>
            <a:custGeom>
              <a:avLst/>
              <a:gdLst/>
              <a:ahLst/>
              <a:cxnLst>
                <a:cxn ang="0">
                  <a:pos x="0" y="135"/>
                </a:cxn>
                <a:cxn ang="0">
                  <a:pos x="705" y="135"/>
                </a:cxn>
                <a:cxn ang="0">
                  <a:pos x="0" y="0"/>
                </a:cxn>
                <a:cxn ang="0">
                  <a:pos x="0" y="135"/>
                </a:cxn>
              </a:cxnLst>
              <a:rect l="0" t="0" r="r" b="b"/>
              <a:pathLst>
                <a:path w="705" h="135">
                  <a:moveTo>
                    <a:pt x="0" y="135"/>
                  </a:moveTo>
                  <a:lnTo>
                    <a:pt x="705" y="135"/>
                  </a:lnTo>
                  <a:lnTo>
                    <a:pt x="0" y="0"/>
                  </a:lnTo>
                  <a:lnTo>
                    <a:pt x="0" y="135"/>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31" name="Freeform 126"/>
            <p:cNvSpPr>
              <a:spLocks/>
            </p:cNvSpPr>
            <p:nvPr/>
          </p:nvSpPr>
          <p:spPr bwMode="auto">
            <a:xfrm>
              <a:off x="1986" y="6785"/>
              <a:ext cx="705" cy="133"/>
            </a:xfrm>
            <a:custGeom>
              <a:avLst/>
              <a:gdLst/>
              <a:ahLst/>
              <a:cxnLst>
                <a:cxn ang="0">
                  <a:pos x="0" y="0"/>
                </a:cxn>
                <a:cxn ang="0">
                  <a:pos x="705" y="135"/>
                </a:cxn>
                <a:cxn ang="0">
                  <a:pos x="627" y="0"/>
                </a:cxn>
                <a:cxn ang="0">
                  <a:pos x="0" y="0"/>
                </a:cxn>
              </a:cxnLst>
              <a:rect l="0" t="0" r="r" b="b"/>
              <a:pathLst>
                <a:path w="705" h="135">
                  <a:moveTo>
                    <a:pt x="0" y="0"/>
                  </a:moveTo>
                  <a:lnTo>
                    <a:pt x="705" y="135"/>
                  </a:lnTo>
                  <a:lnTo>
                    <a:pt x="62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32" name="Freeform 127"/>
            <p:cNvSpPr>
              <a:spLocks/>
            </p:cNvSpPr>
            <p:nvPr/>
          </p:nvSpPr>
          <p:spPr bwMode="auto">
            <a:xfrm>
              <a:off x="1986" y="6918"/>
              <a:ext cx="1348" cy="400"/>
            </a:xfrm>
            <a:custGeom>
              <a:avLst/>
              <a:gdLst/>
              <a:ahLst/>
              <a:cxnLst>
                <a:cxn ang="0">
                  <a:pos x="0" y="398"/>
                </a:cxn>
                <a:cxn ang="0">
                  <a:pos x="1347" y="398"/>
                </a:cxn>
                <a:cxn ang="0">
                  <a:pos x="0" y="0"/>
                </a:cxn>
                <a:cxn ang="0">
                  <a:pos x="0" y="398"/>
                </a:cxn>
              </a:cxnLst>
              <a:rect l="0" t="0" r="r" b="b"/>
              <a:pathLst>
                <a:path w="1348" h="399">
                  <a:moveTo>
                    <a:pt x="0" y="398"/>
                  </a:moveTo>
                  <a:lnTo>
                    <a:pt x="1347" y="398"/>
                  </a:lnTo>
                  <a:lnTo>
                    <a:pt x="0" y="0"/>
                  </a:lnTo>
                  <a:lnTo>
                    <a:pt x="0" y="398"/>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33" name="Freeform 128"/>
            <p:cNvSpPr>
              <a:spLocks/>
            </p:cNvSpPr>
            <p:nvPr/>
          </p:nvSpPr>
          <p:spPr bwMode="auto">
            <a:xfrm>
              <a:off x="1986" y="6918"/>
              <a:ext cx="1348" cy="400"/>
            </a:xfrm>
            <a:custGeom>
              <a:avLst/>
              <a:gdLst/>
              <a:ahLst/>
              <a:cxnLst>
                <a:cxn ang="0">
                  <a:pos x="0" y="0"/>
                </a:cxn>
                <a:cxn ang="0">
                  <a:pos x="1347" y="398"/>
                </a:cxn>
                <a:cxn ang="0">
                  <a:pos x="1347" y="0"/>
                </a:cxn>
                <a:cxn ang="0">
                  <a:pos x="0" y="0"/>
                </a:cxn>
              </a:cxnLst>
              <a:rect l="0" t="0" r="r" b="b"/>
              <a:pathLst>
                <a:path w="1348" h="399">
                  <a:moveTo>
                    <a:pt x="0" y="0"/>
                  </a:moveTo>
                  <a:lnTo>
                    <a:pt x="1347" y="398"/>
                  </a:lnTo>
                  <a:lnTo>
                    <a:pt x="134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34" name="Freeform 129"/>
            <p:cNvSpPr>
              <a:spLocks/>
            </p:cNvSpPr>
            <p:nvPr/>
          </p:nvSpPr>
          <p:spPr bwMode="auto">
            <a:xfrm>
              <a:off x="1986" y="7318"/>
              <a:ext cx="1348" cy="32"/>
            </a:xfrm>
            <a:custGeom>
              <a:avLst/>
              <a:gdLst/>
              <a:ahLst/>
              <a:cxnLst>
                <a:cxn ang="0">
                  <a:pos x="0" y="33"/>
                </a:cxn>
                <a:cxn ang="0">
                  <a:pos x="1348" y="33"/>
                </a:cxn>
                <a:cxn ang="0">
                  <a:pos x="0" y="0"/>
                </a:cxn>
                <a:cxn ang="0">
                  <a:pos x="0" y="33"/>
                </a:cxn>
              </a:cxnLst>
              <a:rect l="0" t="0" r="r" b="b"/>
              <a:pathLst>
                <a:path w="1348" h="32">
                  <a:moveTo>
                    <a:pt x="0" y="33"/>
                  </a:moveTo>
                  <a:lnTo>
                    <a:pt x="1348" y="33"/>
                  </a:lnTo>
                  <a:lnTo>
                    <a:pt x="0" y="0"/>
                  </a:lnTo>
                  <a:lnTo>
                    <a:pt x="0" y="33"/>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35" name="Freeform 130"/>
            <p:cNvSpPr>
              <a:spLocks/>
            </p:cNvSpPr>
            <p:nvPr/>
          </p:nvSpPr>
          <p:spPr bwMode="auto">
            <a:xfrm>
              <a:off x="1986" y="7318"/>
              <a:ext cx="1348" cy="32"/>
            </a:xfrm>
            <a:custGeom>
              <a:avLst/>
              <a:gdLst/>
              <a:ahLst/>
              <a:cxnLst>
                <a:cxn ang="0">
                  <a:pos x="0" y="0"/>
                </a:cxn>
                <a:cxn ang="0">
                  <a:pos x="1348" y="33"/>
                </a:cxn>
                <a:cxn ang="0">
                  <a:pos x="1347" y="0"/>
                </a:cxn>
                <a:cxn ang="0">
                  <a:pos x="0" y="0"/>
                </a:cxn>
              </a:cxnLst>
              <a:rect l="0" t="0" r="r" b="b"/>
              <a:pathLst>
                <a:path w="1348" h="32">
                  <a:moveTo>
                    <a:pt x="0" y="0"/>
                  </a:moveTo>
                  <a:lnTo>
                    <a:pt x="1348" y="33"/>
                  </a:lnTo>
                  <a:lnTo>
                    <a:pt x="134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36" name="Freeform 131"/>
            <p:cNvSpPr>
              <a:spLocks/>
            </p:cNvSpPr>
            <p:nvPr/>
          </p:nvSpPr>
          <p:spPr bwMode="auto">
            <a:xfrm>
              <a:off x="1986" y="7350"/>
              <a:ext cx="1351" cy="32"/>
            </a:xfrm>
            <a:custGeom>
              <a:avLst/>
              <a:gdLst/>
              <a:ahLst/>
              <a:cxnLst>
                <a:cxn ang="0">
                  <a:pos x="0" y="32"/>
                </a:cxn>
                <a:cxn ang="0">
                  <a:pos x="1350" y="32"/>
                </a:cxn>
                <a:cxn ang="0">
                  <a:pos x="0" y="0"/>
                </a:cxn>
                <a:cxn ang="0">
                  <a:pos x="0" y="32"/>
                </a:cxn>
              </a:cxnLst>
              <a:rect l="0" t="0" r="r" b="b"/>
              <a:pathLst>
                <a:path w="1350" h="32">
                  <a:moveTo>
                    <a:pt x="0" y="32"/>
                  </a:moveTo>
                  <a:lnTo>
                    <a:pt x="1350" y="32"/>
                  </a:lnTo>
                  <a:lnTo>
                    <a:pt x="0"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37" name="Freeform 132"/>
            <p:cNvSpPr>
              <a:spLocks/>
            </p:cNvSpPr>
            <p:nvPr/>
          </p:nvSpPr>
          <p:spPr bwMode="auto">
            <a:xfrm>
              <a:off x="1986" y="7350"/>
              <a:ext cx="1351" cy="32"/>
            </a:xfrm>
            <a:custGeom>
              <a:avLst/>
              <a:gdLst/>
              <a:ahLst/>
              <a:cxnLst>
                <a:cxn ang="0">
                  <a:pos x="0" y="0"/>
                </a:cxn>
                <a:cxn ang="0">
                  <a:pos x="1350" y="32"/>
                </a:cxn>
                <a:cxn ang="0">
                  <a:pos x="1348" y="0"/>
                </a:cxn>
                <a:cxn ang="0">
                  <a:pos x="0" y="0"/>
                </a:cxn>
              </a:cxnLst>
              <a:rect l="0" t="0" r="r" b="b"/>
              <a:pathLst>
                <a:path w="1350" h="32">
                  <a:moveTo>
                    <a:pt x="0" y="0"/>
                  </a:moveTo>
                  <a:lnTo>
                    <a:pt x="1350" y="32"/>
                  </a:lnTo>
                  <a:lnTo>
                    <a:pt x="134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38" name="Freeform 133"/>
            <p:cNvSpPr>
              <a:spLocks/>
            </p:cNvSpPr>
            <p:nvPr/>
          </p:nvSpPr>
          <p:spPr bwMode="auto">
            <a:xfrm>
              <a:off x="1986" y="7382"/>
              <a:ext cx="1355" cy="32"/>
            </a:xfrm>
            <a:custGeom>
              <a:avLst/>
              <a:gdLst/>
              <a:ahLst/>
              <a:cxnLst>
                <a:cxn ang="0">
                  <a:pos x="0" y="32"/>
                </a:cxn>
                <a:cxn ang="0">
                  <a:pos x="1352" y="32"/>
                </a:cxn>
                <a:cxn ang="0">
                  <a:pos x="0" y="0"/>
                </a:cxn>
                <a:cxn ang="0">
                  <a:pos x="0" y="32"/>
                </a:cxn>
              </a:cxnLst>
              <a:rect l="0" t="0" r="r" b="b"/>
              <a:pathLst>
                <a:path w="1353" h="32">
                  <a:moveTo>
                    <a:pt x="0" y="32"/>
                  </a:moveTo>
                  <a:lnTo>
                    <a:pt x="1352" y="32"/>
                  </a:lnTo>
                  <a:lnTo>
                    <a:pt x="0"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39" name="Freeform 134"/>
            <p:cNvSpPr>
              <a:spLocks/>
            </p:cNvSpPr>
            <p:nvPr/>
          </p:nvSpPr>
          <p:spPr bwMode="auto">
            <a:xfrm>
              <a:off x="1986" y="7382"/>
              <a:ext cx="1355" cy="32"/>
            </a:xfrm>
            <a:custGeom>
              <a:avLst/>
              <a:gdLst/>
              <a:ahLst/>
              <a:cxnLst>
                <a:cxn ang="0">
                  <a:pos x="0" y="0"/>
                </a:cxn>
                <a:cxn ang="0">
                  <a:pos x="1352" y="32"/>
                </a:cxn>
                <a:cxn ang="0">
                  <a:pos x="1350" y="0"/>
                </a:cxn>
                <a:cxn ang="0">
                  <a:pos x="0" y="0"/>
                </a:cxn>
              </a:cxnLst>
              <a:rect l="0" t="0" r="r" b="b"/>
              <a:pathLst>
                <a:path w="1353" h="32">
                  <a:moveTo>
                    <a:pt x="0" y="0"/>
                  </a:moveTo>
                  <a:lnTo>
                    <a:pt x="1352" y="32"/>
                  </a:lnTo>
                  <a:lnTo>
                    <a:pt x="1350"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40" name="Freeform 135"/>
            <p:cNvSpPr>
              <a:spLocks/>
            </p:cNvSpPr>
            <p:nvPr/>
          </p:nvSpPr>
          <p:spPr bwMode="auto">
            <a:xfrm>
              <a:off x="1986" y="7414"/>
              <a:ext cx="1357" cy="32"/>
            </a:xfrm>
            <a:custGeom>
              <a:avLst/>
              <a:gdLst/>
              <a:ahLst/>
              <a:cxnLst>
                <a:cxn ang="0">
                  <a:pos x="0" y="32"/>
                </a:cxn>
                <a:cxn ang="0">
                  <a:pos x="1356" y="32"/>
                </a:cxn>
                <a:cxn ang="0">
                  <a:pos x="0" y="0"/>
                </a:cxn>
                <a:cxn ang="0">
                  <a:pos x="0" y="32"/>
                </a:cxn>
              </a:cxnLst>
              <a:rect l="0" t="0" r="r" b="b"/>
              <a:pathLst>
                <a:path w="1357" h="32">
                  <a:moveTo>
                    <a:pt x="0" y="32"/>
                  </a:moveTo>
                  <a:lnTo>
                    <a:pt x="1356" y="32"/>
                  </a:lnTo>
                  <a:lnTo>
                    <a:pt x="0"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41" name="Freeform 136"/>
            <p:cNvSpPr>
              <a:spLocks/>
            </p:cNvSpPr>
            <p:nvPr/>
          </p:nvSpPr>
          <p:spPr bwMode="auto">
            <a:xfrm>
              <a:off x="1986" y="7414"/>
              <a:ext cx="1357" cy="32"/>
            </a:xfrm>
            <a:custGeom>
              <a:avLst/>
              <a:gdLst/>
              <a:ahLst/>
              <a:cxnLst>
                <a:cxn ang="0">
                  <a:pos x="0" y="0"/>
                </a:cxn>
                <a:cxn ang="0">
                  <a:pos x="1356" y="32"/>
                </a:cxn>
                <a:cxn ang="0">
                  <a:pos x="1352" y="0"/>
                </a:cxn>
                <a:cxn ang="0">
                  <a:pos x="0" y="0"/>
                </a:cxn>
              </a:cxnLst>
              <a:rect l="0" t="0" r="r" b="b"/>
              <a:pathLst>
                <a:path w="1357" h="32">
                  <a:moveTo>
                    <a:pt x="0" y="0"/>
                  </a:moveTo>
                  <a:lnTo>
                    <a:pt x="1356" y="32"/>
                  </a:lnTo>
                  <a:lnTo>
                    <a:pt x="1352"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42" name="Freeform 137"/>
            <p:cNvSpPr>
              <a:spLocks/>
            </p:cNvSpPr>
            <p:nvPr/>
          </p:nvSpPr>
          <p:spPr bwMode="auto">
            <a:xfrm>
              <a:off x="1986" y="7446"/>
              <a:ext cx="1362" cy="30"/>
            </a:xfrm>
            <a:custGeom>
              <a:avLst/>
              <a:gdLst/>
              <a:ahLst/>
              <a:cxnLst>
                <a:cxn ang="0">
                  <a:pos x="0" y="32"/>
                </a:cxn>
                <a:cxn ang="0">
                  <a:pos x="1361" y="32"/>
                </a:cxn>
                <a:cxn ang="0">
                  <a:pos x="0" y="0"/>
                </a:cxn>
                <a:cxn ang="0">
                  <a:pos x="0" y="32"/>
                </a:cxn>
              </a:cxnLst>
              <a:rect l="0" t="0" r="r" b="b"/>
              <a:pathLst>
                <a:path w="1362" h="32">
                  <a:moveTo>
                    <a:pt x="0" y="32"/>
                  </a:moveTo>
                  <a:lnTo>
                    <a:pt x="1361" y="32"/>
                  </a:lnTo>
                  <a:lnTo>
                    <a:pt x="0"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43" name="Freeform 138"/>
            <p:cNvSpPr>
              <a:spLocks/>
            </p:cNvSpPr>
            <p:nvPr/>
          </p:nvSpPr>
          <p:spPr bwMode="auto">
            <a:xfrm>
              <a:off x="1986" y="7446"/>
              <a:ext cx="1362" cy="30"/>
            </a:xfrm>
            <a:custGeom>
              <a:avLst/>
              <a:gdLst/>
              <a:ahLst/>
              <a:cxnLst>
                <a:cxn ang="0">
                  <a:pos x="0" y="0"/>
                </a:cxn>
                <a:cxn ang="0">
                  <a:pos x="1361" y="32"/>
                </a:cxn>
                <a:cxn ang="0">
                  <a:pos x="1356" y="0"/>
                </a:cxn>
                <a:cxn ang="0">
                  <a:pos x="0" y="0"/>
                </a:cxn>
              </a:cxnLst>
              <a:rect l="0" t="0" r="r" b="b"/>
              <a:pathLst>
                <a:path w="1362" h="32">
                  <a:moveTo>
                    <a:pt x="0" y="0"/>
                  </a:moveTo>
                  <a:lnTo>
                    <a:pt x="1361" y="32"/>
                  </a:lnTo>
                  <a:lnTo>
                    <a:pt x="135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44" name="Freeform 139"/>
            <p:cNvSpPr>
              <a:spLocks/>
            </p:cNvSpPr>
            <p:nvPr/>
          </p:nvSpPr>
          <p:spPr bwMode="auto">
            <a:xfrm>
              <a:off x="1986" y="7476"/>
              <a:ext cx="1369" cy="34"/>
            </a:xfrm>
            <a:custGeom>
              <a:avLst/>
              <a:gdLst/>
              <a:ahLst/>
              <a:cxnLst>
                <a:cxn ang="0">
                  <a:pos x="0" y="32"/>
                </a:cxn>
                <a:cxn ang="0">
                  <a:pos x="1368" y="32"/>
                </a:cxn>
                <a:cxn ang="0">
                  <a:pos x="0" y="0"/>
                </a:cxn>
                <a:cxn ang="0">
                  <a:pos x="0" y="32"/>
                </a:cxn>
              </a:cxnLst>
              <a:rect l="0" t="0" r="r" b="b"/>
              <a:pathLst>
                <a:path w="1368" h="32">
                  <a:moveTo>
                    <a:pt x="0" y="32"/>
                  </a:moveTo>
                  <a:lnTo>
                    <a:pt x="1368" y="32"/>
                  </a:lnTo>
                  <a:lnTo>
                    <a:pt x="0"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45" name="Freeform 140"/>
            <p:cNvSpPr>
              <a:spLocks/>
            </p:cNvSpPr>
            <p:nvPr/>
          </p:nvSpPr>
          <p:spPr bwMode="auto">
            <a:xfrm>
              <a:off x="1986" y="7476"/>
              <a:ext cx="1369" cy="34"/>
            </a:xfrm>
            <a:custGeom>
              <a:avLst/>
              <a:gdLst/>
              <a:ahLst/>
              <a:cxnLst>
                <a:cxn ang="0">
                  <a:pos x="0" y="0"/>
                </a:cxn>
                <a:cxn ang="0">
                  <a:pos x="1368" y="32"/>
                </a:cxn>
                <a:cxn ang="0">
                  <a:pos x="1361" y="0"/>
                </a:cxn>
                <a:cxn ang="0">
                  <a:pos x="0" y="0"/>
                </a:cxn>
              </a:cxnLst>
              <a:rect l="0" t="0" r="r" b="b"/>
              <a:pathLst>
                <a:path w="1368" h="32">
                  <a:moveTo>
                    <a:pt x="0" y="0"/>
                  </a:moveTo>
                  <a:lnTo>
                    <a:pt x="1368" y="32"/>
                  </a:lnTo>
                  <a:lnTo>
                    <a:pt x="136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46" name="Freeform 141"/>
            <p:cNvSpPr>
              <a:spLocks/>
            </p:cNvSpPr>
            <p:nvPr/>
          </p:nvSpPr>
          <p:spPr bwMode="auto">
            <a:xfrm>
              <a:off x="1986" y="7511"/>
              <a:ext cx="1378" cy="30"/>
            </a:xfrm>
            <a:custGeom>
              <a:avLst/>
              <a:gdLst/>
              <a:ahLst/>
              <a:cxnLst>
                <a:cxn ang="0">
                  <a:pos x="0" y="31"/>
                </a:cxn>
                <a:cxn ang="0">
                  <a:pos x="1375" y="31"/>
                </a:cxn>
                <a:cxn ang="0">
                  <a:pos x="0" y="0"/>
                </a:cxn>
                <a:cxn ang="0">
                  <a:pos x="0" y="31"/>
                </a:cxn>
              </a:cxnLst>
              <a:rect l="0" t="0" r="r" b="b"/>
              <a:pathLst>
                <a:path w="1375" h="31">
                  <a:moveTo>
                    <a:pt x="0" y="31"/>
                  </a:moveTo>
                  <a:lnTo>
                    <a:pt x="1375" y="31"/>
                  </a:lnTo>
                  <a:lnTo>
                    <a:pt x="0" y="0"/>
                  </a:lnTo>
                  <a:lnTo>
                    <a:pt x="0" y="3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47" name="Freeform 142"/>
            <p:cNvSpPr>
              <a:spLocks/>
            </p:cNvSpPr>
            <p:nvPr/>
          </p:nvSpPr>
          <p:spPr bwMode="auto">
            <a:xfrm>
              <a:off x="1986" y="7511"/>
              <a:ext cx="1378" cy="30"/>
            </a:xfrm>
            <a:custGeom>
              <a:avLst/>
              <a:gdLst/>
              <a:ahLst/>
              <a:cxnLst>
                <a:cxn ang="0">
                  <a:pos x="0" y="0"/>
                </a:cxn>
                <a:cxn ang="0">
                  <a:pos x="1375" y="31"/>
                </a:cxn>
                <a:cxn ang="0">
                  <a:pos x="1368" y="0"/>
                </a:cxn>
                <a:cxn ang="0">
                  <a:pos x="0" y="0"/>
                </a:cxn>
              </a:cxnLst>
              <a:rect l="0" t="0" r="r" b="b"/>
              <a:pathLst>
                <a:path w="1375" h="31">
                  <a:moveTo>
                    <a:pt x="0" y="0"/>
                  </a:moveTo>
                  <a:lnTo>
                    <a:pt x="1375" y="31"/>
                  </a:lnTo>
                  <a:lnTo>
                    <a:pt x="136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48" name="Freeform 143"/>
            <p:cNvSpPr>
              <a:spLocks/>
            </p:cNvSpPr>
            <p:nvPr/>
          </p:nvSpPr>
          <p:spPr bwMode="auto">
            <a:xfrm>
              <a:off x="1986" y="7541"/>
              <a:ext cx="1385" cy="32"/>
            </a:xfrm>
            <a:custGeom>
              <a:avLst/>
              <a:gdLst/>
              <a:ahLst/>
              <a:cxnLst>
                <a:cxn ang="0">
                  <a:pos x="0" y="31"/>
                </a:cxn>
                <a:cxn ang="0">
                  <a:pos x="1383" y="31"/>
                </a:cxn>
                <a:cxn ang="0">
                  <a:pos x="0" y="0"/>
                </a:cxn>
                <a:cxn ang="0">
                  <a:pos x="0" y="31"/>
                </a:cxn>
              </a:cxnLst>
              <a:rect l="0" t="0" r="r" b="b"/>
              <a:pathLst>
                <a:path w="1384" h="31">
                  <a:moveTo>
                    <a:pt x="0" y="31"/>
                  </a:moveTo>
                  <a:lnTo>
                    <a:pt x="1383" y="31"/>
                  </a:lnTo>
                  <a:lnTo>
                    <a:pt x="0" y="0"/>
                  </a:lnTo>
                  <a:lnTo>
                    <a:pt x="0" y="3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49" name="Freeform 144"/>
            <p:cNvSpPr>
              <a:spLocks/>
            </p:cNvSpPr>
            <p:nvPr/>
          </p:nvSpPr>
          <p:spPr bwMode="auto">
            <a:xfrm>
              <a:off x="1986" y="7541"/>
              <a:ext cx="1385" cy="32"/>
            </a:xfrm>
            <a:custGeom>
              <a:avLst/>
              <a:gdLst/>
              <a:ahLst/>
              <a:cxnLst>
                <a:cxn ang="0">
                  <a:pos x="0" y="0"/>
                </a:cxn>
                <a:cxn ang="0">
                  <a:pos x="1383" y="31"/>
                </a:cxn>
                <a:cxn ang="0">
                  <a:pos x="1375" y="0"/>
                </a:cxn>
                <a:cxn ang="0">
                  <a:pos x="0" y="0"/>
                </a:cxn>
              </a:cxnLst>
              <a:rect l="0" t="0" r="r" b="b"/>
              <a:pathLst>
                <a:path w="1384" h="31">
                  <a:moveTo>
                    <a:pt x="0" y="0"/>
                  </a:moveTo>
                  <a:lnTo>
                    <a:pt x="1383" y="31"/>
                  </a:lnTo>
                  <a:lnTo>
                    <a:pt x="137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50" name="Freeform 145"/>
            <p:cNvSpPr>
              <a:spLocks/>
            </p:cNvSpPr>
            <p:nvPr/>
          </p:nvSpPr>
          <p:spPr bwMode="auto">
            <a:xfrm>
              <a:off x="1986" y="7573"/>
              <a:ext cx="1394" cy="30"/>
            </a:xfrm>
            <a:custGeom>
              <a:avLst/>
              <a:gdLst/>
              <a:ahLst/>
              <a:cxnLst>
                <a:cxn ang="0">
                  <a:pos x="0" y="31"/>
                </a:cxn>
                <a:cxn ang="0">
                  <a:pos x="1393" y="31"/>
                </a:cxn>
                <a:cxn ang="0">
                  <a:pos x="0" y="0"/>
                </a:cxn>
                <a:cxn ang="0">
                  <a:pos x="0" y="31"/>
                </a:cxn>
              </a:cxnLst>
              <a:rect l="0" t="0" r="r" b="b"/>
              <a:pathLst>
                <a:path w="1393" h="31">
                  <a:moveTo>
                    <a:pt x="0" y="31"/>
                  </a:moveTo>
                  <a:lnTo>
                    <a:pt x="1393" y="31"/>
                  </a:lnTo>
                  <a:lnTo>
                    <a:pt x="0" y="0"/>
                  </a:lnTo>
                  <a:lnTo>
                    <a:pt x="0" y="3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51" name="Freeform 146"/>
            <p:cNvSpPr>
              <a:spLocks/>
            </p:cNvSpPr>
            <p:nvPr/>
          </p:nvSpPr>
          <p:spPr bwMode="auto">
            <a:xfrm>
              <a:off x="1986" y="7573"/>
              <a:ext cx="1394" cy="30"/>
            </a:xfrm>
            <a:custGeom>
              <a:avLst/>
              <a:gdLst/>
              <a:ahLst/>
              <a:cxnLst>
                <a:cxn ang="0">
                  <a:pos x="0" y="0"/>
                </a:cxn>
                <a:cxn ang="0">
                  <a:pos x="1393" y="31"/>
                </a:cxn>
                <a:cxn ang="0">
                  <a:pos x="1383" y="0"/>
                </a:cxn>
                <a:cxn ang="0">
                  <a:pos x="0" y="0"/>
                </a:cxn>
              </a:cxnLst>
              <a:rect l="0" t="0" r="r" b="b"/>
              <a:pathLst>
                <a:path w="1393" h="31">
                  <a:moveTo>
                    <a:pt x="0" y="0"/>
                  </a:moveTo>
                  <a:lnTo>
                    <a:pt x="1393" y="31"/>
                  </a:lnTo>
                  <a:lnTo>
                    <a:pt x="138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52" name="Freeform 147"/>
            <p:cNvSpPr>
              <a:spLocks/>
            </p:cNvSpPr>
            <p:nvPr/>
          </p:nvSpPr>
          <p:spPr bwMode="auto">
            <a:xfrm>
              <a:off x="1986" y="7603"/>
              <a:ext cx="1405" cy="32"/>
            </a:xfrm>
            <a:custGeom>
              <a:avLst/>
              <a:gdLst/>
              <a:ahLst/>
              <a:cxnLst>
                <a:cxn ang="0">
                  <a:pos x="0" y="31"/>
                </a:cxn>
                <a:cxn ang="0">
                  <a:pos x="1403" y="31"/>
                </a:cxn>
                <a:cxn ang="0">
                  <a:pos x="0" y="0"/>
                </a:cxn>
                <a:cxn ang="0">
                  <a:pos x="0" y="31"/>
                </a:cxn>
              </a:cxnLst>
              <a:rect l="0" t="0" r="r" b="b"/>
              <a:pathLst>
                <a:path w="1403" h="31">
                  <a:moveTo>
                    <a:pt x="0" y="31"/>
                  </a:moveTo>
                  <a:lnTo>
                    <a:pt x="1403" y="31"/>
                  </a:lnTo>
                  <a:lnTo>
                    <a:pt x="0" y="0"/>
                  </a:lnTo>
                  <a:lnTo>
                    <a:pt x="0" y="3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53" name="Freeform 148"/>
            <p:cNvSpPr>
              <a:spLocks/>
            </p:cNvSpPr>
            <p:nvPr/>
          </p:nvSpPr>
          <p:spPr bwMode="auto">
            <a:xfrm>
              <a:off x="1986" y="7603"/>
              <a:ext cx="1405" cy="32"/>
            </a:xfrm>
            <a:custGeom>
              <a:avLst/>
              <a:gdLst/>
              <a:ahLst/>
              <a:cxnLst>
                <a:cxn ang="0">
                  <a:pos x="0" y="0"/>
                </a:cxn>
                <a:cxn ang="0">
                  <a:pos x="1403" y="31"/>
                </a:cxn>
                <a:cxn ang="0">
                  <a:pos x="1393" y="0"/>
                </a:cxn>
                <a:cxn ang="0">
                  <a:pos x="0" y="0"/>
                </a:cxn>
              </a:cxnLst>
              <a:rect l="0" t="0" r="r" b="b"/>
              <a:pathLst>
                <a:path w="1403" h="31">
                  <a:moveTo>
                    <a:pt x="0" y="0"/>
                  </a:moveTo>
                  <a:lnTo>
                    <a:pt x="1403" y="31"/>
                  </a:lnTo>
                  <a:lnTo>
                    <a:pt x="139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54" name="Freeform 149"/>
            <p:cNvSpPr>
              <a:spLocks/>
            </p:cNvSpPr>
            <p:nvPr/>
          </p:nvSpPr>
          <p:spPr bwMode="auto">
            <a:xfrm>
              <a:off x="1986" y="7635"/>
              <a:ext cx="1416" cy="30"/>
            </a:xfrm>
            <a:custGeom>
              <a:avLst/>
              <a:gdLst/>
              <a:ahLst/>
              <a:cxnLst>
                <a:cxn ang="0">
                  <a:pos x="0" y="30"/>
                </a:cxn>
                <a:cxn ang="0">
                  <a:pos x="1415" y="30"/>
                </a:cxn>
                <a:cxn ang="0">
                  <a:pos x="0" y="0"/>
                </a:cxn>
                <a:cxn ang="0">
                  <a:pos x="0" y="30"/>
                </a:cxn>
              </a:cxnLst>
              <a:rect l="0" t="0" r="r" b="b"/>
              <a:pathLst>
                <a:path w="1415" h="30">
                  <a:moveTo>
                    <a:pt x="0" y="30"/>
                  </a:moveTo>
                  <a:lnTo>
                    <a:pt x="1415" y="30"/>
                  </a:lnTo>
                  <a:lnTo>
                    <a:pt x="0" y="0"/>
                  </a:lnTo>
                  <a:lnTo>
                    <a:pt x="0" y="3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55" name="Freeform 150"/>
            <p:cNvSpPr>
              <a:spLocks/>
            </p:cNvSpPr>
            <p:nvPr/>
          </p:nvSpPr>
          <p:spPr bwMode="auto">
            <a:xfrm>
              <a:off x="1986" y="7635"/>
              <a:ext cx="1416" cy="30"/>
            </a:xfrm>
            <a:custGeom>
              <a:avLst/>
              <a:gdLst/>
              <a:ahLst/>
              <a:cxnLst>
                <a:cxn ang="0">
                  <a:pos x="0" y="0"/>
                </a:cxn>
                <a:cxn ang="0">
                  <a:pos x="1415" y="30"/>
                </a:cxn>
                <a:cxn ang="0">
                  <a:pos x="1403" y="0"/>
                </a:cxn>
                <a:cxn ang="0">
                  <a:pos x="0" y="0"/>
                </a:cxn>
              </a:cxnLst>
              <a:rect l="0" t="0" r="r" b="b"/>
              <a:pathLst>
                <a:path w="1415" h="30">
                  <a:moveTo>
                    <a:pt x="0" y="0"/>
                  </a:moveTo>
                  <a:lnTo>
                    <a:pt x="1415" y="30"/>
                  </a:lnTo>
                  <a:lnTo>
                    <a:pt x="140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56" name="Freeform 151"/>
            <p:cNvSpPr>
              <a:spLocks/>
            </p:cNvSpPr>
            <p:nvPr/>
          </p:nvSpPr>
          <p:spPr bwMode="auto">
            <a:xfrm>
              <a:off x="1986" y="7665"/>
              <a:ext cx="1430" cy="30"/>
            </a:xfrm>
            <a:custGeom>
              <a:avLst/>
              <a:gdLst/>
              <a:ahLst/>
              <a:cxnLst>
                <a:cxn ang="0">
                  <a:pos x="0" y="30"/>
                </a:cxn>
                <a:cxn ang="0">
                  <a:pos x="1427" y="30"/>
                </a:cxn>
                <a:cxn ang="0">
                  <a:pos x="0" y="0"/>
                </a:cxn>
                <a:cxn ang="0">
                  <a:pos x="0" y="30"/>
                </a:cxn>
              </a:cxnLst>
              <a:rect l="0" t="0" r="r" b="b"/>
              <a:pathLst>
                <a:path w="1428" h="30">
                  <a:moveTo>
                    <a:pt x="0" y="30"/>
                  </a:moveTo>
                  <a:lnTo>
                    <a:pt x="1427" y="30"/>
                  </a:lnTo>
                  <a:lnTo>
                    <a:pt x="0" y="0"/>
                  </a:lnTo>
                  <a:lnTo>
                    <a:pt x="0" y="3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57" name="Freeform 152"/>
            <p:cNvSpPr>
              <a:spLocks/>
            </p:cNvSpPr>
            <p:nvPr/>
          </p:nvSpPr>
          <p:spPr bwMode="auto">
            <a:xfrm>
              <a:off x="1986" y="7665"/>
              <a:ext cx="1430" cy="30"/>
            </a:xfrm>
            <a:custGeom>
              <a:avLst/>
              <a:gdLst/>
              <a:ahLst/>
              <a:cxnLst>
                <a:cxn ang="0">
                  <a:pos x="0" y="0"/>
                </a:cxn>
                <a:cxn ang="0">
                  <a:pos x="1427" y="30"/>
                </a:cxn>
                <a:cxn ang="0">
                  <a:pos x="1415" y="0"/>
                </a:cxn>
                <a:cxn ang="0">
                  <a:pos x="0" y="0"/>
                </a:cxn>
              </a:cxnLst>
              <a:rect l="0" t="0" r="r" b="b"/>
              <a:pathLst>
                <a:path w="1428" h="30">
                  <a:moveTo>
                    <a:pt x="0" y="0"/>
                  </a:moveTo>
                  <a:lnTo>
                    <a:pt x="1427" y="30"/>
                  </a:lnTo>
                  <a:lnTo>
                    <a:pt x="141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58" name="Freeform 153"/>
            <p:cNvSpPr>
              <a:spLocks/>
            </p:cNvSpPr>
            <p:nvPr/>
          </p:nvSpPr>
          <p:spPr bwMode="auto">
            <a:xfrm>
              <a:off x="1986" y="7695"/>
              <a:ext cx="1442" cy="28"/>
            </a:xfrm>
            <a:custGeom>
              <a:avLst/>
              <a:gdLst/>
              <a:ahLst/>
              <a:cxnLst>
                <a:cxn ang="0">
                  <a:pos x="0" y="29"/>
                </a:cxn>
                <a:cxn ang="0">
                  <a:pos x="1441" y="29"/>
                </a:cxn>
                <a:cxn ang="0">
                  <a:pos x="0" y="0"/>
                </a:cxn>
                <a:cxn ang="0">
                  <a:pos x="0" y="29"/>
                </a:cxn>
              </a:cxnLst>
              <a:rect l="0" t="0" r="r" b="b"/>
              <a:pathLst>
                <a:path w="1441" h="29">
                  <a:moveTo>
                    <a:pt x="0" y="29"/>
                  </a:moveTo>
                  <a:lnTo>
                    <a:pt x="1441" y="29"/>
                  </a:lnTo>
                  <a:lnTo>
                    <a:pt x="0" y="0"/>
                  </a:lnTo>
                  <a:lnTo>
                    <a:pt x="0" y="29"/>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59" name="Freeform 154"/>
            <p:cNvSpPr>
              <a:spLocks/>
            </p:cNvSpPr>
            <p:nvPr/>
          </p:nvSpPr>
          <p:spPr bwMode="auto">
            <a:xfrm>
              <a:off x="1986" y="7695"/>
              <a:ext cx="1442" cy="28"/>
            </a:xfrm>
            <a:custGeom>
              <a:avLst/>
              <a:gdLst/>
              <a:ahLst/>
              <a:cxnLst>
                <a:cxn ang="0">
                  <a:pos x="0" y="0"/>
                </a:cxn>
                <a:cxn ang="0">
                  <a:pos x="1441" y="29"/>
                </a:cxn>
                <a:cxn ang="0">
                  <a:pos x="1427" y="0"/>
                </a:cxn>
                <a:cxn ang="0">
                  <a:pos x="0" y="0"/>
                </a:cxn>
              </a:cxnLst>
              <a:rect l="0" t="0" r="r" b="b"/>
              <a:pathLst>
                <a:path w="1441" h="29">
                  <a:moveTo>
                    <a:pt x="0" y="0"/>
                  </a:moveTo>
                  <a:lnTo>
                    <a:pt x="1441" y="29"/>
                  </a:lnTo>
                  <a:lnTo>
                    <a:pt x="142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60" name="Freeform 155"/>
            <p:cNvSpPr>
              <a:spLocks/>
            </p:cNvSpPr>
            <p:nvPr/>
          </p:nvSpPr>
          <p:spPr bwMode="auto">
            <a:xfrm>
              <a:off x="1986" y="7722"/>
              <a:ext cx="1457" cy="30"/>
            </a:xfrm>
            <a:custGeom>
              <a:avLst/>
              <a:gdLst/>
              <a:ahLst/>
              <a:cxnLst>
                <a:cxn ang="0">
                  <a:pos x="0" y="29"/>
                </a:cxn>
                <a:cxn ang="0">
                  <a:pos x="1455" y="29"/>
                </a:cxn>
                <a:cxn ang="0">
                  <a:pos x="0" y="0"/>
                </a:cxn>
                <a:cxn ang="0">
                  <a:pos x="0" y="29"/>
                </a:cxn>
              </a:cxnLst>
              <a:rect l="0" t="0" r="r" b="b"/>
              <a:pathLst>
                <a:path w="1456" h="29">
                  <a:moveTo>
                    <a:pt x="0" y="29"/>
                  </a:moveTo>
                  <a:lnTo>
                    <a:pt x="1455" y="29"/>
                  </a:lnTo>
                  <a:lnTo>
                    <a:pt x="0" y="0"/>
                  </a:lnTo>
                  <a:lnTo>
                    <a:pt x="0" y="29"/>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61" name="Freeform 156"/>
            <p:cNvSpPr>
              <a:spLocks/>
            </p:cNvSpPr>
            <p:nvPr/>
          </p:nvSpPr>
          <p:spPr bwMode="auto">
            <a:xfrm>
              <a:off x="1986" y="7722"/>
              <a:ext cx="1457" cy="30"/>
            </a:xfrm>
            <a:custGeom>
              <a:avLst/>
              <a:gdLst/>
              <a:ahLst/>
              <a:cxnLst>
                <a:cxn ang="0">
                  <a:pos x="0" y="0"/>
                </a:cxn>
                <a:cxn ang="0">
                  <a:pos x="1455" y="29"/>
                </a:cxn>
                <a:cxn ang="0">
                  <a:pos x="1441" y="0"/>
                </a:cxn>
                <a:cxn ang="0">
                  <a:pos x="0" y="0"/>
                </a:cxn>
              </a:cxnLst>
              <a:rect l="0" t="0" r="r" b="b"/>
              <a:pathLst>
                <a:path w="1456" h="29">
                  <a:moveTo>
                    <a:pt x="0" y="0"/>
                  </a:moveTo>
                  <a:lnTo>
                    <a:pt x="1455" y="29"/>
                  </a:lnTo>
                  <a:lnTo>
                    <a:pt x="144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62" name="Freeform 157"/>
            <p:cNvSpPr>
              <a:spLocks/>
            </p:cNvSpPr>
            <p:nvPr/>
          </p:nvSpPr>
          <p:spPr bwMode="auto">
            <a:xfrm>
              <a:off x="1986" y="7752"/>
              <a:ext cx="1473" cy="28"/>
            </a:xfrm>
            <a:custGeom>
              <a:avLst/>
              <a:gdLst/>
              <a:ahLst/>
              <a:cxnLst>
                <a:cxn ang="0">
                  <a:pos x="0" y="28"/>
                </a:cxn>
                <a:cxn ang="0">
                  <a:pos x="1471" y="28"/>
                </a:cxn>
                <a:cxn ang="0">
                  <a:pos x="0" y="0"/>
                </a:cxn>
                <a:cxn ang="0">
                  <a:pos x="0" y="28"/>
                </a:cxn>
              </a:cxnLst>
              <a:rect l="0" t="0" r="r" b="b"/>
              <a:pathLst>
                <a:path w="1472" h="28">
                  <a:moveTo>
                    <a:pt x="0" y="28"/>
                  </a:moveTo>
                  <a:lnTo>
                    <a:pt x="1471" y="28"/>
                  </a:lnTo>
                  <a:lnTo>
                    <a:pt x="0" y="0"/>
                  </a:lnTo>
                  <a:lnTo>
                    <a:pt x="0" y="28"/>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63" name="Freeform 158"/>
            <p:cNvSpPr>
              <a:spLocks/>
            </p:cNvSpPr>
            <p:nvPr/>
          </p:nvSpPr>
          <p:spPr bwMode="auto">
            <a:xfrm>
              <a:off x="1986" y="7752"/>
              <a:ext cx="1473" cy="28"/>
            </a:xfrm>
            <a:custGeom>
              <a:avLst/>
              <a:gdLst/>
              <a:ahLst/>
              <a:cxnLst>
                <a:cxn ang="0">
                  <a:pos x="0" y="0"/>
                </a:cxn>
                <a:cxn ang="0">
                  <a:pos x="1471" y="28"/>
                </a:cxn>
                <a:cxn ang="0">
                  <a:pos x="1455" y="0"/>
                </a:cxn>
                <a:cxn ang="0">
                  <a:pos x="0" y="0"/>
                </a:cxn>
              </a:cxnLst>
              <a:rect l="0" t="0" r="r" b="b"/>
              <a:pathLst>
                <a:path w="1472" h="28">
                  <a:moveTo>
                    <a:pt x="0" y="0"/>
                  </a:moveTo>
                  <a:lnTo>
                    <a:pt x="1471" y="28"/>
                  </a:lnTo>
                  <a:lnTo>
                    <a:pt x="145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64" name="Freeform 159"/>
            <p:cNvSpPr>
              <a:spLocks/>
            </p:cNvSpPr>
            <p:nvPr/>
          </p:nvSpPr>
          <p:spPr bwMode="auto">
            <a:xfrm>
              <a:off x="1986" y="7780"/>
              <a:ext cx="1489" cy="28"/>
            </a:xfrm>
            <a:custGeom>
              <a:avLst/>
              <a:gdLst/>
              <a:ahLst/>
              <a:cxnLst>
                <a:cxn ang="0">
                  <a:pos x="0" y="27"/>
                </a:cxn>
                <a:cxn ang="0">
                  <a:pos x="1488" y="27"/>
                </a:cxn>
                <a:cxn ang="0">
                  <a:pos x="0" y="0"/>
                </a:cxn>
                <a:cxn ang="0">
                  <a:pos x="0" y="27"/>
                </a:cxn>
              </a:cxnLst>
              <a:rect l="0" t="0" r="r" b="b"/>
              <a:pathLst>
                <a:path w="1488" h="28">
                  <a:moveTo>
                    <a:pt x="0" y="27"/>
                  </a:moveTo>
                  <a:lnTo>
                    <a:pt x="1488" y="27"/>
                  </a:lnTo>
                  <a:lnTo>
                    <a:pt x="0" y="0"/>
                  </a:lnTo>
                  <a:lnTo>
                    <a:pt x="0" y="27"/>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65" name="Freeform 160"/>
            <p:cNvSpPr>
              <a:spLocks/>
            </p:cNvSpPr>
            <p:nvPr/>
          </p:nvSpPr>
          <p:spPr bwMode="auto">
            <a:xfrm>
              <a:off x="1986" y="7780"/>
              <a:ext cx="1489" cy="28"/>
            </a:xfrm>
            <a:custGeom>
              <a:avLst/>
              <a:gdLst/>
              <a:ahLst/>
              <a:cxnLst>
                <a:cxn ang="0">
                  <a:pos x="0" y="0"/>
                </a:cxn>
                <a:cxn ang="0">
                  <a:pos x="1488" y="28"/>
                </a:cxn>
                <a:cxn ang="0">
                  <a:pos x="1471" y="0"/>
                </a:cxn>
                <a:cxn ang="0">
                  <a:pos x="0" y="0"/>
                </a:cxn>
              </a:cxnLst>
              <a:rect l="0" t="0" r="r" b="b"/>
              <a:pathLst>
                <a:path w="1488" h="28">
                  <a:moveTo>
                    <a:pt x="0" y="0"/>
                  </a:moveTo>
                  <a:lnTo>
                    <a:pt x="1488" y="28"/>
                  </a:lnTo>
                  <a:lnTo>
                    <a:pt x="147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66" name="Freeform 161"/>
            <p:cNvSpPr>
              <a:spLocks/>
            </p:cNvSpPr>
            <p:nvPr/>
          </p:nvSpPr>
          <p:spPr bwMode="auto">
            <a:xfrm>
              <a:off x="1986" y="7807"/>
              <a:ext cx="1507" cy="25"/>
            </a:xfrm>
            <a:custGeom>
              <a:avLst/>
              <a:gdLst/>
              <a:ahLst/>
              <a:cxnLst>
                <a:cxn ang="0">
                  <a:pos x="0" y="27"/>
                </a:cxn>
                <a:cxn ang="0">
                  <a:pos x="1505" y="27"/>
                </a:cxn>
                <a:cxn ang="0">
                  <a:pos x="0" y="0"/>
                </a:cxn>
                <a:cxn ang="0">
                  <a:pos x="0" y="27"/>
                </a:cxn>
              </a:cxnLst>
              <a:rect l="0" t="0" r="r" b="b"/>
              <a:pathLst>
                <a:path w="1506" h="27">
                  <a:moveTo>
                    <a:pt x="0" y="27"/>
                  </a:moveTo>
                  <a:lnTo>
                    <a:pt x="1505" y="27"/>
                  </a:lnTo>
                  <a:lnTo>
                    <a:pt x="0" y="0"/>
                  </a:lnTo>
                  <a:lnTo>
                    <a:pt x="0" y="27"/>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67" name="Freeform 162"/>
            <p:cNvSpPr>
              <a:spLocks/>
            </p:cNvSpPr>
            <p:nvPr/>
          </p:nvSpPr>
          <p:spPr bwMode="auto">
            <a:xfrm>
              <a:off x="1986" y="7807"/>
              <a:ext cx="1507" cy="25"/>
            </a:xfrm>
            <a:custGeom>
              <a:avLst/>
              <a:gdLst/>
              <a:ahLst/>
              <a:cxnLst>
                <a:cxn ang="0">
                  <a:pos x="0" y="0"/>
                </a:cxn>
                <a:cxn ang="0">
                  <a:pos x="1505" y="27"/>
                </a:cxn>
                <a:cxn ang="0">
                  <a:pos x="1488" y="0"/>
                </a:cxn>
                <a:cxn ang="0">
                  <a:pos x="0" y="0"/>
                </a:cxn>
              </a:cxnLst>
              <a:rect l="0" t="0" r="r" b="b"/>
              <a:pathLst>
                <a:path w="1506" h="27">
                  <a:moveTo>
                    <a:pt x="0" y="0"/>
                  </a:moveTo>
                  <a:lnTo>
                    <a:pt x="1505" y="27"/>
                  </a:lnTo>
                  <a:lnTo>
                    <a:pt x="148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68" name="Freeform 163"/>
            <p:cNvSpPr>
              <a:spLocks/>
            </p:cNvSpPr>
            <p:nvPr/>
          </p:nvSpPr>
          <p:spPr bwMode="auto">
            <a:xfrm>
              <a:off x="1986" y="7832"/>
              <a:ext cx="1526" cy="28"/>
            </a:xfrm>
            <a:custGeom>
              <a:avLst/>
              <a:gdLst/>
              <a:ahLst/>
              <a:cxnLst>
                <a:cxn ang="0">
                  <a:pos x="0" y="27"/>
                </a:cxn>
                <a:cxn ang="0">
                  <a:pos x="1524" y="27"/>
                </a:cxn>
                <a:cxn ang="0">
                  <a:pos x="0" y="0"/>
                </a:cxn>
                <a:cxn ang="0">
                  <a:pos x="0" y="27"/>
                </a:cxn>
              </a:cxnLst>
              <a:rect l="0" t="0" r="r" b="b"/>
              <a:pathLst>
                <a:path w="1524" h="26">
                  <a:moveTo>
                    <a:pt x="0" y="27"/>
                  </a:moveTo>
                  <a:lnTo>
                    <a:pt x="1524" y="27"/>
                  </a:lnTo>
                  <a:lnTo>
                    <a:pt x="0" y="0"/>
                  </a:lnTo>
                  <a:lnTo>
                    <a:pt x="0" y="27"/>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69" name="Freeform 164"/>
            <p:cNvSpPr>
              <a:spLocks/>
            </p:cNvSpPr>
            <p:nvPr/>
          </p:nvSpPr>
          <p:spPr bwMode="auto">
            <a:xfrm>
              <a:off x="1986" y="7832"/>
              <a:ext cx="1526" cy="28"/>
            </a:xfrm>
            <a:custGeom>
              <a:avLst/>
              <a:gdLst/>
              <a:ahLst/>
              <a:cxnLst>
                <a:cxn ang="0">
                  <a:pos x="0" y="0"/>
                </a:cxn>
                <a:cxn ang="0">
                  <a:pos x="1524" y="27"/>
                </a:cxn>
                <a:cxn ang="0">
                  <a:pos x="1505" y="0"/>
                </a:cxn>
                <a:cxn ang="0">
                  <a:pos x="0" y="0"/>
                </a:cxn>
              </a:cxnLst>
              <a:rect l="0" t="0" r="r" b="b"/>
              <a:pathLst>
                <a:path w="1524" h="26">
                  <a:moveTo>
                    <a:pt x="0" y="0"/>
                  </a:moveTo>
                  <a:lnTo>
                    <a:pt x="1524" y="27"/>
                  </a:lnTo>
                  <a:lnTo>
                    <a:pt x="150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70" name="Freeform 165"/>
            <p:cNvSpPr>
              <a:spLocks/>
            </p:cNvSpPr>
            <p:nvPr/>
          </p:nvSpPr>
          <p:spPr bwMode="auto">
            <a:xfrm>
              <a:off x="1986" y="7860"/>
              <a:ext cx="1546" cy="28"/>
            </a:xfrm>
            <a:custGeom>
              <a:avLst/>
              <a:gdLst/>
              <a:ahLst/>
              <a:cxnLst>
                <a:cxn ang="0">
                  <a:pos x="0" y="26"/>
                </a:cxn>
                <a:cxn ang="0">
                  <a:pos x="1543" y="26"/>
                </a:cxn>
                <a:cxn ang="0">
                  <a:pos x="0" y="0"/>
                </a:cxn>
                <a:cxn ang="0">
                  <a:pos x="0" y="26"/>
                </a:cxn>
              </a:cxnLst>
              <a:rect l="0" t="0" r="r" b="b"/>
              <a:pathLst>
                <a:path w="1544" h="26">
                  <a:moveTo>
                    <a:pt x="0" y="26"/>
                  </a:moveTo>
                  <a:lnTo>
                    <a:pt x="1543" y="26"/>
                  </a:lnTo>
                  <a:lnTo>
                    <a:pt x="0" y="0"/>
                  </a:lnTo>
                  <a:lnTo>
                    <a:pt x="0" y="26"/>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71" name="Freeform 166"/>
            <p:cNvSpPr>
              <a:spLocks/>
            </p:cNvSpPr>
            <p:nvPr/>
          </p:nvSpPr>
          <p:spPr bwMode="auto">
            <a:xfrm>
              <a:off x="1986" y="7860"/>
              <a:ext cx="1546" cy="28"/>
            </a:xfrm>
            <a:custGeom>
              <a:avLst/>
              <a:gdLst/>
              <a:ahLst/>
              <a:cxnLst>
                <a:cxn ang="0">
                  <a:pos x="0" y="0"/>
                </a:cxn>
                <a:cxn ang="0">
                  <a:pos x="1543" y="26"/>
                </a:cxn>
                <a:cxn ang="0">
                  <a:pos x="1524" y="0"/>
                </a:cxn>
                <a:cxn ang="0">
                  <a:pos x="0" y="0"/>
                </a:cxn>
              </a:cxnLst>
              <a:rect l="0" t="0" r="r" b="b"/>
              <a:pathLst>
                <a:path w="1544" h="26">
                  <a:moveTo>
                    <a:pt x="0" y="0"/>
                  </a:moveTo>
                  <a:lnTo>
                    <a:pt x="1543" y="26"/>
                  </a:lnTo>
                  <a:lnTo>
                    <a:pt x="1524"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72" name="Freeform 167"/>
            <p:cNvSpPr>
              <a:spLocks/>
            </p:cNvSpPr>
            <p:nvPr/>
          </p:nvSpPr>
          <p:spPr bwMode="auto">
            <a:xfrm>
              <a:off x="1986" y="7887"/>
              <a:ext cx="1566" cy="25"/>
            </a:xfrm>
            <a:custGeom>
              <a:avLst/>
              <a:gdLst/>
              <a:ahLst/>
              <a:cxnLst>
                <a:cxn ang="0">
                  <a:pos x="0" y="25"/>
                </a:cxn>
                <a:cxn ang="0">
                  <a:pos x="1564" y="25"/>
                </a:cxn>
                <a:cxn ang="0">
                  <a:pos x="0" y="0"/>
                </a:cxn>
                <a:cxn ang="0">
                  <a:pos x="0" y="25"/>
                </a:cxn>
              </a:cxnLst>
              <a:rect l="0" t="0" r="r" b="b"/>
              <a:pathLst>
                <a:path w="1564" h="25">
                  <a:moveTo>
                    <a:pt x="0" y="25"/>
                  </a:moveTo>
                  <a:lnTo>
                    <a:pt x="1564" y="25"/>
                  </a:lnTo>
                  <a:lnTo>
                    <a:pt x="0" y="0"/>
                  </a:lnTo>
                  <a:lnTo>
                    <a:pt x="0" y="25"/>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73" name="Freeform 168"/>
            <p:cNvSpPr>
              <a:spLocks/>
            </p:cNvSpPr>
            <p:nvPr/>
          </p:nvSpPr>
          <p:spPr bwMode="auto">
            <a:xfrm>
              <a:off x="1986" y="7887"/>
              <a:ext cx="1566" cy="25"/>
            </a:xfrm>
            <a:custGeom>
              <a:avLst/>
              <a:gdLst/>
              <a:ahLst/>
              <a:cxnLst>
                <a:cxn ang="0">
                  <a:pos x="0" y="0"/>
                </a:cxn>
                <a:cxn ang="0">
                  <a:pos x="1564" y="25"/>
                </a:cxn>
                <a:cxn ang="0">
                  <a:pos x="1543" y="0"/>
                </a:cxn>
                <a:cxn ang="0">
                  <a:pos x="0" y="0"/>
                </a:cxn>
              </a:cxnLst>
              <a:rect l="0" t="0" r="r" b="b"/>
              <a:pathLst>
                <a:path w="1564" h="25">
                  <a:moveTo>
                    <a:pt x="0" y="0"/>
                  </a:moveTo>
                  <a:lnTo>
                    <a:pt x="1564" y="25"/>
                  </a:lnTo>
                  <a:lnTo>
                    <a:pt x="154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74" name="Freeform 169"/>
            <p:cNvSpPr>
              <a:spLocks/>
            </p:cNvSpPr>
            <p:nvPr/>
          </p:nvSpPr>
          <p:spPr bwMode="auto">
            <a:xfrm>
              <a:off x="1986" y="7913"/>
              <a:ext cx="1587" cy="23"/>
            </a:xfrm>
            <a:custGeom>
              <a:avLst/>
              <a:gdLst/>
              <a:ahLst/>
              <a:cxnLst>
                <a:cxn ang="0">
                  <a:pos x="0" y="24"/>
                </a:cxn>
                <a:cxn ang="0">
                  <a:pos x="1585" y="24"/>
                </a:cxn>
                <a:cxn ang="0">
                  <a:pos x="0" y="0"/>
                </a:cxn>
                <a:cxn ang="0">
                  <a:pos x="0" y="24"/>
                </a:cxn>
              </a:cxnLst>
              <a:rect l="0" t="0" r="r" b="b"/>
              <a:pathLst>
                <a:path w="1585" h="24">
                  <a:moveTo>
                    <a:pt x="0" y="24"/>
                  </a:moveTo>
                  <a:lnTo>
                    <a:pt x="1585" y="24"/>
                  </a:lnTo>
                  <a:lnTo>
                    <a:pt x="0" y="0"/>
                  </a:lnTo>
                  <a:lnTo>
                    <a:pt x="0" y="24"/>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75" name="Freeform 170"/>
            <p:cNvSpPr>
              <a:spLocks/>
            </p:cNvSpPr>
            <p:nvPr/>
          </p:nvSpPr>
          <p:spPr bwMode="auto">
            <a:xfrm>
              <a:off x="1986" y="7913"/>
              <a:ext cx="1587" cy="23"/>
            </a:xfrm>
            <a:custGeom>
              <a:avLst/>
              <a:gdLst/>
              <a:ahLst/>
              <a:cxnLst>
                <a:cxn ang="0">
                  <a:pos x="0" y="0"/>
                </a:cxn>
                <a:cxn ang="0">
                  <a:pos x="1585" y="24"/>
                </a:cxn>
                <a:cxn ang="0">
                  <a:pos x="1564" y="0"/>
                </a:cxn>
                <a:cxn ang="0">
                  <a:pos x="0" y="0"/>
                </a:cxn>
              </a:cxnLst>
              <a:rect l="0" t="0" r="r" b="b"/>
              <a:pathLst>
                <a:path w="1585" h="24">
                  <a:moveTo>
                    <a:pt x="0" y="0"/>
                  </a:moveTo>
                  <a:lnTo>
                    <a:pt x="1585" y="24"/>
                  </a:lnTo>
                  <a:lnTo>
                    <a:pt x="1564"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76" name="Freeform 171"/>
            <p:cNvSpPr>
              <a:spLocks/>
            </p:cNvSpPr>
            <p:nvPr/>
          </p:nvSpPr>
          <p:spPr bwMode="auto">
            <a:xfrm>
              <a:off x="1986" y="7936"/>
              <a:ext cx="1608" cy="25"/>
            </a:xfrm>
            <a:custGeom>
              <a:avLst/>
              <a:gdLst/>
              <a:ahLst/>
              <a:cxnLst>
                <a:cxn ang="0">
                  <a:pos x="0" y="24"/>
                </a:cxn>
                <a:cxn ang="0">
                  <a:pos x="1607" y="24"/>
                </a:cxn>
                <a:cxn ang="0">
                  <a:pos x="0" y="0"/>
                </a:cxn>
                <a:cxn ang="0">
                  <a:pos x="0" y="24"/>
                </a:cxn>
              </a:cxnLst>
              <a:rect l="0" t="0" r="r" b="b"/>
              <a:pathLst>
                <a:path w="1607" h="24">
                  <a:moveTo>
                    <a:pt x="0" y="24"/>
                  </a:moveTo>
                  <a:lnTo>
                    <a:pt x="1607" y="24"/>
                  </a:lnTo>
                  <a:lnTo>
                    <a:pt x="0" y="0"/>
                  </a:lnTo>
                  <a:lnTo>
                    <a:pt x="0" y="24"/>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77" name="Freeform 172"/>
            <p:cNvSpPr>
              <a:spLocks/>
            </p:cNvSpPr>
            <p:nvPr/>
          </p:nvSpPr>
          <p:spPr bwMode="auto">
            <a:xfrm>
              <a:off x="1986" y="7936"/>
              <a:ext cx="1608" cy="25"/>
            </a:xfrm>
            <a:custGeom>
              <a:avLst/>
              <a:gdLst/>
              <a:ahLst/>
              <a:cxnLst>
                <a:cxn ang="0">
                  <a:pos x="0" y="0"/>
                </a:cxn>
                <a:cxn ang="0">
                  <a:pos x="1607" y="24"/>
                </a:cxn>
                <a:cxn ang="0">
                  <a:pos x="1585" y="0"/>
                </a:cxn>
                <a:cxn ang="0">
                  <a:pos x="0" y="0"/>
                </a:cxn>
              </a:cxnLst>
              <a:rect l="0" t="0" r="r" b="b"/>
              <a:pathLst>
                <a:path w="1607" h="24">
                  <a:moveTo>
                    <a:pt x="0" y="0"/>
                  </a:moveTo>
                  <a:lnTo>
                    <a:pt x="1607" y="24"/>
                  </a:lnTo>
                  <a:lnTo>
                    <a:pt x="158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78" name="Freeform 173"/>
            <p:cNvSpPr>
              <a:spLocks/>
            </p:cNvSpPr>
            <p:nvPr/>
          </p:nvSpPr>
          <p:spPr bwMode="auto">
            <a:xfrm>
              <a:off x="1986" y="7961"/>
              <a:ext cx="1630" cy="21"/>
            </a:xfrm>
            <a:custGeom>
              <a:avLst/>
              <a:gdLst/>
              <a:ahLst/>
              <a:cxnLst>
                <a:cxn ang="0">
                  <a:pos x="0" y="23"/>
                </a:cxn>
                <a:cxn ang="0">
                  <a:pos x="1630" y="23"/>
                </a:cxn>
                <a:cxn ang="0">
                  <a:pos x="0" y="0"/>
                </a:cxn>
                <a:cxn ang="0">
                  <a:pos x="0" y="23"/>
                </a:cxn>
              </a:cxnLst>
              <a:rect l="0" t="0" r="r" b="b"/>
              <a:pathLst>
                <a:path w="1630" h="23">
                  <a:moveTo>
                    <a:pt x="0" y="23"/>
                  </a:moveTo>
                  <a:lnTo>
                    <a:pt x="1630" y="23"/>
                  </a:lnTo>
                  <a:lnTo>
                    <a:pt x="0" y="0"/>
                  </a:lnTo>
                  <a:lnTo>
                    <a:pt x="0" y="23"/>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79" name="Freeform 174"/>
            <p:cNvSpPr>
              <a:spLocks/>
            </p:cNvSpPr>
            <p:nvPr/>
          </p:nvSpPr>
          <p:spPr bwMode="auto">
            <a:xfrm>
              <a:off x="1986" y="7961"/>
              <a:ext cx="1630" cy="21"/>
            </a:xfrm>
            <a:custGeom>
              <a:avLst/>
              <a:gdLst/>
              <a:ahLst/>
              <a:cxnLst>
                <a:cxn ang="0">
                  <a:pos x="0" y="0"/>
                </a:cxn>
                <a:cxn ang="0">
                  <a:pos x="1630" y="23"/>
                </a:cxn>
                <a:cxn ang="0">
                  <a:pos x="1607" y="0"/>
                </a:cxn>
                <a:cxn ang="0">
                  <a:pos x="0" y="0"/>
                </a:cxn>
              </a:cxnLst>
              <a:rect l="0" t="0" r="r" b="b"/>
              <a:pathLst>
                <a:path w="1630" h="23">
                  <a:moveTo>
                    <a:pt x="0" y="0"/>
                  </a:moveTo>
                  <a:lnTo>
                    <a:pt x="1630" y="23"/>
                  </a:lnTo>
                  <a:lnTo>
                    <a:pt x="160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80" name="Freeform 175"/>
            <p:cNvSpPr>
              <a:spLocks/>
            </p:cNvSpPr>
            <p:nvPr/>
          </p:nvSpPr>
          <p:spPr bwMode="auto">
            <a:xfrm>
              <a:off x="1986" y="7982"/>
              <a:ext cx="1653" cy="23"/>
            </a:xfrm>
            <a:custGeom>
              <a:avLst/>
              <a:gdLst/>
              <a:ahLst/>
              <a:cxnLst>
                <a:cxn ang="0">
                  <a:pos x="0" y="21"/>
                </a:cxn>
                <a:cxn ang="0">
                  <a:pos x="1653" y="21"/>
                </a:cxn>
                <a:cxn ang="0">
                  <a:pos x="0" y="0"/>
                </a:cxn>
                <a:cxn ang="0">
                  <a:pos x="0" y="21"/>
                </a:cxn>
              </a:cxnLst>
              <a:rect l="0" t="0" r="r" b="b"/>
              <a:pathLst>
                <a:path w="1654" h="22">
                  <a:moveTo>
                    <a:pt x="0" y="21"/>
                  </a:moveTo>
                  <a:lnTo>
                    <a:pt x="1653" y="21"/>
                  </a:lnTo>
                  <a:lnTo>
                    <a:pt x="0" y="0"/>
                  </a:lnTo>
                  <a:lnTo>
                    <a:pt x="0" y="2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81" name="Freeform 176"/>
            <p:cNvSpPr>
              <a:spLocks/>
            </p:cNvSpPr>
            <p:nvPr/>
          </p:nvSpPr>
          <p:spPr bwMode="auto">
            <a:xfrm>
              <a:off x="1986" y="7982"/>
              <a:ext cx="1653" cy="23"/>
            </a:xfrm>
            <a:custGeom>
              <a:avLst/>
              <a:gdLst/>
              <a:ahLst/>
              <a:cxnLst>
                <a:cxn ang="0">
                  <a:pos x="0" y="0"/>
                </a:cxn>
                <a:cxn ang="0">
                  <a:pos x="1653" y="21"/>
                </a:cxn>
                <a:cxn ang="0">
                  <a:pos x="1630" y="0"/>
                </a:cxn>
                <a:cxn ang="0">
                  <a:pos x="0" y="0"/>
                </a:cxn>
              </a:cxnLst>
              <a:rect l="0" t="0" r="r" b="b"/>
              <a:pathLst>
                <a:path w="1654" h="22">
                  <a:moveTo>
                    <a:pt x="0" y="0"/>
                  </a:moveTo>
                  <a:lnTo>
                    <a:pt x="1653" y="21"/>
                  </a:lnTo>
                  <a:lnTo>
                    <a:pt x="1630"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82" name="Freeform 177"/>
            <p:cNvSpPr>
              <a:spLocks/>
            </p:cNvSpPr>
            <p:nvPr/>
          </p:nvSpPr>
          <p:spPr bwMode="auto">
            <a:xfrm>
              <a:off x="1986" y="8002"/>
              <a:ext cx="1678" cy="21"/>
            </a:xfrm>
            <a:custGeom>
              <a:avLst/>
              <a:gdLst/>
              <a:ahLst/>
              <a:cxnLst>
                <a:cxn ang="0">
                  <a:pos x="0" y="22"/>
                </a:cxn>
                <a:cxn ang="0">
                  <a:pos x="1678" y="22"/>
                </a:cxn>
                <a:cxn ang="0">
                  <a:pos x="0" y="0"/>
                </a:cxn>
                <a:cxn ang="0">
                  <a:pos x="0" y="22"/>
                </a:cxn>
              </a:cxnLst>
              <a:rect l="0" t="0" r="r" b="b"/>
              <a:pathLst>
                <a:path w="1678" h="21">
                  <a:moveTo>
                    <a:pt x="0" y="22"/>
                  </a:moveTo>
                  <a:lnTo>
                    <a:pt x="1678" y="22"/>
                  </a:lnTo>
                  <a:lnTo>
                    <a:pt x="0" y="0"/>
                  </a:lnTo>
                  <a:lnTo>
                    <a:pt x="0" y="2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83" name="Freeform 178"/>
            <p:cNvSpPr>
              <a:spLocks/>
            </p:cNvSpPr>
            <p:nvPr/>
          </p:nvSpPr>
          <p:spPr bwMode="auto">
            <a:xfrm>
              <a:off x="1986" y="8002"/>
              <a:ext cx="1678" cy="21"/>
            </a:xfrm>
            <a:custGeom>
              <a:avLst/>
              <a:gdLst/>
              <a:ahLst/>
              <a:cxnLst>
                <a:cxn ang="0">
                  <a:pos x="0" y="0"/>
                </a:cxn>
                <a:cxn ang="0">
                  <a:pos x="1678" y="22"/>
                </a:cxn>
                <a:cxn ang="0">
                  <a:pos x="1653" y="0"/>
                </a:cxn>
                <a:cxn ang="0">
                  <a:pos x="0" y="0"/>
                </a:cxn>
              </a:cxnLst>
              <a:rect l="0" t="0" r="r" b="b"/>
              <a:pathLst>
                <a:path w="1678" h="21">
                  <a:moveTo>
                    <a:pt x="0" y="0"/>
                  </a:moveTo>
                  <a:lnTo>
                    <a:pt x="1678" y="22"/>
                  </a:lnTo>
                  <a:lnTo>
                    <a:pt x="165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84" name="Freeform 179"/>
            <p:cNvSpPr>
              <a:spLocks/>
            </p:cNvSpPr>
            <p:nvPr/>
          </p:nvSpPr>
          <p:spPr bwMode="auto">
            <a:xfrm>
              <a:off x="1986" y="8028"/>
              <a:ext cx="1705" cy="18"/>
            </a:xfrm>
            <a:custGeom>
              <a:avLst/>
              <a:gdLst/>
              <a:ahLst/>
              <a:cxnLst>
                <a:cxn ang="0">
                  <a:pos x="0" y="20"/>
                </a:cxn>
                <a:cxn ang="0">
                  <a:pos x="1703" y="20"/>
                </a:cxn>
                <a:cxn ang="0">
                  <a:pos x="0" y="0"/>
                </a:cxn>
                <a:cxn ang="0">
                  <a:pos x="0" y="20"/>
                </a:cxn>
              </a:cxnLst>
              <a:rect l="0" t="0" r="r" b="b"/>
              <a:pathLst>
                <a:path w="1703" h="20">
                  <a:moveTo>
                    <a:pt x="0" y="20"/>
                  </a:moveTo>
                  <a:lnTo>
                    <a:pt x="1703" y="20"/>
                  </a:lnTo>
                  <a:lnTo>
                    <a:pt x="0" y="0"/>
                  </a:lnTo>
                  <a:lnTo>
                    <a:pt x="0" y="2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85" name="Freeform 180"/>
            <p:cNvSpPr>
              <a:spLocks/>
            </p:cNvSpPr>
            <p:nvPr/>
          </p:nvSpPr>
          <p:spPr bwMode="auto">
            <a:xfrm>
              <a:off x="1986" y="8028"/>
              <a:ext cx="1705" cy="18"/>
            </a:xfrm>
            <a:custGeom>
              <a:avLst/>
              <a:gdLst/>
              <a:ahLst/>
              <a:cxnLst>
                <a:cxn ang="0">
                  <a:pos x="0" y="0"/>
                </a:cxn>
                <a:cxn ang="0">
                  <a:pos x="1703" y="20"/>
                </a:cxn>
                <a:cxn ang="0">
                  <a:pos x="1678" y="0"/>
                </a:cxn>
                <a:cxn ang="0">
                  <a:pos x="0" y="0"/>
                </a:cxn>
              </a:cxnLst>
              <a:rect l="0" t="0" r="r" b="b"/>
              <a:pathLst>
                <a:path w="1703" h="20">
                  <a:moveTo>
                    <a:pt x="0" y="0"/>
                  </a:moveTo>
                  <a:lnTo>
                    <a:pt x="1703" y="20"/>
                  </a:lnTo>
                  <a:lnTo>
                    <a:pt x="167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86" name="Freeform 181"/>
            <p:cNvSpPr>
              <a:spLocks/>
            </p:cNvSpPr>
            <p:nvPr/>
          </p:nvSpPr>
          <p:spPr bwMode="auto">
            <a:xfrm>
              <a:off x="1986" y="8046"/>
              <a:ext cx="1732" cy="18"/>
            </a:xfrm>
            <a:custGeom>
              <a:avLst/>
              <a:gdLst/>
              <a:ahLst/>
              <a:cxnLst>
                <a:cxn ang="0">
                  <a:pos x="0" y="19"/>
                </a:cxn>
                <a:cxn ang="0">
                  <a:pos x="1728" y="19"/>
                </a:cxn>
                <a:cxn ang="0">
                  <a:pos x="0" y="0"/>
                </a:cxn>
                <a:cxn ang="0">
                  <a:pos x="0" y="19"/>
                </a:cxn>
              </a:cxnLst>
              <a:rect l="0" t="0" r="r" b="b"/>
              <a:pathLst>
                <a:path w="1729" h="19">
                  <a:moveTo>
                    <a:pt x="0" y="19"/>
                  </a:moveTo>
                  <a:lnTo>
                    <a:pt x="1728" y="19"/>
                  </a:lnTo>
                  <a:lnTo>
                    <a:pt x="0" y="0"/>
                  </a:lnTo>
                  <a:lnTo>
                    <a:pt x="0" y="19"/>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87" name="Freeform 182"/>
            <p:cNvSpPr>
              <a:spLocks/>
            </p:cNvSpPr>
            <p:nvPr/>
          </p:nvSpPr>
          <p:spPr bwMode="auto">
            <a:xfrm>
              <a:off x="1986" y="8046"/>
              <a:ext cx="1732" cy="18"/>
            </a:xfrm>
            <a:custGeom>
              <a:avLst/>
              <a:gdLst/>
              <a:ahLst/>
              <a:cxnLst>
                <a:cxn ang="0">
                  <a:pos x="0" y="0"/>
                </a:cxn>
                <a:cxn ang="0">
                  <a:pos x="1728" y="19"/>
                </a:cxn>
                <a:cxn ang="0">
                  <a:pos x="1703" y="0"/>
                </a:cxn>
                <a:cxn ang="0">
                  <a:pos x="0" y="0"/>
                </a:cxn>
              </a:cxnLst>
              <a:rect l="0" t="0" r="r" b="b"/>
              <a:pathLst>
                <a:path w="1729" h="19">
                  <a:moveTo>
                    <a:pt x="0" y="0"/>
                  </a:moveTo>
                  <a:lnTo>
                    <a:pt x="1728" y="19"/>
                  </a:lnTo>
                  <a:lnTo>
                    <a:pt x="170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88" name="Freeform 183"/>
            <p:cNvSpPr>
              <a:spLocks/>
            </p:cNvSpPr>
            <p:nvPr/>
          </p:nvSpPr>
          <p:spPr bwMode="auto">
            <a:xfrm>
              <a:off x="1986" y="8064"/>
              <a:ext cx="1757" cy="18"/>
            </a:xfrm>
            <a:custGeom>
              <a:avLst/>
              <a:gdLst/>
              <a:ahLst/>
              <a:cxnLst>
                <a:cxn ang="0">
                  <a:pos x="0" y="19"/>
                </a:cxn>
                <a:cxn ang="0">
                  <a:pos x="1755" y="19"/>
                </a:cxn>
                <a:cxn ang="0">
                  <a:pos x="0" y="0"/>
                </a:cxn>
                <a:cxn ang="0">
                  <a:pos x="0" y="19"/>
                </a:cxn>
              </a:cxnLst>
              <a:rect l="0" t="0" r="r" b="b"/>
              <a:pathLst>
                <a:path w="1755" h="18">
                  <a:moveTo>
                    <a:pt x="0" y="19"/>
                  </a:moveTo>
                  <a:lnTo>
                    <a:pt x="1755" y="19"/>
                  </a:lnTo>
                  <a:lnTo>
                    <a:pt x="0" y="0"/>
                  </a:lnTo>
                  <a:lnTo>
                    <a:pt x="0" y="19"/>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89" name="Freeform 184"/>
            <p:cNvSpPr>
              <a:spLocks/>
            </p:cNvSpPr>
            <p:nvPr/>
          </p:nvSpPr>
          <p:spPr bwMode="auto">
            <a:xfrm>
              <a:off x="1986" y="8064"/>
              <a:ext cx="1757" cy="18"/>
            </a:xfrm>
            <a:custGeom>
              <a:avLst/>
              <a:gdLst/>
              <a:ahLst/>
              <a:cxnLst>
                <a:cxn ang="0">
                  <a:pos x="0" y="0"/>
                </a:cxn>
                <a:cxn ang="0">
                  <a:pos x="1755" y="19"/>
                </a:cxn>
                <a:cxn ang="0">
                  <a:pos x="1728" y="0"/>
                </a:cxn>
                <a:cxn ang="0">
                  <a:pos x="0" y="0"/>
                </a:cxn>
              </a:cxnLst>
              <a:rect l="0" t="0" r="r" b="b"/>
              <a:pathLst>
                <a:path w="1755" h="18">
                  <a:moveTo>
                    <a:pt x="0" y="0"/>
                  </a:moveTo>
                  <a:lnTo>
                    <a:pt x="1755" y="19"/>
                  </a:lnTo>
                  <a:lnTo>
                    <a:pt x="172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90" name="Freeform 185"/>
            <p:cNvSpPr>
              <a:spLocks/>
            </p:cNvSpPr>
            <p:nvPr/>
          </p:nvSpPr>
          <p:spPr bwMode="auto">
            <a:xfrm>
              <a:off x="3229" y="5101"/>
              <a:ext cx="171" cy="71"/>
            </a:xfrm>
            <a:custGeom>
              <a:avLst/>
              <a:gdLst/>
              <a:ahLst/>
              <a:cxnLst>
                <a:cxn ang="0">
                  <a:pos x="0" y="0"/>
                </a:cxn>
                <a:cxn ang="0">
                  <a:pos x="0" y="70"/>
                </a:cxn>
                <a:cxn ang="0">
                  <a:pos x="170" y="70"/>
                </a:cxn>
                <a:cxn ang="0">
                  <a:pos x="0" y="0"/>
                </a:cxn>
              </a:cxnLst>
              <a:rect l="0" t="0" r="r" b="b"/>
              <a:pathLst>
                <a:path w="170" h="70">
                  <a:moveTo>
                    <a:pt x="0" y="0"/>
                  </a:moveTo>
                  <a:lnTo>
                    <a:pt x="0" y="70"/>
                  </a:lnTo>
                  <a:lnTo>
                    <a:pt x="170" y="7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91" name="Freeform 186"/>
            <p:cNvSpPr>
              <a:spLocks/>
            </p:cNvSpPr>
            <p:nvPr/>
          </p:nvSpPr>
          <p:spPr bwMode="auto">
            <a:xfrm>
              <a:off x="3086" y="5172"/>
              <a:ext cx="503" cy="78"/>
            </a:xfrm>
            <a:custGeom>
              <a:avLst/>
              <a:gdLst/>
              <a:ahLst/>
              <a:cxnLst>
                <a:cxn ang="0">
                  <a:pos x="0" y="0"/>
                </a:cxn>
                <a:cxn ang="0">
                  <a:pos x="0" y="78"/>
                </a:cxn>
                <a:cxn ang="0">
                  <a:pos x="504" y="78"/>
                </a:cxn>
                <a:cxn ang="0">
                  <a:pos x="0" y="0"/>
                </a:cxn>
              </a:cxnLst>
              <a:rect l="0" t="0" r="r" b="b"/>
              <a:pathLst>
                <a:path w="503" h="78">
                  <a:moveTo>
                    <a:pt x="0" y="0"/>
                  </a:moveTo>
                  <a:lnTo>
                    <a:pt x="0" y="78"/>
                  </a:lnTo>
                  <a:lnTo>
                    <a:pt x="504" y="78"/>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92" name="Freeform 187"/>
            <p:cNvSpPr>
              <a:spLocks/>
            </p:cNvSpPr>
            <p:nvPr/>
          </p:nvSpPr>
          <p:spPr bwMode="auto">
            <a:xfrm>
              <a:off x="3086" y="5172"/>
              <a:ext cx="503" cy="78"/>
            </a:xfrm>
            <a:custGeom>
              <a:avLst/>
              <a:gdLst/>
              <a:ahLst/>
              <a:cxnLst>
                <a:cxn ang="0">
                  <a:pos x="0" y="0"/>
                </a:cxn>
                <a:cxn ang="0">
                  <a:pos x="504" y="78"/>
                </a:cxn>
                <a:cxn ang="0">
                  <a:pos x="314" y="0"/>
                </a:cxn>
                <a:cxn ang="0">
                  <a:pos x="0" y="0"/>
                </a:cxn>
              </a:cxnLst>
              <a:rect l="0" t="0" r="r" b="b"/>
              <a:pathLst>
                <a:path w="503" h="78">
                  <a:moveTo>
                    <a:pt x="0" y="0"/>
                  </a:moveTo>
                  <a:lnTo>
                    <a:pt x="504" y="78"/>
                  </a:lnTo>
                  <a:lnTo>
                    <a:pt x="314"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93" name="Freeform 188"/>
            <p:cNvSpPr>
              <a:spLocks/>
            </p:cNvSpPr>
            <p:nvPr/>
          </p:nvSpPr>
          <p:spPr bwMode="auto">
            <a:xfrm>
              <a:off x="3229" y="5328"/>
              <a:ext cx="171" cy="69"/>
            </a:xfrm>
            <a:custGeom>
              <a:avLst/>
              <a:gdLst/>
              <a:ahLst/>
              <a:cxnLst>
                <a:cxn ang="0">
                  <a:pos x="0" y="0"/>
                </a:cxn>
                <a:cxn ang="0">
                  <a:pos x="0" y="70"/>
                </a:cxn>
                <a:cxn ang="0">
                  <a:pos x="170" y="0"/>
                </a:cxn>
                <a:cxn ang="0">
                  <a:pos x="0" y="0"/>
                </a:cxn>
              </a:cxnLst>
              <a:rect l="0" t="0" r="r" b="b"/>
              <a:pathLst>
                <a:path w="170" h="70">
                  <a:moveTo>
                    <a:pt x="0" y="0"/>
                  </a:moveTo>
                  <a:lnTo>
                    <a:pt x="0" y="70"/>
                  </a:lnTo>
                  <a:lnTo>
                    <a:pt x="170"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94" name="Freeform 189"/>
            <p:cNvSpPr>
              <a:spLocks/>
            </p:cNvSpPr>
            <p:nvPr/>
          </p:nvSpPr>
          <p:spPr bwMode="auto">
            <a:xfrm>
              <a:off x="3086" y="5250"/>
              <a:ext cx="314" cy="76"/>
            </a:xfrm>
            <a:custGeom>
              <a:avLst/>
              <a:gdLst/>
              <a:ahLst/>
              <a:cxnLst>
                <a:cxn ang="0">
                  <a:pos x="0" y="0"/>
                </a:cxn>
                <a:cxn ang="0">
                  <a:pos x="0" y="78"/>
                </a:cxn>
                <a:cxn ang="0">
                  <a:pos x="314" y="78"/>
                </a:cxn>
                <a:cxn ang="0">
                  <a:pos x="0" y="0"/>
                </a:cxn>
              </a:cxnLst>
              <a:rect l="0" t="0" r="r" b="b"/>
              <a:pathLst>
                <a:path w="314" h="78">
                  <a:moveTo>
                    <a:pt x="0" y="0"/>
                  </a:moveTo>
                  <a:lnTo>
                    <a:pt x="0" y="78"/>
                  </a:lnTo>
                  <a:lnTo>
                    <a:pt x="314" y="78"/>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95" name="Freeform 190"/>
            <p:cNvSpPr>
              <a:spLocks/>
            </p:cNvSpPr>
            <p:nvPr/>
          </p:nvSpPr>
          <p:spPr bwMode="auto">
            <a:xfrm>
              <a:off x="3086" y="5250"/>
              <a:ext cx="503" cy="76"/>
            </a:xfrm>
            <a:custGeom>
              <a:avLst/>
              <a:gdLst/>
              <a:ahLst/>
              <a:cxnLst>
                <a:cxn ang="0">
                  <a:pos x="0" y="0"/>
                </a:cxn>
                <a:cxn ang="0">
                  <a:pos x="314" y="78"/>
                </a:cxn>
                <a:cxn ang="0">
                  <a:pos x="504" y="0"/>
                </a:cxn>
                <a:cxn ang="0">
                  <a:pos x="0" y="0"/>
                </a:cxn>
              </a:cxnLst>
              <a:rect l="0" t="0" r="r" b="b"/>
              <a:pathLst>
                <a:path w="503" h="78">
                  <a:moveTo>
                    <a:pt x="0" y="0"/>
                  </a:moveTo>
                  <a:lnTo>
                    <a:pt x="314" y="78"/>
                  </a:lnTo>
                  <a:lnTo>
                    <a:pt x="504"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96" name="Freeform 191"/>
            <p:cNvSpPr>
              <a:spLocks/>
            </p:cNvSpPr>
            <p:nvPr/>
          </p:nvSpPr>
          <p:spPr bwMode="auto">
            <a:xfrm>
              <a:off x="3338" y="3183"/>
              <a:ext cx="0" cy="172"/>
            </a:xfrm>
            <a:custGeom>
              <a:avLst/>
              <a:gdLst/>
              <a:ahLst/>
              <a:cxnLst>
                <a:cxn ang="0">
                  <a:pos x="0" y="0"/>
                </a:cxn>
                <a:cxn ang="0">
                  <a:pos x="0" y="172"/>
                </a:cxn>
              </a:cxnLst>
              <a:rect l="0" t="0" r="r" b="b"/>
              <a:pathLst>
                <a:path h="172">
                  <a:moveTo>
                    <a:pt x="0" y="0"/>
                  </a:moveTo>
                  <a:lnTo>
                    <a:pt x="0" y="172"/>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97" name="Freeform 192"/>
            <p:cNvSpPr>
              <a:spLocks/>
            </p:cNvSpPr>
            <p:nvPr/>
          </p:nvSpPr>
          <p:spPr bwMode="auto">
            <a:xfrm>
              <a:off x="3338" y="3394"/>
              <a:ext cx="0" cy="14"/>
            </a:xfrm>
            <a:custGeom>
              <a:avLst/>
              <a:gdLst/>
              <a:ahLst/>
              <a:cxnLst>
                <a:cxn ang="0">
                  <a:pos x="0" y="0"/>
                </a:cxn>
                <a:cxn ang="0">
                  <a:pos x="0" y="15"/>
                </a:cxn>
              </a:cxnLst>
              <a:rect l="0" t="0" r="r" b="b"/>
              <a:pathLst>
                <a:path h="15">
                  <a:moveTo>
                    <a:pt x="0" y="0"/>
                  </a:moveTo>
                  <a:lnTo>
                    <a:pt x="0" y="1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98" name="Freeform 193"/>
            <p:cNvSpPr>
              <a:spLocks/>
            </p:cNvSpPr>
            <p:nvPr/>
          </p:nvSpPr>
          <p:spPr bwMode="auto">
            <a:xfrm>
              <a:off x="3338" y="3449"/>
              <a:ext cx="0" cy="239"/>
            </a:xfrm>
            <a:custGeom>
              <a:avLst/>
              <a:gdLst/>
              <a:ahLst/>
              <a:cxnLst>
                <a:cxn ang="0">
                  <a:pos x="0" y="0"/>
                </a:cxn>
                <a:cxn ang="0">
                  <a:pos x="0" y="238"/>
                </a:cxn>
              </a:cxnLst>
              <a:rect l="0" t="0" r="r" b="b"/>
              <a:pathLst>
                <a:path h="238">
                  <a:moveTo>
                    <a:pt x="0" y="0"/>
                  </a:moveTo>
                  <a:lnTo>
                    <a:pt x="0" y="238"/>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199" name="Freeform 194"/>
            <p:cNvSpPr>
              <a:spLocks/>
            </p:cNvSpPr>
            <p:nvPr/>
          </p:nvSpPr>
          <p:spPr bwMode="auto">
            <a:xfrm>
              <a:off x="3338" y="3727"/>
              <a:ext cx="0" cy="16"/>
            </a:xfrm>
            <a:custGeom>
              <a:avLst/>
              <a:gdLst/>
              <a:ahLst/>
              <a:cxnLst>
                <a:cxn ang="0">
                  <a:pos x="0" y="0"/>
                </a:cxn>
                <a:cxn ang="0">
                  <a:pos x="0" y="14"/>
                </a:cxn>
              </a:cxnLst>
              <a:rect l="0" t="0" r="r" b="b"/>
              <a:pathLst>
                <a:path h="15">
                  <a:moveTo>
                    <a:pt x="0" y="0"/>
                  </a:moveTo>
                  <a:lnTo>
                    <a:pt x="0" y="14"/>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00" name="Freeform 195"/>
            <p:cNvSpPr>
              <a:spLocks/>
            </p:cNvSpPr>
            <p:nvPr/>
          </p:nvSpPr>
          <p:spPr bwMode="auto">
            <a:xfrm>
              <a:off x="3338" y="3782"/>
              <a:ext cx="0" cy="170"/>
            </a:xfrm>
            <a:custGeom>
              <a:avLst/>
              <a:gdLst/>
              <a:ahLst/>
              <a:cxnLst>
                <a:cxn ang="0">
                  <a:pos x="0" y="0"/>
                </a:cxn>
                <a:cxn ang="0">
                  <a:pos x="0" y="172"/>
                </a:cxn>
              </a:cxnLst>
              <a:rect l="0" t="0" r="r" b="b"/>
              <a:pathLst>
                <a:path h="172">
                  <a:moveTo>
                    <a:pt x="0" y="0"/>
                  </a:moveTo>
                  <a:lnTo>
                    <a:pt x="0" y="172"/>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01" name="Freeform 196"/>
            <p:cNvSpPr>
              <a:spLocks/>
            </p:cNvSpPr>
            <p:nvPr/>
          </p:nvSpPr>
          <p:spPr bwMode="auto">
            <a:xfrm>
              <a:off x="3338" y="4131"/>
              <a:ext cx="0" cy="44"/>
            </a:xfrm>
            <a:custGeom>
              <a:avLst/>
              <a:gdLst/>
              <a:ahLst/>
              <a:cxnLst>
                <a:cxn ang="0">
                  <a:pos x="0" y="0"/>
                </a:cxn>
                <a:cxn ang="0">
                  <a:pos x="0" y="44"/>
                </a:cxn>
              </a:cxnLst>
              <a:rect l="0" t="0" r="r" b="b"/>
              <a:pathLst>
                <a:path h="44">
                  <a:moveTo>
                    <a:pt x="0" y="0"/>
                  </a:moveTo>
                  <a:lnTo>
                    <a:pt x="0" y="44"/>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02" name="Freeform 197"/>
            <p:cNvSpPr>
              <a:spLocks/>
            </p:cNvSpPr>
            <p:nvPr/>
          </p:nvSpPr>
          <p:spPr bwMode="auto">
            <a:xfrm>
              <a:off x="3338" y="4207"/>
              <a:ext cx="0" cy="255"/>
            </a:xfrm>
            <a:custGeom>
              <a:avLst/>
              <a:gdLst/>
              <a:ahLst/>
              <a:cxnLst>
                <a:cxn ang="0">
                  <a:pos x="0" y="0"/>
                </a:cxn>
                <a:cxn ang="0">
                  <a:pos x="0" y="256"/>
                </a:cxn>
              </a:cxnLst>
              <a:rect l="0" t="0" r="r" b="b"/>
              <a:pathLst>
                <a:path h="256">
                  <a:moveTo>
                    <a:pt x="0" y="0"/>
                  </a:moveTo>
                  <a:lnTo>
                    <a:pt x="0" y="256"/>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03" name="Freeform 198"/>
            <p:cNvSpPr>
              <a:spLocks/>
            </p:cNvSpPr>
            <p:nvPr/>
          </p:nvSpPr>
          <p:spPr bwMode="auto">
            <a:xfrm>
              <a:off x="3338" y="4504"/>
              <a:ext cx="0" cy="14"/>
            </a:xfrm>
            <a:custGeom>
              <a:avLst/>
              <a:gdLst/>
              <a:ahLst/>
              <a:cxnLst>
                <a:cxn ang="0">
                  <a:pos x="0" y="0"/>
                </a:cxn>
                <a:cxn ang="0">
                  <a:pos x="0" y="14"/>
                </a:cxn>
              </a:cxnLst>
              <a:rect l="0" t="0" r="r" b="b"/>
              <a:pathLst>
                <a:path h="15">
                  <a:moveTo>
                    <a:pt x="0" y="0"/>
                  </a:moveTo>
                  <a:lnTo>
                    <a:pt x="0" y="14"/>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04" name="Freeform 199"/>
            <p:cNvSpPr>
              <a:spLocks/>
            </p:cNvSpPr>
            <p:nvPr/>
          </p:nvSpPr>
          <p:spPr bwMode="auto">
            <a:xfrm>
              <a:off x="3338" y="4559"/>
              <a:ext cx="0" cy="237"/>
            </a:xfrm>
            <a:custGeom>
              <a:avLst/>
              <a:gdLst/>
              <a:ahLst/>
              <a:cxnLst>
                <a:cxn ang="0">
                  <a:pos x="0" y="0"/>
                </a:cxn>
                <a:cxn ang="0">
                  <a:pos x="0" y="238"/>
                </a:cxn>
              </a:cxnLst>
              <a:rect l="0" t="0" r="r" b="b"/>
              <a:pathLst>
                <a:path h="238">
                  <a:moveTo>
                    <a:pt x="0" y="0"/>
                  </a:moveTo>
                  <a:lnTo>
                    <a:pt x="0" y="238"/>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05" name="Freeform 200"/>
            <p:cNvSpPr>
              <a:spLocks/>
            </p:cNvSpPr>
            <p:nvPr/>
          </p:nvSpPr>
          <p:spPr bwMode="auto">
            <a:xfrm>
              <a:off x="3338" y="4834"/>
              <a:ext cx="0" cy="14"/>
            </a:xfrm>
            <a:custGeom>
              <a:avLst/>
              <a:gdLst/>
              <a:ahLst/>
              <a:cxnLst>
                <a:cxn ang="0">
                  <a:pos x="0" y="0"/>
                </a:cxn>
                <a:cxn ang="0">
                  <a:pos x="0" y="15"/>
                </a:cxn>
              </a:cxnLst>
              <a:rect l="0" t="0" r="r" b="b"/>
              <a:pathLst>
                <a:path h="15">
                  <a:moveTo>
                    <a:pt x="0" y="0"/>
                  </a:moveTo>
                  <a:lnTo>
                    <a:pt x="0" y="1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06" name="Freeform 201"/>
            <p:cNvSpPr>
              <a:spLocks/>
            </p:cNvSpPr>
            <p:nvPr/>
          </p:nvSpPr>
          <p:spPr bwMode="auto">
            <a:xfrm>
              <a:off x="3338" y="4892"/>
              <a:ext cx="0" cy="255"/>
            </a:xfrm>
            <a:custGeom>
              <a:avLst/>
              <a:gdLst/>
              <a:ahLst/>
              <a:cxnLst>
                <a:cxn ang="0">
                  <a:pos x="0" y="0"/>
                </a:cxn>
                <a:cxn ang="0">
                  <a:pos x="0" y="255"/>
                </a:cxn>
              </a:cxnLst>
              <a:rect l="0" t="0" r="r" b="b"/>
              <a:pathLst>
                <a:path h="256">
                  <a:moveTo>
                    <a:pt x="0" y="0"/>
                  </a:moveTo>
                  <a:lnTo>
                    <a:pt x="0" y="25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07" name="Freeform 202"/>
            <p:cNvSpPr>
              <a:spLocks/>
            </p:cNvSpPr>
            <p:nvPr/>
          </p:nvSpPr>
          <p:spPr bwMode="auto">
            <a:xfrm>
              <a:off x="3338" y="5356"/>
              <a:ext cx="0" cy="255"/>
            </a:xfrm>
            <a:custGeom>
              <a:avLst/>
              <a:gdLst/>
              <a:ahLst/>
              <a:cxnLst>
                <a:cxn ang="0">
                  <a:pos x="0" y="0"/>
                </a:cxn>
                <a:cxn ang="0">
                  <a:pos x="0" y="255"/>
                </a:cxn>
              </a:cxnLst>
              <a:rect l="0" t="0" r="r" b="b"/>
              <a:pathLst>
                <a:path h="256">
                  <a:moveTo>
                    <a:pt x="0" y="0"/>
                  </a:moveTo>
                  <a:lnTo>
                    <a:pt x="0" y="25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08" name="Freeform 203"/>
            <p:cNvSpPr>
              <a:spLocks/>
            </p:cNvSpPr>
            <p:nvPr/>
          </p:nvSpPr>
          <p:spPr bwMode="auto">
            <a:xfrm>
              <a:off x="3338" y="5652"/>
              <a:ext cx="0" cy="14"/>
            </a:xfrm>
            <a:custGeom>
              <a:avLst/>
              <a:gdLst/>
              <a:ahLst/>
              <a:cxnLst>
                <a:cxn ang="0">
                  <a:pos x="0" y="0"/>
                </a:cxn>
                <a:cxn ang="0">
                  <a:pos x="0" y="15"/>
                </a:cxn>
              </a:cxnLst>
              <a:rect l="0" t="0" r="r" b="b"/>
              <a:pathLst>
                <a:path h="15">
                  <a:moveTo>
                    <a:pt x="0" y="0"/>
                  </a:moveTo>
                  <a:lnTo>
                    <a:pt x="0" y="1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09" name="Freeform 204"/>
            <p:cNvSpPr>
              <a:spLocks/>
            </p:cNvSpPr>
            <p:nvPr/>
          </p:nvSpPr>
          <p:spPr bwMode="auto">
            <a:xfrm>
              <a:off x="3338" y="5705"/>
              <a:ext cx="0" cy="239"/>
            </a:xfrm>
            <a:custGeom>
              <a:avLst/>
              <a:gdLst/>
              <a:ahLst/>
              <a:cxnLst>
                <a:cxn ang="0">
                  <a:pos x="0" y="0"/>
                </a:cxn>
                <a:cxn ang="0">
                  <a:pos x="0" y="238"/>
                </a:cxn>
              </a:cxnLst>
              <a:rect l="0" t="0" r="r" b="b"/>
              <a:pathLst>
                <a:path h="238">
                  <a:moveTo>
                    <a:pt x="0" y="0"/>
                  </a:moveTo>
                  <a:lnTo>
                    <a:pt x="0" y="238"/>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10" name="Freeform 205"/>
            <p:cNvSpPr>
              <a:spLocks/>
            </p:cNvSpPr>
            <p:nvPr/>
          </p:nvSpPr>
          <p:spPr bwMode="auto">
            <a:xfrm>
              <a:off x="3338" y="5983"/>
              <a:ext cx="0" cy="14"/>
            </a:xfrm>
            <a:custGeom>
              <a:avLst/>
              <a:gdLst/>
              <a:ahLst/>
              <a:cxnLst>
                <a:cxn ang="0">
                  <a:pos x="0" y="0"/>
                </a:cxn>
                <a:cxn ang="0">
                  <a:pos x="0" y="15"/>
                </a:cxn>
              </a:cxnLst>
              <a:rect l="0" t="0" r="r" b="b"/>
              <a:pathLst>
                <a:path h="15">
                  <a:moveTo>
                    <a:pt x="0" y="0"/>
                  </a:moveTo>
                  <a:lnTo>
                    <a:pt x="0" y="1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11" name="Freeform 206"/>
            <p:cNvSpPr>
              <a:spLocks/>
            </p:cNvSpPr>
            <p:nvPr/>
          </p:nvSpPr>
          <p:spPr bwMode="auto">
            <a:xfrm>
              <a:off x="3338" y="6038"/>
              <a:ext cx="0" cy="253"/>
            </a:xfrm>
            <a:custGeom>
              <a:avLst/>
              <a:gdLst/>
              <a:ahLst/>
              <a:cxnLst>
                <a:cxn ang="0">
                  <a:pos x="0" y="0"/>
                </a:cxn>
                <a:cxn ang="0">
                  <a:pos x="0" y="255"/>
                </a:cxn>
              </a:cxnLst>
              <a:rect l="0" t="0" r="r" b="b"/>
              <a:pathLst>
                <a:path h="255">
                  <a:moveTo>
                    <a:pt x="0" y="0"/>
                  </a:moveTo>
                  <a:lnTo>
                    <a:pt x="0" y="25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12" name="Freeform 207"/>
            <p:cNvSpPr>
              <a:spLocks/>
            </p:cNvSpPr>
            <p:nvPr/>
          </p:nvSpPr>
          <p:spPr bwMode="auto">
            <a:xfrm>
              <a:off x="3338" y="6323"/>
              <a:ext cx="0" cy="44"/>
            </a:xfrm>
            <a:custGeom>
              <a:avLst/>
              <a:gdLst/>
              <a:ahLst/>
              <a:cxnLst>
                <a:cxn ang="0">
                  <a:pos x="0" y="0"/>
                </a:cxn>
                <a:cxn ang="0">
                  <a:pos x="0" y="44"/>
                </a:cxn>
              </a:cxnLst>
              <a:rect l="0" t="0" r="r" b="b"/>
              <a:pathLst>
                <a:path h="44">
                  <a:moveTo>
                    <a:pt x="0" y="0"/>
                  </a:moveTo>
                  <a:lnTo>
                    <a:pt x="0" y="44"/>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13" name="Freeform 208"/>
            <p:cNvSpPr>
              <a:spLocks/>
            </p:cNvSpPr>
            <p:nvPr/>
          </p:nvSpPr>
          <p:spPr bwMode="auto">
            <a:xfrm>
              <a:off x="3338" y="6548"/>
              <a:ext cx="0" cy="170"/>
            </a:xfrm>
            <a:custGeom>
              <a:avLst/>
              <a:gdLst/>
              <a:ahLst/>
              <a:cxnLst>
                <a:cxn ang="0">
                  <a:pos x="0" y="0"/>
                </a:cxn>
                <a:cxn ang="0">
                  <a:pos x="0" y="172"/>
                </a:cxn>
              </a:cxnLst>
              <a:rect l="0" t="0" r="r" b="b"/>
              <a:pathLst>
                <a:path h="172">
                  <a:moveTo>
                    <a:pt x="0" y="0"/>
                  </a:moveTo>
                  <a:lnTo>
                    <a:pt x="0" y="172"/>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14" name="Freeform 209"/>
            <p:cNvSpPr>
              <a:spLocks/>
            </p:cNvSpPr>
            <p:nvPr/>
          </p:nvSpPr>
          <p:spPr bwMode="auto">
            <a:xfrm>
              <a:off x="3338" y="6757"/>
              <a:ext cx="0" cy="16"/>
            </a:xfrm>
            <a:custGeom>
              <a:avLst/>
              <a:gdLst/>
              <a:ahLst/>
              <a:cxnLst>
                <a:cxn ang="0">
                  <a:pos x="0" y="0"/>
                </a:cxn>
                <a:cxn ang="0">
                  <a:pos x="0" y="15"/>
                </a:cxn>
              </a:cxnLst>
              <a:rect l="0" t="0" r="r" b="b"/>
              <a:pathLst>
                <a:path h="15">
                  <a:moveTo>
                    <a:pt x="0" y="0"/>
                  </a:moveTo>
                  <a:lnTo>
                    <a:pt x="0" y="1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15" name="Freeform 210"/>
            <p:cNvSpPr>
              <a:spLocks/>
            </p:cNvSpPr>
            <p:nvPr/>
          </p:nvSpPr>
          <p:spPr bwMode="auto">
            <a:xfrm>
              <a:off x="3338" y="6815"/>
              <a:ext cx="0" cy="237"/>
            </a:xfrm>
            <a:custGeom>
              <a:avLst/>
              <a:gdLst/>
              <a:ahLst/>
              <a:cxnLst>
                <a:cxn ang="0">
                  <a:pos x="0" y="0"/>
                </a:cxn>
                <a:cxn ang="0">
                  <a:pos x="0" y="238"/>
                </a:cxn>
              </a:cxnLst>
              <a:rect l="0" t="0" r="r" b="b"/>
              <a:pathLst>
                <a:path h="238">
                  <a:moveTo>
                    <a:pt x="0" y="0"/>
                  </a:moveTo>
                  <a:lnTo>
                    <a:pt x="0" y="238"/>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16" name="Freeform 211"/>
            <p:cNvSpPr>
              <a:spLocks/>
            </p:cNvSpPr>
            <p:nvPr/>
          </p:nvSpPr>
          <p:spPr bwMode="auto">
            <a:xfrm>
              <a:off x="3338" y="7090"/>
              <a:ext cx="0" cy="14"/>
            </a:xfrm>
            <a:custGeom>
              <a:avLst/>
              <a:gdLst/>
              <a:ahLst/>
              <a:cxnLst>
                <a:cxn ang="0">
                  <a:pos x="0" y="0"/>
                </a:cxn>
                <a:cxn ang="0">
                  <a:pos x="0" y="15"/>
                </a:cxn>
              </a:cxnLst>
              <a:rect l="0" t="0" r="r" b="b"/>
              <a:pathLst>
                <a:path h="15">
                  <a:moveTo>
                    <a:pt x="0" y="0"/>
                  </a:moveTo>
                  <a:lnTo>
                    <a:pt x="0" y="1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17" name="Freeform 212"/>
            <p:cNvSpPr>
              <a:spLocks/>
            </p:cNvSpPr>
            <p:nvPr/>
          </p:nvSpPr>
          <p:spPr bwMode="auto">
            <a:xfrm>
              <a:off x="3338" y="7143"/>
              <a:ext cx="0" cy="172"/>
            </a:xfrm>
            <a:custGeom>
              <a:avLst/>
              <a:gdLst/>
              <a:ahLst/>
              <a:cxnLst>
                <a:cxn ang="0">
                  <a:pos x="0" y="0"/>
                </a:cxn>
                <a:cxn ang="0">
                  <a:pos x="0" y="172"/>
                </a:cxn>
              </a:cxnLst>
              <a:rect l="0" t="0" r="r" b="b"/>
              <a:pathLst>
                <a:path h="172">
                  <a:moveTo>
                    <a:pt x="0" y="0"/>
                  </a:moveTo>
                  <a:lnTo>
                    <a:pt x="0" y="172"/>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18" name="Freeform 213"/>
            <p:cNvSpPr>
              <a:spLocks/>
            </p:cNvSpPr>
            <p:nvPr/>
          </p:nvSpPr>
          <p:spPr bwMode="auto">
            <a:xfrm>
              <a:off x="8477" y="2415"/>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19" name="Freeform 214"/>
            <p:cNvSpPr>
              <a:spLocks/>
            </p:cNvSpPr>
            <p:nvPr/>
          </p:nvSpPr>
          <p:spPr bwMode="auto">
            <a:xfrm>
              <a:off x="8477" y="2415"/>
              <a:ext cx="2099" cy="18"/>
            </a:xfrm>
            <a:custGeom>
              <a:avLst/>
              <a:gdLst/>
              <a:ahLst/>
              <a:cxnLst>
                <a:cxn ang="0">
                  <a:pos x="26" y="18"/>
                </a:cxn>
                <a:cxn ang="0">
                  <a:pos x="2098" y="18"/>
                </a:cxn>
                <a:cxn ang="0">
                  <a:pos x="0" y="0"/>
                </a:cxn>
                <a:cxn ang="0">
                  <a:pos x="26" y="18"/>
                </a:cxn>
              </a:cxnLst>
              <a:rect l="0" t="0" r="r" b="b"/>
              <a:pathLst>
                <a:path w="2098" h="18">
                  <a:moveTo>
                    <a:pt x="26" y="18"/>
                  </a:moveTo>
                  <a:lnTo>
                    <a:pt x="2098" y="18"/>
                  </a:lnTo>
                  <a:lnTo>
                    <a:pt x="0" y="0"/>
                  </a:lnTo>
                  <a:lnTo>
                    <a:pt x="26" y="18"/>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20" name="Freeform 215"/>
            <p:cNvSpPr>
              <a:spLocks/>
            </p:cNvSpPr>
            <p:nvPr/>
          </p:nvSpPr>
          <p:spPr bwMode="auto">
            <a:xfrm>
              <a:off x="8477" y="2415"/>
              <a:ext cx="2099" cy="18"/>
            </a:xfrm>
            <a:custGeom>
              <a:avLst/>
              <a:gdLst/>
              <a:ahLst/>
              <a:cxnLst>
                <a:cxn ang="0">
                  <a:pos x="0" y="0"/>
                </a:cxn>
                <a:cxn ang="0">
                  <a:pos x="2098" y="18"/>
                </a:cxn>
                <a:cxn ang="0">
                  <a:pos x="2098" y="0"/>
                </a:cxn>
                <a:cxn ang="0">
                  <a:pos x="0" y="0"/>
                </a:cxn>
              </a:cxnLst>
              <a:rect l="0" t="0" r="r" b="b"/>
              <a:pathLst>
                <a:path w="2098" h="18">
                  <a:moveTo>
                    <a:pt x="0" y="0"/>
                  </a:moveTo>
                  <a:lnTo>
                    <a:pt x="2098" y="18"/>
                  </a:lnTo>
                  <a:lnTo>
                    <a:pt x="209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21" name="Freeform 216"/>
            <p:cNvSpPr>
              <a:spLocks/>
            </p:cNvSpPr>
            <p:nvPr/>
          </p:nvSpPr>
          <p:spPr bwMode="auto">
            <a:xfrm>
              <a:off x="8506" y="2434"/>
              <a:ext cx="2071" cy="21"/>
            </a:xfrm>
            <a:custGeom>
              <a:avLst/>
              <a:gdLst/>
              <a:ahLst/>
              <a:cxnLst>
                <a:cxn ang="0">
                  <a:pos x="26" y="20"/>
                </a:cxn>
                <a:cxn ang="0">
                  <a:pos x="2072" y="20"/>
                </a:cxn>
                <a:cxn ang="0">
                  <a:pos x="0" y="0"/>
                </a:cxn>
                <a:cxn ang="0">
                  <a:pos x="26" y="20"/>
                </a:cxn>
              </a:cxnLst>
              <a:rect l="0" t="0" r="r" b="b"/>
              <a:pathLst>
                <a:path w="2071" h="20">
                  <a:moveTo>
                    <a:pt x="26" y="20"/>
                  </a:moveTo>
                  <a:lnTo>
                    <a:pt x="2072" y="20"/>
                  </a:lnTo>
                  <a:lnTo>
                    <a:pt x="0" y="0"/>
                  </a:lnTo>
                  <a:lnTo>
                    <a:pt x="26" y="2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22" name="Freeform 217"/>
            <p:cNvSpPr>
              <a:spLocks/>
            </p:cNvSpPr>
            <p:nvPr/>
          </p:nvSpPr>
          <p:spPr bwMode="auto">
            <a:xfrm>
              <a:off x="8506" y="2434"/>
              <a:ext cx="2071" cy="21"/>
            </a:xfrm>
            <a:custGeom>
              <a:avLst/>
              <a:gdLst/>
              <a:ahLst/>
              <a:cxnLst>
                <a:cxn ang="0">
                  <a:pos x="0" y="0"/>
                </a:cxn>
                <a:cxn ang="0">
                  <a:pos x="2072" y="20"/>
                </a:cxn>
                <a:cxn ang="0">
                  <a:pos x="2072" y="0"/>
                </a:cxn>
                <a:cxn ang="0">
                  <a:pos x="0" y="0"/>
                </a:cxn>
              </a:cxnLst>
              <a:rect l="0" t="0" r="r" b="b"/>
              <a:pathLst>
                <a:path w="2071" h="20">
                  <a:moveTo>
                    <a:pt x="0" y="0"/>
                  </a:moveTo>
                  <a:lnTo>
                    <a:pt x="2072" y="20"/>
                  </a:lnTo>
                  <a:lnTo>
                    <a:pt x="2072"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23" name="Freeform 218"/>
            <p:cNvSpPr>
              <a:spLocks/>
            </p:cNvSpPr>
            <p:nvPr/>
          </p:nvSpPr>
          <p:spPr bwMode="auto">
            <a:xfrm>
              <a:off x="8531" y="2454"/>
              <a:ext cx="2046" cy="21"/>
            </a:xfrm>
            <a:custGeom>
              <a:avLst/>
              <a:gdLst/>
              <a:ahLst/>
              <a:cxnLst>
                <a:cxn ang="0">
                  <a:pos x="25" y="20"/>
                </a:cxn>
                <a:cxn ang="0">
                  <a:pos x="2046" y="20"/>
                </a:cxn>
                <a:cxn ang="0">
                  <a:pos x="0" y="0"/>
                </a:cxn>
                <a:cxn ang="0">
                  <a:pos x="25" y="20"/>
                </a:cxn>
              </a:cxnLst>
              <a:rect l="0" t="0" r="r" b="b"/>
              <a:pathLst>
                <a:path w="2045" h="20">
                  <a:moveTo>
                    <a:pt x="25" y="20"/>
                  </a:moveTo>
                  <a:lnTo>
                    <a:pt x="2046" y="20"/>
                  </a:lnTo>
                  <a:lnTo>
                    <a:pt x="0" y="0"/>
                  </a:lnTo>
                  <a:lnTo>
                    <a:pt x="25" y="2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24" name="Freeform 219"/>
            <p:cNvSpPr>
              <a:spLocks/>
            </p:cNvSpPr>
            <p:nvPr/>
          </p:nvSpPr>
          <p:spPr bwMode="auto">
            <a:xfrm>
              <a:off x="8531" y="2454"/>
              <a:ext cx="2046" cy="21"/>
            </a:xfrm>
            <a:custGeom>
              <a:avLst/>
              <a:gdLst/>
              <a:ahLst/>
              <a:cxnLst>
                <a:cxn ang="0">
                  <a:pos x="0" y="0"/>
                </a:cxn>
                <a:cxn ang="0">
                  <a:pos x="2046" y="20"/>
                </a:cxn>
                <a:cxn ang="0">
                  <a:pos x="2046" y="0"/>
                </a:cxn>
                <a:cxn ang="0">
                  <a:pos x="0" y="0"/>
                </a:cxn>
              </a:cxnLst>
              <a:rect l="0" t="0" r="r" b="b"/>
              <a:pathLst>
                <a:path w="2045" h="20">
                  <a:moveTo>
                    <a:pt x="0" y="0"/>
                  </a:moveTo>
                  <a:lnTo>
                    <a:pt x="2046" y="20"/>
                  </a:lnTo>
                  <a:lnTo>
                    <a:pt x="204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25" name="Freeform 220"/>
            <p:cNvSpPr>
              <a:spLocks/>
            </p:cNvSpPr>
            <p:nvPr/>
          </p:nvSpPr>
          <p:spPr bwMode="auto">
            <a:xfrm>
              <a:off x="8556" y="2475"/>
              <a:ext cx="2019" cy="21"/>
            </a:xfrm>
            <a:custGeom>
              <a:avLst/>
              <a:gdLst/>
              <a:ahLst/>
              <a:cxnLst>
                <a:cxn ang="0">
                  <a:pos x="24" y="21"/>
                </a:cxn>
                <a:cxn ang="0">
                  <a:pos x="2021" y="21"/>
                </a:cxn>
                <a:cxn ang="0">
                  <a:pos x="0" y="0"/>
                </a:cxn>
                <a:cxn ang="0">
                  <a:pos x="24" y="21"/>
                </a:cxn>
              </a:cxnLst>
              <a:rect l="0" t="0" r="r" b="b"/>
              <a:pathLst>
                <a:path w="2020" h="21">
                  <a:moveTo>
                    <a:pt x="24" y="21"/>
                  </a:moveTo>
                  <a:lnTo>
                    <a:pt x="2021" y="21"/>
                  </a:lnTo>
                  <a:lnTo>
                    <a:pt x="0" y="0"/>
                  </a:lnTo>
                  <a:lnTo>
                    <a:pt x="24" y="2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26" name="Freeform 221"/>
            <p:cNvSpPr>
              <a:spLocks/>
            </p:cNvSpPr>
            <p:nvPr/>
          </p:nvSpPr>
          <p:spPr bwMode="auto">
            <a:xfrm>
              <a:off x="8556" y="2475"/>
              <a:ext cx="2019" cy="21"/>
            </a:xfrm>
            <a:custGeom>
              <a:avLst/>
              <a:gdLst/>
              <a:ahLst/>
              <a:cxnLst>
                <a:cxn ang="0">
                  <a:pos x="0" y="0"/>
                </a:cxn>
                <a:cxn ang="0">
                  <a:pos x="2021" y="21"/>
                </a:cxn>
                <a:cxn ang="0">
                  <a:pos x="2021" y="0"/>
                </a:cxn>
                <a:cxn ang="0">
                  <a:pos x="0" y="0"/>
                </a:cxn>
              </a:cxnLst>
              <a:rect l="0" t="0" r="r" b="b"/>
              <a:pathLst>
                <a:path w="2020" h="21">
                  <a:moveTo>
                    <a:pt x="0" y="0"/>
                  </a:moveTo>
                  <a:lnTo>
                    <a:pt x="2021" y="21"/>
                  </a:lnTo>
                  <a:lnTo>
                    <a:pt x="202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27" name="Freeform 222"/>
            <p:cNvSpPr>
              <a:spLocks/>
            </p:cNvSpPr>
            <p:nvPr/>
          </p:nvSpPr>
          <p:spPr bwMode="auto">
            <a:xfrm>
              <a:off x="8579" y="2496"/>
              <a:ext cx="1998" cy="21"/>
            </a:xfrm>
            <a:custGeom>
              <a:avLst/>
              <a:gdLst/>
              <a:ahLst/>
              <a:cxnLst>
                <a:cxn ang="0">
                  <a:pos x="24" y="22"/>
                </a:cxn>
                <a:cxn ang="0">
                  <a:pos x="1997" y="22"/>
                </a:cxn>
                <a:cxn ang="0">
                  <a:pos x="0" y="0"/>
                </a:cxn>
                <a:cxn ang="0">
                  <a:pos x="24" y="22"/>
                </a:cxn>
              </a:cxnLst>
              <a:rect l="0" t="0" r="r" b="b"/>
              <a:pathLst>
                <a:path w="1996" h="22">
                  <a:moveTo>
                    <a:pt x="24" y="22"/>
                  </a:moveTo>
                  <a:lnTo>
                    <a:pt x="1997" y="22"/>
                  </a:lnTo>
                  <a:lnTo>
                    <a:pt x="0" y="0"/>
                  </a:lnTo>
                  <a:lnTo>
                    <a:pt x="24" y="2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28" name="Freeform 223"/>
            <p:cNvSpPr>
              <a:spLocks/>
            </p:cNvSpPr>
            <p:nvPr/>
          </p:nvSpPr>
          <p:spPr bwMode="auto">
            <a:xfrm>
              <a:off x="8579" y="2496"/>
              <a:ext cx="1998" cy="21"/>
            </a:xfrm>
            <a:custGeom>
              <a:avLst/>
              <a:gdLst/>
              <a:ahLst/>
              <a:cxnLst>
                <a:cxn ang="0">
                  <a:pos x="0" y="0"/>
                </a:cxn>
                <a:cxn ang="0">
                  <a:pos x="1997" y="22"/>
                </a:cxn>
                <a:cxn ang="0">
                  <a:pos x="1997" y="0"/>
                </a:cxn>
                <a:cxn ang="0">
                  <a:pos x="0" y="0"/>
                </a:cxn>
              </a:cxnLst>
              <a:rect l="0" t="0" r="r" b="b"/>
              <a:pathLst>
                <a:path w="1996" h="22">
                  <a:moveTo>
                    <a:pt x="0" y="0"/>
                  </a:moveTo>
                  <a:lnTo>
                    <a:pt x="1997" y="22"/>
                  </a:lnTo>
                  <a:lnTo>
                    <a:pt x="199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29" name="Freeform 224"/>
            <p:cNvSpPr>
              <a:spLocks/>
            </p:cNvSpPr>
            <p:nvPr/>
          </p:nvSpPr>
          <p:spPr bwMode="auto">
            <a:xfrm>
              <a:off x="8602" y="2516"/>
              <a:ext cx="1973" cy="23"/>
            </a:xfrm>
            <a:custGeom>
              <a:avLst/>
              <a:gdLst/>
              <a:ahLst/>
              <a:cxnLst>
                <a:cxn ang="0">
                  <a:pos x="23" y="23"/>
                </a:cxn>
                <a:cxn ang="0">
                  <a:pos x="1973" y="23"/>
                </a:cxn>
                <a:cxn ang="0">
                  <a:pos x="0" y="0"/>
                </a:cxn>
                <a:cxn ang="0">
                  <a:pos x="23" y="23"/>
                </a:cxn>
              </a:cxnLst>
              <a:rect l="0" t="0" r="r" b="b"/>
              <a:pathLst>
                <a:path w="1973" h="23">
                  <a:moveTo>
                    <a:pt x="23" y="23"/>
                  </a:moveTo>
                  <a:lnTo>
                    <a:pt x="1973" y="23"/>
                  </a:lnTo>
                  <a:lnTo>
                    <a:pt x="0" y="0"/>
                  </a:lnTo>
                  <a:lnTo>
                    <a:pt x="23" y="23"/>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30" name="Freeform 225"/>
            <p:cNvSpPr>
              <a:spLocks/>
            </p:cNvSpPr>
            <p:nvPr/>
          </p:nvSpPr>
          <p:spPr bwMode="auto">
            <a:xfrm>
              <a:off x="8602" y="2516"/>
              <a:ext cx="1973" cy="23"/>
            </a:xfrm>
            <a:custGeom>
              <a:avLst/>
              <a:gdLst/>
              <a:ahLst/>
              <a:cxnLst>
                <a:cxn ang="0">
                  <a:pos x="0" y="0"/>
                </a:cxn>
                <a:cxn ang="0">
                  <a:pos x="1973" y="23"/>
                </a:cxn>
                <a:cxn ang="0">
                  <a:pos x="1973" y="0"/>
                </a:cxn>
                <a:cxn ang="0">
                  <a:pos x="0" y="0"/>
                </a:cxn>
              </a:cxnLst>
              <a:rect l="0" t="0" r="r" b="b"/>
              <a:pathLst>
                <a:path w="1973" h="23">
                  <a:moveTo>
                    <a:pt x="0" y="0"/>
                  </a:moveTo>
                  <a:lnTo>
                    <a:pt x="1973" y="23"/>
                  </a:lnTo>
                  <a:lnTo>
                    <a:pt x="197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31" name="Freeform 226"/>
            <p:cNvSpPr>
              <a:spLocks/>
            </p:cNvSpPr>
            <p:nvPr/>
          </p:nvSpPr>
          <p:spPr bwMode="auto">
            <a:xfrm>
              <a:off x="8624" y="2539"/>
              <a:ext cx="1951" cy="23"/>
            </a:xfrm>
            <a:custGeom>
              <a:avLst/>
              <a:gdLst/>
              <a:ahLst/>
              <a:cxnLst>
                <a:cxn ang="0">
                  <a:pos x="22" y="23"/>
                </a:cxn>
                <a:cxn ang="0">
                  <a:pos x="1950" y="23"/>
                </a:cxn>
                <a:cxn ang="0">
                  <a:pos x="0" y="0"/>
                </a:cxn>
                <a:cxn ang="0">
                  <a:pos x="22" y="23"/>
                </a:cxn>
              </a:cxnLst>
              <a:rect l="0" t="0" r="r" b="b"/>
              <a:pathLst>
                <a:path w="1950" h="24">
                  <a:moveTo>
                    <a:pt x="22" y="23"/>
                  </a:moveTo>
                  <a:lnTo>
                    <a:pt x="1950" y="23"/>
                  </a:lnTo>
                  <a:lnTo>
                    <a:pt x="0" y="0"/>
                  </a:lnTo>
                  <a:lnTo>
                    <a:pt x="22" y="23"/>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32" name="Freeform 227"/>
            <p:cNvSpPr>
              <a:spLocks/>
            </p:cNvSpPr>
            <p:nvPr/>
          </p:nvSpPr>
          <p:spPr bwMode="auto">
            <a:xfrm>
              <a:off x="8624" y="2539"/>
              <a:ext cx="1951" cy="23"/>
            </a:xfrm>
            <a:custGeom>
              <a:avLst/>
              <a:gdLst/>
              <a:ahLst/>
              <a:cxnLst>
                <a:cxn ang="0">
                  <a:pos x="0" y="0"/>
                </a:cxn>
                <a:cxn ang="0">
                  <a:pos x="1950" y="23"/>
                </a:cxn>
                <a:cxn ang="0">
                  <a:pos x="1950" y="0"/>
                </a:cxn>
                <a:cxn ang="0">
                  <a:pos x="0" y="0"/>
                </a:cxn>
              </a:cxnLst>
              <a:rect l="0" t="0" r="r" b="b"/>
              <a:pathLst>
                <a:path w="1950" h="24">
                  <a:moveTo>
                    <a:pt x="0" y="0"/>
                  </a:moveTo>
                  <a:lnTo>
                    <a:pt x="1950" y="23"/>
                  </a:lnTo>
                  <a:lnTo>
                    <a:pt x="1950"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33" name="Freeform 228"/>
            <p:cNvSpPr>
              <a:spLocks/>
            </p:cNvSpPr>
            <p:nvPr/>
          </p:nvSpPr>
          <p:spPr bwMode="auto">
            <a:xfrm>
              <a:off x="8649" y="2562"/>
              <a:ext cx="1928" cy="23"/>
            </a:xfrm>
            <a:custGeom>
              <a:avLst/>
              <a:gdLst/>
              <a:ahLst/>
              <a:cxnLst>
                <a:cxn ang="0">
                  <a:pos x="21" y="25"/>
                </a:cxn>
                <a:cxn ang="0">
                  <a:pos x="1928" y="25"/>
                </a:cxn>
                <a:cxn ang="0">
                  <a:pos x="0" y="0"/>
                </a:cxn>
                <a:cxn ang="0">
                  <a:pos x="21" y="25"/>
                </a:cxn>
              </a:cxnLst>
              <a:rect l="0" t="0" r="r" b="b"/>
              <a:pathLst>
                <a:path w="1928" h="24">
                  <a:moveTo>
                    <a:pt x="21" y="25"/>
                  </a:moveTo>
                  <a:lnTo>
                    <a:pt x="1928" y="25"/>
                  </a:lnTo>
                  <a:lnTo>
                    <a:pt x="0" y="0"/>
                  </a:lnTo>
                  <a:lnTo>
                    <a:pt x="21" y="25"/>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34" name="Freeform 229"/>
            <p:cNvSpPr>
              <a:spLocks/>
            </p:cNvSpPr>
            <p:nvPr/>
          </p:nvSpPr>
          <p:spPr bwMode="auto">
            <a:xfrm>
              <a:off x="8649" y="2562"/>
              <a:ext cx="1928" cy="23"/>
            </a:xfrm>
            <a:custGeom>
              <a:avLst/>
              <a:gdLst/>
              <a:ahLst/>
              <a:cxnLst>
                <a:cxn ang="0">
                  <a:pos x="0" y="0"/>
                </a:cxn>
                <a:cxn ang="0">
                  <a:pos x="1928" y="25"/>
                </a:cxn>
                <a:cxn ang="0">
                  <a:pos x="1928" y="0"/>
                </a:cxn>
                <a:cxn ang="0">
                  <a:pos x="0" y="0"/>
                </a:cxn>
              </a:cxnLst>
              <a:rect l="0" t="0" r="r" b="b"/>
              <a:pathLst>
                <a:path w="1928" h="24">
                  <a:moveTo>
                    <a:pt x="0" y="0"/>
                  </a:moveTo>
                  <a:lnTo>
                    <a:pt x="1928" y="25"/>
                  </a:lnTo>
                  <a:lnTo>
                    <a:pt x="192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35" name="Freeform 230"/>
            <p:cNvSpPr>
              <a:spLocks/>
            </p:cNvSpPr>
            <p:nvPr/>
          </p:nvSpPr>
          <p:spPr bwMode="auto">
            <a:xfrm>
              <a:off x="8668" y="2588"/>
              <a:ext cx="1907" cy="25"/>
            </a:xfrm>
            <a:custGeom>
              <a:avLst/>
              <a:gdLst/>
              <a:ahLst/>
              <a:cxnLst>
                <a:cxn ang="0">
                  <a:pos x="20" y="25"/>
                </a:cxn>
                <a:cxn ang="0">
                  <a:pos x="1907" y="25"/>
                </a:cxn>
                <a:cxn ang="0">
                  <a:pos x="0" y="0"/>
                </a:cxn>
                <a:cxn ang="0">
                  <a:pos x="20" y="25"/>
                </a:cxn>
              </a:cxnLst>
              <a:rect l="0" t="0" r="r" b="b"/>
              <a:pathLst>
                <a:path w="1907" h="25">
                  <a:moveTo>
                    <a:pt x="20" y="25"/>
                  </a:moveTo>
                  <a:lnTo>
                    <a:pt x="1907" y="25"/>
                  </a:lnTo>
                  <a:lnTo>
                    <a:pt x="0" y="0"/>
                  </a:lnTo>
                  <a:lnTo>
                    <a:pt x="20" y="25"/>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36" name="Freeform 231"/>
            <p:cNvSpPr>
              <a:spLocks/>
            </p:cNvSpPr>
            <p:nvPr/>
          </p:nvSpPr>
          <p:spPr bwMode="auto">
            <a:xfrm>
              <a:off x="8668" y="2588"/>
              <a:ext cx="1907" cy="25"/>
            </a:xfrm>
            <a:custGeom>
              <a:avLst/>
              <a:gdLst/>
              <a:ahLst/>
              <a:cxnLst>
                <a:cxn ang="0">
                  <a:pos x="0" y="0"/>
                </a:cxn>
                <a:cxn ang="0">
                  <a:pos x="1907" y="25"/>
                </a:cxn>
                <a:cxn ang="0">
                  <a:pos x="1907" y="0"/>
                </a:cxn>
                <a:cxn ang="0">
                  <a:pos x="0" y="0"/>
                </a:cxn>
              </a:cxnLst>
              <a:rect l="0" t="0" r="r" b="b"/>
              <a:pathLst>
                <a:path w="1907" h="25">
                  <a:moveTo>
                    <a:pt x="0" y="0"/>
                  </a:moveTo>
                  <a:lnTo>
                    <a:pt x="1907" y="25"/>
                  </a:lnTo>
                  <a:lnTo>
                    <a:pt x="190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37" name="Freeform 232"/>
            <p:cNvSpPr>
              <a:spLocks/>
            </p:cNvSpPr>
            <p:nvPr/>
          </p:nvSpPr>
          <p:spPr bwMode="auto">
            <a:xfrm>
              <a:off x="8688" y="2613"/>
              <a:ext cx="1887" cy="25"/>
            </a:xfrm>
            <a:custGeom>
              <a:avLst/>
              <a:gdLst/>
              <a:ahLst/>
              <a:cxnLst>
                <a:cxn ang="0">
                  <a:pos x="20" y="26"/>
                </a:cxn>
                <a:cxn ang="0">
                  <a:pos x="1887" y="26"/>
                </a:cxn>
                <a:cxn ang="0">
                  <a:pos x="0" y="0"/>
                </a:cxn>
                <a:cxn ang="0">
                  <a:pos x="20" y="26"/>
                </a:cxn>
              </a:cxnLst>
              <a:rect l="0" t="0" r="r" b="b"/>
              <a:pathLst>
                <a:path w="1886" h="26">
                  <a:moveTo>
                    <a:pt x="20" y="26"/>
                  </a:moveTo>
                  <a:lnTo>
                    <a:pt x="1887" y="26"/>
                  </a:lnTo>
                  <a:lnTo>
                    <a:pt x="0" y="0"/>
                  </a:lnTo>
                  <a:lnTo>
                    <a:pt x="20" y="26"/>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38" name="Freeform 233"/>
            <p:cNvSpPr>
              <a:spLocks/>
            </p:cNvSpPr>
            <p:nvPr/>
          </p:nvSpPr>
          <p:spPr bwMode="auto">
            <a:xfrm>
              <a:off x="8688" y="2613"/>
              <a:ext cx="1887" cy="25"/>
            </a:xfrm>
            <a:custGeom>
              <a:avLst/>
              <a:gdLst/>
              <a:ahLst/>
              <a:cxnLst>
                <a:cxn ang="0">
                  <a:pos x="0" y="0"/>
                </a:cxn>
                <a:cxn ang="0">
                  <a:pos x="1887" y="26"/>
                </a:cxn>
                <a:cxn ang="0">
                  <a:pos x="1887" y="0"/>
                </a:cxn>
                <a:cxn ang="0">
                  <a:pos x="0" y="0"/>
                </a:cxn>
              </a:cxnLst>
              <a:rect l="0" t="0" r="r" b="b"/>
              <a:pathLst>
                <a:path w="1886" h="26">
                  <a:moveTo>
                    <a:pt x="0" y="0"/>
                  </a:moveTo>
                  <a:lnTo>
                    <a:pt x="1887" y="26"/>
                  </a:lnTo>
                  <a:lnTo>
                    <a:pt x="188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39" name="Freeform 234"/>
            <p:cNvSpPr>
              <a:spLocks/>
            </p:cNvSpPr>
            <p:nvPr/>
          </p:nvSpPr>
          <p:spPr bwMode="auto">
            <a:xfrm>
              <a:off x="8709" y="2638"/>
              <a:ext cx="1867" cy="28"/>
            </a:xfrm>
            <a:custGeom>
              <a:avLst/>
              <a:gdLst/>
              <a:ahLst/>
              <a:cxnLst>
                <a:cxn ang="0">
                  <a:pos x="18" y="26"/>
                </a:cxn>
                <a:cxn ang="0">
                  <a:pos x="1867" y="26"/>
                </a:cxn>
                <a:cxn ang="0">
                  <a:pos x="0" y="0"/>
                </a:cxn>
                <a:cxn ang="0">
                  <a:pos x="18" y="26"/>
                </a:cxn>
              </a:cxnLst>
              <a:rect l="0" t="0" r="r" b="b"/>
              <a:pathLst>
                <a:path w="1867" h="26">
                  <a:moveTo>
                    <a:pt x="18" y="26"/>
                  </a:moveTo>
                  <a:lnTo>
                    <a:pt x="1867" y="26"/>
                  </a:lnTo>
                  <a:lnTo>
                    <a:pt x="0" y="0"/>
                  </a:lnTo>
                  <a:lnTo>
                    <a:pt x="18" y="26"/>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40" name="Freeform 235"/>
            <p:cNvSpPr>
              <a:spLocks/>
            </p:cNvSpPr>
            <p:nvPr/>
          </p:nvSpPr>
          <p:spPr bwMode="auto">
            <a:xfrm>
              <a:off x="8709" y="2638"/>
              <a:ext cx="1867" cy="28"/>
            </a:xfrm>
            <a:custGeom>
              <a:avLst/>
              <a:gdLst/>
              <a:ahLst/>
              <a:cxnLst>
                <a:cxn ang="0">
                  <a:pos x="0" y="0"/>
                </a:cxn>
                <a:cxn ang="0">
                  <a:pos x="1867" y="26"/>
                </a:cxn>
                <a:cxn ang="0">
                  <a:pos x="1867" y="0"/>
                </a:cxn>
                <a:cxn ang="0">
                  <a:pos x="0" y="0"/>
                </a:cxn>
              </a:cxnLst>
              <a:rect l="0" t="0" r="r" b="b"/>
              <a:pathLst>
                <a:path w="1867" h="26">
                  <a:moveTo>
                    <a:pt x="0" y="0"/>
                  </a:moveTo>
                  <a:lnTo>
                    <a:pt x="1867" y="26"/>
                  </a:lnTo>
                  <a:lnTo>
                    <a:pt x="186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41" name="Freeform 236"/>
            <p:cNvSpPr>
              <a:spLocks/>
            </p:cNvSpPr>
            <p:nvPr/>
          </p:nvSpPr>
          <p:spPr bwMode="auto">
            <a:xfrm>
              <a:off x="8727" y="2666"/>
              <a:ext cx="1848" cy="28"/>
            </a:xfrm>
            <a:custGeom>
              <a:avLst/>
              <a:gdLst/>
              <a:ahLst/>
              <a:cxnLst>
                <a:cxn ang="0">
                  <a:pos x="18" y="27"/>
                </a:cxn>
                <a:cxn ang="0">
                  <a:pos x="1849" y="27"/>
                </a:cxn>
                <a:cxn ang="0">
                  <a:pos x="0" y="0"/>
                </a:cxn>
                <a:cxn ang="0">
                  <a:pos x="18" y="27"/>
                </a:cxn>
              </a:cxnLst>
              <a:rect l="0" t="0" r="r" b="b"/>
              <a:pathLst>
                <a:path w="1848" h="27">
                  <a:moveTo>
                    <a:pt x="18" y="27"/>
                  </a:moveTo>
                  <a:lnTo>
                    <a:pt x="1849" y="27"/>
                  </a:lnTo>
                  <a:lnTo>
                    <a:pt x="0" y="0"/>
                  </a:lnTo>
                  <a:lnTo>
                    <a:pt x="18" y="27"/>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42" name="Freeform 237"/>
            <p:cNvSpPr>
              <a:spLocks/>
            </p:cNvSpPr>
            <p:nvPr/>
          </p:nvSpPr>
          <p:spPr bwMode="auto">
            <a:xfrm>
              <a:off x="8727" y="2666"/>
              <a:ext cx="1848" cy="28"/>
            </a:xfrm>
            <a:custGeom>
              <a:avLst/>
              <a:gdLst/>
              <a:ahLst/>
              <a:cxnLst>
                <a:cxn ang="0">
                  <a:pos x="0" y="0"/>
                </a:cxn>
                <a:cxn ang="0">
                  <a:pos x="1849" y="27"/>
                </a:cxn>
                <a:cxn ang="0">
                  <a:pos x="1849" y="0"/>
                </a:cxn>
                <a:cxn ang="0">
                  <a:pos x="0" y="0"/>
                </a:cxn>
              </a:cxnLst>
              <a:rect l="0" t="0" r="r" b="b"/>
              <a:pathLst>
                <a:path w="1848" h="27">
                  <a:moveTo>
                    <a:pt x="0" y="0"/>
                  </a:moveTo>
                  <a:lnTo>
                    <a:pt x="1849" y="27"/>
                  </a:lnTo>
                  <a:lnTo>
                    <a:pt x="1849"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43" name="Freeform 238"/>
            <p:cNvSpPr>
              <a:spLocks/>
            </p:cNvSpPr>
            <p:nvPr/>
          </p:nvSpPr>
          <p:spPr bwMode="auto">
            <a:xfrm>
              <a:off x="8747" y="2693"/>
              <a:ext cx="1830" cy="28"/>
            </a:xfrm>
            <a:custGeom>
              <a:avLst/>
              <a:gdLst/>
              <a:ahLst/>
              <a:cxnLst>
                <a:cxn ang="0">
                  <a:pos x="16" y="28"/>
                </a:cxn>
                <a:cxn ang="0">
                  <a:pos x="1831" y="28"/>
                </a:cxn>
                <a:cxn ang="0">
                  <a:pos x="0" y="0"/>
                </a:cxn>
                <a:cxn ang="0">
                  <a:pos x="16" y="28"/>
                </a:cxn>
              </a:cxnLst>
              <a:rect l="0" t="0" r="r" b="b"/>
              <a:pathLst>
                <a:path w="1831" h="28">
                  <a:moveTo>
                    <a:pt x="16" y="28"/>
                  </a:moveTo>
                  <a:lnTo>
                    <a:pt x="1831" y="28"/>
                  </a:lnTo>
                  <a:lnTo>
                    <a:pt x="0" y="0"/>
                  </a:lnTo>
                  <a:lnTo>
                    <a:pt x="16" y="28"/>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44" name="Freeform 239"/>
            <p:cNvSpPr>
              <a:spLocks/>
            </p:cNvSpPr>
            <p:nvPr/>
          </p:nvSpPr>
          <p:spPr bwMode="auto">
            <a:xfrm>
              <a:off x="8747" y="2693"/>
              <a:ext cx="1830" cy="28"/>
            </a:xfrm>
            <a:custGeom>
              <a:avLst/>
              <a:gdLst/>
              <a:ahLst/>
              <a:cxnLst>
                <a:cxn ang="0">
                  <a:pos x="0" y="0"/>
                </a:cxn>
                <a:cxn ang="0">
                  <a:pos x="1831" y="28"/>
                </a:cxn>
                <a:cxn ang="0">
                  <a:pos x="1831" y="0"/>
                </a:cxn>
                <a:cxn ang="0">
                  <a:pos x="0" y="0"/>
                </a:cxn>
              </a:cxnLst>
              <a:rect l="0" t="0" r="r" b="b"/>
              <a:pathLst>
                <a:path w="1831" h="28">
                  <a:moveTo>
                    <a:pt x="0" y="0"/>
                  </a:moveTo>
                  <a:lnTo>
                    <a:pt x="1831" y="28"/>
                  </a:lnTo>
                  <a:lnTo>
                    <a:pt x="183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45" name="Freeform 240"/>
            <p:cNvSpPr>
              <a:spLocks/>
            </p:cNvSpPr>
            <p:nvPr/>
          </p:nvSpPr>
          <p:spPr bwMode="auto">
            <a:xfrm>
              <a:off x="8761" y="2721"/>
              <a:ext cx="1815" cy="28"/>
            </a:xfrm>
            <a:custGeom>
              <a:avLst/>
              <a:gdLst/>
              <a:ahLst/>
              <a:cxnLst>
                <a:cxn ang="0">
                  <a:pos x="16" y="28"/>
                </a:cxn>
                <a:cxn ang="0">
                  <a:pos x="1815" y="28"/>
                </a:cxn>
                <a:cxn ang="0">
                  <a:pos x="0" y="0"/>
                </a:cxn>
                <a:cxn ang="0">
                  <a:pos x="16" y="28"/>
                </a:cxn>
              </a:cxnLst>
              <a:rect l="0" t="0" r="r" b="b"/>
              <a:pathLst>
                <a:path w="1814" h="28">
                  <a:moveTo>
                    <a:pt x="16" y="28"/>
                  </a:moveTo>
                  <a:lnTo>
                    <a:pt x="1815" y="28"/>
                  </a:lnTo>
                  <a:lnTo>
                    <a:pt x="0" y="0"/>
                  </a:lnTo>
                  <a:lnTo>
                    <a:pt x="16" y="28"/>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46" name="Freeform 241"/>
            <p:cNvSpPr>
              <a:spLocks/>
            </p:cNvSpPr>
            <p:nvPr/>
          </p:nvSpPr>
          <p:spPr bwMode="auto">
            <a:xfrm>
              <a:off x="8761" y="2721"/>
              <a:ext cx="1815" cy="28"/>
            </a:xfrm>
            <a:custGeom>
              <a:avLst/>
              <a:gdLst/>
              <a:ahLst/>
              <a:cxnLst>
                <a:cxn ang="0">
                  <a:pos x="0" y="0"/>
                </a:cxn>
                <a:cxn ang="0">
                  <a:pos x="1815" y="28"/>
                </a:cxn>
                <a:cxn ang="0">
                  <a:pos x="1815" y="0"/>
                </a:cxn>
                <a:cxn ang="0">
                  <a:pos x="0" y="0"/>
                </a:cxn>
              </a:cxnLst>
              <a:rect l="0" t="0" r="r" b="b"/>
              <a:pathLst>
                <a:path w="1814" h="28">
                  <a:moveTo>
                    <a:pt x="0" y="0"/>
                  </a:moveTo>
                  <a:lnTo>
                    <a:pt x="1815" y="28"/>
                  </a:lnTo>
                  <a:lnTo>
                    <a:pt x="181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47" name="Freeform 242"/>
            <p:cNvSpPr>
              <a:spLocks/>
            </p:cNvSpPr>
            <p:nvPr/>
          </p:nvSpPr>
          <p:spPr bwMode="auto">
            <a:xfrm>
              <a:off x="8779" y="2748"/>
              <a:ext cx="1798" cy="30"/>
            </a:xfrm>
            <a:custGeom>
              <a:avLst/>
              <a:gdLst/>
              <a:ahLst/>
              <a:cxnLst>
                <a:cxn ang="0">
                  <a:pos x="15" y="29"/>
                </a:cxn>
                <a:cxn ang="0">
                  <a:pos x="1799" y="29"/>
                </a:cxn>
                <a:cxn ang="0">
                  <a:pos x="0" y="0"/>
                </a:cxn>
                <a:cxn ang="0">
                  <a:pos x="15" y="29"/>
                </a:cxn>
              </a:cxnLst>
              <a:rect l="0" t="0" r="r" b="b"/>
              <a:pathLst>
                <a:path w="1799" h="29">
                  <a:moveTo>
                    <a:pt x="15" y="29"/>
                  </a:moveTo>
                  <a:lnTo>
                    <a:pt x="1799" y="29"/>
                  </a:lnTo>
                  <a:lnTo>
                    <a:pt x="0" y="0"/>
                  </a:lnTo>
                  <a:lnTo>
                    <a:pt x="15" y="29"/>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48" name="Freeform 243"/>
            <p:cNvSpPr>
              <a:spLocks/>
            </p:cNvSpPr>
            <p:nvPr/>
          </p:nvSpPr>
          <p:spPr bwMode="auto">
            <a:xfrm>
              <a:off x="8779" y="2748"/>
              <a:ext cx="1798" cy="30"/>
            </a:xfrm>
            <a:custGeom>
              <a:avLst/>
              <a:gdLst/>
              <a:ahLst/>
              <a:cxnLst>
                <a:cxn ang="0">
                  <a:pos x="0" y="0"/>
                </a:cxn>
                <a:cxn ang="0">
                  <a:pos x="1799" y="29"/>
                </a:cxn>
                <a:cxn ang="0">
                  <a:pos x="1799" y="0"/>
                </a:cxn>
                <a:cxn ang="0">
                  <a:pos x="0" y="0"/>
                </a:cxn>
              </a:cxnLst>
              <a:rect l="0" t="0" r="r" b="b"/>
              <a:pathLst>
                <a:path w="1799" h="29">
                  <a:moveTo>
                    <a:pt x="0" y="0"/>
                  </a:moveTo>
                  <a:lnTo>
                    <a:pt x="1799" y="29"/>
                  </a:lnTo>
                  <a:lnTo>
                    <a:pt x="1799"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49" name="Freeform 244"/>
            <p:cNvSpPr>
              <a:spLocks/>
            </p:cNvSpPr>
            <p:nvPr/>
          </p:nvSpPr>
          <p:spPr bwMode="auto">
            <a:xfrm>
              <a:off x="8793" y="2778"/>
              <a:ext cx="1783" cy="30"/>
            </a:xfrm>
            <a:custGeom>
              <a:avLst/>
              <a:gdLst/>
              <a:ahLst/>
              <a:cxnLst>
                <a:cxn ang="0">
                  <a:pos x="13" y="29"/>
                </a:cxn>
                <a:cxn ang="0">
                  <a:pos x="1784" y="29"/>
                </a:cxn>
                <a:cxn ang="0">
                  <a:pos x="0" y="0"/>
                </a:cxn>
                <a:cxn ang="0">
                  <a:pos x="13" y="29"/>
                </a:cxn>
              </a:cxnLst>
              <a:rect l="0" t="0" r="r" b="b"/>
              <a:pathLst>
                <a:path w="1784" h="29">
                  <a:moveTo>
                    <a:pt x="13" y="29"/>
                  </a:moveTo>
                  <a:lnTo>
                    <a:pt x="1784" y="29"/>
                  </a:lnTo>
                  <a:lnTo>
                    <a:pt x="0" y="0"/>
                  </a:lnTo>
                  <a:lnTo>
                    <a:pt x="13" y="29"/>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50" name="Freeform 245"/>
            <p:cNvSpPr>
              <a:spLocks/>
            </p:cNvSpPr>
            <p:nvPr/>
          </p:nvSpPr>
          <p:spPr bwMode="auto">
            <a:xfrm>
              <a:off x="8793" y="2778"/>
              <a:ext cx="1783" cy="30"/>
            </a:xfrm>
            <a:custGeom>
              <a:avLst/>
              <a:gdLst/>
              <a:ahLst/>
              <a:cxnLst>
                <a:cxn ang="0">
                  <a:pos x="0" y="0"/>
                </a:cxn>
                <a:cxn ang="0">
                  <a:pos x="1784" y="29"/>
                </a:cxn>
                <a:cxn ang="0">
                  <a:pos x="1784" y="0"/>
                </a:cxn>
                <a:cxn ang="0">
                  <a:pos x="0" y="0"/>
                </a:cxn>
              </a:cxnLst>
              <a:rect l="0" t="0" r="r" b="b"/>
              <a:pathLst>
                <a:path w="1784" h="29">
                  <a:moveTo>
                    <a:pt x="0" y="0"/>
                  </a:moveTo>
                  <a:lnTo>
                    <a:pt x="1784" y="29"/>
                  </a:lnTo>
                  <a:lnTo>
                    <a:pt x="1784"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51" name="Freeform 246"/>
            <p:cNvSpPr>
              <a:spLocks/>
            </p:cNvSpPr>
            <p:nvPr/>
          </p:nvSpPr>
          <p:spPr bwMode="auto">
            <a:xfrm>
              <a:off x="8806" y="2808"/>
              <a:ext cx="1771" cy="28"/>
            </a:xfrm>
            <a:custGeom>
              <a:avLst/>
              <a:gdLst/>
              <a:ahLst/>
              <a:cxnLst>
                <a:cxn ang="0">
                  <a:pos x="13" y="30"/>
                </a:cxn>
                <a:cxn ang="0">
                  <a:pos x="1771" y="30"/>
                </a:cxn>
                <a:cxn ang="0">
                  <a:pos x="0" y="0"/>
                </a:cxn>
                <a:cxn ang="0">
                  <a:pos x="13" y="30"/>
                </a:cxn>
              </a:cxnLst>
              <a:rect l="0" t="0" r="r" b="b"/>
              <a:pathLst>
                <a:path w="1770" h="30">
                  <a:moveTo>
                    <a:pt x="13" y="30"/>
                  </a:moveTo>
                  <a:lnTo>
                    <a:pt x="1771" y="30"/>
                  </a:lnTo>
                  <a:lnTo>
                    <a:pt x="0" y="0"/>
                  </a:lnTo>
                  <a:lnTo>
                    <a:pt x="13" y="3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52" name="Freeform 247"/>
            <p:cNvSpPr>
              <a:spLocks/>
            </p:cNvSpPr>
            <p:nvPr/>
          </p:nvSpPr>
          <p:spPr bwMode="auto">
            <a:xfrm>
              <a:off x="8806" y="2808"/>
              <a:ext cx="1771" cy="28"/>
            </a:xfrm>
            <a:custGeom>
              <a:avLst/>
              <a:gdLst/>
              <a:ahLst/>
              <a:cxnLst>
                <a:cxn ang="0">
                  <a:pos x="0" y="0"/>
                </a:cxn>
                <a:cxn ang="0">
                  <a:pos x="1771" y="30"/>
                </a:cxn>
                <a:cxn ang="0">
                  <a:pos x="1771" y="0"/>
                </a:cxn>
                <a:cxn ang="0">
                  <a:pos x="0" y="0"/>
                </a:cxn>
              </a:cxnLst>
              <a:rect l="0" t="0" r="r" b="b"/>
              <a:pathLst>
                <a:path w="1770" h="30">
                  <a:moveTo>
                    <a:pt x="0" y="0"/>
                  </a:moveTo>
                  <a:lnTo>
                    <a:pt x="1771" y="30"/>
                  </a:lnTo>
                  <a:lnTo>
                    <a:pt x="177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53" name="Freeform 248"/>
            <p:cNvSpPr>
              <a:spLocks/>
            </p:cNvSpPr>
            <p:nvPr/>
          </p:nvSpPr>
          <p:spPr bwMode="auto">
            <a:xfrm>
              <a:off x="8818" y="2836"/>
              <a:ext cx="1757" cy="32"/>
            </a:xfrm>
            <a:custGeom>
              <a:avLst/>
              <a:gdLst/>
              <a:ahLst/>
              <a:cxnLst>
                <a:cxn ang="0">
                  <a:pos x="12" y="30"/>
                </a:cxn>
                <a:cxn ang="0">
                  <a:pos x="1758" y="30"/>
                </a:cxn>
                <a:cxn ang="0">
                  <a:pos x="0" y="0"/>
                </a:cxn>
                <a:cxn ang="0">
                  <a:pos x="12" y="30"/>
                </a:cxn>
              </a:cxnLst>
              <a:rect l="0" t="0" r="r" b="b"/>
              <a:pathLst>
                <a:path w="1757" h="30">
                  <a:moveTo>
                    <a:pt x="12" y="30"/>
                  </a:moveTo>
                  <a:lnTo>
                    <a:pt x="1758" y="30"/>
                  </a:lnTo>
                  <a:lnTo>
                    <a:pt x="0" y="0"/>
                  </a:lnTo>
                  <a:lnTo>
                    <a:pt x="12" y="3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54" name="Freeform 249"/>
            <p:cNvSpPr>
              <a:spLocks/>
            </p:cNvSpPr>
            <p:nvPr/>
          </p:nvSpPr>
          <p:spPr bwMode="auto">
            <a:xfrm>
              <a:off x="8818" y="2836"/>
              <a:ext cx="1757" cy="32"/>
            </a:xfrm>
            <a:custGeom>
              <a:avLst/>
              <a:gdLst/>
              <a:ahLst/>
              <a:cxnLst>
                <a:cxn ang="0">
                  <a:pos x="0" y="0"/>
                </a:cxn>
                <a:cxn ang="0">
                  <a:pos x="1758" y="30"/>
                </a:cxn>
                <a:cxn ang="0">
                  <a:pos x="1758" y="0"/>
                </a:cxn>
                <a:cxn ang="0">
                  <a:pos x="0" y="0"/>
                </a:cxn>
              </a:cxnLst>
              <a:rect l="0" t="0" r="r" b="b"/>
              <a:pathLst>
                <a:path w="1757" h="30">
                  <a:moveTo>
                    <a:pt x="0" y="0"/>
                  </a:moveTo>
                  <a:lnTo>
                    <a:pt x="1758" y="30"/>
                  </a:lnTo>
                  <a:lnTo>
                    <a:pt x="175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55" name="Freeform 250"/>
            <p:cNvSpPr>
              <a:spLocks/>
            </p:cNvSpPr>
            <p:nvPr/>
          </p:nvSpPr>
          <p:spPr bwMode="auto">
            <a:xfrm>
              <a:off x="8831" y="2868"/>
              <a:ext cx="1746" cy="30"/>
            </a:xfrm>
            <a:custGeom>
              <a:avLst/>
              <a:gdLst/>
              <a:ahLst/>
              <a:cxnLst>
                <a:cxn ang="0">
                  <a:pos x="10" y="31"/>
                </a:cxn>
                <a:cxn ang="0">
                  <a:pos x="1746" y="31"/>
                </a:cxn>
                <a:cxn ang="0">
                  <a:pos x="0" y="0"/>
                </a:cxn>
                <a:cxn ang="0">
                  <a:pos x="10" y="31"/>
                </a:cxn>
              </a:cxnLst>
              <a:rect l="0" t="0" r="r" b="b"/>
              <a:pathLst>
                <a:path w="1746" h="31">
                  <a:moveTo>
                    <a:pt x="10" y="31"/>
                  </a:moveTo>
                  <a:lnTo>
                    <a:pt x="1746" y="31"/>
                  </a:lnTo>
                  <a:lnTo>
                    <a:pt x="0" y="0"/>
                  </a:lnTo>
                  <a:lnTo>
                    <a:pt x="10" y="3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56" name="Freeform 251"/>
            <p:cNvSpPr>
              <a:spLocks/>
            </p:cNvSpPr>
            <p:nvPr/>
          </p:nvSpPr>
          <p:spPr bwMode="auto">
            <a:xfrm>
              <a:off x="8831" y="2868"/>
              <a:ext cx="1746" cy="30"/>
            </a:xfrm>
            <a:custGeom>
              <a:avLst/>
              <a:gdLst/>
              <a:ahLst/>
              <a:cxnLst>
                <a:cxn ang="0">
                  <a:pos x="0" y="0"/>
                </a:cxn>
                <a:cxn ang="0">
                  <a:pos x="1746" y="31"/>
                </a:cxn>
                <a:cxn ang="0">
                  <a:pos x="1746" y="0"/>
                </a:cxn>
                <a:cxn ang="0">
                  <a:pos x="0" y="0"/>
                </a:cxn>
              </a:cxnLst>
              <a:rect l="0" t="0" r="r" b="b"/>
              <a:pathLst>
                <a:path w="1746" h="31">
                  <a:moveTo>
                    <a:pt x="0" y="0"/>
                  </a:moveTo>
                  <a:lnTo>
                    <a:pt x="1746" y="31"/>
                  </a:lnTo>
                  <a:lnTo>
                    <a:pt x="174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57" name="Freeform 252"/>
            <p:cNvSpPr>
              <a:spLocks/>
            </p:cNvSpPr>
            <p:nvPr/>
          </p:nvSpPr>
          <p:spPr bwMode="auto">
            <a:xfrm>
              <a:off x="8838" y="2898"/>
              <a:ext cx="1737" cy="32"/>
            </a:xfrm>
            <a:custGeom>
              <a:avLst/>
              <a:gdLst/>
              <a:ahLst/>
              <a:cxnLst>
                <a:cxn ang="0">
                  <a:pos x="10" y="30"/>
                </a:cxn>
                <a:cxn ang="0">
                  <a:pos x="1736" y="30"/>
                </a:cxn>
                <a:cxn ang="0">
                  <a:pos x="0" y="0"/>
                </a:cxn>
                <a:cxn ang="0">
                  <a:pos x="10" y="30"/>
                </a:cxn>
              </a:cxnLst>
              <a:rect l="0" t="0" r="r" b="b"/>
              <a:pathLst>
                <a:path w="1735" h="31">
                  <a:moveTo>
                    <a:pt x="10" y="30"/>
                  </a:moveTo>
                  <a:lnTo>
                    <a:pt x="1736" y="30"/>
                  </a:lnTo>
                  <a:lnTo>
                    <a:pt x="0" y="0"/>
                  </a:lnTo>
                  <a:lnTo>
                    <a:pt x="10" y="3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58" name="Freeform 253"/>
            <p:cNvSpPr>
              <a:spLocks/>
            </p:cNvSpPr>
            <p:nvPr/>
          </p:nvSpPr>
          <p:spPr bwMode="auto">
            <a:xfrm>
              <a:off x="8838" y="2898"/>
              <a:ext cx="1737" cy="32"/>
            </a:xfrm>
            <a:custGeom>
              <a:avLst/>
              <a:gdLst/>
              <a:ahLst/>
              <a:cxnLst>
                <a:cxn ang="0">
                  <a:pos x="0" y="0"/>
                </a:cxn>
                <a:cxn ang="0">
                  <a:pos x="1736" y="30"/>
                </a:cxn>
                <a:cxn ang="0">
                  <a:pos x="1736" y="0"/>
                </a:cxn>
                <a:cxn ang="0">
                  <a:pos x="0" y="0"/>
                </a:cxn>
              </a:cxnLst>
              <a:rect l="0" t="0" r="r" b="b"/>
              <a:pathLst>
                <a:path w="1735" h="31">
                  <a:moveTo>
                    <a:pt x="0" y="0"/>
                  </a:moveTo>
                  <a:lnTo>
                    <a:pt x="1736" y="30"/>
                  </a:lnTo>
                  <a:lnTo>
                    <a:pt x="173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59" name="Freeform 254"/>
            <p:cNvSpPr>
              <a:spLocks/>
            </p:cNvSpPr>
            <p:nvPr/>
          </p:nvSpPr>
          <p:spPr bwMode="auto">
            <a:xfrm>
              <a:off x="8850" y="2928"/>
              <a:ext cx="1724" cy="30"/>
            </a:xfrm>
            <a:custGeom>
              <a:avLst/>
              <a:gdLst/>
              <a:ahLst/>
              <a:cxnLst>
                <a:cxn ang="0">
                  <a:pos x="8" y="32"/>
                </a:cxn>
                <a:cxn ang="0">
                  <a:pos x="1726" y="32"/>
                </a:cxn>
                <a:cxn ang="0">
                  <a:pos x="0" y="0"/>
                </a:cxn>
                <a:cxn ang="0">
                  <a:pos x="8" y="32"/>
                </a:cxn>
              </a:cxnLst>
              <a:rect l="0" t="0" r="r" b="b"/>
              <a:pathLst>
                <a:path w="1726" h="31">
                  <a:moveTo>
                    <a:pt x="8" y="32"/>
                  </a:moveTo>
                  <a:lnTo>
                    <a:pt x="1726" y="32"/>
                  </a:lnTo>
                  <a:lnTo>
                    <a:pt x="0" y="0"/>
                  </a:lnTo>
                  <a:lnTo>
                    <a:pt x="8"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60" name="Freeform 255"/>
            <p:cNvSpPr>
              <a:spLocks/>
            </p:cNvSpPr>
            <p:nvPr/>
          </p:nvSpPr>
          <p:spPr bwMode="auto">
            <a:xfrm>
              <a:off x="8850" y="2928"/>
              <a:ext cx="1724" cy="30"/>
            </a:xfrm>
            <a:custGeom>
              <a:avLst/>
              <a:gdLst/>
              <a:ahLst/>
              <a:cxnLst>
                <a:cxn ang="0">
                  <a:pos x="0" y="0"/>
                </a:cxn>
                <a:cxn ang="0">
                  <a:pos x="1726" y="32"/>
                </a:cxn>
                <a:cxn ang="0">
                  <a:pos x="1726" y="0"/>
                </a:cxn>
                <a:cxn ang="0">
                  <a:pos x="0" y="0"/>
                </a:cxn>
              </a:cxnLst>
              <a:rect l="0" t="0" r="r" b="b"/>
              <a:pathLst>
                <a:path w="1726" h="31">
                  <a:moveTo>
                    <a:pt x="0" y="0"/>
                  </a:moveTo>
                  <a:lnTo>
                    <a:pt x="1726" y="32"/>
                  </a:lnTo>
                  <a:lnTo>
                    <a:pt x="172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61" name="Freeform 256"/>
            <p:cNvSpPr>
              <a:spLocks/>
            </p:cNvSpPr>
            <p:nvPr/>
          </p:nvSpPr>
          <p:spPr bwMode="auto">
            <a:xfrm>
              <a:off x="8857" y="2960"/>
              <a:ext cx="1717" cy="32"/>
            </a:xfrm>
            <a:custGeom>
              <a:avLst/>
              <a:gdLst/>
              <a:ahLst/>
              <a:cxnLst>
                <a:cxn ang="0">
                  <a:pos x="7" y="31"/>
                </a:cxn>
                <a:cxn ang="0">
                  <a:pos x="1718" y="31"/>
                </a:cxn>
                <a:cxn ang="0">
                  <a:pos x="0" y="0"/>
                </a:cxn>
                <a:cxn ang="0">
                  <a:pos x="7" y="31"/>
                </a:cxn>
              </a:cxnLst>
              <a:rect l="0" t="0" r="r" b="b"/>
              <a:pathLst>
                <a:path w="1718" h="31">
                  <a:moveTo>
                    <a:pt x="7" y="31"/>
                  </a:moveTo>
                  <a:lnTo>
                    <a:pt x="1718" y="31"/>
                  </a:lnTo>
                  <a:lnTo>
                    <a:pt x="0" y="0"/>
                  </a:lnTo>
                  <a:lnTo>
                    <a:pt x="7" y="3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62" name="Freeform 257"/>
            <p:cNvSpPr>
              <a:spLocks/>
            </p:cNvSpPr>
            <p:nvPr/>
          </p:nvSpPr>
          <p:spPr bwMode="auto">
            <a:xfrm>
              <a:off x="8857" y="2960"/>
              <a:ext cx="1717" cy="32"/>
            </a:xfrm>
            <a:custGeom>
              <a:avLst/>
              <a:gdLst/>
              <a:ahLst/>
              <a:cxnLst>
                <a:cxn ang="0">
                  <a:pos x="0" y="0"/>
                </a:cxn>
                <a:cxn ang="0">
                  <a:pos x="1718" y="31"/>
                </a:cxn>
                <a:cxn ang="0">
                  <a:pos x="1718" y="0"/>
                </a:cxn>
                <a:cxn ang="0">
                  <a:pos x="0" y="0"/>
                </a:cxn>
              </a:cxnLst>
              <a:rect l="0" t="0" r="r" b="b"/>
              <a:pathLst>
                <a:path w="1718" h="31">
                  <a:moveTo>
                    <a:pt x="0" y="0"/>
                  </a:moveTo>
                  <a:lnTo>
                    <a:pt x="1718" y="31"/>
                  </a:lnTo>
                  <a:lnTo>
                    <a:pt x="171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63" name="Freeform 258"/>
            <p:cNvSpPr>
              <a:spLocks/>
            </p:cNvSpPr>
            <p:nvPr/>
          </p:nvSpPr>
          <p:spPr bwMode="auto">
            <a:xfrm>
              <a:off x="8865" y="2992"/>
              <a:ext cx="1710" cy="30"/>
            </a:xfrm>
            <a:custGeom>
              <a:avLst/>
              <a:gdLst/>
              <a:ahLst/>
              <a:cxnLst>
                <a:cxn ang="0">
                  <a:pos x="6" y="32"/>
                </a:cxn>
                <a:cxn ang="0">
                  <a:pos x="1711" y="32"/>
                </a:cxn>
                <a:cxn ang="0">
                  <a:pos x="0" y="0"/>
                </a:cxn>
                <a:cxn ang="0">
                  <a:pos x="6" y="32"/>
                </a:cxn>
              </a:cxnLst>
              <a:rect l="0" t="0" r="r" b="b"/>
              <a:pathLst>
                <a:path w="1710" h="32">
                  <a:moveTo>
                    <a:pt x="6" y="32"/>
                  </a:moveTo>
                  <a:lnTo>
                    <a:pt x="1711" y="32"/>
                  </a:lnTo>
                  <a:lnTo>
                    <a:pt x="0" y="0"/>
                  </a:lnTo>
                  <a:lnTo>
                    <a:pt x="6"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64" name="Freeform 259"/>
            <p:cNvSpPr>
              <a:spLocks/>
            </p:cNvSpPr>
            <p:nvPr/>
          </p:nvSpPr>
          <p:spPr bwMode="auto">
            <a:xfrm>
              <a:off x="8865" y="2992"/>
              <a:ext cx="1710" cy="30"/>
            </a:xfrm>
            <a:custGeom>
              <a:avLst/>
              <a:gdLst/>
              <a:ahLst/>
              <a:cxnLst>
                <a:cxn ang="0">
                  <a:pos x="0" y="0"/>
                </a:cxn>
                <a:cxn ang="0">
                  <a:pos x="1711" y="32"/>
                </a:cxn>
                <a:cxn ang="0">
                  <a:pos x="1711" y="0"/>
                </a:cxn>
                <a:cxn ang="0">
                  <a:pos x="0" y="0"/>
                </a:cxn>
              </a:cxnLst>
              <a:rect l="0" t="0" r="r" b="b"/>
              <a:pathLst>
                <a:path w="1710" h="32">
                  <a:moveTo>
                    <a:pt x="0" y="0"/>
                  </a:moveTo>
                  <a:lnTo>
                    <a:pt x="1711" y="32"/>
                  </a:lnTo>
                  <a:lnTo>
                    <a:pt x="171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65" name="Freeform 260"/>
            <p:cNvSpPr>
              <a:spLocks/>
            </p:cNvSpPr>
            <p:nvPr/>
          </p:nvSpPr>
          <p:spPr bwMode="auto">
            <a:xfrm>
              <a:off x="8872" y="3022"/>
              <a:ext cx="1705" cy="32"/>
            </a:xfrm>
            <a:custGeom>
              <a:avLst/>
              <a:gdLst/>
              <a:ahLst/>
              <a:cxnLst>
                <a:cxn ang="0">
                  <a:pos x="6" y="32"/>
                </a:cxn>
                <a:cxn ang="0">
                  <a:pos x="1705" y="32"/>
                </a:cxn>
                <a:cxn ang="0">
                  <a:pos x="0" y="0"/>
                </a:cxn>
                <a:cxn ang="0">
                  <a:pos x="6" y="32"/>
                </a:cxn>
              </a:cxnLst>
              <a:rect l="0" t="0" r="r" b="b"/>
              <a:pathLst>
                <a:path w="1704" h="32">
                  <a:moveTo>
                    <a:pt x="6" y="32"/>
                  </a:moveTo>
                  <a:lnTo>
                    <a:pt x="1705" y="32"/>
                  </a:lnTo>
                  <a:lnTo>
                    <a:pt x="0" y="0"/>
                  </a:lnTo>
                  <a:lnTo>
                    <a:pt x="6"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66" name="Freeform 261"/>
            <p:cNvSpPr>
              <a:spLocks/>
            </p:cNvSpPr>
            <p:nvPr/>
          </p:nvSpPr>
          <p:spPr bwMode="auto">
            <a:xfrm>
              <a:off x="8872" y="3022"/>
              <a:ext cx="1705" cy="32"/>
            </a:xfrm>
            <a:custGeom>
              <a:avLst/>
              <a:gdLst/>
              <a:ahLst/>
              <a:cxnLst>
                <a:cxn ang="0">
                  <a:pos x="0" y="0"/>
                </a:cxn>
                <a:cxn ang="0">
                  <a:pos x="1705" y="32"/>
                </a:cxn>
                <a:cxn ang="0">
                  <a:pos x="1705" y="0"/>
                </a:cxn>
                <a:cxn ang="0">
                  <a:pos x="0" y="0"/>
                </a:cxn>
              </a:cxnLst>
              <a:rect l="0" t="0" r="r" b="b"/>
              <a:pathLst>
                <a:path w="1704" h="32">
                  <a:moveTo>
                    <a:pt x="0" y="0"/>
                  </a:moveTo>
                  <a:lnTo>
                    <a:pt x="1705" y="32"/>
                  </a:lnTo>
                  <a:lnTo>
                    <a:pt x="170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67" name="Freeform 262"/>
            <p:cNvSpPr>
              <a:spLocks/>
            </p:cNvSpPr>
            <p:nvPr/>
          </p:nvSpPr>
          <p:spPr bwMode="auto">
            <a:xfrm>
              <a:off x="8879" y="3054"/>
              <a:ext cx="1698" cy="32"/>
            </a:xfrm>
            <a:custGeom>
              <a:avLst/>
              <a:gdLst/>
              <a:ahLst/>
              <a:cxnLst>
                <a:cxn ang="0">
                  <a:pos x="3" y="32"/>
                </a:cxn>
                <a:cxn ang="0">
                  <a:pos x="1699" y="32"/>
                </a:cxn>
                <a:cxn ang="0">
                  <a:pos x="0" y="0"/>
                </a:cxn>
                <a:cxn ang="0">
                  <a:pos x="3" y="32"/>
                </a:cxn>
              </a:cxnLst>
              <a:rect l="0" t="0" r="r" b="b"/>
              <a:pathLst>
                <a:path w="1699" h="32">
                  <a:moveTo>
                    <a:pt x="3" y="32"/>
                  </a:moveTo>
                  <a:lnTo>
                    <a:pt x="1699" y="32"/>
                  </a:lnTo>
                  <a:lnTo>
                    <a:pt x="0" y="0"/>
                  </a:lnTo>
                  <a:lnTo>
                    <a:pt x="3"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68" name="Freeform 263"/>
            <p:cNvSpPr>
              <a:spLocks/>
            </p:cNvSpPr>
            <p:nvPr/>
          </p:nvSpPr>
          <p:spPr bwMode="auto">
            <a:xfrm>
              <a:off x="8879" y="3054"/>
              <a:ext cx="1698" cy="32"/>
            </a:xfrm>
            <a:custGeom>
              <a:avLst/>
              <a:gdLst/>
              <a:ahLst/>
              <a:cxnLst>
                <a:cxn ang="0">
                  <a:pos x="0" y="0"/>
                </a:cxn>
                <a:cxn ang="0">
                  <a:pos x="1699" y="32"/>
                </a:cxn>
                <a:cxn ang="0">
                  <a:pos x="1699" y="0"/>
                </a:cxn>
                <a:cxn ang="0">
                  <a:pos x="0" y="0"/>
                </a:cxn>
              </a:cxnLst>
              <a:rect l="0" t="0" r="r" b="b"/>
              <a:pathLst>
                <a:path w="1699" h="32">
                  <a:moveTo>
                    <a:pt x="0" y="0"/>
                  </a:moveTo>
                  <a:lnTo>
                    <a:pt x="1699" y="32"/>
                  </a:lnTo>
                  <a:lnTo>
                    <a:pt x="1699"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69" name="Freeform 264"/>
            <p:cNvSpPr>
              <a:spLocks/>
            </p:cNvSpPr>
            <p:nvPr/>
          </p:nvSpPr>
          <p:spPr bwMode="auto">
            <a:xfrm>
              <a:off x="8879" y="3086"/>
              <a:ext cx="1698" cy="32"/>
            </a:xfrm>
            <a:custGeom>
              <a:avLst/>
              <a:gdLst/>
              <a:ahLst/>
              <a:cxnLst>
                <a:cxn ang="0">
                  <a:pos x="3" y="32"/>
                </a:cxn>
                <a:cxn ang="0">
                  <a:pos x="1696" y="32"/>
                </a:cxn>
                <a:cxn ang="0">
                  <a:pos x="0" y="0"/>
                </a:cxn>
                <a:cxn ang="0">
                  <a:pos x="3" y="32"/>
                </a:cxn>
              </a:cxnLst>
              <a:rect l="0" t="0" r="r" b="b"/>
              <a:pathLst>
                <a:path w="1695" h="32">
                  <a:moveTo>
                    <a:pt x="3" y="32"/>
                  </a:moveTo>
                  <a:lnTo>
                    <a:pt x="1696" y="32"/>
                  </a:lnTo>
                  <a:lnTo>
                    <a:pt x="0" y="0"/>
                  </a:lnTo>
                  <a:lnTo>
                    <a:pt x="3"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70" name="Freeform 265"/>
            <p:cNvSpPr>
              <a:spLocks/>
            </p:cNvSpPr>
            <p:nvPr/>
          </p:nvSpPr>
          <p:spPr bwMode="auto">
            <a:xfrm>
              <a:off x="8879" y="3086"/>
              <a:ext cx="1698" cy="32"/>
            </a:xfrm>
            <a:custGeom>
              <a:avLst/>
              <a:gdLst/>
              <a:ahLst/>
              <a:cxnLst>
                <a:cxn ang="0">
                  <a:pos x="0" y="0"/>
                </a:cxn>
                <a:cxn ang="0">
                  <a:pos x="1696" y="32"/>
                </a:cxn>
                <a:cxn ang="0">
                  <a:pos x="1696" y="0"/>
                </a:cxn>
                <a:cxn ang="0">
                  <a:pos x="0" y="0"/>
                </a:cxn>
              </a:cxnLst>
              <a:rect l="0" t="0" r="r" b="b"/>
              <a:pathLst>
                <a:path w="1695" h="32">
                  <a:moveTo>
                    <a:pt x="0" y="0"/>
                  </a:moveTo>
                  <a:lnTo>
                    <a:pt x="1696" y="32"/>
                  </a:lnTo>
                  <a:lnTo>
                    <a:pt x="169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71" name="Freeform 266"/>
            <p:cNvSpPr>
              <a:spLocks/>
            </p:cNvSpPr>
            <p:nvPr/>
          </p:nvSpPr>
          <p:spPr bwMode="auto">
            <a:xfrm>
              <a:off x="8882" y="3118"/>
              <a:ext cx="1692" cy="30"/>
            </a:xfrm>
            <a:custGeom>
              <a:avLst/>
              <a:gdLst/>
              <a:ahLst/>
              <a:cxnLst>
                <a:cxn ang="0">
                  <a:pos x="2" y="32"/>
                </a:cxn>
                <a:cxn ang="0">
                  <a:pos x="1693" y="32"/>
                </a:cxn>
                <a:cxn ang="0">
                  <a:pos x="0" y="0"/>
                </a:cxn>
                <a:cxn ang="0">
                  <a:pos x="2" y="32"/>
                </a:cxn>
              </a:cxnLst>
              <a:rect l="0" t="0" r="r" b="b"/>
              <a:pathLst>
                <a:path w="1693" h="32">
                  <a:moveTo>
                    <a:pt x="2" y="32"/>
                  </a:moveTo>
                  <a:lnTo>
                    <a:pt x="1693" y="32"/>
                  </a:lnTo>
                  <a:lnTo>
                    <a:pt x="0" y="0"/>
                  </a:lnTo>
                  <a:lnTo>
                    <a:pt x="2"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72" name="Freeform 267"/>
            <p:cNvSpPr>
              <a:spLocks/>
            </p:cNvSpPr>
            <p:nvPr/>
          </p:nvSpPr>
          <p:spPr bwMode="auto">
            <a:xfrm>
              <a:off x="8882" y="3118"/>
              <a:ext cx="1692" cy="30"/>
            </a:xfrm>
            <a:custGeom>
              <a:avLst/>
              <a:gdLst/>
              <a:ahLst/>
              <a:cxnLst>
                <a:cxn ang="0">
                  <a:pos x="0" y="0"/>
                </a:cxn>
                <a:cxn ang="0">
                  <a:pos x="1693" y="32"/>
                </a:cxn>
                <a:cxn ang="0">
                  <a:pos x="1693" y="0"/>
                </a:cxn>
                <a:cxn ang="0">
                  <a:pos x="0" y="0"/>
                </a:cxn>
              </a:cxnLst>
              <a:rect l="0" t="0" r="r" b="b"/>
              <a:pathLst>
                <a:path w="1693" h="32">
                  <a:moveTo>
                    <a:pt x="0" y="0"/>
                  </a:moveTo>
                  <a:lnTo>
                    <a:pt x="1693" y="32"/>
                  </a:lnTo>
                  <a:lnTo>
                    <a:pt x="169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73" name="Freeform 268"/>
            <p:cNvSpPr>
              <a:spLocks/>
            </p:cNvSpPr>
            <p:nvPr/>
          </p:nvSpPr>
          <p:spPr bwMode="auto">
            <a:xfrm>
              <a:off x="8884" y="3148"/>
              <a:ext cx="1691" cy="34"/>
            </a:xfrm>
            <a:custGeom>
              <a:avLst/>
              <a:gdLst/>
              <a:ahLst/>
              <a:cxnLst>
                <a:cxn ang="0">
                  <a:pos x="0" y="32"/>
                </a:cxn>
                <a:cxn ang="0">
                  <a:pos x="1691" y="32"/>
                </a:cxn>
                <a:cxn ang="0">
                  <a:pos x="0" y="0"/>
                </a:cxn>
                <a:cxn ang="0">
                  <a:pos x="0" y="32"/>
                </a:cxn>
              </a:cxnLst>
              <a:rect l="0" t="0" r="r" b="b"/>
              <a:pathLst>
                <a:path w="1691" h="32">
                  <a:moveTo>
                    <a:pt x="0" y="32"/>
                  </a:moveTo>
                  <a:lnTo>
                    <a:pt x="1691" y="32"/>
                  </a:lnTo>
                  <a:lnTo>
                    <a:pt x="0"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74" name="Freeform 269"/>
            <p:cNvSpPr>
              <a:spLocks/>
            </p:cNvSpPr>
            <p:nvPr/>
          </p:nvSpPr>
          <p:spPr bwMode="auto">
            <a:xfrm>
              <a:off x="8884" y="3148"/>
              <a:ext cx="1691" cy="34"/>
            </a:xfrm>
            <a:custGeom>
              <a:avLst/>
              <a:gdLst/>
              <a:ahLst/>
              <a:cxnLst>
                <a:cxn ang="0">
                  <a:pos x="0" y="0"/>
                </a:cxn>
                <a:cxn ang="0">
                  <a:pos x="1691" y="32"/>
                </a:cxn>
                <a:cxn ang="0">
                  <a:pos x="1691" y="0"/>
                </a:cxn>
                <a:cxn ang="0">
                  <a:pos x="0" y="0"/>
                </a:cxn>
              </a:cxnLst>
              <a:rect l="0" t="0" r="r" b="b"/>
              <a:pathLst>
                <a:path w="1691" h="32">
                  <a:moveTo>
                    <a:pt x="0" y="0"/>
                  </a:moveTo>
                  <a:lnTo>
                    <a:pt x="1691" y="32"/>
                  </a:lnTo>
                  <a:lnTo>
                    <a:pt x="169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75" name="Freeform 270"/>
            <p:cNvSpPr>
              <a:spLocks/>
            </p:cNvSpPr>
            <p:nvPr/>
          </p:nvSpPr>
          <p:spPr bwMode="auto">
            <a:xfrm>
              <a:off x="8884" y="3183"/>
              <a:ext cx="1691" cy="1394"/>
            </a:xfrm>
            <a:custGeom>
              <a:avLst/>
              <a:gdLst/>
              <a:ahLst/>
              <a:cxnLst>
                <a:cxn ang="0">
                  <a:pos x="0" y="1395"/>
                </a:cxn>
                <a:cxn ang="0">
                  <a:pos x="1691" y="1395"/>
                </a:cxn>
                <a:cxn ang="0">
                  <a:pos x="0" y="0"/>
                </a:cxn>
                <a:cxn ang="0">
                  <a:pos x="0" y="1395"/>
                </a:cxn>
              </a:cxnLst>
              <a:rect l="0" t="0" r="r" b="b"/>
              <a:pathLst>
                <a:path w="1690" h="1395">
                  <a:moveTo>
                    <a:pt x="0" y="1395"/>
                  </a:moveTo>
                  <a:lnTo>
                    <a:pt x="1691" y="1395"/>
                  </a:lnTo>
                  <a:lnTo>
                    <a:pt x="0" y="0"/>
                  </a:lnTo>
                  <a:lnTo>
                    <a:pt x="0" y="1395"/>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76" name="Freeform 271"/>
            <p:cNvSpPr>
              <a:spLocks/>
            </p:cNvSpPr>
            <p:nvPr/>
          </p:nvSpPr>
          <p:spPr bwMode="auto">
            <a:xfrm>
              <a:off x="8884" y="3183"/>
              <a:ext cx="1691" cy="1394"/>
            </a:xfrm>
            <a:custGeom>
              <a:avLst/>
              <a:gdLst/>
              <a:ahLst/>
              <a:cxnLst>
                <a:cxn ang="0">
                  <a:pos x="0" y="0"/>
                </a:cxn>
                <a:cxn ang="0">
                  <a:pos x="1691" y="1395"/>
                </a:cxn>
                <a:cxn ang="0">
                  <a:pos x="1691" y="0"/>
                </a:cxn>
                <a:cxn ang="0">
                  <a:pos x="0" y="0"/>
                </a:cxn>
              </a:cxnLst>
              <a:rect l="0" t="0" r="r" b="b"/>
              <a:pathLst>
                <a:path w="1690" h="1395">
                  <a:moveTo>
                    <a:pt x="0" y="0"/>
                  </a:moveTo>
                  <a:lnTo>
                    <a:pt x="1691" y="1395"/>
                  </a:lnTo>
                  <a:lnTo>
                    <a:pt x="169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77" name="Freeform 272"/>
            <p:cNvSpPr>
              <a:spLocks/>
            </p:cNvSpPr>
            <p:nvPr/>
          </p:nvSpPr>
          <p:spPr bwMode="auto">
            <a:xfrm>
              <a:off x="8884" y="4577"/>
              <a:ext cx="544" cy="278"/>
            </a:xfrm>
            <a:custGeom>
              <a:avLst/>
              <a:gdLst/>
              <a:ahLst/>
              <a:cxnLst>
                <a:cxn ang="0">
                  <a:pos x="0" y="0"/>
                </a:cxn>
                <a:cxn ang="0">
                  <a:pos x="0" y="277"/>
                </a:cxn>
                <a:cxn ang="0">
                  <a:pos x="545" y="277"/>
                </a:cxn>
                <a:cxn ang="0">
                  <a:pos x="0" y="0"/>
                </a:cxn>
              </a:cxnLst>
              <a:rect l="0" t="0" r="r" b="b"/>
              <a:pathLst>
                <a:path w="545" h="276">
                  <a:moveTo>
                    <a:pt x="0" y="0"/>
                  </a:moveTo>
                  <a:lnTo>
                    <a:pt x="0" y="277"/>
                  </a:lnTo>
                  <a:lnTo>
                    <a:pt x="545" y="277"/>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78" name="Freeform 273"/>
            <p:cNvSpPr>
              <a:spLocks/>
            </p:cNvSpPr>
            <p:nvPr/>
          </p:nvSpPr>
          <p:spPr bwMode="auto">
            <a:xfrm>
              <a:off x="8884" y="4577"/>
              <a:ext cx="819" cy="278"/>
            </a:xfrm>
            <a:custGeom>
              <a:avLst/>
              <a:gdLst/>
              <a:ahLst/>
              <a:cxnLst>
                <a:cxn ang="0">
                  <a:pos x="0" y="0"/>
                </a:cxn>
                <a:cxn ang="0">
                  <a:pos x="545" y="277"/>
                </a:cxn>
                <a:cxn ang="0">
                  <a:pos x="819" y="0"/>
                </a:cxn>
                <a:cxn ang="0">
                  <a:pos x="0" y="0"/>
                </a:cxn>
              </a:cxnLst>
              <a:rect l="0" t="0" r="r" b="b"/>
              <a:pathLst>
                <a:path w="819" h="276">
                  <a:moveTo>
                    <a:pt x="0" y="0"/>
                  </a:moveTo>
                  <a:lnTo>
                    <a:pt x="545" y="277"/>
                  </a:lnTo>
                  <a:lnTo>
                    <a:pt x="819"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79" name="Freeform 274"/>
            <p:cNvSpPr>
              <a:spLocks/>
            </p:cNvSpPr>
            <p:nvPr/>
          </p:nvSpPr>
          <p:spPr bwMode="auto">
            <a:xfrm>
              <a:off x="8884" y="4855"/>
              <a:ext cx="609" cy="25"/>
            </a:xfrm>
            <a:custGeom>
              <a:avLst/>
              <a:gdLst/>
              <a:ahLst/>
              <a:cxnLst>
                <a:cxn ang="0">
                  <a:pos x="0" y="0"/>
                </a:cxn>
                <a:cxn ang="0">
                  <a:pos x="0" y="26"/>
                </a:cxn>
                <a:cxn ang="0">
                  <a:pos x="610" y="26"/>
                </a:cxn>
                <a:cxn ang="0">
                  <a:pos x="0" y="0"/>
                </a:cxn>
              </a:cxnLst>
              <a:rect l="0" t="0" r="r" b="b"/>
              <a:pathLst>
                <a:path w="610" h="27">
                  <a:moveTo>
                    <a:pt x="0" y="0"/>
                  </a:moveTo>
                  <a:lnTo>
                    <a:pt x="0" y="26"/>
                  </a:lnTo>
                  <a:lnTo>
                    <a:pt x="610" y="26"/>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80" name="Freeform 275"/>
            <p:cNvSpPr>
              <a:spLocks/>
            </p:cNvSpPr>
            <p:nvPr/>
          </p:nvSpPr>
          <p:spPr bwMode="auto">
            <a:xfrm>
              <a:off x="8884" y="4855"/>
              <a:ext cx="609" cy="25"/>
            </a:xfrm>
            <a:custGeom>
              <a:avLst/>
              <a:gdLst/>
              <a:ahLst/>
              <a:cxnLst>
                <a:cxn ang="0">
                  <a:pos x="0" y="0"/>
                </a:cxn>
                <a:cxn ang="0">
                  <a:pos x="610" y="26"/>
                </a:cxn>
                <a:cxn ang="0">
                  <a:pos x="545" y="0"/>
                </a:cxn>
                <a:cxn ang="0">
                  <a:pos x="0" y="0"/>
                </a:cxn>
              </a:cxnLst>
              <a:rect l="0" t="0" r="r" b="b"/>
              <a:pathLst>
                <a:path w="610" h="27">
                  <a:moveTo>
                    <a:pt x="0" y="0"/>
                  </a:moveTo>
                  <a:lnTo>
                    <a:pt x="610" y="26"/>
                  </a:lnTo>
                  <a:lnTo>
                    <a:pt x="54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81" name="Freeform 276"/>
            <p:cNvSpPr>
              <a:spLocks/>
            </p:cNvSpPr>
            <p:nvPr/>
          </p:nvSpPr>
          <p:spPr bwMode="auto">
            <a:xfrm>
              <a:off x="9627" y="4940"/>
              <a:ext cx="79" cy="28"/>
            </a:xfrm>
            <a:custGeom>
              <a:avLst/>
              <a:gdLst/>
              <a:ahLst/>
              <a:cxnLst>
                <a:cxn ang="0">
                  <a:pos x="11" y="0"/>
                </a:cxn>
                <a:cxn ang="0">
                  <a:pos x="0" y="27"/>
                </a:cxn>
                <a:cxn ang="0">
                  <a:pos x="76" y="27"/>
                </a:cxn>
                <a:cxn ang="0">
                  <a:pos x="11" y="0"/>
                </a:cxn>
              </a:cxnLst>
              <a:rect l="0" t="0" r="r" b="b"/>
              <a:pathLst>
                <a:path w="76" h="27">
                  <a:moveTo>
                    <a:pt x="11" y="0"/>
                  </a:moveTo>
                  <a:lnTo>
                    <a:pt x="0" y="27"/>
                  </a:lnTo>
                  <a:lnTo>
                    <a:pt x="76" y="27"/>
                  </a:lnTo>
                  <a:lnTo>
                    <a:pt x="11"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82" name="Freeform 277"/>
            <p:cNvSpPr>
              <a:spLocks/>
            </p:cNvSpPr>
            <p:nvPr/>
          </p:nvSpPr>
          <p:spPr bwMode="auto">
            <a:xfrm>
              <a:off x="9704" y="4577"/>
              <a:ext cx="871" cy="363"/>
            </a:xfrm>
            <a:custGeom>
              <a:avLst/>
              <a:gdLst/>
              <a:ahLst/>
              <a:cxnLst>
                <a:cxn ang="0">
                  <a:pos x="0" y="363"/>
                </a:cxn>
                <a:cxn ang="0">
                  <a:pos x="872" y="363"/>
                </a:cxn>
                <a:cxn ang="0">
                  <a:pos x="0" y="0"/>
                </a:cxn>
                <a:cxn ang="0">
                  <a:pos x="0" y="363"/>
                </a:cxn>
              </a:cxnLst>
              <a:rect l="0" t="0" r="r" b="b"/>
              <a:pathLst>
                <a:path w="872" h="363">
                  <a:moveTo>
                    <a:pt x="0" y="363"/>
                  </a:moveTo>
                  <a:lnTo>
                    <a:pt x="872" y="363"/>
                  </a:lnTo>
                  <a:lnTo>
                    <a:pt x="0" y="0"/>
                  </a:lnTo>
                  <a:lnTo>
                    <a:pt x="0" y="363"/>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83" name="Freeform 278"/>
            <p:cNvSpPr>
              <a:spLocks/>
            </p:cNvSpPr>
            <p:nvPr/>
          </p:nvSpPr>
          <p:spPr bwMode="auto">
            <a:xfrm>
              <a:off x="9704" y="4577"/>
              <a:ext cx="871" cy="363"/>
            </a:xfrm>
            <a:custGeom>
              <a:avLst/>
              <a:gdLst/>
              <a:ahLst/>
              <a:cxnLst>
                <a:cxn ang="0">
                  <a:pos x="0" y="0"/>
                </a:cxn>
                <a:cxn ang="0">
                  <a:pos x="872" y="363"/>
                </a:cxn>
                <a:cxn ang="0">
                  <a:pos x="872" y="0"/>
                </a:cxn>
                <a:cxn ang="0">
                  <a:pos x="0" y="0"/>
                </a:cxn>
              </a:cxnLst>
              <a:rect l="0" t="0" r="r" b="b"/>
              <a:pathLst>
                <a:path w="872" h="363">
                  <a:moveTo>
                    <a:pt x="0" y="0"/>
                  </a:moveTo>
                  <a:lnTo>
                    <a:pt x="872" y="363"/>
                  </a:lnTo>
                  <a:lnTo>
                    <a:pt x="872"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84" name="Freeform 279"/>
            <p:cNvSpPr>
              <a:spLocks/>
            </p:cNvSpPr>
            <p:nvPr/>
          </p:nvSpPr>
          <p:spPr bwMode="auto">
            <a:xfrm>
              <a:off x="9704" y="4940"/>
              <a:ext cx="871" cy="28"/>
            </a:xfrm>
            <a:custGeom>
              <a:avLst/>
              <a:gdLst/>
              <a:ahLst/>
              <a:cxnLst>
                <a:cxn ang="0">
                  <a:pos x="0" y="27"/>
                </a:cxn>
                <a:cxn ang="0">
                  <a:pos x="872" y="27"/>
                </a:cxn>
                <a:cxn ang="0">
                  <a:pos x="0" y="0"/>
                </a:cxn>
                <a:cxn ang="0">
                  <a:pos x="0" y="27"/>
                </a:cxn>
              </a:cxnLst>
              <a:rect l="0" t="0" r="r" b="b"/>
              <a:pathLst>
                <a:path w="871" h="27">
                  <a:moveTo>
                    <a:pt x="0" y="27"/>
                  </a:moveTo>
                  <a:lnTo>
                    <a:pt x="872" y="27"/>
                  </a:lnTo>
                  <a:lnTo>
                    <a:pt x="0" y="0"/>
                  </a:lnTo>
                  <a:lnTo>
                    <a:pt x="0" y="27"/>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85" name="Freeform 280"/>
            <p:cNvSpPr>
              <a:spLocks/>
            </p:cNvSpPr>
            <p:nvPr/>
          </p:nvSpPr>
          <p:spPr bwMode="auto">
            <a:xfrm>
              <a:off x="9704" y="4940"/>
              <a:ext cx="871" cy="28"/>
            </a:xfrm>
            <a:custGeom>
              <a:avLst/>
              <a:gdLst/>
              <a:ahLst/>
              <a:cxnLst>
                <a:cxn ang="0">
                  <a:pos x="0" y="0"/>
                </a:cxn>
                <a:cxn ang="0">
                  <a:pos x="872" y="27"/>
                </a:cxn>
                <a:cxn ang="0">
                  <a:pos x="872" y="0"/>
                </a:cxn>
                <a:cxn ang="0">
                  <a:pos x="0" y="0"/>
                </a:cxn>
              </a:cxnLst>
              <a:rect l="0" t="0" r="r" b="b"/>
              <a:pathLst>
                <a:path w="871" h="27">
                  <a:moveTo>
                    <a:pt x="0" y="0"/>
                  </a:moveTo>
                  <a:lnTo>
                    <a:pt x="872" y="27"/>
                  </a:lnTo>
                  <a:lnTo>
                    <a:pt x="872"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86" name="Freeform 281"/>
            <p:cNvSpPr>
              <a:spLocks/>
            </p:cNvSpPr>
            <p:nvPr/>
          </p:nvSpPr>
          <p:spPr bwMode="auto">
            <a:xfrm>
              <a:off x="8884" y="5101"/>
              <a:ext cx="104" cy="44"/>
            </a:xfrm>
            <a:custGeom>
              <a:avLst/>
              <a:gdLst/>
              <a:ahLst/>
              <a:cxnLst>
                <a:cxn ang="0">
                  <a:pos x="0" y="0"/>
                </a:cxn>
                <a:cxn ang="0">
                  <a:pos x="0" y="43"/>
                </a:cxn>
                <a:cxn ang="0">
                  <a:pos x="106" y="0"/>
                </a:cxn>
                <a:cxn ang="0">
                  <a:pos x="0" y="0"/>
                </a:cxn>
              </a:cxnLst>
              <a:rect l="0" t="0" r="r" b="b"/>
              <a:pathLst>
                <a:path w="105" h="43">
                  <a:moveTo>
                    <a:pt x="0" y="0"/>
                  </a:moveTo>
                  <a:lnTo>
                    <a:pt x="0" y="43"/>
                  </a:lnTo>
                  <a:lnTo>
                    <a:pt x="10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87" name="Freeform 282"/>
            <p:cNvSpPr>
              <a:spLocks/>
            </p:cNvSpPr>
            <p:nvPr/>
          </p:nvSpPr>
          <p:spPr bwMode="auto">
            <a:xfrm>
              <a:off x="8884" y="4880"/>
              <a:ext cx="519" cy="223"/>
            </a:xfrm>
            <a:custGeom>
              <a:avLst/>
              <a:gdLst/>
              <a:ahLst/>
              <a:cxnLst>
                <a:cxn ang="0">
                  <a:pos x="0" y="0"/>
                </a:cxn>
                <a:cxn ang="0">
                  <a:pos x="0" y="222"/>
                </a:cxn>
                <a:cxn ang="0">
                  <a:pos x="519" y="222"/>
                </a:cxn>
                <a:cxn ang="0">
                  <a:pos x="0" y="0"/>
                </a:cxn>
              </a:cxnLst>
              <a:rect l="0" t="0" r="r" b="b"/>
              <a:pathLst>
                <a:path w="519" h="221">
                  <a:moveTo>
                    <a:pt x="0" y="0"/>
                  </a:moveTo>
                  <a:lnTo>
                    <a:pt x="0" y="222"/>
                  </a:lnTo>
                  <a:lnTo>
                    <a:pt x="519" y="222"/>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88" name="Freeform 283"/>
            <p:cNvSpPr>
              <a:spLocks/>
            </p:cNvSpPr>
            <p:nvPr/>
          </p:nvSpPr>
          <p:spPr bwMode="auto">
            <a:xfrm>
              <a:off x="8884" y="4880"/>
              <a:ext cx="609" cy="223"/>
            </a:xfrm>
            <a:custGeom>
              <a:avLst/>
              <a:gdLst/>
              <a:ahLst/>
              <a:cxnLst>
                <a:cxn ang="0">
                  <a:pos x="0" y="0"/>
                </a:cxn>
                <a:cxn ang="0">
                  <a:pos x="519" y="222"/>
                </a:cxn>
                <a:cxn ang="0">
                  <a:pos x="610" y="0"/>
                </a:cxn>
                <a:cxn ang="0">
                  <a:pos x="0" y="0"/>
                </a:cxn>
              </a:cxnLst>
              <a:rect l="0" t="0" r="r" b="b"/>
              <a:pathLst>
                <a:path w="610" h="221">
                  <a:moveTo>
                    <a:pt x="0" y="0"/>
                  </a:moveTo>
                  <a:lnTo>
                    <a:pt x="519" y="222"/>
                  </a:lnTo>
                  <a:lnTo>
                    <a:pt x="610"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89" name="Freeform 284"/>
            <p:cNvSpPr>
              <a:spLocks/>
            </p:cNvSpPr>
            <p:nvPr/>
          </p:nvSpPr>
          <p:spPr bwMode="auto">
            <a:xfrm>
              <a:off x="9382" y="5147"/>
              <a:ext cx="4" cy="0"/>
            </a:xfrm>
            <a:custGeom>
              <a:avLst/>
              <a:gdLst/>
              <a:ahLst/>
              <a:cxnLst>
                <a:cxn ang="0">
                  <a:pos x="0" y="0"/>
                </a:cxn>
                <a:cxn ang="0">
                  <a:pos x="3" y="1"/>
                </a:cxn>
                <a:cxn ang="0">
                  <a:pos x="3" y="0"/>
                </a:cxn>
                <a:cxn ang="0">
                  <a:pos x="0" y="0"/>
                </a:cxn>
              </a:cxnLst>
              <a:rect l="0" t="0" r="r" b="b"/>
              <a:pathLst>
                <a:path w="3" h="1">
                  <a:moveTo>
                    <a:pt x="0" y="0"/>
                  </a:moveTo>
                  <a:lnTo>
                    <a:pt x="3" y="1"/>
                  </a:lnTo>
                  <a:lnTo>
                    <a:pt x="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90" name="Freeform 285"/>
            <p:cNvSpPr>
              <a:spLocks/>
            </p:cNvSpPr>
            <p:nvPr/>
          </p:nvSpPr>
          <p:spPr bwMode="auto">
            <a:xfrm>
              <a:off x="9279" y="5101"/>
              <a:ext cx="107" cy="44"/>
            </a:xfrm>
            <a:custGeom>
              <a:avLst/>
              <a:gdLst/>
              <a:ahLst/>
              <a:cxnLst>
                <a:cxn ang="0">
                  <a:pos x="0" y="0"/>
                </a:cxn>
                <a:cxn ang="0">
                  <a:pos x="105" y="43"/>
                </a:cxn>
                <a:cxn ang="0">
                  <a:pos x="108" y="43"/>
                </a:cxn>
                <a:cxn ang="0">
                  <a:pos x="0" y="0"/>
                </a:cxn>
              </a:cxnLst>
              <a:rect l="0" t="0" r="r" b="b"/>
              <a:pathLst>
                <a:path w="108" h="43">
                  <a:moveTo>
                    <a:pt x="0" y="0"/>
                  </a:moveTo>
                  <a:lnTo>
                    <a:pt x="105" y="43"/>
                  </a:lnTo>
                  <a:lnTo>
                    <a:pt x="108" y="43"/>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91" name="Freeform 286"/>
            <p:cNvSpPr>
              <a:spLocks/>
            </p:cNvSpPr>
            <p:nvPr/>
          </p:nvSpPr>
          <p:spPr bwMode="auto">
            <a:xfrm>
              <a:off x="9279" y="5101"/>
              <a:ext cx="125" cy="44"/>
            </a:xfrm>
            <a:custGeom>
              <a:avLst/>
              <a:gdLst/>
              <a:ahLst/>
              <a:cxnLst>
                <a:cxn ang="0">
                  <a:pos x="0" y="0"/>
                </a:cxn>
                <a:cxn ang="0">
                  <a:pos x="108" y="43"/>
                </a:cxn>
                <a:cxn ang="0">
                  <a:pos x="126" y="0"/>
                </a:cxn>
                <a:cxn ang="0">
                  <a:pos x="0" y="0"/>
                </a:cxn>
              </a:cxnLst>
              <a:rect l="0" t="0" r="r" b="b"/>
              <a:pathLst>
                <a:path w="126" h="43">
                  <a:moveTo>
                    <a:pt x="0" y="0"/>
                  </a:moveTo>
                  <a:lnTo>
                    <a:pt x="108" y="43"/>
                  </a:lnTo>
                  <a:lnTo>
                    <a:pt x="12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92" name="Freeform 287"/>
            <p:cNvSpPr>
              <a:spLocks/>
            </p:cNvSpPr>
            <p:nvPr/>
          </p:nvSpPr>
          <p:spPr bwMode="auto">
            <a:xfrm>
              <a:off x="8991" y="5101"/>
              <a:ext cx="287" cy="71"/>
            </a:xfrm>
            <a:custGeom>
              <a:avLst/>
              <a:gdLst/>
              <a:ahLst/>
              <a:cxnLst>
                <a:cxn ang="0">
                  <a:pos x="0" y="0"/>
                </a:cxn>
                <a:cxn ang="0">
                  <a:pos x="0" y="70"/>
                </a:cxn>
                <a:cxn ang="0">
                  <a:pos x="287" y="70"/>
                </a:cxn>
                <a:cxn ang="0">
                  <a:pos x="0" y="0"/>
                </a:cxn>
              </a:cxnLst>
              <a:rect l="0" t="0" r="r" b="b"/>
              <a:pathLst>
                <a:path w="287" h="70">
                  <a:moveTo>
                    <a:pt x="0" y="0"/>
                  </a:moveTo>
                  <a:lnTo>
                    <a:pt x="0" y="70"/>
                  </a:lnTo>
                  <a:lnTo>
                    <a:pt x="287" y="7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93" name="Freeform 288"/>
            <p:cNvSpPr>
              <a:spLocks/>
            </p:cNvSpPr>
            <p:nvPr/>
          </p:nvSpPr>
          <p:spPr bwMode="auto">
            <a:xfrm>
              <a:off x="8991" y="5101"/>
              <a:ext cx="287" cy="71"/>
            </a:xfrm>
            <a:custGeom>
              <a:avLst/>
              <a:gdLst/>
              <a:ahLst/>
              <a:cxnLst>
                <a:cxn ang="0">
                  <a:pos x="0" y="0"/>
                </a:cxn>
                <a:cxn ang="0">
                  <a:pos x="287" y="70"/>
                </a:cxn>
                <a:cxn ang="0">
                  <a:pos x="287" y="0"/>
                </a:cxn>
                <a:cxn ang="0">
                  <a:pos x="0" y="0"/>
                </a:cxn>
              </a:cxnLst>
              <a:rect l="0" t="0" r="r" b="b"/>
              <a:pathLst>
                <a:path w="287" h="70">
                  <a:moveTo>
                    <a:pt x="0" y="0"/>
                  </a:moveTo>
                  <a:lnTo>
                    <a:pt x="287" y="70"/>
                  </a:lnTo>
                  <a:lnTo>
                    <a:pt x="28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94" name="Freeform 289"/>
            <p:cNvSpPr>
              <a:spLocks/>
            </p:cNvSpPr>
            <p:nvPr/>
          </p:nvSpPr>
          <p:spPr bwMode="auto">
            <a:xfrm>
              <a:off x="9530" y="4968"/>
              <a:ext cx="1046" cy="239"/>
            </a:xfrm>
            <a:custGeom>
              <a:avLst/>
              <a:gdLst/>
              <a:ahLst/>
              <a:cxnLst>
                <a:cxn ang="0">
                  <a:pos x="0" y="239"/>
                </a:cxn>
                <a:cxn ang="0">
                  <a:pos x="1046" y="239"/>
                </a:cxn>
                <a:cxn ang="0">
                  <a:pos x="98" y="0"/>
                </a:cxn>
                <a:cxn ang="0">
                  <a:pos x="0" y="239"/>
                </a:cxn>
              </a:cxnLst>
              <a:rect l="0" t="0" r="r" b="b"/>
              <a:pathLst>
                <a:path w="1046" h="239">
                  <a:moveTo>
                    <a:pt x="0" y="239"/>
                  </a:moveTo>
                  <a:lnTo>
                    <a:pt x="1046" y="239"/>
                  </a:lnTo>
                  <a:lnTo>
                    <a:pt x="98" y="0"/>
                  </a:lnTo>
                  <a:lnTo>
                    <a:pt x="0" y="239"/>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95" name="Freeform 290"/>
            <p:cNvSpPr>
              <a:spLocks/>
            </p:cNvSpPr>
            <p:nvPr/>
          </p:nvSpPr>
          <p:spPr bwMode="auto">
            <a:xfrm>
              <a:off x="9627" y="4968"/>
              <a:ext cx="950" cy="239"/>
            </a:xfrm>
            <a:custGeom>
              <a:avLst/>
              <a:gdLst/>
              <a:ahLst/>
              <a:cxnLst>
                <a:cxn ang="0">
                  <a:pos x="0" y="0"/>
                </a:cxn>
                <a:cxn ang="0">
                  <a:pos x="948" y="239"/>
                </a:cxn>
                <a:cxn ang="0">
                  <a:pos x="948" y="0"/>
                </a:cxn>
                <a:cxn ang="0">
                  <a:pos x="0" y="0"/>
                </a:cxn>
              </a:cxnLst>
              <a:rect l="0" t="0" r="r" b="b"/>
              <a:pathLst>
                <a:path w="947" h="239">
                  <a:moveTo>
                    <a:pt x="0" y="0"/>
                  </a:moveTo>
                  <a:lnTo>
                    <a:pt x="948" y="239"/>
                  </a:lnTo>
                  <a:lnTo>
                    <a:pt x="94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96" name="Freeform 291"/>
            <p:cNvSpPr>
              <a:spLocks/>
            </p:cNvSpPr>
            <p:nvPr/>
          </p:nvSpPr>
          <p:spPr bwMode="auto">
            <a:xfrm>
              <a:off x="9530" y="5206"/>
              <a:ext cx="1046" cy="44"/>
            </a:xfrm>
            <a:custGeom>
              <a:avLst/>
              <a:gdLst/>
              <a:ahLst/>
              <a:cxnLst>
                <a:cxn ang="0">
                  <a:pos x="108" y="44"/>
                </a:cxn>
                <a:cxn ang="0">
                  <a:pos x="1046" y="44"/>
                </a:cxn>
                <a:cxn ang="0">
                  <a:pos x="0" y="0"/>
                </a:cxn>
                <a:cxn ang="0">
                  <a:pos x="108" y="44"/>
                </a:cxn>
              </a:cxnLst>
              <a:rect l="0" t="0" r="r" b="b"/>
              <a:pathLst>
                <a:path w="1046" h="44">
                  <a:moveTo>
                    <a:pt x="108" y="44"/>
                  </a:moveTo>
                  <a:lnTo>
                    <a:pt x="1046" y="44"/>
                  </a:lnTo>
                  <a:lnTo>
                    <a:pt x="0" y="0"/>
                  </a:lnTo>
                  <a:lnTo>
                    <a:pt x="108" y="44"/>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97" name="Freeform 292"/>
            <p:cNvSpPr>
              <a:spLocks/>
            </p:cNvSpPr>
            <p:nvPr/>
          </p:nvSpPr>
          <p:spPr bwMode="auto">
            <a:xfrm>
              <a:off x="9530" y="5206"/>
              <a:ext cx="1046" cy="44"/>
            </a:xfrm>
            <a:custGeom>
              <a:avLst/>
              <a:gdLst/>
              <a:ahLst/>
              <a:cxnLst>
                <a:cxn ang="0">
                  <a:pos x="0" y="0"/>
                </a:cxn>
                <a:cxn ang="0">
                  <a:pos x="1046" y="44"/>
                </a:cxn>
                <a:cxn ang="0">
                  <a:pos x="1046" y="0"/>
                </a:cxn>
                <a:cxn ang="0">
                  <a:pos x="0" y="0"/>
                </a:cxn>
              </a:cxnLst>
              <a:rect l="0" t="0" r="r" b="b"/>
              <a:pathLst>
                <a:path w="1046" h="44">
                  <a:moveTo>
                    <a:pt x="0" y="0"/>
                  </a:moveTo>
                  <a:lnTo>
                    <a:pt x="1046" y="44"/>
                  </a:lnTo>
                  <a:lnTo>
                    <a:pt x="104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98" name="Freeform 293"/>
            <p:cNvSpPr>
              <a:spLocks/>
            </p:cNvSpPr>
            <p:nvPr/>
          </p:nvSpPr>
          <p:spPr bwMode="auto">
            <a:xfrm>
              <a:off x="9530" y="5250"/>
              <a:ext cx="1046" cy="44"/>
            </a:xfrm>
            <a:custGeom>
              <a:avLst/>
              <a:gdLst/>
              <a:ahLst/>
              <a:cxnLst>
                <a:cxn ang="0">
                  <a:pos x="0" y="44"/>
                </a:cxn>
                <a:cxn ang="0">
                  <a:pos x="1046" y="44"/>
                </a:cxn>
                <a:cxn ang="0">
                  <a:pos x="108" y="0"/>
                </a:cxn>
                <a:cxn ang="0">
                  <a:pos x="0" y="44"/>
                </a:cxn>
              </a:cxnLst>
              <a:rect l="0" t="0" r="r" b="b"/>
              <a:pathLst>
                <a:path w="1046" h="44">
                  <a:moveTo>
                    <a:pt x="0" y="44"/>
                  </a:moveTo>
                  <a:lnTo>
                    <a:pt x="1046" y="44"/>
                  </a:lnTo>
                  <a:lnTo>
                    <a:pt x="108" y="0"/>
                  </a:lnTo>
                  <a:lnTo>
                    <a:pt x="0" y="44"/>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299" name="Freeform 294"/>
            <p:cNvSpPr>
              <a:spLocks/>
            </p:cNvSpPr>
            <p:nvPr/>
          </p:nvSpPr>
          <p:spPr bwMode="auto">
            <a:xfrm>
              <a:off x="9639" y="5250"/>
              <a:ext cx="937" cy="44"/>
            </a:xfrm>
            <a:custGeom>
              <a:avLst/>
              <a:gdLst/>
              <a:ahLst/>
              <a:cxnLst>
                <a:cxn ang="0">
                  <a:pos x="0" y="0"/>
                </a:cxn>
                <a:cxn ang="0">
                  <a:pos x="938" y="44"/>
                </a:cxn>
                <a:cxn ang="0">
                  <a:pos x="938" y="0"/>
                </a:cxn>
                <a:cxn ang="0">
                  <a:pos x="0" y="0"/>
                </a:cxn>
              </a:cxnLst>
              <a:rect l="0" t="0" r="r" b="b"/>
              <a:pathLst>
                <a:path w="938" h="44">
                  <a:moveTo>
                    <a:pt x="0" y="0"/>
                  </a:moveTo>
                  <a:lnTo>
                    <a:pt x="938" y="44"/>
                  </a:lnTo>
                  <a:lnTo>
                    <a:pt x="93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00" name="Freeform 295"/>
            <p:cNvSpPr>
              <a:spLocks/>
            </p:cNvSpPr>
            <p:nvPr/>
          </p:nvSpPr>
          <p:spPr bwMode="auto">
            <a:xfrm>
              <a:off x="9627" y="5533"/>
              <a:ext cx="79" cy="28"/>
            </a:xfrm>
            <a:custGeom>
              <a:avLst/>
              <a:gdLst/>
              <a:ahLst/>
              <a:cxnLst>
                <a:cxn ang="0">
                  <a:pos x="0" y="0"/>
                </a:cxn>
                <a:cxn ang="0">
                  <a:pos x="11" y="27"/>
                </a:cxn>
                <a:cxn ang="0">
                  <a:pos x="76" y="0"/>
                </a:cxn>
                <a:cxn ang="0">
                  <a:pos x="0" y="0"/>
                </a:cxn>
              </a:cxnLst>
              <a:rect l="0" t="0" r="r" b="b"/>
              <a:pathLst>
                <a:path w="76" h="27">
                  <a:moveTo>
                    <a:pt x="0" y="0"/>
                  </a:moveTo>
                  <a:lnTo>
                    <a:pt x="11" y="27"/>
                  </a:lnTo>
                  <a:lnTo>
                    <a:pt x="7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01" name="Freeform 296"/>
            <p:cNvSpPr>
              <a:spLocks/>
            </p:cNvSpPr>
            <p:nvPr/>
          </p:nvSpPr>
          <p:spPr bwMode="auto">
            <a:xfrm>
              <a:off x="9530" y="5296"/>
              <a:ext cx="1046" cy="237"/>
            </a:xfrm>
            <a:custGeom>
              <a:avLst/>
              <a:gdLst/>
              <a:ahLst/>
              <a:cxnLst>
                <a:cxn ang="0">
                  <a:pos x="98" y="239"/>
                </a:cxn>
                <a:cxn ang="0">
                  <a:pos x="1046" y="239"/>
                </a:cxn>
                <a:cxn ang="0">
                  <a:pos x="0" y="0"/>
                </a:cxn>
                <a:cxn ang="0">
                  <a:pos x="98" y="239"/>
                </a:cxn>
              </a:cxnLst>
              <a:rect l="0" t="0" r="r" b="b"/>
              <a:pathLst>
                <a:path w="1046" h="239">
                  <a:moveTo>
                    <a:pt x="98" y="239"/>
                  </a:moveTo>
                  <a:lnTo>
                    <a:pt x="1046" y="239"/>
                  </a:lnTo>
                  <a:lnTo>
                    <a:pt x="0" y="0"/>
                  </a:lnTo>
                  <a:lnTo>
                    <a:pt x="98" y="239"/>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02" name="Freeform 297"/>
            <p:cNvSpPr>
              <a:spLocks/>
            </p:cNvSpPr>
            <p:nvPr/>
          </p:nvSpPr>
          <p:spPr bwMode="auto">
            <a:xfrm>
              <a:off x="9530" y="5296"/>
              <a:ext cx="1046" cy="237"/>
            </a:xfrm>
            <a:custGeom>
              <a:avLst/>
              <a:gdLst/>
              <a:ahLst/>
              <a:cxnLst>
                <a:cxn ang="0">
                  <a:pos x="0" y="0"/>
                </a:cxn>
                <a:cxn ang="0">
                  <a:pos x="1046" y="239"/>
                </a:cxn>
                <a:cxn ang="0">
                  <a:pos x="1046" y="0"/>
                </a:cxn>
                <a:cxn ang="0">
                  <a:pos x="0" y="0"/>
                </a:cxn>
              </a:cxnLst>
              <a:rect l="0" t="0" r="r" b="b"/>
              <a:pathLst>
                <a:path w="1046" h="239">
                  <a:moveTo>
                    <a:pt x="0" y="0"/>
                  </a:moveTo>
                  <a:lnTo>
                    <a:pt x="1046" y="239"/>
                  </a:lnTo>
                  <a:lnTo>
                    <a:pt x="104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03" name="Freeform 298"/>
            <p:cNvSpPr>
              <a:spLocks/>
            </p:cNvSpPr>
            <p:nvPr/>
          </p:nvSpPr>
          <p:spPr bwMode="auto">
            <a:xfrm>
              <a:off x="9382" y="5356"/>
              <a:ext cx="4" cy="0"/>
            </a:xfrm>
            <a:custGeom>
              <a:avLst/>
              <a:gdLst/>
              <a:ahLst/>
              <a:cxnLst>
                <a:cxn ang="0">
                  <a:pos x="0" y="1"/>
                </a:cxn>
                <a:cxn ang="0">
                  <a:pos x="3" y="1"/>
                </a:cxn>
                <a:cxn ang="0">
                  <a:pos x="3" y="0"/>
                </a:cxn>
                <a:cxn ang="0">
                  <a:pos x="0" y="1"/>
                </a:cxn>
              </a:cxnLst>
              <a:rect l="0" t="0" r="r" b="b"/>
              <a:pathLst>
                <a:path w="3" h="1">
                  <a:moveTo>
                    <a:pt x="0" y="1"/>
                  </a:moveTo>
                  <a:lnTo>
                    <a:pt x="3" y="1"/>
                  </a:lnTo>
                  <a:lnTo>
                    <a:pt x="3" y="0"/>
                  </a:lnTo>
                  <a:lnTo>
                    <a:pt x="0" y="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04" name="Freeform 299"/>
            <p:cNvSpPr>
              <a:spLocks/>
            </p:cNvSpPr>
            <p:nvPr/>
          </p:nvSpPr>
          <p:spPr bwMode="auto">
            <a:xfrm>
              <a:off x="8884" y="5356"/>
              <a:ext cx="104" cy="41"/>
            </a:xfrm>
            <a:custGeom>
              <a:avLst/>
              <a:gdLst/>
              <a:ahLst/>
              <a:cxnLst>
                <a:cxn ang="0">
                  <a:pos x="0" y="0"/>
                </a:cxn>
                <a:cxn ang="0">
                  <a:pos x="0" y="43"/>
                </a:cxn>
                <a:cxn ang="0">
                  <a:pos x="106" y="43"/>
                </a:cxn>
                <a:cxn ang="0">
                  <a:pos x="0" y="0"/>
                </a:cxn>
              </a:cxnLst>
              <a:rect l="0" t="0" r="r" b="b"/>
              <a:pathLst>
                <a:path w="105" h="43">
                  <a:moveTo>
                    <a:pt x="0" y="0"/>
                  </a:moveTo>
                  <a:lnTo>
                    <a:pt x="0" y="43"/>
                  </a:lnTo>
                  <a:lnTo>
                    <a:pt x="106" y="43"/>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05" name="Freeform 300"/>
            <p:cNvSpPr>
              <a:spLocks/>
            </p:cNvSpPr>
            <p:nvPr/>
          </p:nvSpPr>
          <p:spPr bwMode="auto">
            <a:xfrm>
              <a:off x="8991" y="5328"/>
              <a:ext cx="287" cy="28"/>
            </a:xfrm>
            <a:custGeom>
              <a:avLst/>
              <a:gdLst/>
              <a:ahLst/>
              <a:cxnLst>
                <a:cxn ang="0">
                  <a:pos x="0" y="0"/>
                </a:cxn>
                <a:cxn ang="0">
                  <a:pos x="0" y="27"/>
                </a:cxn>
                <a:cxn ang="0">
                  <a:pos x="287" y="27"/>
                </a:cxn>
                <a:cxn ang="0">
                  <a:pos x="0" y="0"/>
                </a:cxn>
              </a:cxnLst>
              <a:rect l="0" t="0" r="r" b="b"/>
              <a:pathLst>
                <a:path w="287" h="27">
                  <a:moveTo>
                    <a:pt x="0" y="0"/>
                  </a:moveTo>
                  <a:lnTo>
                    <a:pt x="0" y="27"/>
                  </a:lnTo>
                  <a:lnTo>
                    <a:pt x="287" y="27"/>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06" name="Freeform 301"/>
            <p:cNvSpPr>
              <a:spLocks/>
            </p:cNvSpPr>
            <p:nvPr/>
          </p:nvSpPr>
          <p:spPr bwMode="auto">
            <a:xfrm>
              <a:off x="8991" y="5328"/>
              <a:ext cx="287" cy="28"/>
            </a:xfrm>
            <a:custGeom>
              <a:avLst/>
              <a:gdLst/>
              <a:ahLst/>
              <a:cxnLst>
                <a:cxn ang="0">
                  <a:pos x="0" y="0"/>
                </a:cxn>
                <a:cxn ang="0">
                  <a:pos x="287" y="27"/>
                </a:cxn>
                <a:cxn ang="0">
                  <a:pos x="287" y="0"/>
                </a:cxn>
                <a:cxn ang="0">
                  <a:pos x="0" y="0"/>
                </a:cxn>
              </a:cxnLst>
              <a:rect l="0" t="0" r="r" b="b"/>
              <a:pathLst>
                <a:path w="287" h="27">
                  <a:moveTo>
                    <a:pt x="0" y="0"/>
                  </a:moveTo>
                  <a:lnTo>
                    <a:pt x="287" y="27"/>
                  </a:lnTo>
                  <a:lnTo>
                    <a:pt x="28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07" name="Freeform 302"/>
            <p:cNvSpPr>
              <a:spLocks/>
            </p:cNvSpPr>
            <p:nvPr/>
          </p:nvSpPr>
          <p:spPr bwMode="auto">
            <a:xfrm>
              <a:off x="9279" y="5356"/>
              <a:ext cx="125" cy="41"/>
            </a:xfrm>
            <a:custGeom>
              <a:avLst/>
              <a:gdLst/>
              <a:ahLst/>
              <a:cxnLst>
                <a:cxn ang="0">
                  <a:pos x="105" y="0"/>
                </a:cxn>
                <a:cxn ang="0">
                  <a:pos x="0" y="43"/>
                </a:cxn>
                <a:cxn ang="0">
                  <a:pos x="126" y="43"/>
                </a:cxn>
                <a:cxn ang="0">
                  <a:pos x="105" y="0"/>
                </a:cxn>
              </a:cxnLst>
              <a:rect l="0" t="0" r="r" b="b"/>
              <a:pathLst>
                <a:path w="126" h="43">
                  <a:moveTo>
                    <a:pt x="105" y="0"/>
                  </a:moveTo>
                  <a:lnTo>
                    <a:pt x="0" y="43"/>
                  </a:lnTo>
                  <a:lnTo>
                    <a:pt x="126" y="43"/>
                  </a:lnTo>
                  <a:lnTo>
                    <a:pt x="105"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08" name="Freeform 303"/>
            <p:cNvSpPr>
              <a:spLocks/>
            </p:cNvSpPr>
            <p:nvPr/>
          </p:nvSpPr>
          <p:spPr bwMode="auto">
            <a:xfrm>
              <a:off x="9382" y="5356"/>
              <a:ext cx="25" cy="41"/>
            </a:xfrm>
            <a:custGeom>
              <a:avLst/>
              <a:gdLst/>
              <a:ahLst/>
              <a:cxnLst>
                <a:cxn ang="0">
                  <a:pos x="0" y="0"/>
                </a:cxn>
                <a:cxn ang="0">
                  <a:pos x="21" y="43"/>
                </a:cxn>
                <a:cxn ang="0">
                  <a:pos x="3" y="0"/>
                </a:cxn>
                <a:cxn ang="0">
                  <a:pos x="0" y="0"/>
                </a:cxn>
              </a:cxnLst>
              <a:rect l="0" t="0" r="r" b="b"/>
              <a:pathLst>
                <a:path w="21" h="43">
                  <a:moveTo>
                    <a:pt x="0" y="0"/>
                  </a:moveTo>
                  <a:lnTo>
                    <a:pt x="21" y="43"/>
                  </a:lnTo>
                  <a:lnTo>
                    <a:pt x="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09" name="Freeform 304"/>
            <p:cNvSpPr>
              <a:spLocks/>
            </p:cNvSpPr>
            <p:nvPr/>
          </p:nvSpPr>
          <p:spPr bwMode="auto">
            <a:xfrm>
              <a:off x="8991" y="5356"/>
              <a:ext cx="287" cy="41"/>
            </a:xfrm>
            <a:custGeom>
              <a:avLst/>
              <a:gdLst/>
              <a:ahLst/>
              <a:cxnLst>
                <a:cxn ang="0">
                  <a:pos x="0" y="0"/>
                </a:cxn>
                <a:cxn ang="0">
                  <a:pos x="0" y="43"/>
                </a:cxn>
                <a:cxn ang="0">
                  <a:pos x="287" y="43"/>
                </a:cxn>
                <a:cxn ang="0">
                  <a:pos x="0" y="0"/>
                </a:cxn>
              </a:cxnLst>
              <a:rect l="0" t="0" r="r" b="b"/>
              <a:pathLst>
                <a:path w="287" h="43">
                  <a:moveTo>
                    <a:pt x="0" y="0"/>
                  </a:moveTo>
                  <a:lnTo>
                    <a:pt x="0" y="43"/>
                  </a:lnTo>
                  <a:lnTo>
                    <a:pt x="287" y="43"/>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10" name="Freeform 305"/>
            <p:cNvSpPr>
              <a:spLocks/>
            </p:cNvSpPr>
            <p:nvPr/>
          </p:nvSpPr>
          <p:spPr bwMode="auto">
            <a:xfrm>
              <a:off x="8991" y="5356"/>
              <a:ext cx="287" cy="41"/>
            </a:xfrm>
            <a:custGeom>
              <a:avLst/>
              <a:gdLst/>
              <a:ahLst/>
              <a:cxnLst>
                <a:cxn ang="0">
                  <a:pos x="0" y="0"/>
                </a:cxn>
                <a:cxn ang="0">
                  <a:pos x="287" y="43"/>
                </a:cxn>
                <a:cxn ang="0">
                  <a:pos x="287" y="0"/>
                </a:cxn>
                <a:cxn ang="0">
                  <a:pos x="0" y="0"/>
                </a:cxn>
              </a:cxnLst>
              <a:rect l="0" t="0" r="r" b="b"/>
              <a:pathLst>
                <a:path w="287" h="43">
                  <a:moveTo>
                    <a:pt x="0" y="0"/>
                  </a:moveTo>
                  <a:lnTo>
                    <a:pt x="287" y="43"/>
                  </a:lnTo>
                  <a:lnTo>
                    <a:pt x="28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11" name="Freeform 306"/>
            <p:cNvSpPr>
              <a:spLocks/>
            </p:cNvSpPr>
            <p:nvPr/>
          </p:nvSpPr>
          <p:spPr bwMode="auto">
            <a:xfrm>
              <a:off x="8884" y="5397"/>
              <a:ext cx="609" cy="223"/>
            </a:xfrm>
            <a:custGeom>
              <a:avLst/>
              <a:gdLst/>
              <a:ahLst/>
              <a:cxnLst>
                <a:cxn ang="0">
                  <a:pos x="0" y="0"/>
                </a:cxn>
                <a:cxn ang="0">
                  <a:pos x="0" y="221"/>
                </a:cxn>
                <a:cxn ang="0">
                  <a:pos x="610" y="221"/>
                </a:cxn>
                <a:cxn ang="0">
                  <a:pos x="0" y="0"/>
                </a:cxn>
              </a:cxnLst>
              <a:rect l="0" t="0" r="r" b="b"/>
              <a:pathLst>
                <a:path w="610" h="221">
                  <a:moveTo>
                    <a:pt x="0" y="0"/>
                  </a:moveTo>
                  <a:lnTo>
                    <a:pt x="0" y="221"/>
                  </a:lnTo>
                  <a:lnTo>
                    <a:pt x="610" y="221"/>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12" name="Freeform 307"/>
            <p:cNvSpPr>
              <a:spLocks/>
            </p:cNvSpPr>
            <p:nvPr/>
          </p:nvSpPr>
          <p:spPr bwMode="auto">
            <a:xfrm>
              <a:off x="8884" y="5397"/>
              <a:ext cx="609" cy="223"/>
            </a:xfrm>
            <a:custGeom>
              <a:avLst/>
              <a:gdLst/>
              <a:ahLst/>
              <a:cxnLst>
                <a:cxn ang="0">
                  <a:pos x="0" y="0"/>
                </a:cxn>
                <a:cxn ang="0">
                  <a:pos x="610" y="221"/>
                </a:cxn>
                <a:cxn ang="0">
                  <a:pos x="519" y="0"/>
                </a:cxn>
                <a:cxn ang="0">
                  <a:pos x="0" y="0"/>
                </a:cxn>
              </a:cxnLst>
              <a:rect l="0" t="0" r="r" b="b"/>
              <a:pathLst>
                <a:path w="610" h="221">
                  <a:moveTo>
                    <a:pt x="0" y="0"/>
                  </a:moveTo>
                  <a:lnTo>
                    <a:pt x="610" y="221"/>
                  </a:lnTo>
                  <a:lnTo>
                    <a:pt x="519"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13" name="Freeform 308"/>
            <p:cNvSpPr>
              <a:spLocks/>
            </p:cNvSpPr>
            <p:nvPr/>
          </p:nvSpPr>
          <p:spPr bwMode="auto">
            <a:xfrm>
              <a:off x="9704" y="5533"/>
              <a:ext cx="871" cy="113"/>
            </a:xfrm>
            <a:custGeom>
              <a:avLst/>
              <a:gdLst/>
              <a:ahLst/>
              <a:cxnLst>
                <a:cxn ang="0">
                  <a:pos x="0" y="113"/>
                </a:cxn>
                <a:cxn ang="0">
                  <a:pos x="872" y="113"/>
                </a:cxn>
                <a:cxn ang="0">
                  <a:pos x="0" y="0"/>
                </a:cxn>
                <a:cxn ang="0">
                  <a:pos x="0" y="113"/>
                </a:cxn>
              </a:cxnLst>
              <a:rect l="0" t="0" r="r" b="b"/>
              <a:pathLst>
                <a:path w="871" h="113">
                  <a:moveTo>
                    <a:pt x="0" y="113"/>
                  </a:moveTo>
                  <a:lnTo>
                    <a:pt x="872" y="113"/>
                  </a:lnTo>
                  <a:lnTo>
                    <a:pt x="0" y="0"/>
                  </a:lnTo>
                  <a:lnTo>
                    <a:pt x="0" y="113"/>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14" name="Freeform 309"/>
            <p:cNvSpPr>
              <a:spLocks/>
            </p:cNvSpPr>
            <p:nvPr/>
          </p:nvSpPr>
          <p:spPr bwMode="auto">
            <a:xfrm>
              <a:off x="9704" y="5533"/>
              <a:ext cx="871" cy="113"/>
            </a:xfrm>
            <a:custGeom>
              <a:avLst/>
              <a:gdLst/>
              <a:ahLst/>
              <a:cxnLst>
                <a:cxn ang="0">
                  <a:pos x="0" y="0"/>
                </a:cxn>
                <a:cxn ang="0">
                  <a:pos x="872" y="113"/>
                </a:cxn>
                <a:cxn ang="0">
                  <a:pos x="872" y="0"/>
                </a:cxn>
                <a:cxn ang="0">
                  <a:pos x="0" y="0"/>
                </a:cxn>
              </a:cxnLst>
              <a:rect l="0" t="0" r="r" b="b"/>
              <a:pathLst>
                <a:path w="871" h="113">
                  <a:moveTo>
                    <a:pt x="0" y="0"/>
                  </a:moveTo>
                  <a:lnTo>
                    <a:pt x="872" y="113"/>
                  </a:lnTo>
                  <a:lnTo>
                    <a:pt x="872"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15" name="Freeform 310"/>
            <p:cNvSpPr>
              <a:spLocks/>
            </p:cNvSpPr>
            <p:nvPr/>
          </p:nvSpPr>
          <p:spPr bwMode="auto">
            <a:xfrm>
              <a:off x="8884" y="5620"/>
              <a:ext cx="544" cy="25"/>
            </a:xfrm>
            <a:custGeom>
              <a:avLst/>
              <a:gdLst/>
              <a:ahLst/>
              <a:cxnLst>
                <a:cxn ang="0">
                  <a:pos x="0" y="0"/>
                </a:cxn>
                <a:cxn ang="0">
                  <a:pos x="0" y="27"/>
                </a:cxn>
                <a:cxn ang="0">
                  <a:pos x="545" y="27"/>
                </a:cxn>
                <a:cxn ang="0">
                  <a:pos x="0" y="0"/>
                </a:cxn>
              </a:cxnLst>
              <a:rect l="0" t="0" r="r" b="b"/>
              <a:pathLst>
                <a:path w="545" h="27">
                  <a:moveTo>
                    <a:pt x="0" y="0"/>
                  </a:moveTo>
                  <a:lnTo>
                    <a:pt x="0" y="27"/>
                  </a:lnTo>
                  <a:lnTo>
                    <a:pt x="545" y="27"/>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16" name="Freeform 311"/>
            <p:cNvSpPr>
              <a:spLocks/>
            </p:cNvSpPr>
            <p:nvPr/>
          </p:nvSpPr>
          <p:spPr bwMode="auto">
            <a:xfrm>
              <a:off x="8884" y="5620"/>
              <a:ext cx="609" cy="25"/>
            </a:xfrm>
            <a:custGeom>
              <a:avLst/>
              <a:gdLst/>
              <a:ahLst/>
              <a:cxnLst>
                <a:cxn ang="0">
                  <a:pos x="0" y="0"/>
                </a:cxn>
                <a:cxn ang="0">
                  <a:pos x="545" y="27"/>
                </a:cxn>
                <a:cxn ang="0">
                  <a:pos x="610" y="0"/>
                </a:cxn>
                <a:cxn ang="0">
                  <a:pos x="0" y="0"/>
                </a:cxn>
              </a:cxnLst>
              <a:rect l="0" t="0" r="r" b="b"/>
              <a:pathLst>
                <a:path w="610" h="27">
                  <a:moveTo>
                    <a:pt x="0" y="0"/>
                  </a:moveTo>
                  <a:lnTo>
                    <a:pt x="545" y="27"/>
                  </a:lnTo>
                  <a:lnTo>
                    <a:pt x="610"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17" name="Freeform 312"/>
            <p:cNvSpPr>
              <a:spLocks/>
            </p:cNvSpPr>
            <p:nvPr/>
          </p:nvSpPr>
          <p:spPr bwMode="auto">
            <a:xfrm>
              <a:off x="9704" y="5645"/>
              <a:ext cx="871" cy="276"/>
            </a:xfrm>
            <a:custGeom>
              <a:avLst/>
              <a:gdLst/>
              <a:ahLst/>
              <a:cxnLst>
                <a:cxn ang="0">
                  <a:pos x="0" y="276"/>
                </a:cxn>
                <a:cxn ang="0">
                  <a:pos x="872" y="276"/>
                </a:cxn>
                <a:cxn ang="0">
                  <a:pos x="0" y="0"/>
                </a:cxn>
                <a:cxn ang="0">
                  <a:pos x="0" y="276"/>
                </a:cxn>
              </a:cxnLst>
              <a:rect l="0" t="0" r="r" b="b"/>
              <a:pathLst>
                <a:path w="872" h="276">
                  <a:moveTo>
                    <a:pt x="0" y="276"/>
                  </a:moveTo>
                  <a:lnTo>
                    <a:pt x="872" y="276"/>
                  </a:lnTo>
                  <a:lnTo>
                    <a:pt x="0" y="0"/>
                  </a:lnTo>
                  <a:lnTo>
                    <a:pt x="0" y="276"/>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18" name="Freeform 313"/>
            <p:cNvSpPr>
              <a:spLocks/>
            </p:cNvSpPr>
            <p:nvPr/>
          </p:nvSpPr>
          <p:spPr bwMode="auto">
            <a:xfrm>
              <a:off x="9704" y="5645"/>
              <a:ext cx="871" cy="276"/>
            </a:xfrm>
            <a:custGeom>
              <a:avLst/>
              <a:gdLst/>
              <a:ahLst/>
              <a:cxnLst>
                <a:cxn ang="0">
                  <a:pos x="0" y="0"/>
                </a:cxn>
                <a:cxn ang="0">
                  <a:pos x="872" y="276"/>
                </a:cxn>
                <a:cxn ang="0">
                  <a:pos x="872" y="0"/>
                </a:cxn>
                <a:cxn ang="0">
                  <a:pos x="0" y="0"/>
                </a:cxn>
              </a:cxnLst>
              <a:rect l="0" t="0" r="r" b="b"/>
              <a:pathLst>
                <a:path w="871" h="276">
                  <a:moveTo>
                    <a:pt x="0" y="0"/>
                  </a:moveTo>
                  <a:lnTo>
                    <a:pt x="872" y="276"/>
                  </a:lnTo>
                  <a:lnTo>
                    <a:pt x="872"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19" name="Freeform 314"/>
            <p:cNvSpPr>
              <a:spLocks/>
            </p:cNvSpPr>
            <p:nvPr/>
          </p:nvSpPr>
          <p:spPr bwMode="auto">
            <a:xfrm>
              <a:off x="8884" y="5645"/>
              <a:ext cx="819" cy="276"/>
            </a:xfrm>
            <a:custGeom>
              <a:avLst/>
              <a:gdLst/>
              <a:ahLst/>
              <a:cxnLst>
                <a:cxn ang="0">
                  <a:pos x="0" y="0"/>
                </a:cxn>
                <a:cxn ang="0">
                  <a:pos x="0" y="276"/>
                </a:cxn>
                <a:cxn ang="0">
                  <a:pos x="819" y="276"/>
                </a:cxn>
                <a:cxn ang="0">
                  <a:pos x="0" y="0"/>
                </a:cxn>
              </a:cxnLst>
              <a:rect l="0" t="0" r="r" b="b"/>
              <a:pathLst>
                <a:path w="819" h="276">
                  <a:moveTo>
                    <a:pt x="0" y="0"/>
                  </a:moveTo>
                  <a:lnTo>
                    <a:pt x="0" y="276"/>
                  </a:lnTo>
                  <a:lnTo>
                    <a:pt x="819" y="276"/>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20" name="Freeform 315"/>
            <p:cNvSpPr>
              <a:spLocks/>
            </p:cNvSpPr>
            <p:nvPr/>
          </p:nvSpPr>
          <p:spPr bwMode="auto">
            <a:xfrm>
              <a:off x="8884" y="5645"/>
              <a:ext cx="819" cy="276"/>
            </a:xfrm>
            <a:custGeom>
              <a:avLst/>
              <a:gdLst/>
              <a:ahLst/>
              <a:cxnLst>
                <a:cxn ang="0">
                  <a:pos x="0" y="0"/>
                </a:cxn>
                <a:cxn ang="0">
                  <a:pos x="819" y="276"/>
                </a:cxn>
                <a:cxn ang="0">
                  <a:pos x="545" y="0"/>
                </a:cxn>
                <a:cxn ang="0">
                  <a:pos x="0" y="0"/>
                </a:cxn>
              </a:cxnLst>
              <a:rect l="0" t="0" r="r" b="b"/>
              <a:pathLst>
                <a:path w="819" h="276">
                  <a:moveTo>
                    <a:pt x="0" y="0"/>
                  </a:moveTo>
                  <a:lnTo>
                    <a:pt x="819" y="276"/>
                  </a:lnTo>
                  <a:lnTo>
                    <a:pt x="54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21" name="Freeform 316"/>
            <p:cNvSpPr>
              <a:spLocks/>
            </p:cNvSpPr>
            <p:nvPr/>
          </p:nvSpPr>
          <p:spPr bwMode="auto">
            <a:xfrm>
              <a:off x="8884" y="5921"/>
              <a:ext cx="1691" cy="1397"/>
            </a:xfrm>
            <a:custGeom>
              <a:avLst/>
              <a:gdLst/>
              <a:ahLst/>
              <a:cxnLst>
                <a:cxn ang="0">
                  <a:pos x="0" y="1395"/>
                </a:cxn>
                <a:cxn ang="0">
                  <a:pos x="1691" y="1395"/>
                </a:cxn>
                <a:cxn ang="0">
                  <a:pos x="0" y="0"/>
                </a:cxn>
                <a:cxn ang="0">
                  <a:pos x="0" y="1395"/>
                </a:cxn>
              </a:cxnLst>
              <a:rect l="0" t="0" r="r" b="b"/>
              <a:pathLst>
                <a:path w="1690" h="1395">
                  <a:moveTo>
                    <a:pt x="0" y="1395"/>
                  </a:moveTo>
                  <a:lnTo>
                    <a:pt x="1691" y="1395"/>
                  </a:lnTo>
                  <a:lnTo>
                    <a:pt x="0" y="0"/>
                  </a:lnTo>
                  <a:lnTo>
                    <a:pt x="0" y="1395"/>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22" name="Freeform 317"/>
            <p:cNvSpPr>
              <a:spLocks/>
            </p:cNvSpPr>
            <p:nvPr/>
          </p:nvSpPr>
          <p:spPr bwMode="auto">
            <a:xfrm>
              <a:off x="8884" y="5921"/>
              <a:ext cx="1691" cy="1397"/>
            </a:xfrm>
            <a:custGeom>
              <a:avLst/>
              <a:gdLst/>
              <a:ahLst/>
              <a:cxnLst>
                <a:cxn ang="0">
                  <a:pos x="0" y="0"/>
                </a:cxn>
                <a:cxn ang="0">
                  <a:pos x="1691" y="1395"/>
                </a:cxn>
                <a:cxn ang="0">
                  <a:pos x="1691" y="0"/>
                </a:cxn>
                <a:cxn ang="0">
                  <a:pos x="0" y="0"/>
                </a:cxn>
              </a:cxnLst>
              <a:rect l="0" t="0" r="r" b="b"/>
              <a:pathLst>
                <a:path w="1690" h="1395">
                  <a:moveTo>
                    <a:pt x="0" y="0"/>
                  </a:moveTo>
                  <a:lnTo>
                    <a:pt x="1691" y="1395"/>
                  </a:lnTo>
                  <a:lnTo>
                    <a:pt x="169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23" name="Freeform 318"/>
            <p:cNvSpPr>
              <a:spLocks/>
            </p:cNvSpPr>
            <p:nvPr/>
          </p:nvSpPr>
          <p:spPr bwMode="auto">
            <a:xfrm>
              <a:off x="8884" y="7318"/>
              <a:ext cx="1691" cy="32"/>
            </a:xfrm>
            <a:custGeom>
              <a:avLst/>
              <a:gdLst/>
              <a:ahLst/>
              <a:cxnLst>
                <a:cxn ang="0">
                  <a:pos x="0" y="33"/>
                </a:cxn>
                <a:cxn ang="0">
                  <a:pos x="1691" y="33"/>
                </a:cxn>
                <a:cxn ang="0">
                  <a:pos x="0" y="0"/>
                </a:cxn>
                <a:cxn ang="0">
                  <a:pos x="0" y="33"/>
                </a:cxn>
              </a:cxnLst>
              <a:rect l="0" t="0" r="r" b="b"/>
              <a:pathLst>
                <a:path w="1691" h="32">
                  <a:moveTo>
                    <a:pt x="0" y="33"/>
                  </a:moveTo>
                  <a:lnTo>
                    <a:pt x="1691" y="33"/>
                  </a:lnTo>
                  <a:lnTo>
                    <a:pt x="0" y="0"/>
                  </a:lnTo>
                  <a:lnTo>
                    <a:pt x="0" y="33"/>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24" name="Freeform 319"/>
            <p:cNvSpPr>
              <a:spLocks/>
            </p:cNvSpPr>
            <p:nvPr/>
          </p:nvSpPr>
          <p:spPr bwMode="auto">
            <a:xfrm>
              <a:off x="8884" y="7318"/>
              <a:ext cx="1691" cy="32"/>
            </a:xfrm>
            <a:custGeom>
              <a:avLst/>
              <a:gdLst/>
              <a:ahLst/>
              <a:cxnLst>
                <a:cxn ang="0">
                  <a:pos x="0" y="0"/>
                </a:cxn>
                <a:cxn ang="0">
                  <a:pos x="1691" y="33"/>
                </a:cxn>
                <a:cxn ang="0">
                  <a:pos x="1691" y="0"/>
                </a:cxn>
                <a:cxn ang="0">
                  <a:pos x="0" y="0"/>
                </a:cxn>
              </a:cxnLst>
              <a:rect l="0" t="0" r="r" b="b"/>
              <a:pathLst>
                <a:path w="1690" h="32">
                  <a:moveTo>
                    <a:pt x="0" y="0"/>
                  </a:moveTo>
                  <a:lnTo>
                    <a:pt x="1691" y="33"/>
                  </a:lnTo>
                  <a:lnTo>
                    <a:pt x="169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25" name="Freeform 320"/>
            <p:cNvSpPr>
              <a:spLocks/>
            </p:cNvSpPr>
            <p:nvPr/>
          </p:nvSpPr>
          <p:spPr bwMode="auto">
            <a:xfrm>
              <a:off x="8882" y="7350"/>
              <a:ext cx="1692" cy="32"/>
            </a:xfrm>
            <a:custGeom>
              <a:avLst/>
              <a:gdLst/>
              <a:ahLst/>
              <a:cxnLst>
                <a:cxn ang="0">
                  <a:pos x="0" y="32"/>
                </a:cxn>
                <a:cxn ang="0">
                  <a:pos x="1693" y="32"/>
                </a:cxn>
                <a:cxn ang="0">
                  <a:pos x="2" y="0"/>
                </a:cxn>
                <a:cxn ang="0">
                  <a:pos x="0" y="32"/>
                </a:cxn>
              </a:cxnLst>
              <a:rect l="0" t="0" r="r" b="b"/>
              <a:pathLst>
                <a:path w="1693" h="32">
                  <a:moveTo>
                    <a:pt x="0" y="32"/>
                  </a:moveTo>
                  <a:lnTo>
                    <a:pt x="1693" y="32"/>
                  </a:lnTo>
                  <a:lnTo>
                    <a:pt x="2"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26" name="Freeform 321"/>
            <p:cNvSpPr>
              <a:spLocks/>
            </p:cNvSpPr>
            <p:nvPr/>
          </p:nvSpPr>
          <p:spPr bwMode="auto">
            <a:xfrm>
              <a:off x="8884" y="7350"/>
              <a:ext cx="1691" cy="32"/>
            </a:xfrm>
            <a:custGeom>
              <a:avLst/>
              <a:gdLst/>
              <a:ahLst/>
              <a:cxnLst>
                <a:cxn ang="0">
                  <a:pos x="0" y="0"/>
                </a:cxn>
                <a:cxn ang="0">
                  <a:pos x="1691" y="32"/>
                </a:cxn>
                <a:cxn ang="0">
                  <a:pos x="1691" y="0"/>
                </a:cxn>
                <a:cxn ang="0">
                  <a:pos x="0" y="0"/>
                </a:cxn>
              </a:cxnLst>
              <a:rect l="0" t="0" r="r" b="b"/>
              <a:pathLst>
                <a:path w="1691" h="32">
                  <a:moveTo>
                    <a:pt x="0" y="0"/>
                  </a:moveTo>
                  <a:lnTo>
                    <a:pt x="1691" y="32"/>
                  </a:lnTo>
                  <a:lnTo>
                    <a:pt x="169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27" name="Freeform 322"/>
            <p:cNvSpPr>
              <a:spLocks/>
            </p:cNvSpPr>
            <p:nvPr/>
          </p:nvSpPr>
          <p:spPr bwMode="auto">
            <a:xfrm>
              <a:off x="8879" y="7382"/>
              <a:ext cx="1698" cy="32"/>
            </a:xfrm>
            <a:custGeom>
              <a:avLst/>
              <a:gdLst/>
              <a:ahLst/>
              <a:cxnLst>
                <a:cxn ang="0">
                  <a:pos x="0" y="32"/>
                </a:cxn>
                <a:cxn ang="0">
                  <a:pos x="1696" y="32"/>
                </a:cxn>
                <a:cxn ang="0">
                  <a:pos x="3" y="0"/>
                </a:cxn>
                <a:cxn ang="0">
                  <a:pos x="0" y="32"/>
                </a:cxn>
              </a:cxnLst>
              <a:rect l="0" t="0" r="r" b="b"/>
              <a:pathLst>
                <a:path w="1695" h="32">
                  <a:moveTo>
                    <a:pt x="0" y="32"/>
                  </a:moveTo>
                  <a:lnTo>
                    <a:pt x="1696" y="32"/>
                  </a:lnTo>
                  <a:lnTo>
                    <a:pt x="3"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28" name="Freeform 323"/>
            <p:cNvSpPr>
              <a:spLocks/>
            </p:cNvSpPr>
            <p:nvPr/>
          </p:nvSpPr>
          <p:spPr bwMode="auto">
            <a:xfrm>
              <a:off x="8882" y="7382"/>
              <a:ext cx="1692" cy="32"/>
            </a:xfrm>
            <a:custGeom>
              <a:avLst/>
              <a:gdLst/>
              <a:ahLst/>
              <a:cxnLst>
                <a:cxn ang="0">
                  <a:pos x="0" y="0"/>
                </a:cxn>
                <a:cxn ang="0">
                  <a:pos x="1693" y="32"/>
                </a:cxn>
                <a:cxn ang="0">
                  <a:pos x="1693" y="0"/>
                </a:cxn>
                <a:cxn ang="0">
                  <a:pos x="0" y="0"/>
                </a:cxn>
              </a:cxnLst>
              <a:rect l="0" t="0" r="r" b="b"/>
              <a:pathLst>
                <a:path w="1693" h="32">
                  <a:moveTo>
                    <a:pt x="0" y="0"/>
                  </a:moveTo>
                  <a:lnTo>
                    <a:pt x="1693" y="32"/>
                  </a:lnTo>
                  <a:lnTo>
                    <a:pt x="169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29" name="Freeform 324"/>
            <p:cNvSpPr>
              <a:spLocks/>
            </p:cNvSpPr>
            <p:nvPr/>
          </p:nvSpPr>
          <p:spPr bwMode="auto">
            <a:xfrm>
              <a:off x="8879" y="7414"/>
              <a:ext cx="1698" cy="32"/>
            </a:xfrm>
            <a:custGeom>
              <a:avLst/>
              <a:gdLst/>
              <a:ahLst/>
              <a:cxnLst>
                <a:cxn ang="0">
                  <a:pos x="0" y="32"/>
                </a:cxn>
                <a:cxn ang="0">
                  <a:pos x="1699" y="32"/>
                </a:cxn>
                <a:cxn ang="0">
                  <a:pos x="3" y="0"/>
                </a:cxn>
                <a:cxn ang="0">
                  <a:pos x="0" y="32"/>
                </a:cxn>
              </a:cxnLst>
              <a:rect l="0" t="0" r="r" b="b"/>
              <a:pathLst>
                <a:path w="1699" h="32">
                  <a:moveTo>
                    <a:pt x="0" y="32"/>
                  </a:moveTo>
                  <a:lnTo>
                    <a:pt x="1699" y="32"/>
                  </a:lnTo>
                  <a:lnTo>
                    <a:pt x="3"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30" name="Freeform 325"/>
            <p:cNvSpPr>
              <a:spLocks/>
            </p:cNvSpPr>
            <p:nvPr/>
          </p:nvSpPr>
          <p:spPr bwMode="auto">
            <a:xfrm>
              <a:off x="8879" y="7414"/>
              <a:ext cx="1698" cy="32"/>
            </a:xfrm>
            <a:custGeom>
              <a:avLst/>
              <a:gdLst/>
              <a:ahLst/>
              <a:cxnLst>
                <a:cxn ang="0">
                  <a:pos x="0" y="0"/>
                </a:cxn>
                <a:cxn ang="0">
                  <a:pos x="1696" y="32"/>
                </a:cxn>
                <a:cxn ang="0">
                  <a:pos x="1696" y="0"/>
                </a:cxn>
                <a:cxn ang="0">
                  <a:pos x="0" y="0"/>
                </a:cxn>
              </a:cxnLst>
              <a:rect l="0" t="0" r="r" b="b"/>
              <a:pathLst>
                <a:path w="1695" h="32">
                  <a:moveTo>
                    <a:pt x="0" y="0"/>
                  </a:moveTo>
                  <a:lnTo>
                    <a:pt x="1696" y="32"/>
                  </a:lnTo>
                  <a:lnTo>
                    <a:pt x="169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31" name="Freeform 326"/>
            <p:cNvSpPr>
              <a:spLocks/>
            </p:cNvSpPr>
            <p:nvPr/>
          </p:nvSpPr>
          <p:spPr bwMode="auto">
            <a:xfrm>
              <a:off x="8872" y="7446"/>
              <a:ext cx="1705" cy="30"/>
            </a:xfrm>
            <a:custGeom>
              <a:avLst/>
              <a:gdLst/>
              <a:ahLst/>
              <a:cxnLst>
                <a:cxn ang="0">
                  <a:pos x="0" y="32"/>
                </a:cxn>
                <a:cxn ang="0">
                  <a:pos x="1705" y="32"/>
                </a:cxn>
                <a:cxn ang="0">
                  <a:pos x="6" y="0"/>
                </a:cxn>
                <a:cxn ang="0">
                  <a:pos x="0" y="32"/>
                </a:cxn>
              </a:cxnLst>
              <a:rect l="0" t="0" r="r" b="b"/>
              <a:pathLst>
                <a:path w="1704" h="32">
                  <a:moveTo>
                    <a:pt x="0" y="32"/>
                  </a:moveTo>
                  <a:lnTo>
                    <a:pt x="1705" y="32"/>
                  </a:lnTo>
                  <a:lnTo>
                    <a:pt x="6"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32" name="Freeform 327"/>
            <p:cNvSpPr>
              <a:spLocks/>
            </p:cNvSpPr>
            <p:nvPr/>
          </p:nvSpPr>
          <p:spPr bwMode="auto">
            <a:xfrm>
              <a:off x="8879" y="7446"/>
              <a:ext cx="1698" cy="30"/>
            </a:xfrm>
            <a:custGeom>
              <a:avLst/>
              <a:gdLst/>
              <a:ahLst/>
              <a:cxnLst>
                <a:cxn ang="0">
                  <a:pos x="0" y="0"/>
                </a:cxn>
                <a:cxn ang="0">
                  <a:pos x="1699" y="32"/>
                </a:cxn>
                <a:cxn ang="0">
                  <a:pos x="1699" y="0"/>
                </a:cxn>
                <a:cxn ang="0">
                  <a:pos x="0" y="0"/>
                </a:cxn>
              </a:cxnLst>
              <a:rect l="0" t="0" r="r" b="b"/>
              <a:pathLst>
                <a:path w="1699" h="32">
                  <a:moveTo>
                    <a:pt x="0" y="0"/>
                  </a:moveTo>
                  <a:lnTo>
                    <a:pt x="1699" y="32"/>
                  </a:lnTo>
                  <a:lnTo>
                    <a:pt x="1699"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33" name="Freeform 328"/>
            <p:cNvSpPr>
              <a:spLocks/>
            </p:cNvSpPr>
            <p:nvPr/>
          </p:nvSpPr>
          <p:spPr bwMode="auto">
            <a:xfrm>
              <a:off x="8865" y="7476"/>
              <a:ext cx="1710" cy="34"/>
            </a:xfrm>
            <a:custGeom>
              <a:avLst/>
              <a:gdLst/>
              <a:ahLst/>
              <a:cxnLst>
                <a:cxn ang="0">
                  <a:pos x="0" y="32"/>
                </a:cxn>
                <a:cxn ang="0">
                  <a:pos x="1711" y="32"/>
                </a:cxn>
                <a:cxn ang="0">
                  <a:pos x="6" y="0"/>
                </a:cxn>
                <a:cxn ang="0">
                  <a:pos x="0" y="32"/>
                </a:cxn>
              </a:cxnLst>
              <a:rect l="0" t="0" r="r" b="b"/>
              <a:pathLst>
                <a:path w="1710" h="32">
                  <a:moveTo>
                    <a:pt x="0" y="32"/>
                  </a:moveTo>
                  <a:lnTo>
                    <a:pt x="1711" y="32"/>
                  </a:lnTo>
                  <a:lnTo>
                    <a:pt x="6" y="0"/>
                  </a:lnTo>
                  <a:lnTo>
                    <a:pt x="0" y="3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34" name="Freeform 329"/>
            <p:cNvSpPr>
              <a:spLocks/>
            </p:cNvSpPr>
            <p:nvPr/>
          </p:nvSpPr>
          <p:spPr bwMode="auto">
            <a:xfrm>
              <a:off x="8872" y="7476"/>
              <a:ext cx="1705" cy="34"/>
            </a:xfrm>
            <a:custGeom>
              <a:avLst/>
              <a:gdLst/>
              <a:ahLst/>
              <a:cxnLst>
                <a:cxn ang="0">
                  <a:pos x="0" y="0"/>
                </a:cxn>
                <a:cxn ang="0">
                  <a:pos x="1705" y="32"/>
                </a:cxn>
                <a:cxn ang="0">
                  <a:pos x="1705" y="0"/>
                </a:cxn>
                <a:cxn ang="0">
                  <a:pos x="0" y="0"/>
                </a:cxn>
              </a:cxnLst>
              <a:rect l="0" t="0" r="r" b="b"/>
              <a:pathLst>
                <a:path w="1704" h="32">
                  <a:moveTo>
                    <a:pt x="0" y="0"/>
                  </a:moveTo>
                  <a:lnTo>
                    <a:pt x="1705" y="32"/>
                  </a:lnTo>
                  <a:lnTo>
                    <a:pt x="170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35" name="Freeform 330"/>
            <p:cNvSpPr>
              <a:spLocks/>
            </p:cNvSpPr>
            <p:nvPr/>
          </p:nvSpPr>
          <p:spPr bwMode="auto">
            <a:xfrm>
              <a:off x="8857" y="7511"/>
              <a:ext cx="1717" cy="30"/>
            </a:xfrm>
            <a:custGeom>
              <a:avLst/>
              <a:gdLst/>
              <a:ahLst/>
              <a:cxnLst>
                <a:cxn ang="0">
                  <a:pos x="0" y="31"/>
                </a:cxn>
                <a:cxn ang="0">
                  <a:pos x="1718" y="31"/>
                </a:cxn>
                <a:cxn ang="0">
                  <a:pos x="7" y="0"/>
                </a:cxn>
                <a:cxn ang="0">
                  <a:pos x="0" y="31"/>
                </a:cxn>
              </a:cxnLst>
              <a:rect l="0" t="0" r="r" b="b"/>
              <a:pathLst>
                <a:path w="1718" h="31">
                  <a:moveTo>
                    <a:pt x="0" y="31"/>
                  </a:moveTo>
                  <a:lnTo>
                    <a:pt x="1718" y="31"/>
                  </a:lnTo>
                  <a:lnTo>
                    <a:pt x="7" y="0"/>
                  </a:lnTo>
                  <a:lnTo>
                    <a:pt x="0" y="3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36" name="Freeform 331"/>
            <p:cNvSpPr>
              <a:spLocks/>
            </p:cNvSpPr>
            <p:nvPr/>
          </p:nvSpPr>
          <p:spPr bwMode="auto">
            <a:xfrm>
              <a:off x="8865" y="7511"/>
              <a:ext cx="1710" cy="30"/>
            </a:xfrm>
            <a:custGeom>
              <a:avLst/>
              <a:gdLst/>
              <a:ahLst/>
              <a:cxnLst>
                <a:cxn ang="0">
                  <a:pos x="0" y="0"/>
                </a:cxn>
                <a:cxn ang="0">
                  <a:pos x="1711" y="31"/>
                </a:cxn>
                <a:cxn ang="0">
                  <a:pos x="1711" y="0"/>
                </a:cxn>
                <a:cxn ang="0">
                  <a:pos x="0" y="0"/>
                </a:cxn>
              </a:cxnLst>
              <a:rect l="0" t="0" r="r" b="b"/>
              <a:pathLst>
                <a:path w="1710" h="31">
                  <a:moveTo>
                    <a:pt x="0" y="0"/>
                  </a:moveTo>
                  <a:lnTo>
                    <a:pt x="1711" y="31"/>
                  </a:lnTo>
                  <a:lnTo>
                    <a:pt x="171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37" name="Freeform 332"/>
            <p:cNvSpPr>
              <a:spLocks/>
            </p:cNvSpPr>
            <p:nvPr/>
          </p:nvSpPr>
          <p:spPr bwMode="auto">
            <a:xfrm>
              <a:off x="8850" y="7541"/>
              <a:ext cx="1724" cy="32"/>
            </a:xfrm>
            <a:custGeom>
              <a:avLst/>
              <a:gdLst/>
              <a:ahLst/>
              <a:cxnLst>
                <a:cxn ang="0">
                  <a:pos x="0" y="31"/>
                </a:cxn>
                <a:cxn ang="0">
                  <a:pos x="1726" y="31"/>
                </a:cxn>
                <a:cxn ang="0">
                  <a:pos x="8" y="0"/>
                </a:cxn>
                <a:cxn ang="0">
                  <a:pos x="0" y="31"/>
                </a:cxn>
              </a:cxnLst>
              <a:rect l="0" t="0" r="r" b="b"/>
              <a:pathLst>
                <a:path w="1726" h="31">
                  <a:moveTo>
                    <a:pt x="0" y="31"/>
                  </a:moveTo>
                  <a:lnTo>
                    <a:pt x="1726" y="31"/>
                  </a:lnTo>
                  <a:lnTo>
                    <a:pt x="8" y="0"/>
                  </a:lnTo>
                  <a:lnTo>
                    <a:pt x="0" y="3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38" name="Freeform 333"/>
            <p:cNvSpPr>
              <a:spLocks/>
            </p:cNvSpPr>
            <p:nvPr/>
          </p:nvSpPr>
          <p:spPr bwMode="auto">
            <a:xfrm>
              <a:off x="8857" y="7541"/>
              <a:ext cx="1717" cy="32"/>
            </a:xfrm>
            <a:custGeom>
              <a:avLst/>
              <a:gdLst/>
              <a:ahLst/>
              <a:cxnLst>
                <a:cxn ang="0">
                  <a:pos x="0" y="0"/>
                </a:cxn>
                <a:cxn ang="0">
                  <a:pos x="1718" y="31"/>
                </a:cxn>
                <a:cxn ang="0">
                  <a:pos x="1718" y="0"/>
                </a:cxn>
                <a:cxn ang="0">
                  <a:pos x="0" y="0"/>
                </a:cxn>
              </a:cxnLst>
              <a:rect l="0" t="0" r="r" b="b"/>
              <a:pathLst>
                <a:path w="1718" h="31">
                  <a:moveTo>
                    <a:pt x="0" y="0"/>
                  </a:moveTo>
                  <a:lnTo>
                    <a:pt x="1718" y="31"/>
                  </a:lnTo>
                  <a:lnTo>
                    <a:pt x="171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39" name="Freeform 334"/>
            <p:cNvSpPr>
              <a:spLocks/>
            </p:cNvSpPr>
            <p:nvPr/>
          </p:nvSpPr>
          <p:spPr bwMode="auto">
            <a:xfrm>
              <a:off x="8838" y="7573"/>
              <a:ext cx="1737" cy="30"/>
            </a:xfrm>
            <a:custGeom>
              <a:avLst/>
              <a:gdLst/>
              <a:ahLst/>
              <a:cxnLst>
                <a:cxn ang="0">
                  <a:pos x="0" y="31"/>
                </a:cxn>
                <a:cxn ang="0">
                  <a:pos x="1736" y="31"/>
                </a:cxn>
                <a:cxn ang="0">
                  <a:pos x="10" y="0"/>
                </a:cxn>
                <a:cxn ang="0">
                  <a:pos x="0" y="31"/>
                </a:cxn>
              </a:cxnLst>
              <a:rect l="0" t="0" r="r" b="b"/>
              <a:pathLst>
                <a:path w="1735" h="31">
                  <a:moveTo>
                    <a:pt x="0" y="31"/>
                  </a:moveTo>
                  <a:lnTo>
                    <a:pt x="1736" y="31"/>
                  </a:lnTo>
                  <a:lnTo>
                    <a:pt x="10" y="0"/>
                  </a:lnTo>
                  <a:lnTo>
                    <a:pt x="0" y="3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40" name="Freeform 335"/>
            <p:cNvSpPr>
              <a:spLocks/>
            </p:cNvSpPr>
            <p:nvPr/>
          </p:nvSpPr>
          <p:spPr bwMode="auto">
            <a:xfrm>
              <a:off x="8850" y="7573"/>
              <a:ext cx="1724" cy="30"/>
            </a:xfrm>
            <a:custGeom>
              <a:avLst/>
              <a:gdLst/>
              <a:ahLst/>
              <a:cxnLst>
                <a:cxn ang="0">
                  <a:pos x="0" y="0"/>
                </a:cxn>
                <a:cxn ang="0">
                  <a:pos x="1726" y="31"/>
                </a:cxn>
                <a:cxn ang="0">
                  <a:pos x="1726" y="0"/>
                </a:cxn>
                <a:cxn ang="0">
                  <a:pos x="0" y="0"/>
                </a:cxn>
              </a:cxnLst>
              <a:rect l="0" t="0" r="r" b="b"/>
              <a:pathLst>
                <a:path w="1726" h="31">
                  <a:moveTo>
                    <a:pt x="0" y="0"/>
                  </a:moveTo>
                  <a:lnTo>
                    <a:pt x="1726" y="31"/>
                  </a:lnTo>
                  <a:lnTo>
                    <a:pt x="172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41" name="Freeform 336"/>
            <p:cNvSpPr>
              <a:spLocks/>
            </p:cNvSpPr>
            <p:nvPr/>
          </p:nvSpPr>
          <p:spPr bwMode="auto">
            <a:xfrm>
              <a:off x="8831" y="7603"/>
              <a:ext cx="1746" cy="32"/>
            </a:xfrm>
            <a:custGeom>
              <a:avLst/>
              <a:gdLst/>
              <a:ahLst/>
              <a:cxnLst>
                <a:cxn ang="0">
                  <a:pos x="0" y="31"/>
                </a:cxn>
                <a:cxn ang="0">
                  <a:pos x="1746" y="31"/>
                </a:cxn>
                <a:cxn ang="0">
                  <a:pos x="10" y="0"/>
                </a:cxn>
                <a:cxn ang="0">
                  <a:pos x="0" y="31"/>
                </a:cxn>
              </a:cxnLst>
              <a:rect l="0" t="0" r="r" b="b"/>
              <a:pathLst>
                <a:path w="1746" h="31">
                  <a:moveTo>
                    <a:pt x="0" y="31"/>
                  </a:moveTo>
                  <a:lnTo>
                    <a:pt x="1746" y="31"/>
                  </a:lnTo>
                  <a:lnTo>
                    <a:pt x="10" y="0"/>
                  </a:lnTo>
                  <a:lnTo>
                    <a:pt x="0" y="3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42" name="Freeform 337"/>
            <p:cNvSpPr>
              <a:spLocks/>
            </p:cNvSpPr>
            <p:nvPr/>
          </p:nvSpPr>
          <p:spPr bwMode="auto">
            <a:xfrm>
              <a:off x="8838" y="7603"/>
              <a:ext cx="1737" cy="32"/>
            </a:xfrm>
            <a:custGeom>
              <a:avLst/>
              <a:gdLst/>
              <a:ahLst/>
              <a:cxnLst>
                <a:cxn ang="0">
                  <a:pos x="0" y="0"/>
                </a:cxn>
                <a:cxn ang="0">
                  <a:pos x="1736" y="31"/>
                </a:cxn>
                <a:cxn ang="0">
                  <a:pos x="1736" y="0"/>
                </a:cxn>
                <a:cxn ang="0">
                  <a:pos x="0" y="0"/>
                </a:cxn>
              </a:cxnLst>
              <a:rect l="0" t="0" r="r" b="b"/>
              <a:pathLst>
                <a:path w="1735" h="31">
                  <a:moveTo>
                    <a:pt x="0" y="0"/>
                  </a:moveTo>
                  <a:lnTo>
                    <a:pt x="1736" y="31"/>
                  </a:lnTo>
                  <a:lnTo>
                    <a:pt x="173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43" name="Freeform 338"/>
            <p:cNvSpPr>
              <a:spLocks/>
            </p:cNvSpPr>
            <p:nvPr/>
          </p:nvSpPr>
          <p:spPr bwMode="auto">
            <a:xfrm>
              <a:off x="8818" y="7635"/>
              <a:ext cx="1757" cy="30"/>
            </a:xfrm>
            <a:custGeom>
              <a:avLst/>
              <a:gdLst/>
              <a:ahLst/>
              <a:cxnLst>
                <a:cxn ang="0">
                  <a:pos x="0" y="30"/>
                </a:cxn>
                <a:cxn ang="0">
                  <a:pos x="1758" y="30"/>
                </a:cxn>
                <a:cxn ang="0">
                  <a:pos x="12" y="0"/>
                </a:cxn>
                <a:cxn ang="0">
                  <a:pos x="0" y="30"/>
                </a:cxn>
              </a:cxnLst>
              <a:rect l="0" t="0" r="r" b="b"/>
              <a:pathLst>
                <a:path w="1757" h="30">
                  <a:moveTo>
                    <a:pt x="0" y="30"/>
                  </a:moveTo>
                  <a:lnTo>
                    <a:pt x="1758" y="30"/>
                  </a:lnTo>
                  <a:lnTo>
                    <a:pt x="12" y="0"/>
                  </a:lnTo>
                  <a:lnTo>
                    <a:pt x="0" y="3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44" name="Freeform 339"/>
            <p:cNvSpPr>
              <a:spLocks/>
            </p:cNvSpPr>
            <p:nvPr/>
          </p:nvSpPr>
          <p:spPr bwMode="auto">
            <a:xfrm>
              <a:off x="8831" y="7635"/>
              <a:ext cx="1746" cy="30"/>
            </a:xfrm>
            <a:custGeom>
              <a:avLst/>
              <a:gdLst/>
              <a:ahLst/>
              <a:cxnLst>
                <a:cxn ang="0">
                  <a:pos x="0" y="0"/>
                </a:cxn>
                <a:cxn ang="0">
                  <a:pos x="1746" y="30"/>
                </a:cxn>
                <a:cxn ang="0">
                  <a:pos x="1746" y="0"/>
                </a:cxn>
                <a:cxn ang="0">
                  <a:pos x="0" y="0"/>
                </a:cxn>
              </a:cxnLst>
              <a:rect l="0" t="0" r="r" b="b"/>
              <a:pathLst>
                <a:path w="1746" h="30">
                  <a:moveTo>
                    <a:pt x="0" y="0"/>
                  </a:moveTo>
                  <a:lnTo>
                    <a:pt x="1746" y="30"/>
                  </a:lnTo>
                  <a:lnTo>
                    <a:pt x="174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45" name="Freeform 340"/>
            <p:cNvSpPr>
              <a:spLocks/>
            </p:cNvSpPr>
            <p:nvPr/>
          </p:nvSpPr>
          <p:spPr bwMode="auto">
            <a:xfrm>
              <a:off x="8806" y="7665"/>
              <a:ext cx="1771" cy="30"/>
            </a:xfrm>
            <a:custGeom>
              <a:avLst/>
              <a:gdLst/>
              <a:ahLst/>
              <a:cxnLst>
                <a:cxn ang="0">
                  <a:pos x="0" y="30"/>
                </a:cxn>
                <a:cxn ang="0">
                  <a:pos x="1771" y="30"/>
                </a:cxn>
                <a:cxn ang="0">
                  <a:pos x="13" y="0"/>
                </a:cxn>
                <a:cxn ang="0">
                  <a:pos x="0" y="30"/>
                </a:cxn>
              </a:cxnLst>
              <a:rect l="0" t="0" r="r" b="b"/>
              <a:pathLst>
                <a:path w="1770" h="30">
                  <a:moveTo>
                    <a:pt x="0" y="30"/>
                  </a:moveTo>
                  <a:lnTo>
                    <a:pt x="1771" y="30"/>
                  </a:lnTo>
                  <a:lnTo>
                    <a:pt x="13" y="0"/>
                  </a:lnTo>
                  <a:lnTo>
                    <a:pt x="0" y="3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46" name="Freeform 341"/>
            <p:cNvSpPr>
              <a:spLocks/>
            </p:cNvSpPr>
            <p:nvPr/>
          </p:nvSpPr>
          <p:spPr bwMode="auto">
            <a:xfrm>
              <a:off x="8818" y="7665"/>
              <a:ext cx="1757" cy="30"/>
            </a:xfrm>
            <a:custGeom>
              <a:avLst/>
              <a:gdLst/>
              <a:ahLst/>
              <a:cxnLst>
                <a:cxn ang="0">
                  <a:pos x="0" y="0"/>
                </a:cxn>
                <a:cxn ang="0">
                  <a:pos x="1758" y="30"/>
                </a:cxn>
                <a:cxn ang="0">
                  <a:pos x="1758" y="0"/>
                </a:cxn>
                <a:cxn ang="0">
                  <a:pos x="0" y="0"/>
                </a:cxn>
              </a:cxnLst>
              <a:rect l="0" t="0" r="r" b="b"/>
              <a:pathLst>
                <a:path w="1757" h="30">
                  <a:moveTo>
                    <a:pt x="0" y="0"/>
                  </a:moveTo>
                  <a:lnTo>
                    <a:pt x="1758" y="30"/>
                  </a:lnTo>
                  <a:lnTo>
                    <a:pt x="175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47" name="Freeform 342"/>
            <p:cNvSpPr>
              <a:spLocks/>
            </p:cNvSpPr>
            <p:nvPr/>
          </p:nvSpPr>
          <p:spPr bwMode="auto">
            <a:xfrm>
              <a:off x="8793" y="7695"/>
              <a:ext cx="1783" cy="28"/>
            </a:xfrm>
            <a:custGeom>
              <a:avLst/>
              <a:gdLst/>
              <a:ahLst/>
              <a:cxnLst>
                <a:cxn ang="0">
                  <a:pos x="0" y="29"/>
                </a:cxn>
                <a:cxn ang="0">
                  <a:pos x="1784" y="29"/>
                </a:cxn>
                <a:cxn ang="0">
                  <a:pos x="13" y="0"/>
                </a:cxn>
                <a:cxn ang="0">
                  <a:pos x="0" y="29"/>
                </a:cxn>
              </a:cxnLst>
              <a:rect l="0" t="0" r="r" b="b"/>
              <a:pathLst>
                <a:path w="1784" h="29">
                  <a:moveTo>
                    <a:pt x="0" y="29"/>
                  </a:moveTo>
                  <a:lnTo>
                    <a:pt x="1784" y="29"/>
                  </a:lnTo>
                  <a:lnTo>
                    <a:pt x="13" y="0"/>
                  </a:lnTo>
                  <a:lnTo>
                    <a:pt x="0" y="29"/>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48" name="Freeform 343"/>
            <p:cNvSpPr>
              <a:spLocks/>
            </p:cNvSpPr>
            <p:nvPr/>
          </p:nvSpPr>
          <p:spPr bwMode="auto">
            <a:xfrm>
              <a:off x="8806" y="7695"/>
              <a:ext cx="1771" cy="28"/>
            </a:xfrm>
            <a:custGeom>
              <a:avLst/>
              <a:gdLst/>
              <a:ahLst/>
              <a:cxnLst>
                <a:cxn ang="0">
                  <a:pos x="0" y="0"/>
                </a:cxn>
                <a:cxn ang="0">
                  <a:pos x="1771" y="29"/>
                </a:cxn>
                <a:cxn ang="0">
                  <a:pos x="1771" y="0"/>
                </a:cxn>
                <a:cxn ang="0">
                  <a:pos x="0" y="0"/>
                </a:cxn>
              </a:cxnLst>
              <a:rect l="0" t="0" r="r" b="b"/>
              <a:pathLst>
                <a:path w="1770" h="29">
                  <a:moveTo>
                    <a:pt x="0" y="0"/>
                  </a:moveTo>
                  <a:lnTo>
                    <a:pt x="1771" y="29"/>
                  </a:lnTo>
                  <a:lnTo>
                    <a:pt x="177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49" name="Freeform 344"/>
            <p:cNvSpPr>
              <a:spLocks/>
            </p:cNvSpPr>
            <p:nvPr/>
          </p:nvSpPr>
          <p:spPr bwMode="auto">
            <a:xfrm>
              <a:off x="8779" y="7722"/>
              <a:ext cx="1798" cy="30"/>
            </a:xfrm>
            <a:custGeom>
              <a:avLst/>
              <a:gdLst/>
              <a:ahLst/>
              <a:cxnLst>
                <a:cxn ang="0">
                  <a:pos x="0" y="29"/>
                </a:cxn>
                <a:cxn ang="0">
                  <a:pos x="1799" y="29"/>
                </a:cxn>
                <a:cxn ang="0">
                  <a:pos x="15" y="0"/>
                </a:cxn>
                <a:cxn ang="0">
                  <a:pos x="0" y="29"/>
                </a:cxn>
              </a:cxnLst>
              <a:rect l="0" t="0" r="r" b="b"/>
              <a:pathLst>
                <a:path w="1799" h="29">
                  <a:moveTo>
                    <a:pt x="0" y="29"/>
                  </a:moveTo>
                  <a:lnTo>
                    <a:pt x="1799" y="29"/>
                  </a:lnTo>
                  <a:lnTo>
                    <a:pt x="15" y="0"/>
                  </a:lnTo>
                  <a:lnTo>
                    <a:pt x="0" y="29"/>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50" name="Freeform 345"/>
            <p:cNvSpPr>
              <a:spLocks/>
            </p:cNvSpPr>
            <p:nvPr/>
          </p:nvSpPr>
          <p:spPr bwMode="auto">
            <a:xfrm>
              <a:off x="8793" y="7722"/>
              <a:ext cx="1783" cy="30"/>
            </a:xfrm>
            <a:custGeom>
              <a:avLst/>
              <a:gdLst/>
              <a:ahLst/>
              <a:cxnLst>
                <a:cxn ang="0">
                  <a:pos x="0" y="0"/>
                </a:cxn>
                <a:cxn ang="0">
                  <a:pos x="1784" y="29"/>
                </a:cxn>
                <a:cxn ang="0">
                  <a:pos x="1784" y="0"/>
                </a:cxn>
                <a:cxn ang="0">
                  <a:pos x="0" y="0"/>
                </a:cxn>
              </a:cxnLst>
              <a:rect l="0" t="0" r="r" b="b"/>
              <a:pathLst>
                <a:path w="1784" h="29">
                  <a:moveTo>
                    <a:pt x="0" y="0"/>
                  </a:moveTo>
                  <a:lnTo>
                    <a:pt x="1784" y="29"/>
                  </a:lnTo>
                  <a:lnTo>
                    <a:pt x="1784"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51" name="Freeform 346"/>
            <p:cNvSpPr>
              <a:spLocks/>
            </p:cNvSpPr>
            <p:nvPr/>
          </p:nvSpPr>
          <p:spPr bwMode="auto">
            <a:xfrm>
              <a:off x="8761" y="7752"/>
              <a:ext cx="1815" cy="28"/>
            </a:xfrm>
            <a:custGeom>
              <a:avLst/>
              <a:gdLst/>
              <a:ahLst/>
              <a:cxnLst>
                <a:cxn ang="0">
                  <a:pos x="0" y="28"/>
                </a:cxn>
                <a:cxn ang="0">
                  <a:pos x="1815" y="28"/>
                </a:cxn>
                <a:cxn ang="0">
                  <a:pos x="16" y="0"/>
                </a:cxn>
                <a:cxn ang="0">
                  <a:pos x="0" y="28"/>
                </a:cxn>
              </a:cxnLst>
              <a:rect l="0" t="0" r="r" b="b"/>
              <a:pathLst>
                <a:path w="1814" h="28">
                  <a:moveTo>
                    <a:pt x="0" y="28"/>
                  </a:moveTo>
                  <a:lnTo>
                    <a:pt x="1815" y="28"/>
                  </a:lnTo>
                  <a:lnTo>
                    <a:pt x="16" y="0"/>
                  </a:lnTo>
                  <a:lnTo>
                    <a:pt x="0" y="28"/>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52" name="Freeform 347"/>
            <p:cNvSpPr>
              <a:spLocks/>
            </p:cNvSpPr>
            <p:nvPr/>
          </p:nvSpPr>
          <p:spPr bwMode="auto">
            <a:xfrm>
              <a:off x="8779" y="7752"/>
              <a:ext cx="1798" cy="28"/>
            </a:xfrm>
            <a:custGeom>
              <a:avLst/>
              <a:gdLst/>
              <a:ahLst/>
              <a:cxnLst>
                <a:cxn ang="0">
                  <a:pos x="0" y="0"/>
                </a:cxn>
                <a:cxn ang="0">
                  <a:pos x="1799" y="28"/>
                </a:cxn>
                <a:cxn ang="0">
                  <a:pos x="1799" y="0"/>
                </a:cxn>
                <a:cxn ang="0">
                  <a:pos x="0" y="0"/>
                </a:cxn>
              </a:cxnLst>
              <a:rect l="0" t="0" r="r" b="b"/>
              <a:pathLst>
                <a:path w="1799" h="28">
                  <a:moveTo>
                    <a:pt x="0" y="0"/>
                  </a:moveTo>
                  <a:lnTo>
                    <a:pt x="1799" y="28"/>
                  </a:lnTo>
                  <a:lnTo>
                    <a:pt x="1799"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53" name="Freeform 348"/>
            <p:cNvSpPr>
              <a:spLocks/>
            </p:cNvSpPr>
            <p:nvPr/>
          </p:nvSpPr>
          <p:spPr bwMode="auto">
            <a:xfrm>
              <a:off x="8747" y="7780"/>
              <a:ext cx="1830" cy="28"/>
            </a:xfrm>
            <a:custGeom>
              <a:avLst/>
              <a:gdLst/>
              <a:ahLst/>
              <a:cxnLst>
                <a:cxn ang="0">
                  <a:pos x="0" y="27"/>
                </a:cxn>
                <a:cxn ang="0">
                  <a:pos x="1831" y="27"/>
                </a:cxn>
                <a:cxn ang="0">
                  <a:pos x="16" y="0"/>
                </a:cxn>
                <a:cxn ang="0">
                  <a:pos x="0" y="27"/>
                </a:cxn>
              </a:cxnLst>
              <a:rect l="0" t="0" r="r" b="b"/>
              <a:pathLst>
                <a:path w="1831" h="28">
                  <a:moveTo>
                    <a:pt x="0" y="27"/>
                  </a:moveTo>
                  <a:lnTo>
                    <a:pt x="1831" y="27"/>
                  </a:lnTo>
                  <a:lnTo>
                    <a:pt x="16" y="0"/>
                  </a:lnTo>
                  <a:lnTo>
                    <a:pt x="0" y="27"/>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54" name="Freeform 349"/>
            <p:cNvSpPr>
              <a:spLocks/>
            </p:cNvSpPr>
            <p:nvPr/>
          </p:nvSpPr>
          <p:spPr bwMode="auto">
            <a:xfrm>
              <a:off x="8761" y="7780"/>
              <a:ext cx="1815" cy="28"/>
            </a:xfrm>
            <a:custGeom>
              <a:avLst/>
              <a:gdLst/>
              <a:ahLst/>
              <a:cxnLst>
                <a:cxn ang="0">
                  <a:pos x="0" y="0"/>
                </a:cxn>
                <a:cxn ang="0">
                  <a:pos x="1815" y="28"/>
                </a:cxn>
                <a:cxn ang="0">
                  <a:pos x="1815" y="0"/>
                </a:cxn>
                <a:cxn ang="0">
                  <a:pos x="0" y="0"/>
                </a:cxn>
              </a:cxnLst>
              <a:rect l="0" t="0" r="r" b="b"/>
              <a:pathLst>
                <a:path w="1814" h="28">
                  <a:moveTo>
                    <a:pt x="0" y="0"/>
                  </a:moveTo>
                  <a:lnTo>
                    <a:pt x="1815" y="28"/>
                  </a:lnTo>
                  <a:lnTo>
                    <a:pt x="1815"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55" name="Freeform 350"/>
            <p:cNvSpPr>
              <a:spLocks/>
            </p:cNvSpPr>
            <p:nvPr/>
          </p:nvSpPr>
          <p:spPr bwMode="auto">
            <a:xfrm>
              <a:off x="8727" y="7807"/>
              <a:ext cx="1848" cy="25"/>
            </a:xfrm>
            <a:custGeom>
              <a:avLst/>
              <a:gdLst/>
              <a:ahLst/>
              <a:cxnLst>
                <a:cxn ang="0">
                  <a:pos x="0" y="27"/>
                </a:cxn>
                <a:cxn ang="0">
                  <a:pos x="1849" y="27"/>
                </a:cxn>
                <a:cxn ang="0">
                  <a:pos x="18" y="0"/>
                </a:cxn>
                <a:cxn ang="0">
                  <a:pos x="0" y="27"/>
                </a:cxn>
              </a:cxnLst>
              <a:rect l="0" t="0" r="r" b="b"/>
              <a:pathLst>
                <a:path w="1848" h="27">
                  <a:moveTo>
                    <a:pt x="0" y="27"/>
                  </a:moveTo>
                  <a:lnTo>
                    <a:pt x="1849" y="27"/>
                  </a:lnTo>
                  <a:lnTo>
                    <a:pt x="18" y="0"/>
                  </a:lnTo>
                  <a:lnTo>
                    <a:pt x="0" y="27"/>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56" name="Freeform 351"/>
            <p:cNvSpPr>
              <a:spLocks/>
            </p:cNvSpPr>
            <p:nvPr/>
          </p:nvSpPr>
          <p:spPr bwMode="auto">
            <a:xfrm>
              <a:off x="8747" y="7807"/>
              <a:ext cx="1830" cy="25"/>
            </a:xfrm>
            <a:custGeom>
              <a:avLst/>
              <a:gdLst/>
              <a:ahLst/>
              <a:cxnLst>
                <a:cxn ang="0">
                  <a:pos x="0" y="0"/>
                </a:cxn>
                <a:cxn ang="0">
                  <a:pos x="1831" y="27"/>
                </a:cxn>
                <a:cxn ang="0">
                  <a:pos x="1831" y="0"/>
                </a:cxn>
                <a:cxn ang="0">
                  <a:pos x="0" y="0"/>
                </a:cxn>
              </a:cxnLst>
              <a:rect l="0" t="0" r="r" b="b"/>
              <a:pathLst>
                <a:path w="1831" h="27">
                  <a:moveTo>
                    <a:pt x="0" y="0"/>
                  </a:moveTo>
                  <a:lnTo>
                    <a:pt x="1831" y="27"/>
                  </a:lnTo>
                  <a:lnTo>
                    <a:pt x="183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57" name="Freeform 352"/>
            <p:cNvSpPr>
              <a:spLocks/>
            </p:cNvSpPr>
            <p:nvPr/>
          </p:nvSpPr>
          <p:spPr bwMode="auto">
            <a:xfrm>
              <a:off x="8709" y="7832"/>
              <a:ext cx="1867" cy="28"/>
            </a:xfrm>
            <a:custGeom>
              <a:avLst/>
              <a:gdLst/>
              <a:ahLst/>
              <a:cxnLst>
                <a:cxn ang="0">
                  <a:pos x="0" y="27"/>
                </a:cxn>
                <a:cxn ang="0">
                  <a:pos x="1867" y="27"/>
                </a:cxn>
                <a:cxn ang="0">
                  <a:pos x="18" y="0"/>
                </a:cxn>
                <a:cxn ang="0">
                  <a:pos x="0" y="27"/>
                </a:cxn>
              </a:cxnLst>
              <a:rect l="0" t="0" r="r" b="b"/>
              <a:pathLst>
                <a:path w="1867" h="26">
                  <a:moveTo>
                    <a:pt x="0" y="27"/>
                  </a:moveTo>
                  <a:lnTo>
                    <a:pt x="1867" y="27"/>
                  </a:lnTo>
                  <a:lnTo>
                    <a:pt x="18" y="0"/>
                  </a:lnTo>
                  <a:lnTo>
                    <a:pt x="0" y="27"/>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58" name="Freeform 353"/>
            <p:cNvSpPr>
              <a:spLocks/>
            </p:cNvSpPr>
            <p:nvPr/>
          </p:nvSpPr>
          <p:spPr bwMode="auto">
            <a:xfrm>
              <a:off x="8727" y="7832"/>
              <a:ext cx="1848" cy="28"/>
            </a:xfrm>
            <a:custGeom>
              <a:avLst/>
              <a:gdLst/>
              <a:ahLst/>
              <a:cxnLst>
                <a:cxn ang="0">
                  <a:pos x="0" y="0"/>
                </a:cxn>
                <a:cxn ang="0">
                  <a:pos x="1849" y="27"/>
                </a:cxn>
                <a:cxn ang="0">
                  <a:pos x="1849" y="0"/>
                </a:cxn>
                <a:cxn ang="0">
                  <a:pos x="0" y="0"/>
                </a:cxn>
              </a:cxnLst>
              <a:rect l="0" t="0" r="r" b="b"/>
              <a:pathLst>
                <a:path w="1848" h="26">
                  <a:moveTo>
                    <a:pt x="0" y="0"/>
                  </a:moveTo>
                  <a:lnTo>
                    <a:pt x="1849" y="27"/>
                  </a:lnTo>
                  <a:lnTo>
                    <a:pt x="1849"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59" name="Freeform 354"/>
            <p:cNvSpPr>
              <a:spLocks/>
            </p:cNvSpPr>
            <p:nvPr/>
          </p:nvSpPr>
          <p:spPr bwMode="auto">
            <a:xfrm>
              <a:off x="8688" y="7860"/>
              <a:ext cx="1887" cy="28"/>
            </a:xfrm>
            <a:custGeom>
              <a:avLst/>
              <a:gdLst/>
              <a:ahLst/>
              <a:cxnLst>
                <a:cxn ang="0">
                  <a:pos x="0" y="26"/>
                </a:cxn>
                <a:cxn ang="0">
                  <a:pos x="1887" y="26"/>
                </a:cxn>
                <a:cxn ang="0">
                  <a:pos x="20" y="0"/>
                </a:cxn>
                <a:cxn ang="0">
                  <a:pos x="0" y="26"/>
                </a:cxn>
              </a:cxnLst>
              <a:rect l="0" t="0" r="r" b="b"/>
              <a:pathLst>
                <a:path w="1886" h="26">
                  <a:moveTo>
                    <a:pt x="0" y="26"/>
                  </a:moveTo>
                  <a:lnTo>
                    <a:pt x="1887" y="26"/>
                  </a:lnTo>
                  <a:lnTo>
                    <a:pt x="20" y="0"/>
                  </a:lnTo>
                  <a:lnTo>
                    <a:pt x="0" y="26"/>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60" name="Freeform 355"/>
            <p:cNvSpPr>
              <a:spLocks/>
            </p:cNvSpPr>
            <p:nvPr/>
          </p:nvSpPr>
          <p:spPr bwMode="auto">
            <a:xfrm>
              <a:off x="8709" y="7860"/>
              <a:ext cx="1867" cy="28"/>
            </a:xfrm>
            <a:custGeom>
              <a:avLst/>
              <a:gdLst/>
              <a:ahLst/>
              <a:cxnLst>
                <a:cxn ang="0">
                  <a:pos x="0" y="0"/>
                </a:cxn>
                <a:cxn ang="0">
                  <a:pos x="1867" y="26"/>
                </a:cxn>
                <a:cxn ang="0">
                  <a:pos x="1867" y="0"/>
                </a:cxn>
                <a:cxn ang="0">
                  <a:pos x="0" y="0"/>
                </a:cxn>
              </a:cxnLst>
              <a:rect l="0" t="0" r="r" b="b"/>
              <a:pathLst>
                <a:path w="1867" h="26">
                  <a:moveTo>
                    <a:pt x="0" y="0"/>
                  </a:moveTo>
                  <a:lnTo>
                    <a:pt x="1867" y="26"/>
                  </a:lnTo>
                  <a:lnTo>
                    <a:pt x="186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61" name="Freeform 356"/>
            <p:cNvSpPr>
              <a:spLocks/>
            </p:cNvSpPr>
            <p:nvPr/>
          </p:nvSpPr>
          <p:spPr bwMode="auto">
            <a:xfrm>
              <a:off x="8668" y="7887"/>
              <a:ext cx="1907" cy="25"/>
            </a:xfrm>
            <a:custGeom>
              <a:avLst/>
              <a:gdLst/>
              <a:ahLst/>
              <a:cxnLst>
                <a:cxn ang="0">
                  <a:pos x="0" y="25"/>
                </a:cxn>
                <a:cxn ang="0">
                  <a:pos x="1907" y="25"/>
                </a:cxn>
                <a:cxn ang="0">
                  <a:pos x="20" y="0"/>
                </a:cxn>
                <a:cxn ang="0">
                  <a:pos x="0" y="25"/>
                </a:cxn>
              </a:cxnLst>
              <a:rect l="0" t="0" r="r" b="b"/>
              <a:pathLst>
                <a:path w="1907" h="25">
                  <a:moveTo>
                    <a:pt x="0" y="25"/>
                  </a:moveTo>
                  <a:lnTo>
                    <a:pt x="1907" y="25"/>
                  </a:lnTo>
                  <a:lnTo>
                    <a:pt x="20" y="0"/>
                  </a:lnTo>
                  <a:lnTo>
                    <a:pt x="0" y="25"/>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62" name="Freeform 357"/>
            <p:cNvSpPr>
              <a:spLocks/>
            </p:cNvSpPr>
            <p:nvPr/>
          </p:nvSpPr>
          <p:spPr bwMode="auto">
            <a:xfrm>
              <a:off x="8688" y="7887"/>
              <a:ext cx="1887" cy="25"/>
            </a:xfrm>
            <a:custGeom>
              <a:avLst/>
              <a:gdLst/>
              <a:ahLst/>
              <a:cxnLst>
                <a:cxn ang="0">
                  <a:pos x="0" y="0"/>
                </a:cxn>
                <a:cxn ang="0">
                  <a:pos x="1887" y="25"/>
                </a:cxn>
                <a:cxn ang="0">
                  <a:pos x="1887" y="0"/>
                </a:cxn>
                <a:cxn ang="0">
                  <a:pos x="0" y="0"/>
                </a:cxn>
              </a:cxnLst>
              <a:rect l="0" t="0" r="r" b="b"/>
              <a:pathLst>
                <a:path w="1886" h="25">
                  <a:moveTo>
                    <a:pt x="0" y="0"/>
                  </a:moveTo>
                  <a:lnTo>
                    <a:pt x="1887" y="25"/>
                  </a:lnTo>
                  <a:lnTo>
                    <a:pt x="188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63" name="Freeform 358"/>
            <p:cNvSpPr>
              <a:spLocks/>
            </p:cNvSpPr>
            <p:nvPr/>
          </p:nvSpPr>
          <p:spPr bwMode="auto">
            <a:xfrm>
              <a:off x="8649" y="7913"/>
              <a:ext cx="1928" cy="23"/>
            </a:xfrm>
            <a:custGeom>
              <a:avLst/>
              <a:gdLst/>
              <a:ahLst/>
              <a:cxnLst>
                <a:cxn ang="0">
                  <a:pos x="0" y="24"/>
                </a:cxn>
                <a:cxn ang="0">
                  <a:pos x="1928" y="24"/>
                </a:cxn>
                <a:cxn ang="0">
                  <a:pos x="21" y="0"/>
                </a:cxn>
                <a:cxn ang="0">
                  <a:pos x="0" y="24"/>
                </a:cxn>
              </a:cxnLst>
              <a:rect l="0" t="0" r="r" b="b"/>
              <a:pathLst>
                <a:path w="1928" h="24">
                  <a:moveTo>
                    <a:pt x="0" y="24"/>
                  </a:moveTo>
                  <a:lnTo>
                    <a:pt x="1928" y="24"/>
                  </a:lnTo>
                  <a:lnTo>
                    <a:pt x="21" y="0"/>
                  </a:lnTo>
                  <a:lnTo>
                    <a:pt x="0" y="24"/>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64" name="Freeform 359"/>
            <p:cNvSpPr>
              <a:spLocks/>
            </p:cNvSpPr>
            <p:nvPr/>
          </p:nvSpPr>
          <p:spPr bwMode="auto">
            <a:xfrm>
              <a:off x="8668" y="7913"/>
              <a:ext cx="1907" cy="23"/>
            </a:xfrm>
            <a:custGeom>
              <a:avLst/>
              <a:gdLst/>
              <a:ahLst/>
              <a:cxnLst>
                <a:cxn ang="0">
                  <a:pos x="0" y="0"/>
                </a:cxn>
                <a:cxn ang="0">
                  <a:pos x="1907" y="24"/>
                </a:cxn>
                <a:cxn ang="0">
                  <a:pos x="1907" y="0"/>
                </a:cxn>
                <a:cxn ang="0">
                  <a:pos x="0" y="0"/>
                </a:cxn>
              </a:cxnLst>
              <a:rect l="0" t="0" r="r" b="b"/>
              <a:pathLst>
                <a:path w="1907" h="24">
                  <a:moveTo>
                    <a:pt x="0" y="0"/>
                  </a:moveTo>
                  <a:lnTo>
                    <a:pt x="1907" y="24"/>
                  </a:lnTo>
                  <a:lnTo>
                    <a:pt x="190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65" name="Freeform 360"/>
            <p:cNvSpPr>
              <a:spLocks/>
            </p:cNvSpPr>
            <p:nvPr/>
          </p:nvSpPr>
          <p:spPr bwMode="auto">
            <a:xfrm>
              <a:off x="8624" y="7936"/>
              <a:ext cx="1951" cy="25"/>
            </a:xfrm>
            <a:custGeom>
              <a:avLst/>
              <a:gdLst/>
              <a:ahLst/>
              <a:cxnLst>
                <a:cxn ang="0">
                  <a:pos x="0" y="24"/>
                </a:cxn>
                <a:cxn ang="0">
                  <a:pos x="1950" y="24"/>
                </a:cxn>
                <a:cxn ang="0">
                  <a:pos x="22" y="0"/>
                </a:cxn>
                <a:cxn ang="0">
                  <a:pos x="0" y="24"/>
                </a:cxn>
              </a:cxnLst>
              <a:rect l="0" t="0" r="r" b="b"/>
              <a:pathLst>
                <a:path w="1950" h="24">
                  <a:moveTo>
                    <a:pt x="0" y="24"/>
                  </a:moveTo>
                  <a:lnTo>
                    <a:pt x="1950" y="24"/>
                  </a:lnTo>
                  <a:lnTo>
                    <a:pt x="22" y="0"/>
                  </a:lnTo>
                  <a:lnTo>
                    <a:pt x="0" y="24"/>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66" name="Freeform 361"/>
            <p:cNvSpPr>
              <a:spLocks/>
            </p:cNvSpPr>
            <p:nvPr/>
          </p:nvSpPr>
          <p:spPr bwMode="auto">
            <a:xfrm>
              <a:off x="8649" y="7936"/>
              <a:ext cx="1928" cy="25"/>
            </a:xfrm>
            <a:custGeom>
              <a:avLst/>
              <a:gdLst/>
              <a:ahLst/>
              <a:cxnLst>
                <a:cxn ang="0">
                  <a:pos x="0" y="0"/>
                </a:cxn>
                <a:cxn ang="0">
                  <a:pos x="1928" y="24"/>
                </a:cxn>
                <a:cxn ang="0">
                  <a:pos x="1928" y="0"/>
                </a:cxn>
                <a:cxn ang="0">
                  <a:pos x="0" y="0"/>
                </a:cxn>
              </a:cxnLst>
              <a:rect l="0" t="0" r="r" b="b"/>
              <a:pathLst>
                <a:path w="1928" h="24">
                  <a:moveTo>
                    <a:pt x="0" y="0"/>
                  </a:moveTo>
                  <a:lnTo>
                    <a:pt x="1928" y="24"/>
                  </a:lnTo>
                  <a:lnTo>
                    <a:pt x="192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67" name="Freeform 362"/>
            <p:cNvSpPr>
              <a:spLocks/>
            </p:cNvSpPr>
            <p:nvPr/>
          </p:nvSpPr>
          <p:spPr bwMode="auto">
            <a:xfrm>
              <a:off x="8602" y="7961"/>
              <a:ext cx="1973" cy="21"/>
            </a:xfrm>
            <a:custGeom>
              <a:avLst/>
              <a:gdLst/>
              <a:ahLst/>
              <a:cxnLst>
                <a:cxn ang="0">
                  <a:pos x="0" y="23"/>
                </a:cxn>
                <a:cxn ang="0">
                  <a:pos x="1973" y="23"/>
                </a:cxn>
                <a:cxn ang="0">
                  <a:pos x="23" y="0"/>
                </a:cxn>
                <a:cxn ang="0">
                  <a:pos x="0" y="23"/>
                </a:cxn>
              </a:cxnLst>
              <a:rect l="0" t="0" r="r" b="b"/>
              <a:pathLst>
                <a:path w="1973" h="23">
                  <a:moveTo>
                    <a:pt x="0" y="23"/>
                  </a:moveTo>
                  <a:lnTo>
                    <a:pt x="1973" y="23"/>
                  </a:lnTo>
                  <a:lnTo>
                    <a:pt x="23" y="0"/>
                  </a:lnTo>
                  <a:lnTo>
                    <a:pt x="0" y="23"/>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68" name="Freeform 363"/>
            <p:cNvSpPr>
              <a:spLocks/>
            </p:cNvSpPr>
            <p:nvPr/>
          </p:nvSpPr>
          <p:spPr bwMode="auto">
            <a:xfrm>
              <a:off x="8624" y="7961"/>
              <a:ext cx="1951" cy="21"/>
            </a:xfrm>
            <a:custGeom>
              <a:avLst/>
              <a:gdLst/>
              <a:ahLst/>
              <a:cxnLst>
                <a:cxn ang="0">
                  <a:pos x="0" y="0"/>
                </a:cxn>
                <a:cxn ang="0">
                  <a:pos x="1950" y="23"/>
                </a:cxn>
                <a:cxn ang="0">
                  <a:pos x="1950" y="0"/>
                </a:cxn>
                <a:cxn ang="0">
                  <a:pos x="0" y="0"/>
                </a:cxn>
              </a:cxnLst>
              <a:rect l="0" t="0" r="r" b="b"/>
              <a:pathLst>
                <a:path w="1950" h="23">
                  <a:moveTo>
                    <a:pt x="0" y="0"/>
                  </a:moveTo>
                  <a:lnTo>
                    <a:pt x="1950" y="23"/>
                  </a:lnTo>
                  <a:lnTo>
                    <a:pt x="1950"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69" name="Freeform 364"/>
            <p:cNvSpPr>
              <a:spLocks/>
            </p:cNvSpPr>
            <p:nvPr/>
          </p:nvSpPr>
          <p:spPr bwMode="auto">
            <a:xfrm>
              <a:off x="8579" y="7982"/>
              <a:ext cx="1998" cy="23"/>
            </a:xfrm>
            <a:custGeom>
              <a:avLst/>
              <a:gdLst/>
              <a:ahLst/>
              <a:cxnLst>
                <a:cxn ang="0">
                  <a:pos x="0" y="21"/>
                </a:cxn>
                <a:cxn ang="0">
                  <a:pos x="1997" y="21"/>
                </a:cxn>
                <a:cxn ang="0">
                  <a:pos x="24" y="0"/>
                </a:cxn>
                <a:cxn ang="0">
                  <a:pos x="0" y="21"/>
                </a:cxn>
              </a:cxnLst>
              <a:rect l="0" t="0" r="r" b="b"/>
              <a:pathLst>
                <a:path w="1996" h="22">
                  <a:moveTo>
                    <a:pt x="0" y="21"/>
                  </a:moveTo>
                  <a:lnTo>
                    <a:pt x="1997" y="21"/>
                  </a:lnTo>
                  <a:lnTo>
                    <a:pt x="24" y="0"/>
                  </a:lnTo>
                  <a:lnTo>
                    <a:pt x="0" y="21"/>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70" name="Freeform 365"/>
            <p:cNvSpPr>
              <a:spLocks/>
            </p:cNvSpPr>
            <p:nvPr/>
          </p:nvSpPr>
          <p:spPr bwMode="auto">
            <a:xfrm>
              <a:off x="8602" y="7982"/>
              <a:ext cx="1973" cy="23"/>
            </a:xfrm>
            <a:custGeom>
              <a:avLst/>
              <a:gdLst/>
              <a:ahLst/>
              <a:cxnLst>
                <a:cxn ang="0">
                  <a:pos x="0" y="0"/>
                </a:cxn>
                <a:cxn ang="0">
                  <a:pos x="1973" y="21"/>
                </a:cxn>
                <a:cxn ang="0">
                  <a:pos x="1973" y="0"/>
                </a:cxn>
                <a:cxn ang="0">
                  <a:pos x="0" y="0"/>
                </a:cxn>
              </a:cxnLst>
              <a:rect l="0" t="0" r="r" b="b"/>
              <a:pathLst>
                <a:path w="1973" h="22">
                  <a:moveTo>
                    <a:pt x="0" y="0"/>
                  </a:moveTo>
                  <a:lnTo>
                    <a:pt x="1973" y="21"/>
                  </a:lnTo>
                  <a:lnTo>
                    <a:pt x="1973"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71" name="Freeform 366"/>
            <p:cNvSpPr>
              <a:spLocks/>
            </p:cNvSpPr>
            <p:nvPr/>
          </p:nvSpPr>
          <p:spPr bwMode="auto">
            <a:xfrm>
              <a:off x="8556" y="8002"/>
              <a:ext cx="2019" cy="21"/>
            </a:xfrm>
            <a:custGeom>
              <a:avLst/>
              <a:gdLst/>
              <a:ahLst/>
              <a:cxnLst>
                <a:cxn ang="0">
                  <a:pos x="0" y="22"/>
                </a:cxn>
                <a:cxn ang="0">
                  <a:pos x="2021" y="22"/>
                </a:cxn>
                <a:cxn ang="0">
                  <a:pos x="24" y="0"/>
                </a:cxn>
                <a:cxn ang="0">
                  <a:pos x="0" y="22"/>
                </a:cxn>
              </a:cxnLst>
              <a:rect l="0" t="0" r="r" b="b"/>
              <a:pathLst>
                <a:path w="2020" h="21">
                  <a:moveTo>
                    <a:pt x="0" y="22"/>
                  </a:moveTo>
                  <a:lnTo>
                    <a:pt x="2021" y="22"/>
                  </a:lnTo>
                  <a:lnTo>
                    <a:pt x="24" y="0"/>
                  </a:lnTo>
                  <a:lnTo>
                    <a:pt x="0" y="22"/>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72" name="Freeform 367"/>
            <p:cNvSpPr>
              <a:spLocks/>
            </p:cNvSpPr>
            <p:nvPr/>
          </p:nvSpPr>
          <p:spPr bwMode="auto">
            <a:xfrm>
              <a:off x="8579" y="8002"/>
              <a:ext cx="1998" cy="21"/>
            </a:xfrm>
            <a:custGeom>
              <a:avLst/>
              <a:gdLst/>
              <a:ahLst/>
              <a:cxnLst>
                <a:cxn ang="0">
                  <a:pos x="0" y="0"/>
                </a:cxn>
                <a:cxn ang="0">
                  <a:pos x="1997" y="22"/>
                </a:cxn>
                <a:cxn ang="0">
                  <a:pos x="1997" y="0"/>
                </a:cxn>
                <a:cxn ang="0">
                  <a:pos x="0" y="0"/>
                </a:cxn>
              </a:cxnLst>
              <a:rect l="0" t="0" r="r" b="b"/>
              <a:pathLst>
                <a:path w="1996" h="21">
                  <a:moveTo>
                    <a:pt x="0" y="0"/>
                  </a:moveTo>
                  <a:lnTo>
                    <a:pt x="1997" y="22"/>
                  </a:lnTo>
                  <a:lnTo>
                    <a:pt x="1997"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73" name="Freeform 368"/>
            <p:cNvSpPr>
              <a:spLocks/>
            </p:cNvSpPr>
            <p:nvPr/>
          </p:nvSpPr>
          <p:spPr bwMode="auto">
            <a:xfrm>
              <a:off x="8531" y="8028"/>
              <a:ext cx="2046" cy="18"/>
            </a:xfrm>
            <a:custGeom>
              <a:avLst/>
              <a:gdLst/>
              <a:ahLst/>
              <a:cxnLst>
                <a:cxn ang="0">
                  <a:pos x="0" y="20"/>
                </a:cxn>
                <a:cxn ang="0">
                  <a:pos x="2046" y="20"/>
                </a:cxn>
                <a:cxn ang="0">
                  <a:pos x="25" y="0"/>
                </a:cxn>
                <a:cxn ang="0">
                  <a:pos x="0" y="20"/>
                </a:cxn>
              </a:cxnLst>
              <a:rect l="0" t="0" r="r" b="b"/>
              <a:pathLst>
                <a:path w="2045" h="20">
                  <a:moveTo>
                    <a:pt x="0" y="20"/>
                  </a:moveTo>
                  <a:lnTo>
                    <a:pt x="2046" y="20"/>
                  </a:lnTo>
                  <a:lnTo>
                    <a:pt x="25" y="0"/>
                  </a:lnTo>
                  <a:lnTo>
                    <a:pt x="0" y="2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74" name="Freeform 369"/>
            <p:cNvSpPr>
              <a:spLocks/>
            </p:cNvSpPr>
            <p:nvPr/>
          </p:nvSpPr>
          <p:spPr bwMode="auto">
            <a:xfrm>
              <a:off x="8556" y="8028"/>
              <a:ext cx="2019" cy="18"/>
            </a:xfrm>
            <a:custGeom>
              <a:avLst/>
              <a:gdLst/>
              <a:ahLst/>
              <a:cxnLst>
                <a:cxn ang="0">
                  <a:pos x="0" y="0"/>
                </a:cxn>
                <a:cxn ang="0">
                  <a:pos x="2021" y="20"/>
                </a:cxn>
                <a:cxn ang="0">
                  <a:pos x="2021" y="0"/>
                </a:cxn>
                <a:cxn ang="0">
                  <a:pos x="0" y="0"/>
                </a:cxn>
              </a:cxnLst>
              <a:rect l="0" t="0" r="r" b="b"/>
              <a:pathLst>
                <a:path w="2020" h="20">
                  <a:moveTo>
                    <a:pt x="0" y="0"/>
                  </a:moveTo>
                  <a:lnTo>
                    <a:pt x="2021" y="20"/>
                  </a:lnTo>
                  <a:lnTo>
                    <a:pt x="2021"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75" name="Freeform 370"/>
            <p:cNvSpPr>
              <a:spLocks/>
            </p:cNvSpPr>
            <p:nvPr/>
          </p:nvSpPr>
          <p:spPr bwMode="auto">
            <a:xfrm>
              <a:off x="8506" y="8046"/>
              <a:ext cx="2071" cy="18"/>
            </a:xfrm>
            <a:custGeom>
              <a:avLst/>
              <a:gdLst/>
              <a:ahLst/>
              <a:cxnLst>
                <a:cxn ang="0">
                  <a:pos x="0" y="19"/>
                </a:cxn>
                <a:cxn ang="0">
                  <a:pos x="2072" y="19"/>
                </a:cxn>
                <a:cxn ang="0">
                  <a:pos x="26" y="0"/>
                </a:cxn>
                <a:cxn ang="0">
                  <a:pos x="0" y="19"/>
                </a:cxn>
              </a:cxnLst>
              <a:rect l="0" t="0" r="r" b="b"/>
              <a:pathLst>
                <a:path w="2071" h="19">
                  <a:moveTo>
                    <a:pt x="0" y="19"/>
                  </a:moveTo>
                  <a:lnTo>
                    <a:pt x="2072" y="19"/>
                  </a:lnTo>
                  <a:lnTo>
                    <a:pt x="26" y="0"/>
                  </a:lnTo>
                  <a:lnTo>
                    <a:pt x="0" y="19"/>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76" name="Freeform 371"/>
            <p:cNvSpPr>
              <a:spLocks/>
            </p:cNvSpPr>
            <p:nvPr/>
          </p:nvSpPr>
          <p:spPr bwMode="auto">
            <a:xfrm>
              <a:off x="8531" y="8046"/>
              <a:ext cx="2046" cy="18"/>
            </a:xfrm>
            <a:custGeom>
              <a:avLst/>
              <a:gdLst/>
              <a:ahLst/>
              <a:cxnLst>
                <a:cxn ang="0">
                  <a:pos x="0" y="0"/>
                </a:cxn>
                <a:cxn ang="0">
                  <a:pos x="2046" y="19"/>
                </a:cxn>
                <a:cxn ang="0">
                  <a:pos x="2046" y="0"/>
                </a:cxn>
                <a:cxn ang="0">
                  <a:pos x="0" y="0"/>
                </a:cxn>
              </a:cxnLst>
              <a:rect l="0" t="0" r="r" b="b"/>
              <a:pathLst>
                <a:path w="2045" h="19">
                  <a:moveTo>
                    <a:pt x="0" y="0"/>
                  </a:moveTo>
                  <a:lnTo>
                    <a:pt x="2046" y="19"/>
                  </a:lnTo>
                  <a:lnTo>
                    <a:pt x="2046"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77" name="Freeform 372"/>
            <p:cNvSpPr>
              <a:spLocks/>
            </p:cNvSpPr>
            <p:nvPr/>
          </p:nvSpPr>
          <p:spPr bwMode="auto">
            <a:xfrm>
              <a:off x="8477" y="8064"/>
              <a:ext cx="2099" cy="18"/>
            </a:xfrm>
            <a:custGeom>
              <a:avLst/>
              <a:gdLst/>
              <a:ahLst/>
              <a:cxnLst>
                <a:cxn ang="0">
                  <a:pos x="0" y="19"/>
                </a:cxn>
                <a:cxn ang="0">
                  <a:pos x="2098" y="19"/>
                </a:cxn>
                <a:cxn ang="0">
                  <a:pos x="26" y="0"/>
                </a:cxn>
                <a:cxn ang="0">
                  <a:pos x="0" y="19"/>
                </a:cxn>
              </a:cxnLst>
              <a:rect l="0" t="0" r="r" b="b"/>
              <a:pathLst>
                <a:path w="2098" h="18">
                  <a:moveTo>
                    <a:pt x="0" y="19"/>
                  </a:moveTo>
                  <a:lnTo>
                    <a:pt x="2098" y="19"/>
                  </a:lnTo>
                  <a:lnTo>
                    <a:pt x="26" y="0"/>
                  </a:lnTo>
                  <a:lnTo>
                    <a:pt x="0" y="19"/>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78" name="Freeform 373"/>
            <p:cNvSpPr>
              <a:spLocks/>
            </p:cNvSpPr>
            <p:nvPr/>
          </p:nvSpPr>
          <p:spPr bwMode="auto">
            <a:xfrm>
              <a:off x="8506" y="8064"/>
              <a:ext cx="2071" cy="18"/>
            </a:xfrm>
            <a:custGeom>
              <a:avLst/>
              <a:gdLst/>
              <a:ahLst/>
              <a:cxnLst>
                <a:cxn ang="0">
                  <a:pos x="0" y="0"/>
                </a:cxn>
                <a:cxn ang="0">
                  <a:pos x="2072" y="19"/>
                </a:cxn>
                <a:cxn ang="0">
                  <a:pos x="2072" y="0"/>
                </a:cxn>
                <a:cxn ang="0">
                  <a:pos x="0" y="0"/>
                </a:cxn>
              </a:cxnLst>
              <a:rect l="0" t="0" r="r" b="b"/>
              <a:pathLst>
                <a:path w="2071" h="18">
                  <a:moveTo>
                    <a:pt x="0" y="0"/>
                  </a:moveTo>
                  <a:lnTo>
                    <a:pt x="2072" y="19"/>
                  </a:lnTo>
                  <a:lnTo>
                    <a:pt x="2072"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79" name="Freeform 374"/>
            <p:cNvSpPr>
              <a:spLocks/>
            </p:cNvSpPr>
            <p:nvPr/>
          </p:nvSpPr>
          <p:spPr bwMode="auto">
            <a:xfrm>
              <a:off x="8820" y="5101"/>
              <a:ext cx="170" cy="71"/>
            </a:xfrm>
            <a:custGeom>
              <a:avLst/>
              <a:gdLst/>
              <a:ahLst/>
              <a:cxnLst>
                <a:cxn ang="0">
                  <a:pos x="171" y="0"/>
                </a:cxn>
                <a:cxn ang="0">
                  <a:pos x="0" y="70"/>
                </a:cxn>
                <a:cxn ang="0">
                  <a:pos x="171" y="70"/>
                </a:cxn>
                <a:cxn ang="0">
                  <a:pos x="171" y="0"/>
                </a:cxn>
              </a:cxnLst>
              <a:rect l="0" t="0" r="r" b="b"/>
              <a:pathLst>
                <a:path w="170" h="70">
                  <a:moveTo>
                    <a:pt x="171" y="0"/>
                  </a:moveTo>
                  <a:lnTo>
                    <a:pt x="0" y="70"/>
                  </a:lnTo>
                  <a:lnTo>
                    <a:pt x="171" y="70"/>
                  </a:lnTo>
                  <a:lnTo>
                    <a:pt x="171"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80" name="Freeform 375"/>
            <p:cNvSpPr>
              <a:spLocks/>
            </p:cNvSpPr>
            <p:nvPr/>
          </p:nvSpPr>
          <p:spPr bwMode="auto">
            <a:xfrm>
              <a:off x="9279" y="5101"/>
              <a:ext cx="170" cy="71"/>
            </a:xfrm>
            <a:custGeom>
              <a:avLst/>
              <a:gdLst/>
              <a:ahLst/>
              <a:cxnLst>
                <a:cxn ang="0">
                  <a:pos x="0" y="0"/>
                </a:cxn>
                <a:cxn ang="0">
                  <a:pos x="0" y="70"/>
                </a:cxn>
                <a:cxn ang="0">
                  <a:pos x="171" y="70"/>
                </a:cxn>
                <a:cxn ang="0">
                  <a:pos x="0" y="0"/>
                </a:cxn>
              </a:cxnLst>
              <a:rect l="0" t="0" r="r" b="b"/>
              <a:pathLst>
                <a:path w="171" h="70">
                  <a:moveTo>
                    <a:pt x="0" y="0"/>
                  </a:moveTo>
                  <a:lnTo>
                    <a:pt x="0" y="70"/>
                  </a:lnTo>
                  <a:lnTo>
                    <a:pt x="171" y="7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81" name="Freeform 376"/>
            <p:cNvSpPr>
              <a:spLocks/>
            </p:cNvSpPr>
            <p:nvPr/>
          </p:nvSpPr>
          <p:spPr bwMode="auto">
            <a:xfrm>
              <a:off x="8632" y="5172"/>
              <a:ext cx="1009" cy="78"/>
            </a:xfrm>
            <a:custGeom>
              <a:avLst/>
              <a:gdLst/>
              <a:ahLst/>
              <a:cxnLst>
                <a:cxn ang="0">
                  <a:pos x="189" y="0"/>
                </a:cxn>
                <a:cxn ang="0">
                  <a:pos x="0" y="78"/>
                </a:cxn>
                <a:cxn ang="0">
                  <a:pos x="1007" y="78"/>
                </a:cxn>
                <a:cxn ang="0">
                  <a:pos x="189" y="0"/>
                </a:cxn>
              </a:cxnLst>
              <a:rect l="0" t="0" r="r" b="b"/>
              <a:pathLst>
                <a:path w="1007" h="78">
                  <a:moveTo>
                    <a:pt x="189" y="0"/>
                  </a:moveTo>
                  <a:lnTo>
                    <a:pt x="0" y="78"/>
                  </a:lnTo>
                  <a:lnTo>
                    <a:pt x="1007" y="78"/>
                  </a:lnTo>
                  <a:lnTo>
                    <a:pt x="189"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82" name="Freeform 377"/>
            <p:cNvSpPr>
              <a:spLocks/>
            </p:cNvSpPr>
            <p:nvPr/>
          </p:nvSpPr>
          <p:spPr bwMode="auto">
            <a:xfrm>
              <a:off x="8820" y="5172"/>
              <a:ext cx="819" cy="78"/>
            </a:xfrm>
            <a:custGeom>
              <a:avLst/>
              <a:gdLst/>
              <a:ahLst/>
              <a:cxnLst>
                <a:cxn ang="0">
                  <a:pos x="0" y="0"/>
                </a:cxn>
                <a:cxn ang="0">
                  <a:pos x="818" y="78"/>
                </a:cxn>
                <a:cxn ang="0">
                  <a:pos x="629" y="0"/>
                </a:cxn>
                <a:cxn ang="0">
                  <a:pos x="0" y="0"/>
                </a:cxn>
              </a:cxnLst>
              <a:rect l="0" t="0" r="r" b="b"/>
              <a:pathLst>
                <a:path w="818" h="78">
                  <a:moveTo>
                    <a:pt x="0" y="0"/>
                  </a:moveTo>
                  <a:lnTo>
                    <a:pt x="818" y="78"/>
                  </a:lnTo>
                  <a:lnTo>
                    <a:pt x="629"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83" name="Freeform 378"/>
            <p:cNvSpPr>
              <a:spLocks/>
            </p:cNvSpPr>
            <p:nvPr/>
          </p:nvSpPr>
          <p:spPr bwMode="auto">
            <a:xfrm>
              <a:off x="8820" y="5328"/>
              <a:ext cx="171" cy="69"/>
            </a:xfrm>
            <a:custGeom>
              <a:avLst/>
              <a:gdLst/>
              <a:ahLst/>
              <a:cxnLst>
                <a:cxn ang="0">
                  <a:pos x="0" y="0"/>
                </a:cxn>
                <a:cxn ang="0">
                  <a:pos x="171" y="70"/>
                </a:cxn>
                <a:cxn ang="0">
                  <a:pos x="171" y="0"/>
                </a:cxn>
                <a:cxn ang="0">
                  <a:pos x="0" y="0"/>
                </a:cxn>
              </a:cxnLst>
              <a:rect l="0" t="0" r="r" b="b"/>
              <a:pathLst>
                <a:path w="171" h="70">
                  <a:moveTo>
                    <a:pt x="0" y="0"/>
                  </a:moveTo>
                  <a:lnTo>
                    <a:pt x="171" y="70"/>
                  </a:lnTo>
                  <a:lnTo>
                    <a:pt x="171"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84" name="Freeform 379"/>
            <p:cNvSpPr>
              <a:spLocks/>
            </p:cNvSpPr>
            <p:nvPr/>
          </p:nvSpPr>
          <p:spPr bwMode="auto">
            <a:xfrm>
              <a:off x="9279" y="5328"/>
              <a:ext cx="170" cy="69"/>
            </a:xfrm>
            <a:custGeom>
              <a:avLst/>
              <a:gdLst/>
              <a:ahLst/>
              <a:cxnLst>
                <a:cxn ang="0">
                  <a:pos x="0" y="0"/>
                </a:cxn>
                <a:cxn ang="0">
                  <a:pos x="0" y="70"/>
                </a:cxn>
                <a:cxn ang="0">
                  <a:pos x="171" y="0"/>
                </a:cxn>
                <a:cxn ang="0">
                  <a:pos x="0" y="0"/>
                </a:cxn>
              </a:cxnLst>
              <a:rect l="0" t="0" r="r" b="b"/>
              <a:pathLst>
                <a:path w="171" h="70">
                  <a:moveTo>
                    <a:pt x="0" y="0"/>
                  </a:moveTo>
                  <a:lnTo>
                    <a:pt x="0" y="70"/>
                  </a:lnTo>
                  <a:lnTo>
                    <a:pt x="171"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85" name="Freeform 380"/>
            <p:cNvSpPr>
              <a:spLocks/>
            </p:cNvSpPr>
            <p:nvPr/>
          </p:nvSpPr>
          <p:spPr bwMode="auto">
            <a:xfrm>
              <a:off x="8632" y="5250"/>
              <a:ext cx="816" cy="76"/>
            </a:xfrm>
            <a:custGeom>
              <a:avLst/>
              <a:gdLst/>
              <a:ahLst/>
              <a:cxnLst>
                <a:cxn ang="0">
                  <a:pos x="0" y="0"/>
                </a:cxn>
                <a:cxn ang="0">
                  <a:pos x="189" y="78"/>
                </a:cxn>
                <a:cxn ang="0">
                  <a:pos x="818" y="78"/>
                </a:cxn>
                <a:cxn ang="0">
                  <a:pos x="0" y="0"/>
                </a:cxn>
              </a:cxnLst>
              <a:rect l="0" t="0" r="r" b="b"/>
              <a:pathLst>
                <a:path w="817" h="78">
                  <a:moveTo>
                    <a:pt x="0" y="0"/>
                  </a:moveTo>
                  <a:lnTo>
                    <a:pt x="189" y="78"/>
                  </a:lnTo>
                  <a:lnTo>
                    <a:pt x="818" y="78"/>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86" name="Freeform 381"/>
            <p:cNvSpPr>
              <a:spLocks/>
            </p:cNvSpPr>
            <p:nvPr/>
          </p:nvSpPr>
          <p:spPr bwMode="auto">
            <a:xfrm>
              <a:off x="8632" y="5250"/>
              <a:ext cx="1009" cy="76"/>
            </a:xfrm>
            <a:custGeom>
              <a:avLst/>
              <a:gdLst/>
              <a:ahLst/>
              <a:cxnLst>
                <a:cxn ang="0">
                  <a:pos x="0" y="0"/>
                </a:cxn>
                <a:cxn ang="0">
                  <a:pos x="818" y="78"/>
                </a:cxn>
                <a:cxn ang="0">
                  <a:pos x="1007" y="0"/>
                </a:cxn>
                <a:cxn ang="0">
                  <a:pos x="0" y="0"/>
                </a:cxn>
              </a:cxnLst>
              <a:rect l="0" t="0" r="r" b="b"/>
              <a:pathLst>
                <a:path w="1007" h="78">
                  <a:moveTo>
                    <a:pt x="0" y="0"/>
                  </a:moveTo>
                  <a:lnTo>
                    <a:pt x="818" y="78"/>
                  </a:lnTo>
                  <a:lnTo>
                    <a:pt x="1007"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87" name="Freeform 382"/>
            <p:cNvSpPr>
              <a:spLocks/>
            </p:cNvSpPr>
            <p:nvPr/>
          </p:nvSpPr>
          <p:spPr bwMode="auto">
            <a:xfrm>
              <a:off x="9386" y="5296"/>
              <a:ext cx="170" cy="57"/>
            </a:xfrm>
            <a:custGeom>
              <a:avLst/>
              <a:gdLst/>
              <a:ahLst/>
              <a:cxnLst>
                <a:cxn ang="0">
                  <a:pos x="144" y="0"/>
                </a:cxn>
                <a:cxn ang="0">
                  <a:pos x="0" y="60"/>
                </a:cxn>
                <a:cxn ang="0">
                  <a:pos x="169" y="60"/>
                </a:cxn>
                <a:cxn ang="0">
                  <a:pos x="144" y="0"/>
                </a:cxn>
              </a:cxnLst>
              <a:rect l="0" t="0" r="r" b="b"/>
              <a:pathLst>
                <a:path w="169" h="59">
                  <a:moveTo>
                    <a:pt x="144" y="0"/>
                  </a:moveTo>
                  <a:lnTo>
                    <a:pt x="0" y="60"/>
                  </a:lnTo>
                  <a:lnTo>
                    <a:pt x="169" y="60"/>
                  </a:lnTo>
                  <a:lnTo>
                    <a:pt x="144"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88" name="Freeform 383"/>
            <p:cNvSpPr>
              <a:spLocks/>
            </p:cNvSpPr>
            <p:nvPr/>
          </p:nvSpPr>
          <p:spPr bwMode="auto">
            <a:xfrm>
              <a:off x="9639" y="5533"/>
              <a:ext cx="64" cy="28"/>
            </a:xfrm>
            <a:custGeom>
              <a:avLst/>
              <a:gdLst/>
              <a:ahLst/>
              <a:cxnLst>
                <a:cxn ang="0">
                  <a:pos x="65" y="0"/>
                </a:cxn>
                <a:cxn ang="0">
                  <a:pos x="0" y="27"/>
                </a:cxn>
                <a:cxn ang="0">
                  <a:pos x="65" y="27"/>
                </a:cxn>
                <a:cxn ang="0">
                  <a:pos x="65" y="0"/>
                </a:cxn>
              </a:cxnLst>
              <a:rect l="0" t="0" r="r" b="b"/>
              <a:pathLst>
                <a:path w="65" h="27">
                  <a:moveTo>
                    <a:pt x="65" y="0"/>
                  </a:moveTo>
                  <a:lnTo>
                    <a:pt x="0" y="27"/>
                  </a:lnTo>
                  <a:lnTo>
                    <a:pt x="65" y="27"/>
                  </a:lnTo>
                  <a:lnTo>
                    <a:pt x="65"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89" name="Freeform 384"/>
            <p:cNvSpPr>
              <a:spLocks/>
            </p:cNvSpPr>
            <p:nvPr/>
          </p:nvSpPr>
          <p:spPr bwMode="auto">
            <a:xfrm>
              <a:off x="9386" y="5356"/>
              <a:ext cx="253" cy="204"/>
            </a:xfrm>
            <a:custGeom>
              <a:avLst/>
              <a:gdLst/>
              <a:ahLst/>
              <a:cxnLst>
                <a:cxn ang="0">
                  <a:pos x="0" y="0"/>
                </a:cxn>
                <a:cxn ang="0">
                  <a:pos x="85" y="206"/>
                </a:cxn>
                <a:cxn ang="0">
                  <a:pos x="253" y="206"/>
                </a:cxn>
                <a:cxn ang="0">
                  <a:pos x="0" y="0"/>
                </a:cxn>
              </a:cxnLst>
              <a:rect l="0" t="0" r="r" b="b"/>
              <a:pathLst>
                <a:path w="253" h="206">
                  <a:moveTo>
                    <a:pt x="0" y="0"/>
                  </a:moveTo>
                  <a:lnTo>
                    <a:pt x="85" y="206"/>
                  </a:lnTo>
                  <a:lnTo>
                    <a:pt x="253" y="206"/>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90" name="Freeform 385"/>
            <p:cNvSpPr>
              <a:spLocks/>
            </p:cNvSpPr>
            <p:nvPr/>
          </p:nvSpPr>
          <p:spPr bwMode="auto">
            <a:xfrm>
              <a:off x="9386" y="5356"/>
              <a:ext cx="253" cy="204"/>
            </a:xfrm>
            <a:custGeom>
              <a:avLst/>
              <a:gdLst/>
              <a:ahLst/>
              <a:cxnLst>
                <a:cxn ang="0">
                  <a:pos x="0" y="0"/>
                </a:cxn>
                <a:cxn ang="0">
                  <a:pos x="253" y="206"/>
                </a:cxn>
                <a:cxn ang="0">
                  <a:pos x="169" y="0"/>
                </a:cxn>
                <a:cxn ang="0">
                  <a:pos x="0" y="0"/>
                </a:cxn>
              </a:cxnLst>
              <a:rect l="0" t="0" r="r" b="b"/>
              <a:pathLst>
                <a:path w="253" h="206">
                  <a:moveTo>
                    <a:pt x="0" y="0"/>
                  </a:moveTo>
                  <a:lnTo>
                    <a:pt x="253" y="206"/>
                  </a:lnTo>
                  <a:lnTo>
                    <a:pt x="169"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91" name="Freeform 386"/>
            <p:cNvSpPr>
              <a:spLocks/>
            </p:cNvSpPr>
            <p:nvPr/>
          </p:nvSpPr>
          <p:spPr bwMode="auto">
            <a:xfrm>
              <a:off x="9470" y="5560"/>
              <a:ext cx="234" cy="60"/>
            </a:xfrm>
            <a:custGeom>
              <a:avLst/>
              <a:gdLst/>
              <a:ahLst/>
              <a:cxnLst>
                <a:cxn ang="0">
                  <a:pos x="0" y="0"/>
                </a:cxn>
                <a:cxn ang="0">
                  <a:pos x="24" y="59"/>
                </a:cxn>
                <a:cxn ang="0">
                  <a:pos x="233" y="59"/>
                </a:cxn>
                <a:cxn ang="0">
                  <a:pos x="0" y="0"/>
                </a:cxn>
              </a:cxnLst>
              <a:rect l="0" t="0" r="r" b="b"/>
              <a:pathLst>
                <a:path w="234" h="59">
                  <a:moveTo>
                    <a:pt x="0" y="0"/>
                  </a:moveTo>
                  <a:lnTo>
                    <a:pt x="24" y="59"/>
                  </a:lnTo>
                  <a:lnTo>
                    <a:pt x="233" y="59"/>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92" name="Freeform 387"/>
            <p:cNvSpPr>
              <a:spLocks/>
            </p:cNvSpPr>
            <p:nvPr/>
          </p:nvSpPr>
          <p:spPr bwMode="auto">
            <a:xfrm>
              <a:off x="9470" y="5560"/>
              <a:ext cx="234" cy="60"/>
            </a:xfrm>
            <a:custGeom>
              <a:avLst/>
              <a:gdLst/>
              <a:ahLst/>
              <a:cxnLst>
                <a:cxn ang="0">
                  <a:pos x="0" y="0"/>
                </a:cxn>
                <a:cxn ang="0">
                  <a:pos x="233" y="59"/>
                </a:cxn>
                <a:cxn ang="0">
                  <a:pos x="233" y="0"/>
                </a:cxn>
                <a:cxn ang="0">
                  <a:pos x="0" y="0"/>
                </a:cxn>
              </a:cxnLst>
              <a:rect l="0" t="0" r="r" b="b"/>
              <a:pathLst>
                <a:path w="234" h="59">
                  <a:moveTo>
                    <a:pt x="0" y="0"/>
                  </a:moveTo>
                  <a:lnTo>
                    <a:pt x="233" y="59"/>
                  </a:lnTo>
                  <a:lnTo>
                    <a:pt x="233"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93" name="Freeform 388"/>
            <p:cNvSpPr>
              <a:spLocks/>
            </p:cNvSpPr>
            <p:nvPr/>
          </p:nvSpPr>
          <p:spPr bwMode="auto">
            <a:xfrm>
              <a:off x="9430" y="5645"/>
              <a:ext cx="275" cy="276"/>
            </a:xfrm>
            <a:custGeom>
              <a:avLst/>
              <a:gdLst/>
              <a:ahLst/>
              <a:cxnLst>
                <a:cxn ang="0">
                  <a:pos x="0" y="0"/>
                </a:cxn>
                <a:cxn ang="0">
                  <a:pos x="274" y="276"/>
                </a:cxn>
                <a:cxn ang="0">
                  <a:pos x="274" y="0"/>
                </a:cxn>
                <a:cxn ang="0">
                  <a:pos x="0" y="0"/>
                </a:cxn>
              </a:cxnLst>
              <a:rect l="0" t="0" r="r" b="b"/>
              <a:pathLst>
                <a:path w="274" h="276">
                  <a:moveTo>
                    <a:pt x="0" y="0"/>
                  </a:moveTo>
                  <a:lnTo>
                    <a:pt x="274" y="276"/>
                  </a:lnTo>
                  <a:lnTo>
                    <a:pt x="274"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94" name="Freeform 389"/>
            <p:cNvSpPr>
              <a:spLocks/>
            </p:cNvSpPr>
            <p:nvPr/>
          </p:nvSpPr>
          <p:spPr bwMode="auto">
            <a:xfrm>
              <a:off x="9430" y="5620"/>
              <a:ext cx="275" cy="25"/>
            </a:xfrm>
            <a:custGeom>
              <a:avLst/>
              <a:gdLst/>
              <a:ahLst/>
              <a:cxnLst>
                <a:cxn ang="0">
                  <a:pos x="65" y="0"/>
                </a:cxn>
                <a:cxn ang="0">
                  <a:pos x="0" y="27"/>
                </a:cxn>
                <a:cxn ang="0">
                  <a:pos x="274" y="27"/>
                </a:cxn>
                <a:cxn ang="0">
                  <a:pos x="65" y="0"/>
                </a:cxn>
              </a:cxnLst>
              <a:rect l="0" t="0" r="r" b="b"/>
              <a:pathLst>
                <a:path w="274" h="27">
                  <a:moveTo>
                    <a:pt x="65" y="0"/>
                  </a:moveTo>
                  <a:lnTo>
                    <a:pt x="0" y="27"/>
                  </a:lnTo>
                  <a:lnTo>
                    <a:pt x="274" y="27"/>
                  </a:lnTo>
                  <a:lnTo>
                    <a:pt x="65"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95" name="Freeform 390"/>
            <p:cNvSpPr>
              <a:spLocks/>
            </p:cNvSpPr>
            <p:nvPr/>
          </p:nvSpPr>
          <p:spPr bwMode="auto">
            <a:xfrm>
              <a:off x="9495" y="5620"/>
              <a:ext cx="209" cy="25"/>
            </a:xfrm>
            <a:custGeom>
              <a:avLst/>
              <a:gdLst/>
              <a:ahLst/>
              <a:cxnLst>
                <a:cxn ang="0">
                  <a:pos x="0" y="0"/>
                </a:cxn>
                <a:cxn ang="0">
                  <a:pos x="209" y="27"/>
                </a:cxn>
                <a:cxn ang="0">
                  <a:pos x="209" y="0"/>
                </a:cxn>
                <a:cxn ang="0">
                  <a:pos x="0" y="0"/>
                </a:cxn>
              </a:cxnLst>
              <a:rect l="0" t="0" r="r" b="b"/>
              <a:pathLst>
                <a:path w="209" h="27">
                  <a:moveTo>
                    <a:pt x="0" y="0"/>
                  </a:moveTo>
                  <a:lnTo>
                    <a:pt x="209" y="27"/>
                  </a:lnTo>
                  <a:lnTo>
                    <a:pt x="209"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96" name="Freeform 391"/>
            <p:cNvSpPr>
              <a:spLocks/>
            </p:cNvSpPr>
            <p:nvPr/>
          </p:nvSpPr>
          <p:spPr bwMode="auto">
            <a:xfrm>
              <a:off x="9430" y="4577"/>
              <a:ext cx="275" cy="278"/>
            </a:xfrm>
            <a:custGeom>
              <a:avLst/>
              <a:gdLst/>
              <a:ahLst/>
              <a:cxnLst>
                <a:cxn ang="0">
                  <a:pos x="274" y="0"/>
                </a:cxn>
                <a:cxn ang="0">
                  <a:pos x="0" y="277"/>
                </a:cxn>
                <a:cxn ang="0">
                  <a:pos x="274" y="277"/>
                </a:cxn>
                <a:cxn ang="0">
                  <a:pos x="274" y="0"/>
                </a:cxn>
              </a:cxnLst>
              <a:rect l="0" t="0" r="r" b="b"/>
              <a:pathLst>
                <a:path w="274" h="276">
                  <a:moveTo>
                    <a:pt x="274" y="0"/>
                  </a:moveTo>
                  <a:lnTo>
                    <a:pt x="0" y="277"/>
                  </a:lnTo>
                  <a:lnTo>
                    <a:pt x="274" y="277"/>
                  </a:lnTo>
                  <a:lnTo>
                    <a:pt x="274"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97" name="Freeform 392"/>
            <p:cNvSpPr>
              <a:spLocks/>
            </p:cNvSpPr>
            <p:nvPr/>
          </p:nvSpPr>
          <p:spPr bwMode="auto">
            <a:xfrm>
              <a:off x="9430" y="4855"/>
              <a:ext cx="275" cy="25"/>
            </a:xfrm>
            <a:custGeom>
              <a:avLst/>
              <a:gdLst/>
              <a:ahLst/>
              <a:cxnLst>
                <a:cxn ang="0">
                  <a:pos x="0" y="0"/>
                </a:cxn>
                <a:cxn ang="0">
                  <a:pos x="65" y="26"/>
                </a:cxn>
                <a:cxn ang="0">
                  <a:pos x="274" y="26"/>
                </a:cxn>
                <a:cxn ang="0">
                  <a:pos x="0" y="0"/>
                </a:cxn>
              </a:cxnLst>
              <a:rect l="0" t="0" r="r" b="b"/>
              <a:pathLst>
                <a:path w="274" h="27">
                  <a:moveTo>
                    <a:pt x="0" y="0"/>
                  </a:moveTo>
                  <a:lnTo>
                    <a:pt x="65" y="26"/>
                  </a:lnTo>
                  <a:lnTo>
                    <a:pt x="274" y="26"/>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98" name="Freeform 393"/>
            <p:cNvSpPr>
              <a:spLocks/>
            </p:cNvSpPr>
            <p:nvPr/>
          </p:nvSpPr>
          <p:spPr bwMode="auto">
            <a:xfrm>
              <a:off x="9430" y="4855"/>
              <a:ext cx="275" cy="25"/>
            </a:xfrm>
            <a:custGeom>
              <a:avLst/>
              <a:gdLst/>
              <a:ahLst/>
              <a:cxnLst>
                <a:cxn ang="0">
                  <a:pos x="0" y="0"/>
                </a:cxn>
                <a:cxn ang="0">
                  <a:pos x="274" y="26"/>
                </a:cxn>
                <a:cxn ang="0">
                  <a:pos x="274" y="0"/>
                </a:cxn>
                <a:cxn ang="0">
                  <a:pos x="0" y="0"/>
                </a:cxn>
              </a:cxnLst>
              <a:rect l="0" t="0" r="r" b="b"/>
              <a:pathLst>
                <a:path w="274" h="27">
                  <a:moveTo>
                    <a:pt x="0" y="0"/>
                  </a:moveTo>
                  <a:lnTo>
                    <a:pt x="274" y="26"/>
                  </a:lnTo>
                  <a:lnTo>
                    <a:pt x="274"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399" name="Freeform 394"/>
            <p:cNvSpPr>
              <a:spLocks/>
            </p:cNvSpPr>
            <p:nvPr/>
          </p:nvSpPr>
          <p:spPr bwMode="auto">
            <a:xfrm>
              <a:off x="9639" y="4940"/>
              <a:ext cx="64" cy="28"/>
            </a:xfrm>
            <a:custGeom>
              <a:avLst/>
              <a:gdLst/>
              <a:ahLst/>
              <a:cxnLst>
                <a:cxn ang="0">
                  <a:pos x="0" y="0"/>
                </a:cxn>
                <a:cxn ang="0">
                  <a:pos x="65" y="27"/>
                </a:cxn>
                <a:cxn ang="0">
                  <a:pos x="65" y="0"/>
                </a:cxn>
                <a:cxn ang="0">
                  <a:pos x="0" y="0"/>
                </a:cxn>
              </a:cxnLst>
              <a:rect l="0" t="0" r="r" b="b"/>
              <a:pathLst>
                <a:path w="65" h="27">
                  <a:moveTo>
                    <a:pt x="0" y="0"/>
                  </a:moveTo>
                  <a:lnTo>
                    <a:pt x="65" y="27"/>
                  </a:lnTo>
                  <a:lnTo>
                    <a:pt x="65"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00" name="Freeform 395"/>
            <p:cNvSpPr>
              <a:spLocks/>
            </p:cNvSpPr>
            <p:nvPr/>
          </p:nvSpPr>
          <p:spPr bwMode="auto">
            <a:xfrm>
              <a:off x="9470" y="4880"/>
              <a:ext cx="234" cy="60"/>
            </a:xfrm>
            <a:custGeom>
              <a:avLst/>
              <a:gdLst/>
              <a:ahLst/>
              <a:cxnLst>
                <a:cxn ang="0">
                  <a:pos x="24" y="0"/>
                </a:cxn>
                <a:cxn ang="0">
                  <a:pos x="0" y="60"/>
                </a:cxn>
                <a:cxn ang="0">
                  <a:pos x="233" y="60"/>
                </a:cxn>
                <a:cxn ang="0">
                  <a:pos x="24" y="0"/>
                </a:cxn>
              </a:cxnLst>
              <a:rect l="0" t="0" r="r" b="b"/>
              <a:pathLst>
                <a:path w="234" h="60">
                  <a:moveTo>
                    <a:pt x="24" y="0"/>
                  </a:moveTo>
                  <a:lnTo>
                    <a:pt x="0" y="60"/>
                  </a:lnTo>
                  <a:lnTo>
                    <a:pt x="233" y="60"/>
                  </a:lnTo>
                  <a:lnTo>
                    <a:pt x="24"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01" name="Freeform 396"/>
            <p:cNvSpPr>
              <a:spLocks/>
            </p:cNvSpPr>
            <p:nvPr/>
          </p:nvSpPr>
          <p:spPr bwMode="auto">
            <a:xfrm>
              <a:off x="9495" y="4880"/>
              <a:ext cx="209" cy="60"/>
            </a:xfrm>
            <a:custGeom>
              <a:avLst/>
              <a:gdLst/>
              <a:ahLst/>
              <a:cxnLst>
                <a:cxn ang="0">
                  <a:pos x="0" y="0"/>
                </a:cxn>
                <a:cxn ang="0">
                  <a:pos x="209" y="60"/>
                </a:cxn>
                <a:cxn ang="0">
                  <a:pos x="209" y="0"/>
                </a:cxn>
                <a:cxn ang="0">
                  <a:pos x="0" y="0"/>
                </a:cxn>
              </a:cxnLst>
              <a:rect l="0" t="0" r="r" b="b"/>
              <a:pathLst>
                <a:path w="209" h="60">
                  <a:moveTo>
                    <a:pt x="0" y="0"/>
                  </a:moveTo>
                  <a:lnTo>
                    <a:pt x="209" y="60"/>
                  </a:lnTo>
                  <a:lnTo>
                    <a:pt x="209"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02" name="Freeform 397"/>
            <p:cNvSpPr>
              <a:spLocks/>
            </p:cNvSpPr>
            <p:nvPr/>
          </p:nvSpPr>
          <p:spPr bwMode="auto">
            <a:xfrm>
              <a:off x="9386" y="5147"/>
              <a:ext cx="170" cy="60"/>
            </a:xfrm>
            <a:custGeom>
              <a:avLst/>
              <a:gdLst/>
              <a:ahLst/>
              <a:cxnLst>
                <a:cxn ang="0">
                  <a:pos x="0" y="0"/>
                </a:cxn>
                <a:cxn ang="0">
                  <a:pos x="144" y="60"/>
                </a:cxn>
                <a:cxn ang="0">
                  <a:pos x="168" y="0"/>
                </a:cxn>
                <a:cxn ang="0">
                  <a:pos x="0" y="0"/>
                </a:cxn>
              </a:cxnLst>
              <a:rect l="0" t="0" r="r" b="b"/>
              <a:pathLst>
                <a:path w="168" h="60">
                  <a:moveTo>
                    <a:pt x="0" y="0"/>
                  </a:moveTo>
                  <a:lnTo>
                    <a:pt x="144" y="60"/>
                  </a:lnTo>
                  <a:lnTo>
                    <a:pt x="168"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03" name="Freeform 398"/>
            <p:cNvSpPr>
              <a:spLocks/>
            </p:cNvSpPr>
            <p:nvPr/>
          </p:nvSpPr>
          <p:spPr bwMode="auto">
            <a:xfrm>
              <a:off x="9386" y="4940"/>
              <a:ext cx="170" cy="207"/>
            </a:xfrm>
            <a:custGeom>
              <a:avLst/>
              <a:gdLst/>
              <a:ahLst/>
              <a:cxnLst>
                <a:cxn ang="0">
                  <a:pos x="85" y="0"/>
                </a:cxn>
                <a:cxn ang="0">
                  <a:pos x="0" y="206"/>
                </a:cxn>
                <a:cxn ang="0">
                  <a:pos x="168" y="206"/>
                </a:cxn>
                <a:cxn ang="0">
                  <a:pos x="85" y="0"/>
                </a:cxn>
              </a:cxnLst>
              <a:rect l="0" t="0" r="r" b="b"/>
              <a:pathLst>
                <a:path w="168" h="206">
                  <a:moveTo>
                    <a:pt x="85" y="0"/>
                  </a:moveTo>
                  <a:lnTo>
                    <a:pt x="0" y="206"/>
                  </a:lnTo>
                  <a:lnTo>
                    <a:pt x="168" y="206"/>
                  </a:lnTo>
                  <a:lnTo>
                    <a:pt x="85"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04" name="Freeform 399"/>
            <p:cNvSpPr>
              <a:spLocks/>
            </p:cNvSpPr>
            <p:nvPr/>
          </p:nvSpPr>
          <p:spPr bwMode="auto">
            <a:xfrm>
              <a:off x="9470" y="4940"/>
              <a:ext cx="170" cy="207"/>
            </a:xfrm>
            <a:custGeom>
              <a:avLst/>
              <a:gdLst/>
              <a:ahLst/>
              <a:cxnLst>
                <a:cxn ang="0">
                  <a:pos x="0" y="0"/>
                </a:cxn>
                <a:cxn ang="0">
                  <a:pos x="83" y="206"/>
                </a:cxn>
                <a:cxn ang="0">
                  <a:pos x="168" y="0"/>
                </a:cxn>
                <a:cxn ang="0">
                  <a:pos x="0" y="0"/>
                </a:cxn>
              </a:cxnLst>
              <a:rect l="0" t="0" r="r" b="b"/>
              <a:pathLst>
                <a:path w="169" h="206">
                  <a:moveTo>
                    <a:pt x="0" y="0"/>
                  </a:moveTo>
                  <a:lnTo>
                    <a:pt x="83" y="206"/>
                  </a:lnTo>
                  <a:lnTo>
                    <a:pt x="168" y="0"/>
                  </a:lnTo>
                  <a:lnTo>
                    <a:pt x="0" y="0"/>
                  </a:lnTo>
                  <a:close/>
                </a:path>
              </a:pathLst>
            </a:custGeom>
            <a:solidFill>
              <a:srgbClr val="959595"/>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05" name="Freeform 400"/>
            <p:cNvSpPr>
              <a:spLocks/>
            </p:cNvSpPr>
            <p:nvPr/>
          </p:nvSpPr>
          <p:spPr bwMode="auto">
            <a:xfrm>
              <a:off x="8884" y="3183"/>
              <a:ext cx="0" cy="269"/>
            </a:xfrm>
            <a:custGeom>
              <a:avLst/>
              <a:gdLst/>
              <a:ahLst/>
              <a:cxnLst>
                <a:cxn ang="0">
                  <a:pos x="0" y="0"/>
                </a:cxn>
                <a:cxn ang="0">
                  <a:pos x="0" y="270"/>
                </a:cxn>
              </a:cxnLst>
              <a:rect l="0" t="0" r="r" b="b"/>
              <a:pathLst>
                <a:path h="270">
                  <a:moveTo>
                    <a:pt x="0" y="0"/>
                  </a:moveTo>
                  <a:lnTo>
                    <a:pt x="0" y="27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06" name="Freeform 401"/>
            <p:cNvSpPr>
              <a:spLocks/>
            </p:cNvSpPr>
            <p:nvPr/>
          </p:nvSpPr>
          <p:spPr bwMode="auto">
            <a:xfrm>
              <a:off x="8884" y="3493"/>
              <a:ext cx="0" cy="14"/>
            </a:xfrm>
            <a:custGeom>
              <a:avLst/>
              <a:gdLst/>
              <a:ahLst/>
              <a:cxnLst>
                <a:cxn ang="0">
                  <a:pos x="0" y="0"/>
                </a:cxn>
                <a:cxn ang="0">
                  <a:pos x="0" y="15"/>
                </a:cxn>
              </a:cxnLst>
              <a:rect l="0" t="0" r="r" b="b"/>
              <a:pathLst>
                <a:path h="15">
                  <a:moveTo>
                    <a:pt x="0" y="0"/>
                  </a:moveTo>
                  <a:lnTo>
                    <a:pt x="0" y="1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07" name="Freeform 402"/>
            <p:cNvSpPr>
              <a:spLocks/>
            </p:cNvSpPr>
            <p:nvPr/>
          </p:nvSpPr>
          <p:spPr bwMode="auto">
            <a:xfrm>
              <a:off x="8884" y="3546"/>
              <a:ext cx="0" cy="239"/>
            </a:xfrm>
            <a:custGeom>
              <a:avLst/>
              <a:gdLst/>
              <a:ahLst/>
              <a:cxnLst>
                <a:cxn ang="0">
                  <a:pos x="0" y="0"/>
                </a:cxn>
                <a:cxn ang="0">
                  <a:pos x="0" y="238"/>
                </a:cxn>
              </a:cxnLst>
              <a:rect l="0" t="0" r="r" b="b"/>
              <a:pathLst>
                <a:path h="238">
                  <a:moveTo>
                    <a:pt x="0" y="0"/>
                  </a:moveTo>
                  <a:lnTo>
                    <a:pt x="0" y="238"/>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08" name="Freeform 403"/>
            <p:cNvSpPr>
              <a:spLocks/>
            </p:cNvSpPr>
            <p:nvPr/>
          </p:nvSpPr>
          <p:spPr bwMode="auto">
            <a:xfrm>
              <a:off x="8884" y="3824"/>
              <a:ext cx="0" cy="16"/>
            </a:xfrm>
            <a:custGeom>
              <a:avLst/>
              <a:gdLst/>
              <a:ahLst/>
              <a:cxnLst>
                <a:cxn ang="0">
                  <a:pos x="0" y="0"/>
                </a:cxn>
                <a:cxn ang="0">
                  <a:pos x="0" y="15"/>
                </a:cxn>
              </a:cxnLst>
              <a:rect l="0" t="0" r="r" b="b"/>
              <a:pathLst>
                <a:path h="15">
                  <a:moveTo>
                    <a:pt x="0" y="0"/>
                  </a:moveTo>
                  <a:lnTo>
                    <a:pt x="0" y="1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09" name="Freeform 404"/>
            <p:cNvSpPr>
              <a:spLocks/>
            </p:cNvSpPr>
            <p:nvPr/>
          </p:nvSpPr>
          <p:spPr bwMode="auto">
            <a:xfrm>
              <a:off x="8884" y="3879"/>
              <a:ext cx="0" cy="239"/>
            </a:xfrm>
            <a:custGeom>
              <a:avLst/>
              <a:gdLst/>
              <a:ahLst/>
              <a:cxnLst>
                <a:cxn ang="0">
                  <a:pos x="0" y="0"/>
                </a:cxn>
                <a:cxn ang="0">
                  <a:pos x="0" y="239"/>
                </a:cxn>
              </a:cxnLst>
              <a:rect l="0" t="0" r="r" b="b"/>
              <a:pathLst>
                <a:path h="238">
                  <a:moveTo>
                    <a:pt x="0" y="0"/>
                  </a:moveTo>
                  <a:lnTo>
                    <a:pt x="0" y="239"/>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10" name="Freeform 405"/>
            <p:cNvSpPr>
              <a:spLocks/>
            </p:cNvSpPr>
            <p:nvPr/>
          </p:nvSpPr>
          <p:spPr bwMode="auto">
            <a:xfrm>
              <a:off x="8884" y="4154"/>
              <a:ext cx="0" cy="16"/>
            </a:xfrm>
            <a:custGeom>
              <a:avLst/>
              <a:gdLst/>
              <a:ahLst/>
              <a:cxnLst>
                <a:cxn ang="0">
                  <a:pos x="0" y="0"/>
                </a:cxn>
                <a:cxn ang="0">
                  <a:pos x="0" y="15"/>
                </a:cxn>
              </a:cxnLst>
              <a:rect l="0" t="0" r="r" b="b"/>
              <a:pathLst>
                <a:path h="15">
                  <a:moveTo>
                    <a:pt x="0" y="0"/>
                  </a:moveTo>
                  <a:lnTo>
                    <a:pt x="0" y="1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11" name="Freeform 406"/>
            <p:cNvSpPr>
              <a:spLocks/>
            </p:cNvSpPr>
            <p:nvPr/>
          </p:nvSpPr>
          <p:spPr bwMode="auto">
            <a:xfrm>
              <a:off x="8884" y="4212"/>
              <a:ext cx="0" cy="237"/>
            </a:xfrm>
            <a:custGeom>
              <a:avLst/>
              <a:gdLst/>
              <a:ahLst/>
              <a:cxnLst>
                <a:cxn ang="0">
                  <a:pos x="0" y="0"/>
                </a:cxn>
                <a:cxn ang="0">
                  <a:pos x="0" y="238"/>
                </a:cxn>
              </a:cxnLst>
              <a:rect l="0" t="0" r="r" b="b"/>
              <a:pathLst>
                <a:path h="238">
                  <a:moveTo>
                    <a:pt x="0" y="0"/>
                  </a:moveTo>
                  <a:lnTo>
                    <a:pt x="0" y="238"/>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12" name="Freeform 407"/>
            <p:cNvSpPr>
              <a:spLocks/>
            </p:cNvSpPr>
            <p:nvPr/>
          </p:nvSpPr>
          <p:spPr bwMode="auto">
            <a:xfrm>
              <a:off x="8884" y="4487"/>
              <a:ext cx="0" cy="16"/>
            </a:xfrm>
            <a:custGeom>
              <a:avLst/>
              <a:gdLst/>
              <a:ahLst/>
              <a:cxnLst>
                <a:cxn ang="0">
                  <a:pos x="0" y="0"/>
                </a:cxn>
                <a:cxn ang="0">
                  <a:pos x="0" y="14"/>
                </a:cxn>
              </a:cxnLst>
              <a:rect l="0" t="0" r="r" b="b"/>
              <a:pathLst>
                <a:path h="15">
                  <a:moveTo>
                    <a:pt x="0" y="0"/>
                  </a:moveTo>
                  <a:lnTo>
                    <a:pt x="0" y="14"/>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13" name="Freeform 408"/>
            <p:cNvSpPr>
              <a:spLocks/>
            </p:cNvSpPr>
            <p:nvPr/>
          </p:nvSpPr>
          <p:spPr bwMode="auto">
            <a:xfrm>
              <a:off x="8884" y="4543"/>
              <a:ext cx="0" cy="237"/>
            </a:xfrm>
            <a:custGeom>
              <a:avLst/>
              <a:gdLst/>
              <a:ahLst/>
              <a:cxnLst>
                <a:cxn ang="0">
                  <a:pos x="0" y="0"/>
                </a:cxn>
                <a:cxn ang="0">
                  <a:pos x="0" y="238"/>
                </a:cxn>
              </a:cxnLst>
              <a:rect l="0" t="0" r="r" b="b"/>
              <a:pathLst>
                <a:path h="238">
                  <a:moveTo>
                    <a:pt x="0" y="0"/>
                  </a:moveTo>
                  <a:lnTo>
                    <a:pt x="0" y="238"/>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14" name="Freeform 409"/>
            <p:cNvSpPr>
              <a:spLocks/>
            </p:cNvSpPr>
            <p:nvPr/>
          </p:nvSpPr>
          <p:spPr bwMode="auto">
            <a:xfrm>
              <a:off x="8884" y="4821"/>
              <a:ext cx="0" cy="16"/>
            </a:xfrm>
            <a:custGeom>
              <a:avLst/>
              <a:gdLst/>
              <a:ahLst/>
              <a:cxnLst>
                <a:cxn ang="0">
                  <a:pos x="0" y="0"/>
                </a:cxn>
                <a:cxn ang="0">
                  <a:pos x="0" y="15"/>
                </a:cxn>
              </a:cxnLst>
              <a:rect l="0" t="0" r="r" b="b"/>
              <a:pathLst>
                <a:path h="15">
                  <a:moveTo>
                    <a:pt x="0" y="0"/>
                  </a:moveTo>
                  <a:lnTo>
                    <a:pt x="0" y="1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15" name="Freeform 410"/>
            <p:cNvSpPr>
              <a:spLocks/>
            </p:cNvSpPr>
            <p:nvPr/>
          </p:nvSpPr>
          <p:spPr bwMode="auto">
            <a:xfrm>
              <a:off x="8884" y="4876"/>
              <a:ext cx="0" cy="271"/>
            </a:xfrm>
            <a:custGeom>
              <a:avLst/>
              <a:gdLst/>
              <a:ahLst/>
              <a:cxnLst>
                <a:cxn ang="0">
                  <a:pos x="0" y="0"/>
                </a:cxn>
                <a:cxn ang="0">
                  <a:pos x="0" y="269"/>
                </a:cxn>
              </a:cxnLst>
              <a:rect l="0" t="0" r="r" b="b"/>
              <a:pathLst>
                <a:path h="270">
                  <a:moveTo>
                    <a:pt x="0" y="0"/>
                  </a:moveTo>
                  <a:lnTo>
                    <a:pt x="0" y="269"/>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16" name="Freeform 411"/>
            <p:cNvSpPr>
              <a:spLocks/>
            </p:cNvSpPr>
            <p:nvPr/>
          </p:nvSpPr>
          <p:spPr bwMode="auto">
            <a:xfrm>
              <a:off x="8884" y="5356"/>
              <a:ext cx="0" cy="271"/>
            </a:xfrm>
            <a:custGeom>
              <a:avLst/>
              <a:gdLst/>
              <a:ahLst/>
              <a:cxnLst>
                <a:cxn ang="0">
                  <a:pos x="0" y="0"/>
                </a:cxn>
                <a:cxn ang="0">
                  <a:pos x="0" y="269"/>
                </a:cxn>
              </a:cxnLst>
              <a:rect l="0" t="0" r="r" b="b"/>
              <a:pathLst>
                <a:path h="270">
                  <a:moveTo>
                    <a:pt x="0" y="0"/>
                  </a:moveTo>
                  <a:lnTo>
                    <a:pt x="0" y="269"/>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17" name="Freeform 412"/>
            <p:cNvSpPr>
              <a:spLocks/>
            </p:cNvSpPr>
            <p:nvPr/>
          </p:nvSpPr>
          <p:spPr bwMode="auto">
            <a:xfrm>
              <a:off x="8884" y="5664"/>
              <a:ext cx="0" cy="16"/>
            </a:xfrm>
            <a:custGeom>
              <a:avLst/>
              <a:gdLst/>
              <a:ahLst/>
              <a:cxnLst>
                <a:cxn ang="0">
                  <a:pos x="0" y="0"/>
                </a:cxn>
                <a:cxn ang="0">
                  <a:pos x="0" y="15"/>
                </a:cxn>
              </a:cxnLst>
              <a:rect l="0" t="0" r="r" b="b"/>
              <a:pathLst>
                <a:path h="15">
                  <a:moveTo>
                    <a:pt x="0" y="0"/>
                  </a:moveTo>
                  <a:lnTo>
                    <a:pt x="0" y="1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18" name="Freeform 413"/>
            <p:cNvSpPr>
              <a:spLocks/>
            </p:cNvSpPr>
            <p:nvPr/>
          </p:nvSpPr>
          <p:spPr bwMode="auto">
            <a:xfrm>
              <a:off x="8884" y="5719"/>
              <a:ext cx="0" cy="239"/>
            </a:xfrm>
            <a:custGeom>
              <a:avLst/>
              <a:gdLst/>
              <a:ahLst/>
              <a:cxnLst>
                <a:cxn ang="0">
                  <a:pos x="0" y="0"/>
                </a:cxn>
                <a:cxn ang="0">
                  <a:pos x="0" y="238"/>
                </a:cxn>
              </a:cxnLst>
              <a:rect l="0" t="0" r="r" b="b"/>
              <a:pathLst>
                <a:path h="238">
                  <a:moveTo>
                    <a:pt x="0" y="0"/>
                  </a:moveTo>
                  <a:lnTo>
                    <a:pt x="0" y="238"/>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19" name="Freeform 414"/>
            <p:cNvSpPr>
              <a:spLocks/>
            </p:cNvSpPr>
            <p:nvPr/>
          </p:nvSpPr>
          <p:spPr bwMode="auto">
            <a:xfrm>
              <a:off x="8884" y="5994"/>
              <a:ext cx="0" cy="16"/>
            </a:xfrm>
            <a:custGeom>
              <a:avLst/>
              <a:gdLst/>
              <a:ahLst/>
              <a:cxnLst>
                <a:cxn ang="0">
                  <a:pos x="0" y="0"/>
                </a:cxn>
                <a:cxn ang="0">
                  <a:pos x="0" y="15"/>
                </a:cxn>
              </a:cxnLst>
              <a:rect l="0" t="0" r="r" b="b"/>
              <a:pathLst>
                <a:path h="15">
                  <a:moveTo>
                    <a:pt x="0" y="0"/>
                  </a:moveTo>
                  <a:lnTo>
                    <a:pt x="0" y="1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20" name="Freeform 415"/>
            <p:cNvSpPr>
              <a:spLocks/>
            </p:cNvSpPr>
            <p:nvPr/>
          </p:nvSpPr>
          <p:spPr bwMode="auto">
            <a:xfrm>
              <a:off x="8884" y="6052"/>
              <a:ext cx="0" cy="237"/>
            </a:xfrm>
            <a:custGeom>
              <a:avLst/>
              <a:gdLst/>
              <a:ahLst/>
              <a:cxnLst>
                <a:cxn ang="0">
                  <a:pos x="0" y="0"/>
                </a:cxn>
                <a:cxn ang="0">
                  <a:pos x="0" y="238"/>
                </a:cxn>
              </a:cxnLst>
              <a:rect l="0" t="0" r="r" b="b"/>
              <a:pathLst>
                <a:path h="238">
                  <a:moveTo>
                    <a:pt x="0" y="0"/>
                  </a:moveTo>
                  <a:lnTo>
                    <a:pt x="0" y="238"/>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21" name="Freeform 416"/>
            <p:cNvSpPr>
              <a:spLocks/>
            </p:cNvSpPr>
            <p:nvPr/>
          </p:nvSpPr>
          <p:spPr bwMode="auto">
            <a:xfrm>
              <a:off x="8884" y="6330"/>
              <a:ext cx="0" cy="14"/>
            </a:xfrm>
            <a:custGeom>
              <a:avLst/>
              <a:gdLst/>
              <a:ahLst/>
              <a:cxnLst>
                <a:cxn ang="0">
                  <a:pos x="0" y="0"/>
                </a:cxn>
                <a:cxn ang="0">
                  <a:pos x="0" y="14"/>
                </a:cxn>
              </a:cxnLst>
              <a:rect l="0" t="0" r="r" b="b"/>
              <a:pathLst>
                <a:path h="15">
                  <a:moveTo>
                    <a:pt x="0" y="0"/>
                  </a:moveTo>
                  <a:lnTo>
                    <a:pt x="0" y="14"/>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22" name="Freeform 417"/>
            <p:cNvSpPr>
              <a:spLocks/>
            </p:cNvSpPr>
            <p:nvPr/>
          </p:nvSpPr>
          <p:spPr bwMode="auto">
            <a:xfrm>
              <a:off x="8884" y="6383"/>
              <a:ext cx="0" cy="237"/>
            </a:xfrm>
            <a:custGeom>
              <a:avLst/>
              <a:gdLst/>
              <a:ahLst/>
              <a:cxnLst>
                <a:cxn ang="0">
                  <a:pos x="0" y="0"/>
                </a:cxn>
                <a:cxn ang="0">
                  <a:pos x="0" y="238"/>
                </a:cxn>
              </a:cxnLst>
              <a:rect l="0" t="0" r="r" b="b"/>
              <a:pathLst>
                <a:path h="238">
                  <a:moveTo>
                    <a:pt x="0" y="0"/>
                  </a:moveTo>
                  <a:lnTo>
                    <a:pt x="0" y="238"/>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23" name="Freeform 418"/>
            <p:cNvSpPr>
              <a:spLocks/>
            </p:cNvSpPr>
            <p:nvPr/>
          </p:nvSpPr>
          <p:spPr bwMode="auto">
            <a:xfrm>
              <a:off x="8884" y="6661"/>
              <a:ext cx="0" cy="16"/>
            </a:xfrm>
            <a:custGeom>
              <a:avLst/>
              <a:gdLst/>
              <a:ahLst/>
              <a:cxnLst>
                <a:cxn ang="0">
                  <a:pos x="0" y="0"/>
                </a:cxn>
                <a:cxn ang="0">
                  <a:pos x="0" y="15"/>
                </a:cxn>
              </a:cxnLst>
              <a:rect l="0" t="0" r="r" b="b"/>
              <a:pathLst>
                <a:path h="15">
                  <a:moveTo>
                    <a:pt x="0" y="0"/>
                  </a:moveTo>
                  <a:lnTo>
                    <a:pt x="0" y="1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24" name="Freeform 419"/>
            <p:cNvSpPr>
              <a:spLocks/>
            </p:cNvSpPr>
            <p:nvPr/>
          </p:nvSpPr>
          <p:spPr bwMode="auto">
            <a:xfrm>
              <a:off x="8884" y="6718"/>
              <a:ext cx="0" cy="237"/>
            </a:xfrm>
            <a:custGeom>
              <a:avLst/>
              <a:gdLst/>
              <a:ahLst/>
              <a:cxnLst>
                <a:cxn ang="0">
                  <a:pos x="0" y="0"/>
                </a:cxn>
                <a:cxn ang="0">
                  <a:pos x="0" y="238"/>
                </a:cxn>
              </a:cxnLst>
              <a:rect l="0" t="0" r="r" b="b"/>
              <a:pathLst>
                <a:path h="238">
                  <a:moveTo>
                    <a:pt x="0" y="0"/>
                  </a:moveTo>
                  <a:lnTo>
                    <a:pt x="0" y="238"/>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25" name="Freeform 420"/>
            <p:cNvSpPr>
              <a:spLocks/>
            </p:cNvSpPr>
            <p:nvPr/>
          </p:nvSpPr>
          <p:spPr bwMode="auto">
            <a:xfrm>
              <a:off x="8884" y="6994"/>
              <a:ext cx="0" cy="14"/>
            </a:xfrm>
            <a:custGeom>
              <a:avLst/>
              <a:gdLst/>
              <a:ahLst/>
              <a:cxnLst>
                <a:cxn ang="0">
                  <a:pos x="0" y="0"/>
                </a:cxn>
                <a:cxn ang="0">
                  <a:pos x="0" y="15"/>
                </a:cxn>
              </a:cxnLst>
              <a:rect l="0" t="0" r="r" b="b"/>
              <a:pathLst>
                <a:path h="15">
                  <a:moveTo>
                    <a:pt x="0" y="0"/>
                  </a:moveTo>
                  <a:lnTo>
                    <a:pt x="0" y="1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26" name="Freeform 421"/>
            <p:cNvSpPr>
              <a:spLocks/>
            </p:cNvSpPr>
            <p:nvPr/>
          </p:nvSpPr>
          <p:spPr bwMode="auto">
            <a:xfrm>
              <a:off x="8884" y="7049"/>
              <a:ext cx="0" cy="271"/>
            </a:xfrm>
            <a:custGeom>
              <a:avLst/>
              <a:gdLst/>
              <a:ahLst/>
              <a:cxnLst>
                <a:cxn ang="0">
                  <a:pos x="0" y="0"/>
                </a:cxn>
                <a:cxn ang="0">
                  <a:pos x="0" y="269"/>
                </a:cxn>
              </a:cxnLst>
              <a:rect l="0" t="0" r="r" b="b"/>
              <a:pathLst>
                <a:path h="270">
                  <a:moveTo>
                    <a:pt x="0" y="0"/>
                  </a:moveTo>
                  <a:lnTo>
                    <a:pt x="0" y="269"/>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27" name="Freeform 422"/>
            <p:cNvSpPr>
              <a:spLocks/>
            </p:cNvSpPr>
            <p:nvPr/>
          </p:nvSpPr>
          <p:spPr bwMode="auto">
            <a:xfrm>
              <a:off x="3589" y="2730"/>
              <a:ext cx="5043" cy="4976"/>
            </a:xfrm>
            <a:custGeom>
              <a:avLst/>
              <a:gdLst/>
              <a:ahLst/>
              <a:cxnLst>
                <a:cxn ang="0">
                  <a:pos x="3383" y="4889"/>
                </a:cxn>
                <a:cxn ang="0">
                  <a:pos x="3616" y="4791"/>
                </a:cxn>
                <a:cxn ang="0">
                  <a:pos x="3837" y="4670"/>
                </a:cxn>
                <a:cxn ang="0">
                  <a:pos x="4045" y="4528"/>
                </a:cxn>
                <a:cxn ang="0">
                  <a:pos x="4238" y="4365"/>
                </a:cxn>
                <a:cxn ang="0">
                  <a:pos x="4414" y="4184"/>
                </a:cxn>
                <a:cxn ang="0">
                  <a:pos x="4571" y="3987"/>
                </a:cxn>
                <a:cxn ang="0">
                  <a:pos x="4707" y="3774"/>
                </a:cxn>
                <a:cxn ang="0">
                  <a:pos x="4821" y="3549"/>
                </a:cxn>
                <a:cxn ang="0">
                  <a:pos x="4913" y="3314"/>
                </a:cxn>
                <a:cxn ang="0">
                  <a:pos x="4980" y="3071"/>
                </a:cxn>
                <a:cxn ang="0">
                  <a:pos x="5023" y="2822"/>
                </a:cxn>
                <a:cxn ang="0">
                  <a:pos x="5040" y="2571"/>
                </a:cxn>
                <a:cxn ang="0">
                  <a:pos x="5038" y="2403"/>
                </a:cxn>
                <a:cxn ang="0">
                  <a:pos x="5014" y="2151"/>
                </a:cxn>
                <a:cxn ang="0">
                  <a:pos x="4964" y="1904"/>
                </a:cxn>
                <a:cxn ang="0">
                  <a:pos x="4890" y="1663"/>
                </a:cxn>
                <a:cxn ang="0">
                  <a:pos x="4793" y="1430"/>
                </a:cxn>
                <a:cxn ang="0">
                  <a:pos x="4672" y="1209"/>
                </a:cxn>
                <a:cxn ang="0">
                  <a:pos x="4530" y="1000"/>
                </a:cxn>
                <a:cxn ang="0">
                  <a:pos x="4368" y="807"/>
                </a:cxn>
                <a:cxn ang="0">
                  <a:pos x="4188" y="631"/>
                </a:cxn>
                <a:cxn ang="0">
                  <a:pos x="3990" y="473"/>
                </a:cxn>
                <a:cxn ang="0">
                  <a:pos x="3778" y="337"/>
                </a:cxn>
                <a:cxn ang="0">
                  <a:pos x="3554" y="222"/>
                </a:cxn>
                <a:cxn ang="0">
                  <a:pos x="3319" y="130"/>
                </a:cxn>
                <a:cxn ang="0">
                  <a:pos x="3076" y="62"/>
                </a:cxn>
                <a:cxn ang="0">
                  <a:pos x="2827" y="19"/>
                </a:cxn>
                <a:cxn ang="0">
                  <a:pos x="2575" y="1"/>
                </a:cxn>
                <a:cxn ang="0">
                  <a:pos x="2407" y="3"/>
                </a:cxn>
                <a:cxn ang="0">
                  <a:pos x="2156" y="27"/>
                </a:cxn>
                <a:cxn ang="0">
                  <a:pos x="1909" y="76"/>
                </a:cxn>
                <a:cxn ang="0">
                  <a:pos x="1667" y="149"/>
                </a:cxn>
                <a:cxn ang="0">
                  <a:pos x="1435" y="246"/>
                </a:cxn>
                <a:cxn ang="0">
                  <a:pos x="1213" y="366"/>
                </a:cxn>
                <a:cxn ang="0">
                  <a:pos x="1004" y="507"/>
                </a:cxn>
                <a:cxn ang="0">
                  <a:pos x="810" y="669"/>
                </a:cxn>
                <a:cxn ang="0">
                  <a:pos x="633" y="849"/>
                </a:cxn>
                <a:cxn ang="0">
                  <a:pos x="476" y="1046"/>
                </a:cxn>
                <a:cxn ang="0">
                  <a:pos x="339" y="1258"/>
                </a:cxn>
                <a:cxn ang="0">
                  <a:pos x="224" y="1482"/>
                </a:cxn>
                <a:cxn ang="0">
                  <a:pos x="131" y="1717"/>
                </a:cxn>
                <a:cxn ang="0">
                  <a:pos x="63" y="1960"/>
                </a:cxn>
                <a:cxn ang="0">
                  <a:pos x="19" y="2208"/>
                </a:cxn>
                <a:cxn ang="0">
                  <a:pos x="0" y="2460"/>
                </a:cxn>
                <a:cxn ang="0">
                  <a:pos x="2" y="2628"/>
                </a:cxn>
                <a:cxn ang="0">
                  <a:pos x="25" y="2879"/>
                </a:cxn>
                <a:cxn ang="0">
                  <a:pos x="74" y="3127"/>
                </a:cxn>
                <a:cxn ang="0">
                  <a:pos x="146" y="3369"/>
                </a:cxn>
                <a:cxn ang="0">
                  <a:pos x="243" y="3602"/>
                </a:cxn>
                <a:cxn ang="0">
                  <a:pos x="362" y="3824"/>
                </a:cxn>
                <a:cxn ang="0">
                  <a:pos x="504" y="4033"/>
                </a:cxn>
                <a:cxn ang="0">
                  <a:pos x="665" y="4227"/>
                </a:cxn>
                <a:cxn ang="0">
                  <a:pos x="845" y="4404"/>
                </a:cxn>
                <a:cxn ang="0">
                  <a:pos x="1041" y="4562"/>
                </a:cxn>
                <a:cxn ang="0">
                  <a:pos x="1253" y="4699"/>
                </a:cxn>
                <a:cxn ang="0">
                  <a:pos x="1477" y="4815"/>
                </a:cxn>
                <a:cxn ang="0">
                  <a:pos x="1711" y="4908"/>
                </a:cxn>
                <a:cxn ang="0">
                  <a:pos x="1913" y="4967"/>
                </a:cxn>
              </a:cxnLst>
              <a:rect l="0" t="0" r="r" b="b"/>
              <a:pathLst>
                <a:path w="5041" h="4977">
                  <a:moveTo>
                    <a:pt x="3223" y="4941"/>
                  </a:moveTo>
                  <a:lnTo>
                    <a:pt x="3304" y="4917"/>
                  </a:lnTo>
                  <a:lnTo>
                    <a:pt x="3383" y="4889"/>
                  </a:lnTo>
                  <a:lnTo>
                    <a:pt x="3462" y="4859"/>
                  </a:lnTo>
                  <a:lnTo>
                    <a:pt x="3539" y="4826"/>
                  </a:lnTo>
                  <a:lnTo>
                    <a:pt x="3616" y="4791"/>
                  </a:lnTo>
                  <a:lnTo>
                    <a:pt x="3691" y="4753"/>
                  </a:lnTo>
                  <a:lnTo>
                    <a:pt x="3765" y="4713"/>
                  </a:lnTo>
                  <a:lnTo>
                    <a:pt x="3837" y="4670"/>
                  </a:lnTo>
                  <a:lnTo>
                    <a:pt x="3908" y="4625"/>
                  </a:lnTo>
                  <a:lnTo>
                    <a:pt x="3977" y="4577"/>
                  </a:lnTo>
                  <a:lnTo>
                    <a:pt x="4045" y="4528"/>
                  </a:lnTo>
                  <a:lnTo>
                    <a:pt x="4111" y="4476"/>
                  </a:lnTo>
                  <a:lnTo>
                    <a:pt x="4176" y="4421"/>
                  </a:lnTo>
                  <a:lnTo>
                    <a:pt x="4238" y="4365"/>
                  </a:lnTo>
                  <a:lnTo>
                    <a:pt x="4299" y="4307"/>
                  </a:lnTo>
                  <a:lnTo>
                    <a:pt x="4357" y="4247"/>
                  </a:lnTo>
                  <a:lnTo>
                    <a:pt x="4414" y="4184"/>
                  </a:lnTo>
                  <a:lnTo>
                    <a:pt x="4468" y="4120"/>
                  </a:lnTo>
                  <a:lnTo>
                    <a:pt x="4521" y="4054"/>
                  </a:lnTo>
                  <a:lnTo>
                    <a:pt x="4571" y="3987"/>
                  </a:lnTo>
                  <a:lnTo>
                    <a:pt x="4619" y="3917"/>
                  </a:lnTo>
                  <a:lnTo>
                    <a:pt x="4664" y="3847"/>
                  </a:lnTo>
                  <a:lnTo>
                    <a:pt x="4707" y="3774"/>
                  </a:lnTo>
                  <a:lnTo>
                    <a:pt x="4748" y="3701"/>
                  </a:lnTo>
                  <a:lnTo>
                    <a:pt x="4786" y="3625"/>
                  </a:lnTo>
                  <a:lnTo>
                    <a:pt x="4821" y="3549"/>
                  </a:lnTo>
                  <a:lnTo>
                    <a:pt x="4855" y="3472"/>
                  </a:lnTo>
                  <a:lnTo>
                    <a:pt x="4885" y="3394"/>
                  </a:lnTo>
                  <a:lnTo>
                    <a:pt x="4913" y="3314"/>
                  </a:lnTo>
                  <a:lnTo>
                    <a:pt x="4938" y="3234"/>
                  </a:lnTo>
                  <a:lnTo>
                    <a:pt x="4960" y="3153"/>
                  </a:lnTo>
                  <a:lnTo>
                    <a:pt x="4980" y="3071"/>
                  </a:lnTo>
                  <a:lnTo>
                    <a:pt x="4997" y="2989"/>
                  </a:lnTo>
                  <a:lnTo>
                    <a:pt x="5011" y="2906"/>
                  </a:lnTo>
                  <a:lnTo>
                    <a:pt x="5023" y="2822"/>
                  </a:lnTo>
                  <a:lnTo>
                    <a:pt x="5031" y="2739"/>
                  </a:lnTo>
                  <a:lnTo>
                    <a:pt x="5037" y="2655"/>
                  </a:lnTo>
                  <a:lnTo>
                    <a:pt x="5040" y="2571"/>
                  </a:lnTo>
                  <a:lnTo>
                    <a:pt x="5041" y="2529"/>
                  </a:lnTo>
                  <a:lnTo>
                    <a:pt x="5040" y="2486"/>
                  </a:lnTo>
                  <a:lnTo>
                    <a:pt x="5038" y="2403"/>
                  </a:lnTo>
                  <a:lnTo>
                    <a:pt x="5032" y="2319"/>
                  </a:lnTo>
                  <a:lnTo>
                    <a:pt x="5025" y="2235"/>
                  </a:lnTo>
                  <a:lnTo>
                    <a:pt x="5014" y="2151"/>
                  </a:lnTo>
                  <a:lnTo>
                    <a:pt x="5000" y="2068"/>
                  </a:lnTo>
                  <a:lnTo>
                    <a:pt x="4983" y="1986"/>
                  </a:lnTo>
                  <a:lnTo>
                    <a:pt x="4964" y="1904"/>
                  </a:lnTo>
                  <a:lnTo>
                    <a:pt x="4942" y="1823"/>
                  </a:lnTo>
                  <a:lnTo>
                    <a:pt x="4917" y="1742"/>
                  </a:lnTo>
                  <a:lnTo>
                    <a:pt x="4890" y="1663"/>
                  </a:lnTo>
                  <a:lnTo>
                    <a:pt x="4860" y="1584"/>
                  </a:lnTo>
                  <a:lnTo>
                    <a:pt x="4828" y="1506"/>
                  </a:lnTo>
                  <a:lnTo>
                    <a:pt x="4793" y="1430"/>
                  </a:lnTo>
                  <a:lnTo>
                    <a:pt x="4755" y="1355"/>
                  </a:lnTo>
                  <a:lnTo>
                    <a:pt x="4715" y="1281"/>
                  </a:lnTo>
                  <a:lnTo>
                    <a:pt x="4672" y="1209"/>
                  </a:lnTo>
                  <a:lnTo>
                    <a:pt x="4627" y="1137"/>
                  </a:lnTo>
                  <a:lnTo>
                    <a:pt x="4580" y="1068"/>
                  </a:lnTo>
                  <a:lnTo>
                    <a:pt x="4530" y="1000"/>
                  </a:lnTo>
                  <a:lnTo>
                    <a:pt x="4478" y="934"/>
                  </a:lnTo>
                  <a:lnTo>
                    <a:pt x="4424" y="869"/>
                  </a:lnTo>
                  <a:lnTo>
                    <a:pt x="4368" y="807"/>
                  </a:lnTo>
                  <a:lnTo>
                    <a:pt x="4310" y="746"/>
                  </a:lnTo>
                  <a:lnTo>
                    <a:pt x="4250" y="687"/>
                  </a:lnTo>
                  <a:lnTo>
                    <a:pt x="4188" y="631"/>
                  </a:lnTo>
                  <a:lnTo>
                    <a:pt x="4123" y="576"/>
                  </a:lnTo>
                  <a:lnTo>
                    <a:pt x="4058" y="523"/>
                  </a:lnTo>
                  <a:lnTo>
                    <a:pt x="3990" y="473"/>
                  </a:lnTo>
                  <a:lnTo>
                    <a:pt x="3921" y="425"/>
                  </a:lnTo>
                  <a:lnTo>
                    <a:pt x="3851" y="380"/>
                  </a:lnTo>
                  <a:lnTo>
                    <a:pt x="3778" y="337"/>
                  </a:lnTo>
                  <a:lnTo>
                    <a:pt x="3705" y="296"/>
                  </a:lnTo>
                  <a:lnTo>
                    <a:pt x="3630" y="258"/>
                  </a:lnTo>
                  <a:lnTo>
                    <a:pt x="3554" y="222"/>
                  </a:lnTo>
                  <a:lnTo>
                    <a:pt x="3476" y="189"/>
                  </a:lnTo>
                  <a:lnTo>
                    <a:pt x="3398" y="158"/>
                  </a:lnTo>
                  <a:lnTo>
                    <a:pt x="3319" y="130"/>
                  </a:lnTo>
                  <a:lnTo>
                    <a:pt x="3239" y="105"/>
                  </a:lnTo>
                  <a:lnTo>
                    <a:pt x="3157" y="82"/>
                  </a:lnTo>
                  <a:lnTo>
                    <a:pt x="3076" y="62"/>
                  </a:lnTo>
                  <a:lnTo>
                    <a:pt x="2993" y="45"/>
                  </a:lnTo>
                  <a:lnTo>
                    <a:pt x="2911" y="30"/>
                  </a:lnTo>
                  <a:lnTo>
                    <a:pt x="2827" y="19"/>
                  </a:lnTo>
                  <a:lnTo>
                    <a:pt x="2744" y="10"/>
                  </a:lnTo>
                  <a:lnTo>
                    <a:pt x="2660" y="4"/>
                  </a:lnTo>
                  <a:lnTo>
                    <a:pt x="2575" y="1"/>
                  </a:lnTo>
                  <a:lnTo>
                    <a:pt x="2534" y="0"/>
                  </a:lnTo>
                  <a:lnTo>
                    <a:pt x="2491" y="0"/>
                  </a:lnTo>
                  <a:lnTo>
                    <a:pt x="2407" y="3"/>
                  </a:lnTo>
                  <a:lnTo>
                    <a:pt x="2323" y="8"/>
                  </a:lnTo>
                  <a:lnTo>
                    <a:pt x="2240" y="16"/>
                  </a:lnTo>
                  <a:lnTo>
                    <a:pt x="2156" y="27"/>
                  </a:lnTo>
                  <a:lnTo>
                    <a:pt x="2073" y="40"/>
                  </a:lnTo>
                  <a:lnTo>
                    <a:pt x="1991" y="56"/>
                  </a:lnTo>
                  <a:lnTo>
                    <a:pt x="1909" y="76"/>
                  </a:lnTo>
                  <a:lnTo>
                    <a:pt x="1827" y="97"/>
                  </a:lnTo>
                  <a:lnTo>
                    <a:pt x="1747" y="122"/>
                  </a:lnTo>
                  <a:lnTo>
                    <a:pt x="1667" y="149"/>
                  </a:lnTo>
                  <a:lnTo>
                    <a:pt x="1589" y="179"/>
                  </a:lnTo>
                  <a:lnTo>
                    <a:pt x="1511" y="211"/>
                  </a:lnTo>
                  <a:lnTo>
                    <a:pt x="1435" y="246"/>
                  </a:lnTo>
                  <a:lnTo>
                    <a:pt x="1359" y="283"/>
                  </a:lnTo>
                  <a:lnTo>
                    <a:pt x="1285" y="324"/>
                  </a:lnTo>
                  <a:lnTo>
                    <a:pt x="1213" y="366"/>
                  </a:lnTo>
                  <a:lnTo>
                    <a:pt x="1141" y="411"/>
                  </a:lnTo>
                  <a:lnTo>
                    <a:pt x="1072" y="458"/>
                  </a:lnTo>
                  <a:lnTo>
                    <a:pt x="1004" y="507"/>
                  </a:lnTo>
                  <a:lnTo>
                    <a:pt x="937" y="559"/>
                  </a:lnTo>
                  <a:lnTo>
                    <a:pt x="873" y="613"/>
                  </a:lnTo>
                  <a:lnTo>
                    <a:pt x="810" y="669"/>
                  </a:lnTo>
                  <a:lnTo>
                    <a:pt x="749" y="727"/>
                  </a:lnTo>
                  <a:lnTo>
                    <a:pt x="690" y="787"/>
                  </a:lnTo>
                  <a:lnTo>
                    <a:pt x="633" y="849"/>
                  </a:lnTo>
                  <a:lnTo>
                    <a:pt x="579" y="913"/>
                  </a:lnTo>
                  <a:lnTo>
                    <a:pt x="526" y="979"/>
                  </a:lnTo>
                  <a:lnTo>
                    <a:pt x="476" y="1046"/>
                  </a:lnTo>
                  <a:lnTo>
                    <a:pt x="428" y="1115"/>
                  </a:lnTo>
                  <a:lnTo>
                    <a:pt x="382" y="1186"/>
                  </a:lnTo>
                  <a:lnTo>
                    <a:pt x="339" y="1258"/>
                  </a:lnTo>
                  <a:lnTo>
                    <a:pt x="298" y="1332"/>
                  </a:lnTo>
                  <a:lnTo>
                    <a:pt x="259" y="1406"/>
                  </a:lnTo>
                  <a:lnTo>
                    <a:pt x="224" y="1482"/>
                  </a:lnTo>
                  <a:lnTo>
                    <a:pt x="190" y="1559"/>
                  </a:lnTo>
                  <a:lnTo>
                    <a:pt x="159" y="1638"/>
                  </a:lnTo>
                  <a:lnTo>
                    <a:pt x="131" y="1717"/>
                  </a:lnTo>
                  <a:lnTo>
                    <a:pt x="106" y="1797"/>
                  </a:lnTo>
                  <a:lnTo>
                    <a:pt x="83" y="1878"/>
                  </a:lnTo>
                  <a:lnTo>
                    <a:pt x="63" y="1960"/>
                  </a:lnTo>
                  <a:lnTo>
                    <a:pt x="46" y="2042"/>
                  </a:lnTo>
                  <a:lnTo>
                    <a:pt x="31" y="2125"/>
                  </a:lnTo>
                  <a:lnTo>
                    <a:pt x="19" y="2208"/>
                  </a:lnTo>
                  <a:lnTo>
                    <a:pt x="10" y="2292"/>
                  </a:lnTo>
                  <a:lnTo>
                    <a:pt x="4" y="2376"/>
                  </a:lnTo>
                  <a:lnTo>
                    <a:pt x="0" y="2460"/>
                  </a:lnTo>
                  <a:lnTo>
                    <a:pt x="0" y="2502"/>
                  </a:lnTo>
                  <a:lnTo>
                    <a:pt x="0" y="2544"/>
                  </a:lnTo>
                  <a:lnTo>
                    <a:pt x="2" y="2628"/>
                  </a:lnTo>
                  <a:lnTo>
                    <a:pt x="7" y="2712"/>
                  </a:lnTo>
                  <a:lnTo>
                    <a:pt x="15" y="2796"/>
                  </a:lnTo>
                  <a:lnTo>
                    <a:pt x="25" y="2879"/>
                  </a:lnTo>
                  <a:lnTo>
                    <a:pt x="39" y="2962"/>
                  </a:lnTo>
                  <a:lnTo>
                    <a:pt x="55" y="3045"/>
                  </a:lnTo>
                  <a:lnTo>
                    <a:pt x="74" y="3127"/>
                  </a:lnTo>
                  <a:lnTo>
                    <a:pt x="95" y="3208"/>
                  </a:lnTo>
                  <a:lnTo>
                    <a:pt x="120" y="3289"/>
                  </a:lnTo>
                  <a:lnTo>
                    <a:pt x="146" y="3369"/>
                  </a:lnTo>
                  <a:lnTo>
                    <a:pt x="176" y="3447"/>
                  </a:lnTo>
                  <a:lnTo>
                    <a:pt x="208" y="3525"/>
                  </a:lnTo>
                  <a:lnTo>
                    <a:pt x="243" y="3602"/>
                  </a:lnTo>
                  <a:lnTo>
                    <a:pt x="281" y="3677"/>
                  </a:lnTo>
                  <a:lnTo>
                    <a:pt x="320" y="3751"/>
                  </a:lnTo>
                  <a:lnTo>
                    <a:pt x="362" y="3824"/>
                  </a:lnTo>
                  <a:lnTo>
                    <a:pt x="407" y="3895"/>
                  </a:lnTo>
                  <a:lnTo>
                    <a:pt x="454" y="3965"/>
                  </a:lnTo>
                  <a:lnTo>
                    <a:pt x="504" y="4033"/>
                  </a:lnTo>
                  <a:lnTo>
                    <a:pt x="555" y="4099"/>
                  </a:lnTo>
                  <a:lnTo>
                    <a:pt x="609" y="4164"/>
                  </a:lnTo>
                  <a:lnTo>
                    <a:pt x="665" y="4227"/>
                  </a:lnTo>
                  <a:lnTo>
                    <a:pt x="723" y="4288"/>
                  </a:lnTo>
                  <a:lnTo>
                    <a:pt x="783" y="4347"/>
                  </a:lnTo>
                  <a:lnTo>
                    <a:pt x="845" y="4404"/>
                  </a:lnTo>
                  <a:lnTo>
                    <a:pt x="908" y="4459"/>
                  </a:lnTo>
                  <a:lnTo>
                    <a:pt x="974" y="4511"/>
                  </a:lnTo>
                  <a:lnTo>
                    <a:pt x="1041" y="4562"/>
                  </a:lnTo>
                  <a:lnTo>
                    <a:pt x="1110" y="4610"/>
                  </a:lnTo>
                  <a:lnTo>
                    <a:pt x="1181" y="4656"/>
                  </a:lnTo>
                  <a:lnTo>
                    <a:pt x="1253" y="4699"/>
                  </a:lnTo>
                  <a:lnTo>
                    <a:pt x="1326" y="4740"/>
                  </a:lnTo>
                  <a:lnTo>
                    <a:pt x="1401" y="4779"/>
                  </a:lnTo>
                  <a:lnTo>
                    <a:pt x="1477" y="4815"/>
                  </a:lnTo>
                  <a:lnTo>
                    <a:pt x="1554" y="4849"/>
                  </a:lnTo>
                  <a:lnTo>
                    <a:pt x="1632" y="4880"/>
                  </a:lnTo>
                  <a:lnTo>
                    <a:pt x="1711" y="4908"/>
                  </a:lnTo>
                  <a:lnTo>
                    <a:pt x="1792" y="4934"/>
                  </a:lnTo>
                  <a:lnTo>
                    <a:pt x="1872" y="4956"/>
                  </a:lnTo>
                  <a:lnTo>
                    <a:pt x="1913" y="4967"/>
                  </a:lnTo>
                  <a:lnTo>
                    <a:pt x="1954" y="4977"/>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28" name="Freeform 423"/>
            <p:cNvSpPr>
              <a:spLocks/>
            </p:cNvSpPr>
            <p:nvPr/>
          </p:nvSpPr>
          <p:spPr bwMode="auto">
            <a:xfrm>
              <a:off x="8424" y="811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29" name="Freeform 424"/>
            <p:cNvSpPr>
              <a:spLocks/>
            </p:cNvSpPr>
            <p:nvPr/>
          </p:nvSpPr>
          <p:spPr bwMode="auto">
            <a:xfrm>
              <a:off x="8393" y="8133"/>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30" name="Freeform 425"/>
            <p:cNvSpPr>
              <a:spLocks/>
            </p:cNvSpPr>
            <p:nvPr/>
          </p:nvSpPr>
          <p:spPr bwMode="auto">
            <a:xfrm>
              <a:off x="8424" y="811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31" name="Freeform 426"/>
            <p:cNvSpPr>
              <a:spLocks/>
            </p:cNvSpPr>
            <p:nvPr/>
          </p:nvSpPr>
          <p:spPr bwMode="auto">
            <a:xfrm>
              <a:off x="8365" y="8149"/>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32" name="Freeform 427"/>
            <p:cNvSpPr>
              <a:spLocks/>
            </p:cNvSpPr>
            <p:nvPr/>
          </p:nvSpPr>
          <p:spPr bwMode="auto">
            <a:xfrm>
              <a:off x="8393" y="8133"/>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33" name="Freeform 428"/>
            <p:cNvSpPr>
              <a:spLocks/>
            </p:cNvSpPr>
            <p:nvPr/>
          </p:nvSpPr>
          <p:spPr bwMode="auto">
            <a:xfrm>
              <a:off x="8338" y="8163"/>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34" name="Freeform 429"/>
            <p:cNvSpPr>
              <a:spLocks/>
            </p:cNvSpPr>
            <p:nvPr/>
          </p:nvSpPr>
          <p:spPr bwMode="auto">
            <a:xfrm>
              <a:off x="8365" y="8149"/>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35" name="Freeform 430"/>
            <p:cNvSpPr>
              <a:spLocks/>
            </p:cNvSpPr>
            <p:nvPr/>
          </p:nvSpPr>
          <p:spPr bwMode="auto">
            <a:xfrm>
              <a:off x="8308" y="817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36" name="Freeform 431"/>
            <p:cNvSpPr>
              <a:spLocks/>
            </p:cNvSpPr>
            <p:nvPr/>
          </p:nvSpPr>
          <p:spPr bwMode="auto">
            <a:xfrm>
              <a:off x="8338" y="8163"/>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37" name="Freeform 432"/>
            <p:cNvSpPr>
              <a:spLocks/>
            </p:cNvSpPr>
            <p:nvPr/>
          </p:nvSpPr>
          <p:spPr bwMode="auto">
            <a:xfrm>
              <a:off x="8279" y="8186"/>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38" name="Freeform 433"/>
            <p:cNvSpPr>
              <a:spLocks/>
            </p:cNvSpPr>
            <p:nvPr/>
          </p:nvSpPr>
          <p:spPr bwMode="auto">
            <a:xfrm>
              <a:off x="1986" y="8186"/>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39" name="Freeform 434"/>
            <p:cNvSpPr>
              <a:spLocks/>
            </p:cNvSpPr>
            <p:nvPr/>
          </p:nvSpPr>
          <p:spPr bwMode="auto">
            <a:xfrm>
              <a:off x="8247" y="8198"/>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40" name="Freeform 435"/>
            <p:cNvSpPr>
              <a:spLocks/>
            </p:cNvSpPr>
            <p:nvPr/>
          </p:nvSpPr>
          <p:spPr bwMode="auto">
            <a:xfrm>
              <a:off x="8279" y="8186"/>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41" name="Freeform 436"/>
            <p:cNvSpPr>
              <a:spLocks/>
            </p:cNvSpPr>
            <p:nvPr/>
          </p:nvSpPr>
          <p:spPr bwMode="auto">
            <a:xfrm>
              <a:off x="1986" y="8198"/>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42" name="Freeform 437"/>
            <p:cNvSpPr>
              <a:spLocks/>
            </p:cNvSpPr>
            <p:nvPr/>
          </p:nvSpPr>
          <p:spPr bwMode="auto">
            <a:xfrm>
              <a:off x="1986" y="8186"/>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43" name="Freeform 438"/>
            <p:cNvSpPr>
              <a:spLocks/>
            </p:cNvSpPr>
            <p:nvPr/>
          </p:nvSpPr>
          <p:spPr bwMode="auto">
            <a:xfrm>
              <a:off x="8217" y="820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44" name="Freeform 439"/>
            <p:cNvSpPr>
              <a:spLocks/>
            </p:cNvSpPr>
            <p:nvPr/>
          </p:nvSpPr>
          <p:spPr bwMode="auto">
            <a:xfrm>
              <a:off x="8247" y="8198"/>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45" name="Freeform 440"/>
            <p:cNvSpPr>
              <a:spLocks/>
            </p:cNvSpPr>
            <p:nvPr/>
          </p:nvSpPr>
          <p:spPr bwMode="auto">
            <a:xfrm>
              <a:off x="1986" y="820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46" name="Freeform 441"/>
            <p:cNvSpPr>
              <a:spLocks/>
            </p:cNvSpPr>
            <p:nvPr/>
          </p:nvSpPr>
          <p:spPr bwMode="auto">
            <a:xfrm>
              <a:off x="1986" y="8198"/>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47" name="Freeform 442"/>
            <p:cNvSpPr>
              <a:spLocks/>
            </p:cNvSpPr>
            <p:nvPr/>
          </p:nvSpPr>
          <p:spPr bwMode="auto">
            <a:xfrm>
              <a:off x="8184" y="8214"/>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48" name="Freeform 443"/>
            <p:cNvSpPr>
              <a:spLocks/>
            </p:cNvSpPr>
            <p:nvPr/>
          </p:nvSpPr>
          <p:spPr bwMode="auto">
            <a:xfrm>
              <a:off x="8217" y="820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49" name="Freeform 444"/>
            <p:cNvSpPr>
              <a:spLocks/>
            </p:cNvSpPr>
            <p:nvPr/>
          </p:nvSpPr>
          <p:spPr bwMode="auto">
            <a:xfrm>
              <a:off x="1986" y="8214"/>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50" name="Freeform 445"/>
            <p:cNvSpPr>
              <a:spLocks/>
            </p:cNvSpPr>
            <p:nvPr/>
          </p:nvSpPr>
          <p:spPr bwMode="auto">
            <a:xfrm>
              <a:off x="1986" y="820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51" name="Freeform 446"/>
            <p:cNvSpPr>
              <a:spLocks/>
            </p:cNvSpPr>
            <p:nvPr/>
          </p:nvSpPr>
          <p:spPr bwMode="auto">
            <a:xfrm>
              <a:off x="8152" y="8223"/>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52" name="Freeform 447"/>
            <p:cNvSpPr>
              <a:spLocks/>
            </p:cNvSpPr>
            <p:nvPr/>
          </p:nvSpPr>
          <p:spPr bwMode="auto">
            <a:xfrm>
              <a:off x="8184" y="8214"/>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53" name="Freeform 448"/>
            <p:cNvSpPr>
              <a:spLocks/>
            </p:cNvSpPr>
            <p:nvPr/>
          </p:nvSpPr>
          <p:spPr bwMode="auto">
            <a:xfrm>
              <a:off x="1986" y="8223"/>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54" name="Freeform 449"/>
            <p:cNvSpPr>
              <a:spLocks/>
            </p:cNvSpPr>
            <p:nvPr/>
          </p:nvSpPr>
          <p:spPr bwMode="auto">
            <a:xfrm>
              <a:off x="1986" y="8214"/>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55" name="Freeform 450"/>
            <p:cNvSpPr>
              <a:spLocks/>
            </p:cNvSpPr>
            <p:nvPr/>
          </p:nvSpPr>
          <p:spPr bwMode="auto">
            <a:xfrm>
              <a:off x="8120" y="822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56" name="Freeform 451"/>
            <p:cNvSpPr>
              <a:spLocks/>
            </p:cNvSpPr>
            <p:nvPr/>
          </p:nvSpPr>
          <p:spPr bwMode="auto">
            <a:xfrm>
              <a:off x="8152" y="8223"/>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57" name="Freeform 452"/>
            <p:cNvSpPr>
              <a:spLocks/>
            </p:cNvSpPr>
            <p:nvPr/>
          </p:nvSpPr>
          <p:spPr bwMode="auto">
            <a:xfrm>
              <a:off x="1986" y="822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58" name="Freeform 453"/>
            <p:cNvSpPr>
              <a:spLocks/>
            </p:cNvSpPr>
            <p:nvPr/>
          </p:nvSpPr>
          <p:spPr bwMode="auto">
            <a:xfrm>
              <a:off x="1986" y="8223"/>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59" name="Freeform 454"/>
            <p:cNvSpPr>
              <a:spLocks/>
            </p:cNvSpPr>
            <p:nvPr/>
          </p:nvSpPr>
          <p:spPr bwMode="auto">
            <a:xfrm>
              <a:off x="8090" y="8234"/>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60" name="Freeform 455"/>
            <p:cNvSpPr>
              <a:spLocks/>
            </p:cNvSpPr>
            <p:nvPr/>
          </p:nvSpPr>
          <p:spPr bwMode="auto">
            <a:xfrm>
              <a:off x="8120" y="822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61" name="Freeform 456"/>
            <p:cNvSpPr>
              <a:spLocks/>
            </p:cNvSpPr>
            <p:nvPr/>
          </p:nvSpPr>
          <p:spPr bwMode="auto">
            <a:xfrm>
              <a:off x="1986" y="8234"/>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62" name="Freeform 457"/>
            <p:cNvSpPr>
              <a:spLocks/>
            </p:cNvSpPr>
            <p:nvPr/>
          </p:nvSpPr>
          <p:spPr bwMode="auto">
            <a:xfrm>
              <a:off x="1986" y="822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63" name="Freeform 458"/>
            <p:cNvSpPr>
              <a:spLocks/>
            </p:cNvSpPr>
            <p:nvPr/>
          </p:nvSpPr>
          <p:spPr bwMode="auto">
            <a:xfrm>
              <a:off x="8056" y="8239"/>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64" name="Freeform 459"/>
            <p:cNvSpPr>
              <a:spLocks/>
            </p:cNvSpPr>
            <p:nvPr/>
          </p:nvSpPr>
          <p:spPr bwMode="auto">
            <a:xfrm>
              <a:off x="8090" y="8234"/>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65" name="Freeform 460"/>
            <p:cNvSpPr>
              <a:spLocks/>
            </p:cNvSpPr>
            <p:nvPr/>
          </p:nvSpPr>
          <p:spPr bwMode="auto">
            <a:xfrm>
              <a:off x="1986" y="8239"/>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66" name="Freeform 461"/>
            <p:cNvSpPr>
              <a:spLocks/>
            </p:cNvSpPr>
            <p:nvPr/>
          </p:nvSpPr>
          <p:spPr bwMode="auto">
            <a:xfrm>
              <a:off x="1986" y="8234"/>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67" name="Freeform 462"/>
            <p:cNvSpPr>
              <a:spLocks/>
            </p:cNvSpPr>
            <p:nvPr/>
          </p:nvSpPr>
          <p:spPr bwMode="auto">
            <a:xfrm>
              <a:off x="8024" y="824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68" name="Freeform 463"/>
            <p:cNvSpPr>
              <a:spLocks/>
            </p:cNvSpPr>
            <p:nvPr/>
          </p:nvSpPr>
          <p:spPr bwMode="auto">
            <a:xfrm>
              <a:off x="8056" y="8239"/>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69" name="Freeform 464"/>
            <p:cNvSpPr>
              <a:spLocks/>
            </p:cNvSpPr>
            <p:nvPr/>
          </p:nvSpPr>
          <p:spPr bwMode="auto">
            <a:xfrm>
              <a:off x="1986" y="824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70" name="Freeform 465"/>
            <p:cNvSpPr>
              <a:spLocks/>
            </p:cNvSpPr>
            <p:nvPr/>
          </p:nvSpPr>
          <p:spPr bwMode="auto">
            <a:xfrm>
              <a:off x="1986" y="8239"/>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71" name="Freeform 466"/>
            <p:cNvSpPr>
              <a:spLocks/>
            </p:cNvSpPr>
            <p:nvPr/>
          </p:nvSpPr>
          <p:spPr bwMode="auto">
            <a:xfrm>
              <a:off x="7992" y="824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72" name="Freeform 467"/>
            <p:cNvSpPr>
              <a:spLocks/>
            </p:cNvSpPr>
            <p:nvPr/>
          </p:nvSpPr>
          <p:spPr bwMode="auto">
            <a:xfrm>
              <a:off x="8024" y="824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73" name="Freeform 468"/>
            <p:cNvSpPr>
              <a:spLocks/>
            </p:cNvSpPr>
            <p:nvPr/>
          </p:nvSpPr>
          <p:spPr bwMode="auto">
            <a:xfrm>
              <a:off x="1986" y="824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74" name="Freeform 469"/>
            <p:cNvSpPr>
              <a:spLocks/>
            </p:cNvSpPr>
            <p:nvPr/>
          </p:nvSpPr>
          <p:spPr bwMode="auto">
            <a:xfrm>
              <a:off x="1986" y="824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75" name="Freeform 470"/>
            <p:cNvSpPr>
              <a:spLocks/>
            </p:cNvSpPr>
            <p:nvPr/>
          </p:nvSpPr>
          <p:spPr bwMode="auto">
            <a:xfrm>
              <a:off x="7959" y="824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76" name="Freeform 471"/>
            <p:cNvSpPr>
              <a:spLocks/>
            </p:cNvSpPr>
            <p:nvPr/>
          </p:nvSpPr>
          <p:spPr bwMode="auto">
            <a:xfrm>
              <a:off x="7992" y="824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77" name="Freeform 472"/>
            <p:cNvSpPr>
              <a:spLocks/>
            </p:cNvSpPr>
            <p:nvPr/>
          </p:nvSpPr>
          <p:spPr bwMode="auto">
            <a:xfrm>
              <a:off x="1986" y="824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78" name="Freeform 473"/>
            <p:cNvSpPr>
              <a:spLocks/>
            </p:cNvSpPr>
            <p:nvPr/>
          </p:nvSpPr>
          <p:spPr bwMode="auto">
            <a:xfrm>
              <a:off x="1986" y="824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79" name="Freeform 474"/>
            <p:cNvSpPr>
              <a:spLocks/>
            </p:cNvSpPr>
            <p:nvPr/>
          </p:nvSpPr>
          <p:spPr bwMode="auto">
            <a:xfrm>
              <a:off x="1986" y="8241"/>
              <a:ext cx="8590" cy="315"/>
            </a:xfrm>
            <a:custGeom>
              <a:avLst/>
              <a:gdLst/>
              <a:ahLst/>
              <a:cxnLst>
                <a:cxn ang="0">
                  <a:pos x="0" y="316"/>
                </a:cxn>
                <a:cxn ang="0">
                  <a:pos x="8588" y="316"/>
                </a:cxn>
                <a:cxn ang="0">
                  <a:pos x="0" y="0"/>
                </a:cxn>
                <a:cxn ang="0">
                  <a:pos x="0" y="316"/>
                </a:cxn>
              </a:cxnLst>
              <a:rect l="0" t="0" r="r" b="b"/>
              <a:pathLst>
                <a:path w="8588" h="315">
                  <a:moveTo>
                    <a:pt x="0" y="316"/>
                  </a:moveTo>
                  <a:lnTo>
                    <a:pt x="8588" y="316"/>
                  </a:lnTo>
                  <a:lnTo>
                    <a:pt x="0" y="0"/>
                  </a:lnTo>
                  <a:lnTo>
                    <a:pt x="0" y="316"/>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80" name="Freeform 475"/>
            <p:cNvSpPr>
              <a:spLocks/>
            </p:cNvSpPr>
            <p:nvPr/>
          </p:nvSpPr>
          <p:spPr bwMode="auto">
            <a:xfrm>
              <a:off x="1986" y="8241"/>
              <a:ext cx="8590" cy="315"/>
            </a:xfrm>
            <a:custGeom>
              <a:avLst/>
              <a:gdLst/>
              <a:ahLst/>
              <a:cxnLst>
                <a:cxn ang="0">
                  <a:pos x="0" y="0"/>
                </a:cxn>
                <a:cxn ang="0">
                  <a:pos x="8588" y="316"/>
                </a:cxn>
                <a:cxn ang="0">
                  <a:pos x="8588" y="0"/>
                </a:cxn>
                <a:cxn ang="0">
                  <a:pos x="0" y="0"/>
                </a:cxn>
              </a:cxnLst>
              <a:rect l="0" t="0" r="r" b="b"/>
              <a:pathLst>
                <a:path w="8588" h="315">
                  <a:moveTo>
                    <a:pt x="0" y="0"/>
                  </a:moveTo>
                  <a:lnTo>
                    <a:pt x="8588" y="316"/>
                  </a:lnTo>
                  <a:lnTo>
                    <a:pt x="858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81" name="Freeform 476"/>
            <p:cNvSpPr>
              <a:spLocks/>
            </p:cNvSpPr>
            <p:nvPr/>
          </p:nvSpPr>
          <p:spPr bwMode="auto">
            <a:xfrm>
              <a:off x="4262" y="8241"/>
              <a:ext cx="139" cy="0"/>
            </a:xfrm>
            <a:custGeom>
              <a:avLst/>
              <a:gdLst/>
              <a:ahLst/>
              <a:cxnLst>
                <a:cxn ang="0">
                  <a:pos x="0" y="0"/>
                </a:cxn>
                <a:cxn ang="0">
                  <a:pos x="142" y="0"/>
                </a:cxn>
              </a:cxnLst>
              <a:rect l="0" t="0" r="r" b="b"/>
              <a:pathLst>
                <a:path w="141">
                  <a:moveTo>
                    <a:pt x="0" y="0"/>
                  </a:moveTo>
                  <a:lnTo>
                    <a:pt x="142"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82" name="Freeform 477"/>
            <p:cNvSpPr>
              <a:spLocks/>
            </p:cNvSpPr>
            <p:nvPr/>
          </p:nvSpPr>
          <p:spPr bwMode="auto">
            <a:xfrm>
              <a:off x="4439" y="8241"/>
              <a:ext cx="16" cy="0"/>
            </a:xfrm>
            <a:custGeom>
              <a:avLst/>
              <a:gdLst/>
              <a:ahLst/>
              <a:cxnLst>
                <a:cxn ang="0">
                  <a:pos x="0" y="0"/>
                </a:cxn>
                <a:cxn ang="0">
                  <a:pos x="15" y="0"/>
                </a:cxn>
              </a:cxnLst>
              <a:rect l="0" t="0" r="r" b="b"/>
              <a:pathLst>
                <a:path w="15">
                  <a:moveTo>
                    <a:pt x="0" y="0"/>
                  </a:moveTo>
                  <a:lnTo>
                    <a:pt x="15"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83" name="Freeform 478"/>
            <p:cNvSpPr>
              <a:spLocks/>
            </p:cNvSpPr>
            <p:nvPr/>
          </p:nvSpPr>
          <p:spPr bwMode="auto">
            <a:xfrm>
              <a:off x="4496" y="8241"/>
              <a:ext cx="239" cy="0"/>
            </a:xfrm>
            <a:custGeom>
              <a:avLst/>
              <a:gdLst/>
              <a:ahLst/>
              <a:cxnLst>
                <a:cxn ang="0">
                  <a:pos x="0" y="0"/>
                </a:cxn>
                <a:cxn ang="0">
                  <a:pos x="238" y="0"/>
                </a:cxn>
              </a:cxnLst>
              <a:rect l="0" t="0" r="r" b="b"/>
              <a:pathLst>
                <a:path w="238">
                  <a:moveTo>
                    <a:pt x="0" y="0"/>
                  </a:moveTo>
                  <a:lnTo>
                    <a:pt x="238"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84" name="Freeform 479"/>
            <p:cNvSpPr>
              <a:spLocks/>
            </p:cNvSpPr>
            <p:nvPr/>
          </p:nvSpPr>
          <p:spPr bwMode="auto">
            <a:xfrm>
              <a:off x="4771" y="8241"/>
              <a:ext cx="16" cy="0"/>
            </a:xfrm>
            <a:custGeom>
              <a:avLst/>
              <a:gdLst/>
              <a:ahLst/>
              <a:cxnLst>
                <a:cxn ang="0">
                  <a:pos x="0" y="0"/>
                </a:cxn>
                <a:cxn ang="0">
                  <a:pos x="15" y="0"/>
                </a:cxn>
              </a:cxnLst>
              <a:rect l="0" t="0" r="r" b="b"/>
              <a:pathLst>
                <a:path w="15">
                  <a:moveTo>
                    <a:pt x="0" y="0"/>
                  </a:moveTo>
                  <a:lnTo>
                    <a:pt x="15"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85" name="Freeform 480"/>
            <p:cNvSpPr>
              <a:spLocks/>
            </p:cNvSpPr>
            <p:nvPr/>
          </p:nvSpPr>
          <p:spPr bwMode="auto">
            <a:xfrm>
              <a:off x="4828" y="8241"/>
              <a:ext cx="237" cy="0"/>
            </a:xfrm>
            <a:custGeom>
              <a:avLst/>
              <a:gdLst/>
              <a:ahLst/>
              <a:cxnLst>
                <a:cxn ang="0">
                  <a:pos x="0" y="0"/>
                </a:cxn>
                <a:cxn ang="0">
                  <a:pos x="238" y="0"/>
                </a:cxn>
              </a:cxnLst>
              <a:rect l="0" t="0" r="r" b="b"/>
              <a:pathLst>
                <a:path w="238">
                  <a:moveTo>
                    <a:pt x="0" y="0"/>
                  </a:moveTo>
                  <a:lnTo>
                    <a:pt x="238"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86" name="Freeform 481"/>
            <p:cNvSpPr>
              <a:spLocks/>
            </p:cNvSpPr>
            <p:nvPr/>
          </p:nvSpPr>
          <p:spPr bwMode="auto">
            <a:xfrm>
              <a:off x="5107" y="8241"/>
              <a:ext cx="14" cy="0"/>
            </a:xfrm>
            <a:custGeom>
              <a:avLst/>
              <a:gdLst/>
              <a:ahLst/>
              <a:cxnLst>
                <a:cxn ang="0">
                  <a:pos x="0" y="0"/>
                </a:cxn>
                <a:cxn ang="0">
                  <a:pos x="15" y="0"/>
                </a:cxn>
              </a:cxnLst>
              <a:rect l="0" t="0" r="r" b="b"/>
              <a:pathLst>
                <a:path w="15">
                  <a:moveTo>
                    <a:pt x="0" y="0"/>
                  </a:moveTo>
                  <a:lnTo>
                    <a:pt x="15"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87" name="Freeform 482"/>
            <p:cNvSpPr>
              <a:spLocks/>
            </p:cNvSpPr>
            <p:nvPr/>
          </p:nvSpPr>
          <p:spPr bwMode="auto">
            <a:xfrm>
              <a:off x="5160" y="8241"/>
              <a:ext cx="237" cy="0"/>
            </a:xfrm>
            <a:custGeom>
              <a:avLst/>
              <a:gdLst/>
              <a:ahLst/>
              <a:cxnLst>
                <a:cxn ang="0">
                  <a:pos x="0" y="0"/>
                </a:cxn>
                <a:cxn ang="0">
                  <a:pos x="238" y="0"/>
                </a:cxn>
              </a:cxnLst>
              <a:rect l="0" t="0" r="r" b="b"/>
              <a:pathLst>
                <a:path w="238">
                  <a:moveTo>
                    <a:pt x="0" y="0"/>
                  </a:moveTo>
                  <a:lnTo>
                    <a:pt x="238"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88" name="Freeform 483"/>
            <p:cNvSpPr>
              <a:spLocks/>
            </p:cNvSpPr>
            <p:nvPr/>
          </p:nvSpPr>
          <p:spPr bwMode="auto">
            <a:xfrm>
              <a:off x="5439" y="8241"/>
              <a:ext cx="14" cy="0"/>
            </a:xfrm>
            <a:custGeom>
              <a:avLst/>
              <a:gdLst/>
              <a:ahLst/>
              <a:cxnLst>
                <a:cxn ang="0">
                  <a:pos x="0" y="0"/>
                </a:cxn>
                <a:cxn ang="0">
                  <a:pos x="15" y="0"/>
                </a:cxn>
              </a:cxnLst>
              <a:rect l="0" t="0" r="r" b="b"/>
              <a:pathLst>
                <a:path w="15">
                  <a:moveTo>
                    <a:pt x="0" y="0"/>
                  </a:moveTo>
                  <a:lnTo>
                    <a:pt x="15"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89" name="Freeform 484"/>
            <p:cNvSpPr>
              <a:spLocks/>
            </p:cNvSpPr>
            <p:nvPr/>
          </p:nvSpPr>
          <p:spPr bwMode="auto">
            <a:xfrm>
              <a:off x="5492" y="8241"/>
              <a:ext cx="237" cy="0"/>
            </a:xfrm>
            <a:custGeom>
              <a:avLst/>
              <a:gdLst/>
              <a:ahLst/>
              <a:cxnLst>
                <a:cxn ang="0">
                  <a:pos x="0" y="0"/>
                </a:cxn>
                <a:cxn ang="0">
                  <a:pos x="238" y="0"/>
                </a:cxn>
              </a:cxnLst>
              <a:rect l="0" t="0" r="r" b="b"/>
              <a:pathLst>
                <a:path w="238">
                  <a:moveTo>
                    <a:pt x="0" y="0"/>
                  </a:moveTo>
                  <a:lnTo>
                    <a:pt x="238"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90" name="Freeform 485"/>
            <p:cNvSpPr>
              <a:spLocks/>
            </p:cNvSpPr>
            <p:nvPr/>
          </p:nvSpPr>
          <p:spPr bwMode="auto">
            <a:xfrm>
              <a:off x="5771" y="8241"/>
              <a:ext cx="12" cy="0"/>
            </a:xfrm>
            <a:custGeom>
              <a:avLst/>
              <a:gdLst/>
              <a:ahLst/>
              <a:cxnLst>
                <a:cxn ang="0">
                  <a:pos x="0" y="0"/>
                </a:cxn>
                <a:cxn ang="0">
                  <a:pos x="14" y="0"/>
                </a:cxn>
              </a:cxnLst>
              <a:rect l="0" t="0" r="r" b="b"/>
              <a:pathLst>
                <a:path w="15">
                  <a:moveTo>
                    <a:pt x="0" y="0"/>
                  </a:moveTo>
                  <a:lnTo>
                    <a:pt x="14"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91" name="Freeform 486"/>
            <p:cNvSpPr>
              <a:spLocks/>
            </p:cNvSpPr>
            <p:nvPr/>
          </p:nvSpPr>
          <p:spPr bwMode="auto">
            <a:xfrm>
              <a:off x="5824" y="8241"/>
              <a:ext cx="239" cy="0"/>
            </a:xfrm>
            <a:custGeom>
              <a:avLst/>
              <a:gdLst/>
              <a:ahLst/>
              <a:cxnLst>
                <a:cxn ang="0">
                  <a:pos x="0" y="0"/>
                </a:cxn>
                <a:cxn ang="0">
                  <a:pos x="238" y="0"/>
                </a:cxn>
              </a:cxnLst>
              <a:rect l="0" t="0" r="r" b="b"/>
              <a:pathLst>
                <a:path w="238">
                  <a:moveTo>
                    <a:pt x="0" y="0"/>
                  </a:moveTo>
                  <a:lnTo>
                    <a:pt x="238"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92" name="Freeform 487"/>
            <p:cNvSpPr>
              <a:spLocks/>
            </p:cNvSpPr>
            <p:nvPr/>
          </p:nvSpPr>
          <p:spPr bwMode="auto">
            <a:xfrm>
              <a:off x="6103" y="8241"/>
              <a:ext cx="14" cy="0"/>
            </a:xfrm>
            <a:custGeom>
              <a:avLst/>
              <a:gdLst/>
              <a:ahLst/>
              <a:cxnLst>
                <a:cxn ang="0">
                  <a:pos x="0" y="0"/>
                </a:cxn>
                <a:cxn ang="0">
                  <a:pos x="15" y="0"/>
                </a:cxn>
              </a:cxnLst>
              <a:rect l="0" t="0" r="r" b="b"/>
              <a:pathLst>
                <a:path w="15">
                  <a:moveTo>
                    <a:pt x="0" y="0"/>
                  </a:moveTo>
                  <a:lnTo>
                    <a:pt x="15"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93" name="Freeform 488"/>
            <p:cNvSpPr>
              <a:spLocks/>
            </p:cNvSpPr>
            <p:nvPr/>
          </p:nvSpPr>
          <p:spPr bwMode="auto">
            <a:xfrm>
              <a:off x="6156" y="8241"/>
              <a:ext cx="239" cy="0"/>
            </a:xfrm>
            <a:custGeom>
              <a:avLst/>
              <a:gdLst/>
              <a:ahLst/>
              <a:cxnLst>
                <a:cxn ang="0">
                  <a:pos x="0" y="0"/>
                </a:cxn>
                <a:cxn ang="0">
                  <a:pos x="238" y="0"/>
                </a:cxn>
              </a:cxnLst>
              <a:rect l="0" t="0" r="r" b="b"/>
              <a:pathLst>
                <a:path w="238">
                  <a:moveTo>
                    <a:pt x="0" y="0"/>
                  </a:moveTo>
                  <a:lnTo>
                    <a:pt x="238"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94" name="Freeform 489"/>
            <p:cNvSpPr>
              <a:spLocks/>
            </p:cNvSpPr>
            <p:nvPr/>
          </p:nvSpPr>
          <p:spPr bwMode="auto">
            <a:xfrm>
              <a:off x="6435" y="8241"/>
              <a:ext cx="14" cy="0"/>
            </a:xfrm>
            <a:custGeom>
              <a:avLst/>
              <a:gdLst/>
              <a:ahLst/>
              <a:cxnLst>
                <a:cxn ang="0">
                  <a:pos x="0" y="0"/>
                </a:cxn>
                <a:cxn ang="0">
                  <a:pos x="15" y="0"/>
                </a:cxn>
              </a:cxnLst>
              <a:rect l="0" t="0" r="r" b="b"/>
              <a:pathLst>
                <a:path w="15">
                  <a:moveTo>
                    <a:pt x="0" y="0"/>
                  </a:moveTo>
                  <a:lnTo>
                    <a:pt x="15"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95" name="Freeform 490"/>
            <p:cNvSpPr>
              <a:spLocks/>
            </p:cNvSpPr>
            <p:nvPr/>
          </p:nvSpPr>
          <p:spPr bwMode="auto">
            <a:xfrm>
              <a:off x="6490" y="8241"/>
              <a:ext cx="239" cy="0"/>
            </a:xfrm>
            <a:custGeom>
              <a:avLst/>
              <a:gdLst/>
              <a:ahLst/>
              <a:cxnLst>
                <a:cxn ang="0">
                  <a:pos x="0" y="0"/>
                </a:cxn>
                <a:cxn ang="0">
                  <a:pos x="238" y="0"/>
                </a:cxn>
              </a:cxnLst>
              <a:rect l="0" t="0" r="r" b="b"/>
              <a:pathLst>
                <a:path w="238">
                  <a:moveTo>
                    <a:pt x="0" y="0"/>
                  </a:moveTo>
                  <a:lnTo>
                    <a:pt x="238"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96" name="Freeform 491"/>
            <p:cNvSpPr>
              <a:spLocks/>
            </p:cNvSpPr>
            <p:nvPr/>
          </p:nvSpPr>
          <p:spPr bwMode="auto">
            <a:xfrm>
              <a:off x="6767" y="8241"/>
              <a:ext cx="14" cy="0"/>
            </a:xfrm>
            <a:custGeom>
              <a:avLst/>
              <a:gdLst/>
              <a:ahLst/>
              <a:cxnLst>
                <a:cxn ang="0">
                  <a:pos x="0" y="0"/>
                </a:cxn>
                <a:cxn ang="0">
                  <a:pos x="15" y="0"/>
                </a:cxn>
              </a:cxnLst>
              <a:rect l="0" t="0" r="r" b="b"/>
              <a:pathLst>
                <a:path w="15">
                  <a:moveTo>
                    <a:pt x="0" y="0"/>
                  </a:moveTo>
                  <a:lnTo>
                    <a:pt x="15"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97" name="Freeform 492"/>
            <p:cNvSpPr>
              <a:spLocks/>
            </p:cNvSpPr>
            <p:nvPr/>
          </p:nvSpPr>
          <p:spPr bwMode="auto">
            <a:xfrm>
              <a:off x="6821" y="8241"/>
              <a:ext cx="241" cy="0"/>
            </a:xfrm>
            <a:custGeom>
              <a:avLst/>
              <a:gdLst/>
              <a:ahLst/>
              <a:cxnLst>
                <a:cxn ang="0">
                  <a:pos x="0" y="0"/>
                </a:cxn>
                <a:cxn ang="0">
                  <a:pos x="238" y="0"/>
                </a:cxn>
              </a:cxnLst>
              <a:rect l="0" t="0" r="r" b="b"/>
              <a:pathLst>
                <a:path w="238">
                  <a:moveTo>
                    <a:pt x="0" y="0"/>
                  </a:moveTo>
                  <a:lnTo>
                    <a:pt x="238"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98" name="Freeform 493"/>
            <p:cNvSpPr>
              <a:spLocks/>
            </p:cNvSpPr>
            <p:nvPr/>
          </p:nvSpPr>
          <p:spPr bwMode="auto">
            <a:xfrm>
              <a:off x="7099" y="8241"/>
              <a:ext cx="14" cy="0"/>
            </a:xfrm>
            <a:custGeom>
              <a:avLst/>
              <a:gdLst/>
              <a:ahLst/>
              <a:cxnLst>
                <a:cxn ang="0">
                  <a:pos x="0" y="0"/>
                </a:cxn>
                <a:cxn ang="0">
                  <a:pos x="15" y="0"/>
                </a:cxn>
              </a:cxnLst>
              <a:rect l="0" t="0" r="r" b="b"/>
              <a:pathLst>
                <a:path w="15">
                  <a:moveTo>
                    <a:pt x="0" y="0"/>
                  </a:moveTo>
                  <a:lnTo>
                    <a:pt x="15"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499" name="Freeform 494"/>
            <p:cNvSpPr>
              <a:spLocks/>
            </p:cNvSpPr>
            <p:nvPr/>
          </p:nvSpPr>
          <p:spPr bwMode="auto">
            <a:xfrm>
              <a:off x="7156" y="8241"/>
              <a:ext cx="237" cy="0"/>
            </a:xfrm>
            <a:custGeom>
              <a:avLst/>
              <a:gdLst/>
              <a:ahLst/>
              <a:cxnLst>
                <a:cxn ang="0">
                  <a:pos x="0" y="0"/>
                </a:cxn>
                <a:cxn ang="0">
                  <a:pos x="238" y="0"/>
                </a:cxn>
              </a:cxnLst>
              <a:rect l="0" t="0" r="r" b="b"/>
              <a:pathLst>
                <a:path w="238">
                  <a:moveTo>
                    <a:pt x="0" y="0"/>
                  </a:moveTo>
                  <a:lnTo>
                    <a:pt x="238"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00" name="Freeform 495"/>
            <p:cNvSpPr>
              <a:spLocks/>
            </p:cNvSpPr>
            <p:nvPr/>
          </p:nvSpPr>
          <p:spPr bwMode="auto">
            <a:xfrm>
              <a:off x="7433" y="8241"/>
              <a:ext cx="12" cy="0"/>
            </a:xfrm>
            <a:custGeom>
              <a:avLst/>
              <a:gdLst/>
              <a:ahLst/>
              <a:cxnLst>
                <a:cxn ang="0">
                  <a:pos x="0" y="0"/>
                </a:cxn>
                <a:cxn ang="0">
                  <a:pos x="15" y="0"/>
                </a:cxn>
              </a:cxnLst>
              <a:rect l="0" t="0" r="r" b="b"/>
              <a:pathLst>
                <a:path w="15">
                  <a:moveTo>
                    <a:pt x="0" y="0"/>
                  </a:moveTo>
                  <a:lnTo>
                    <a:pt x="15"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01" name="Freeform 496"/>
            <p:cNvSpPr>
              <a:spLocks/>
            </p:cNvSpPr>
            <p:nvPr/>
          </p:nvSpPr>
          <p:spPr bwMode="auto">
            <a:xfrm>
              <a:off x="7485" y="8241"/>
              <a:ext cx="239" cy="0"/>
            </a:xfrm>
            <a:custGeom>
              <a:avLst/>
              <a:gdLst/>
              <a:ahLst/>
              <a:cxnLst>
                <a:cxn ang="0">
                  <a:pos x="0" y="0"/>
                </a:cxn>
                <a:cxn ang="0">
                  <a:pos x="238" y="0"/>
                </a:cxn>
              </a:cxnLst>
              <a:rect l="0" t="0" r="r" b="b"/>
              <a:pathLst>
                <a:path w="238">
                  <a:moveTo>
                    <a:pt x="0" y="0"/>
                  </a:moveTo>
                  <a:lnTo>
                    <a:pt x="238"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02" name="Freeform 497"/>
            <p:cNvSpPr>
              <a:spLocks/>
            </p:cNvSpPr>
            <p:nvPr/>
          </p:nvSpPr>
          <p:spPr bwMode="auto">
            <a:xfrm>
              <a:off x="7765" y="8241"/>
              <a:ext cx="14" cy="0"/>
            </a:xfrm>
            <a:custGeom>
              <a:avLst/>
              <a:gdLst/>
              <a:ahLst/>
              <a:cxnLst>
                <a:cxn ang="0">
                  <a:pos x="0" y="0"/>
                </a:cxn>
                <a:cxn ang="0">
                  <a:pos x="15" y="0"/>
                </a:cxn>
              </a:cxnLst>
              <a:rect l="0" t="0" r="r" b="b"/>
              <a:pathLst>
                <a:path w="15">
                  <a:moveTo>
                    <a:pt x="0" y="0"/>
                  </a:moveTo>
                  <a:lnTo>
                    <a:pt x="15"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03" name="Freeform 498"/>
            <p:cNvSpPr>
              <a:spLocks/>
            </p:cNvSpPr>
            <p:nvPr/>
          </p:nvSpPr>
          <p:spPr bwMode="auto">
            <a:xfrm>
              <a:off x="7818" y="8225"/>
              <a:ext cx="323" cy="16"/>
            </a:xfrm>
            <a:custGeom>
              <a:avLst/>
              <a:gdLst/>
              <a:ahLst/>
              <a:cxnLst>
                <a:cxn ang="0">
                  <a:pos x="0" y="18"/>
                </a:cxn>
                <a:cxn ang="0">
                  <a:pos x="142" y="18"/>
                </a:cxn>
                <a:cxn ang="0">
                  <a:pos x="174" y="17"/>
                </a:cxn>
                <a:cxn ang="0">
                  <a:pos x="206" y="16"/>
                </a:cxn>
                <a:cxn ang="0">
                  <a:pos x="238" y="13"/>
                </a:cxn>
                <a:cxn ang="0">
                  <a:pos x="270" y="9"/>
                </a:cxn>
                <a:cxn ang="0">
                  <a:pos x="302" y="4"/>
                </a:cxn>
                <a:cxn ang="0">
                  <a:pos x="321" y="0"/>
                </a:cxn>
              </a:cxnLst>
              <a:rect l="0" t="0" r="r" b="b"/>
              <a:pathLst>
                <a:path w="321" h="18">
                  <a:moveTo>
                    <a:pt x="0" y="18"/>
                  </a:moveTo>
                  <a:lnTo>
                    <a:pt x="142" y="18"/>
                  </a:lnTo>
                  <a:lnTo>
                    <a:pt x="174" y="17"/>
                  </a:lnTo>
                  <a:lnTo>
                    <a:pt x="206" y="16"/>
                  </a:lnTo>
                  <a:lnTo>
                    <a:pt x="238" y="13"/>
                  </a:lnTo>
                  <a:lnTo>
                    <a:pt x="270" y="9"/>
                  </a:lnTo>
                  <a:lnTo>
                    <a:pt x="302" y="4"/>
                  </a:lnTo>
                  <a:lnTo>
                    <a:pt x="321"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04" name="Freeform 499"/>
            <p:cNvSpPr>
              <a:spLocks/>
            </p:cNvSpPr>
            <p:nvPr/>
          </p:nvSpPr>
          <p:spPr bwMode="auto">
            <a:xfrm>
              <a:off x="8179" y="8211"/>
              <a:ext cx="12" cy="5"/>
            </a:xfrm>
            <a:custGeom>
              <a:avLst/>
              <a:gdLst/>
              <a:ahLst/>
              <a:cxnLst>
                <a:cxn ang="0">
                  <a:pos x="0" y="4"/>
                </a:cxn>
                <a:cxn ang="0">
                  <a:pos x="5" y="3"/>
                </a:cxn>
                <a:cxn ang="0">
                  <a:pos x="14" y="0"/>
                </a:cxn>
              </a:cxnLst>
              <a:rect l="0" t="0" r="r" b="b"/>
              <a:pathLst>
                <a:path w="14" h="4">
                  <a:moveTo>
                    <a:pt x="0" y="4"/>
                  </a:moveTo>
                  <a:lnTo>
                    <a:pt x="5" y="3"/>
                  </a:lnTo>
                  <a:lnTo>
                    <a:pt x="14"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05" name="Freeform 500"/>
            <p:cNvSpPr>
              <a:spLocks/>
            </p:cNvSpPr>
            <p:nvPr/>
          </p:nvSpPr>
          <p:spPr bwMode="auto">
            <a:xfrm>
              <a:off x="8308" y="817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06" name="Freeform 501"/>
            <p:cNvSpPr>
              <a:spLocks/>
            </p:cNvSpPr>
            <p:nvPr/>
          </p:nvSpPr>
          <p:spPr bwMode="auto">
            <a:xfrm>
              <a:off x="8233" y="8101"/>
              <a:ext cx="214" cy="101"/>
            </a:xfrm>
            <a:custGeom>
              <a:avLst/>
              <a:gdLst/>
              <a:ahLst/>
              <a:cxnLst>
                <a:cxn ang="0">
                  <a:pos x="0" y="98"/>
                </a:cxn>
                <a:cxn ang="0">
                  <a:pos x="15" y="94"/>
                </a:cxn>
                <a:cxn ang="0">
                  <a:pos x="46" y="83"/>
                </a:cxn>
                <a:cxn ang="0">
                  <a:pos x="76" y="72"/>
                </a:cxn>
                <a:cxn ang="0">
                  <a:pos x="106" y="59"/>
                </a:cxn>
                <a:cxn ang="0">
                  <a:pos x="135" y="45"/>
                </a:cxn>
                <a:cxn ang="0">
                  <a:pos x="164" y="31"/>
                </a:cxn>
                <a:cxn ang="0">
                  <a:pos x="192" y="15"/>
                </a:cxn>
                <a:cxn ang="0">
                  <a:pos x="217" y="0"/>
                </a:cxn>
              </a:cxnLst>
              <a:rect l="0" t="0" r="r" b="b"/>
              <a:pathLst>
                <a:path w="216" h="98">
                  <a:moveTo>
                    <a:pt x="0" y="98"/>
                  </a:moveTo>
                  <a:lnTo>
                    <a:pt x="15" y="94"/>
                  </a:lnTo>
                  <a:lnTo>
                    <a:pt x="46" y="83"/>
                  </a:lnTo>
                  <a:lnTo>
                    <a:pt x="76" y="72"/>
                  </a:lnTo>
                  <a:lnTo>
                    <a:pt x="106" y="59"/>
                  </a:lnTo>
                  <a:lnTo>
                    <a:pt x="135" y="45"/>
                  </a:lnTo>
                  <a:lnTo>
                    <a:pt x="164" y="31"/>
                  </a:lnTo>
                  <a:lnTo>
                    <a:pt x="192" y="15"/>
                  </a:lnTo>
                  <a:lnTo>
                    <a:pt x="217"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07" name="Freeform 502"/>
            <p:cNvSpPr>
              <a:spLocks/>
            </p:cNvSpPr>
            <p:nvPr/>
          </p:nvSpPr>
          <p:spPr bwMode="auto">
            <a:xfrm>
              <a:off x="8481" y="8074"/>
              <a:ext cx="12" cy="9"/>
            </a:xfrm>
            <a:custGeom>
              <a:avLst/>
              <a:gdLst/>
              <a:ahLst/>
              <a:cxnLst>
                <a:cxn ang="0">
                  <a:pos x="0" y="9"/>
                </a:cxn>
                <a:cxn ang="0">
                  <a:pos x="12" y="0"/>
                </a:cxn>
              </a:cxnLst>
              <a:rect l="0" t="0" r="r" b="b"/>
              <a:pathLst>
                <a:path w="12" h="9">
                  <a:moveTo>
                    <a:pt x="0" y="9"/>
                  </a:moveTo>
                  <a:lnTo>
                    <a:pt x="12"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08" name="Freeform 503"/>
            <p:cNvSpPr>
              <a:spLocks/>
            </p:cNvSpPr>
            <p:nvPr/>
          </p:nvSpPr>
          <p:spPr bwMode="auto">
            <a:xfrm>
              <a:off x="8525" y="7883"/>
              <a:ext cx="168" cy="168"/>
            </a:xfrm>
            <a:custGeom>
              <a:avLst/>
              <a:gdLst/>
              <a:ahLst/>
              <a:cxnLst>
                <a:cxn ang="0">
                  <a:pos x="0" y="168"/>
                </a:cxn>
                <a:cxn ang="0">
                  <a:pos x="5" y="164"/>
                </a:cxn>
                <a:cxn ang="0">
                  <a:pos x="30" y="144"/>
                </a:cxn>
                <a:cxn ang="0">
                  <a:pos x="54" y="123"/>
                </a:cxn>
                <a:cxn ang="0">
                  <a:pos x="78" y="101"/>
                </a:cxn>
                <a:cxn ang="0">
                  <a:pos x="101" y="78"/>
                </a:cxn>
                <a:cxn ang="0">
                  <a:pos x="123" y="54"/>
                </a:cxn>
                <a:cxn ang="0">
                  <a:pos x="144" y="30"/>
                </a:cxn>
                <a:cxn ang="0">
                  <a:pos x="164" y="5"/>
                </a:cxn>
                <a:cxn ang="0">
                  <a:pos x="168" y="0"/>
                </a:cxn>
              </a:cxnLst>
              <a:rect l="0" t="0" r="r" b="b"/>
              <a:pathLst>
                <a:path w="168" h="168">
                  <a:moveTo>
                    <a:pt x="0" y="168"/>
                  </a:moveTo>
                  <a:lnTo>
                    <a:pt x="5" y="164"/>
                  </a:lnTo>
                  <a:lnTo>
                    <a:pt x="30" y="144"/>
                  </a:lnTo>
                  <a:lnTo>
                    <a:pt x="54" y="123"/>
                  </a:lnTo>
                  <a:lnTo>
                    <a:pt x="78" y="101"/>
                  </a:lnTo>
                  <a:lnTo>
                    <a:pt x="101" y="78"/>
                  </a:lnTo>
                  <a:lnTo>
                    <a:pt x="123" y="54"/>
                  </a:lnTo>
                  <a:lnTo>
                    <a:pt x="144" y="30"/>
                  </a:lnTo>
                  <a:lnTo>
                    <a:pt x="164" y="5"/>
                  </a:lnTo>
                  <a:lnTo>
                    <a:pt x="168"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09" name="Freeform 504"/>
            <p:cNvSpPr>
              <a:spLocks/>
            </p:cNvSpPr>
            <p:nvPr/>
          </p:nvSpPr>
          <p:spPr bwMode="auto">
            <a:xfrm>
              <a:off x="8718" y="7837"/>
              <a:ext cx="7" cy="14"/>
            </a:xfrm>
            <a:custGeom>
              <a:avLst/>
              <a:gdLst/>
              <a:ahLst/>
              <a:cxnLst>
                <a:cxn ang="0">
                  <a:pos x="0" y="12"/>
                </a:cxn>
                <a:cxn ang="0">
                  <a:pos x="8" y="0"/>
                </a:cxn>
              </a:cxnLst>
              <a:rect l="0" t="0" r="r" b="b"/>
              <a:pathLst>
                <a:path w="9" h="12">
                  <a:moveTo>
                    <a:pt x="0" y="12"/>
                  </a:moveTo>
                  <a:lnTo>
                    <a:pt x="8"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10" name="Freeform 505"/>
            <p:cNvSpPr>
              <a:spLocks/>
            </p:cNvSpPr>
            <p:nvPr/>
          </p:nvSpPr>
          <p:spPr bwMode="auto">
            <a:xfrm>
              <a:off x="8747" y="7589"/>
              <a:ext cx="100" cy="216"/>
            </a:xfrm>
            <a:custGeom>
              <a:avLst/>
              <a:gdLst/>
              <a:ahLst/>
              <a:cxnLst>
                <a:cxn ang="0">
                  <a:pos x="0" y="216"/>
                </a:cxn>
                <a:cxn ang="0">
                  <a:pos x="14" y="192"/>
                </a:cxn>
                <a:cxn ang="0">
                  <a:pos x="30" y="164"/>
                </a:cxn>
                <a:cxn ang="0">
                  <a:pos x="45" y="135"/>
                </a:cxn>
                <a:cxn ang="0">
                  <a:pos x="58" y="106"/>
                </a:cxn>
                <a:cxn ang="0">
                  <a:pos x="71" y="76"/>
                </a:cxn>
                <a:cxn ang="0">
                  <a:pos x="83" y="46"/>
                </a:cxn>
                <a:cxn ang="0">
                  <a:pos x="93" y="15"/>
                </a:cxn>
                <a:cxn ang="0">
                  <a:pos x="98" y="0"/>
                </a:cxn>
              </a:cxnLst>
              <a:rect l="0" t="0" r="r" b="b"/>
              <a:pathLst>
                <a:path w="98" h="216">
                  <a:moveTo>
                    <a:pt x="0" y="216"/>
                  </a:moveTo>
                  <a:lnTo>
                    <a:pt x="14" y="192"/>
                  </a:lnTo>
                  <a:lnTo>
                    <a:pt x="30" y="164"/>
                  </a:lnTo>
                  <a:lnTo>
                    <a:pt x="45" y="135"/>
                  </a:lnTo>
                  <a:lnTo>
                    <a:pt x="58" y="106"/>
                  </a:lnTo>
                  <a:lnTo>
                    <a:pt x="71" y="76"/>
                  </a:lnTo>
                  <a:lnTo>
                    <a:pt x="83" y="46"/>
                  </a:lnTo>
                  <a:lnTo>
                    <a:pt x="93" y="15"/>
                  </a:lnTo>
                  <a:lnTo>
                    <a:pt x="98"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11" name="Freeform 506"/>
            <p:cNvSpPr>
              <a:spLocks/>
            </p:cNvSpPr>
            <p:nvPr/>
          </p:nvSpPr>
          <p:spPr bwMode="auto">
            <a:xfrm>
              <a:off x="8857" y="7536"/>
              <a:ext cx="2" cy="14"/>
            </a:xfrm>
            <a:custGeom>
              <a:avLst/>
              <a:gdLst/>
              <a:ahLst/>
              <a:cxnLst>
                <a:cxn ang="0">
                  <a:pos x="0" y="14"/>
                </a:cxn>
                <a:cxn ang="0">
                  <a:pos x="2" y="5"/>
                </a:cxn>
                <a:cxn ang="0">
                  <a:pos x="3" y="0"/>
                </a:cxn>
              </a:cxnLst>
              <a:rect l="0" t="0" r="r" b="b"/>
              <a:pathLst>
                <a:path w="4" h="14">
                  <a:moveTo>
                    <a:pt x="0" y="14"/>
                  </a:moveTo>
                  <a:lnTo>
                    <a:pt x="2" y="5"/>
                  </a:lnTo>
                  <a:lnTo>
                    <a:pt x="3"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12" name="Freeform 507"/>
            <p:cNvSpPr>
              <a:spLocks/>
            </p:cNvSpPr>
            <p:nvPr/>
          </p:nvSpPr>
          <p:spPr bwMode="auto">
            <a:xfrm>
              <a:off x="8870" y="7318"/>
              <a:ext cx="16" cy="179"/>
            </a:xfrm>
            <a:custGeom>
              <a:avLst/>
              <a:gdLst/>
              <a:ahLst/>
              <a:cxnLst>
                <a:cxn ang="0">
                  <a:pos x="0" y="180"/>
                </a:cxn>
                <a:cxn ang="0">
                  <a:pos x="3" y="161"/>
                </a:cxn>
                <a:cxn ang="0">
                  <a:pos x="9" y="129"/>
                </a:cxn>
                <a:cxn ang="0">
                  <a:pos x="12" y="97"/>
                </a:cxn>
                <a:cxn ang="0">
                  <a:pos x="15" y="65"/>
                </a:cxn>
                <a:cxn ang="0">
                  <a:pos x="17" y="33"/>
                </a:cxn>
                <a:cxn ang="0">
                  <a:pos x="17" y="0"/>
                </a:cxn>
              </a:cxnLst>
              <a:rect l="0" t="0" r="r" b="b"/>
              <a:pathLst>
                <a:path w="18" h="179">
                  <a:moveTo>
                    <a:pt x="0" y="180"/>
                  </a:moveTo>
                  <a:lnTo>
                    <a:pt x="3" y="161"/>
                  </a:lnTo>
                  <a:lnTo>
                    <a:pt x="9" y="129"/>
                  </a:lnTo>
                  <a:lnTo>
                    <a:pt x="12" y="97"/>
                  </a:lnTo>
                  <a:lnTo>
                    <a:pt x="15" y="65"/>
                  </a:lnTo>
                  <a:lnTo>
                    <a:pt x="17" y="33"/>
                  </a:lnTo>
                  <a:lnTo>
                    <a:pt x="17"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13" name="Freeform 508"/>
            <p:cNvSpPr>
              <a:spLocks/>
            </p:cNvSpPr>
            <p:nvPr/>
          </p:nvSpPr>
          <p:spPr bwMode="auto">
            <a:xfrm>
              <a:off x="3338" y="7318"/>
              <a:ext cx="16" cy="179"/>
            </a:xfrm>
            <a:custGeom>
              <a:avLst/>
              <a:gdLst/>
              <a:ahLst/>
              <a:cxnLst>
                <a:cxn ang="0">
                  <a:pos x="0" y="0"/>
                </a:cxn>
                <a:cxn ang="0">
                  <a:pos x="1" y="33"/>
                </a:cxn>
                <a:cxn ang="0">
                  <a:pos x="3" y="65"/>
                </a:cxn>
                <a:cxn ang="0">
                  <a:pos x="5" y="97"/>
                </a:cxn>
                <a:cxn ang="0">
                  <a:pos x="9" y="129"/>
                </a:cxn>
                <a:cxn ang="0">
                  <a:pos x="14" y="161"/>
                </a:cxn>
                <a:cxn ang="0">
                  <a:pos x="18" y="180"/>
                </a:cxn>
              </a:cxnLst>
              <a:rect l="0" t="0" r="r" b="b"/>
              <a:pathLst>
                <a:path w="18" h="179">
                  <a:moveTo>
                    <a:pt x="0" y="0"/>
                  </a:moveTo>
                  <a:lnTo>
                    <a:pt x="1" y="33"/>
                  </a:lnTo>
                  <a:lnTo>
                    <a:pt x="3" y="65"/>
                  </a:lnTo>
                  <a:lnTo>
                    <a:pt x="5" y="97"/>
                  </a:lnTo>
                  <a:lnTo>
                    <a:pt x="9" y="129"/>
                  </a:lnTo>
                  <a:lnTo>
                    <a:pt x="14" y="161"/>
                  </a:lnTo>
                  <a:lnTo>
                    <a:pt x="18" y="18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14" name="Freeform 509"/>
            <p:cNvSpPr>
              <a:spLocks/>
            </p:cNvSpPr>
            <p:nvPr/>
          </p:nvSpPr>
          <p:spPr bwMode="auto">
            <a:xfrm>
              <a:off x="3363" y="7536"/>
              <a:ext cx="4" cy="14"/>
            </a:xfrm>
            <a:custGeom>
              <a:avLst/>
              <a:gdLst/>
              <a:ahLst/>
              <a:cxnLst>
                <a:cxn ang="0">
                  <a:pos x="0" y="0"/>
                </a:cxn>
                <a:cxn ang="0">
                  <a:pos x="1" y="5"/>
                </a:cxn>
                <a:cxn ang="0">
                  <a:pos x="3" y="14"/>
                </a:cxn>
              </a:cxnLst>
              <a:rect l="0" t="0" r="r" b="b"/>
              <a:pathLst>
                <a:path w="4" h="14">
                  <a:moveTo>
                    <a:pt x="0" y="0"/>
                  </a:moveTo>
                  <a:lnTo>
                    <a:pt x="1" y="5"/>
                  </a:lnTo>
                  <a:lnTo>
                    <a:pt x="3" y="14"/>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15" name="Freeform 510"/>
            <p:cNvSpPr>
              <a:spLocks/>
            </p:cNvSpPr>
            <p:nvPr/>
          </p:nvSpPr>
          <p:spPr bwMode="auto">
            <a:xfrm>
              <a:off x="3375" y="7589"/>
              <a:ext cx="100" cy="216"/>
            </a:xfrm>
            <a:custGeom>
              <a:avLst/>
              <a:gdLst/>
              <a:ahLst/>
              <a:cxnLst>
                <a:cxn ang="0">
                  <a:pos x="0" y="0"/>
                </a:cxn>
                <a:cxn ang="0">
                  <a:pos x="5" y="15"/>
                </a:cxn>
                <a:cxn ang="0">
                  <a:pos x="15" y="46"/>
                </a:cxn>
                <a:cxn ang="0">
                  <a:pos x="27" y="76"/>
                </a:cxn>
                <a:cxn ang="0">
                  <a:pos x="39" y="106"/>
                </a:cxn>
                <a:cxn ang="0">
                  <a:pos x="53" y="135"/>
                </a:cxn>
                <a:cxn ang="0">
                  <a:pos x="67" y="164"/>
                </a:cxn>
                <a:cxn ang="0">
                  <a:pos x="83" y="192"/>
                </a:cxn>
                <a:cxn ang="0">
                  <a:pos x="98" y="216"/>
                </a:cxn>
              </a:cxnLst>
              <a:rect l="0" t="0" r="r" b="b"/>
              <a:pathLst>
                <a:path w="98" h="216">
                  <a:moveTo>
                    <a:pt x="0" y="0"/>
                  </a:moveTo>
                  <a:lnTo>
                    <a:pt x="5" y="15"/>
                  </a:lnTo>
                  <a:lnTo>
                    <a:pt x="15" y="46"/>
                  </a:lnTo>
                  <a:lnTo>
                    <a:pt x="27" y="76"/>
                  </a:lnTo>
                  <a:lnTo>
                    <a:pt x="39" y="106"/>
                  </a:lnTo>
                  <a:lnTo>
                    <a:pt x="53" y="135"/>
                  </a:lnTo>
                  <a:lnTo>
                    <a:pt x="67" y="164"/>
                  </a:lnTo>
                  <a:lnTo>
                    <a:pt x="83" y="192"/>
                  </a:lnTo>
                  <a:lnTo>
                    <a:pt x="98" y="216"/>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16" name="Freeform 511"/>
            <p:cNvSpPr>
              <a:spLocks/>
            </p:cNvSpPr>
            <p:nvPr/>
          </p:nvSpPr>
          <p:spPr bwMode="auto">
            <a:xfrm>
              <a:off x="3497" y="7837"/>
              <a:ext cx="7" cy="14"/>
            </a:xfrm>
            <a:custGeom>
              <a:avLst/>
              <a:gdLst/>
              <a:ahLst/>
              <a:cxnLst>
                <a:cxn ang="0">
                  <a:pos x="0" y="0"/>
                </a:cxn>
                <a:cxn ang="0">
                  <a:pos x="8" y="12"/>
                </a:cxn>
              </a:cxnLst>
              <a:rect l="0" t="0" r="r" b="b"/>
              <a:pathLst>
                <a:path w="8" h="12">
                  <a:moveTo>
                    <a:pt x="0" y="0"/>
                  </a:moveTo>
                  <a:lnTo>
                    <a:pt x="8" y="12"/>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17" name="Freeform 512"/>
            <p:cNvSpPr>
              <a:spLocks/>
            </p:cNvSpPr>
            <p:nvPr/>
          </p:nvSpPr>
          <p:spPr bwMode="auto">
            <a:xfrm>
              <a:off x="3529" y="7883"/>
              <a:ext cx="168" cy="168"/>
            </a:xfrm>
            <a:custGeom>
              <a:avLst/>
              <a:gdLst/>
              <a:ahLst/>
              <a:cxnLst>
                <a:cxn ang="0">
                  <a:pos x="0" y="0"/>
                </a:cxn>
                <a:cxn ang="0">
                  <a:pos x="3" y="5"/>
                </a:cxn>
                <a:cxn ang="0">
                  <a:pos x="24" y="30"/>
                </a:cxn>
                <a:cxn ang="0">
                  <a:pos x="45" y="54"/>
                </a:cxn>
                <a:cxn ang="0">
                  <a:pos x="67" y="78"/>
                </a:cxn>
                <a:cxn ang="0">
                  <a:pos x="90" y="101"/>
                </a:cxn>
                <a:cxn ang="0">
                  <a:pos x="113" y="122"/>
                </a:cxn>
                <a:cxn ang="0">
                  <a:pos x="138" y="144"/>
                </a:cxn>
                <a:cxn ang="0">
                  <a:pos x="163" y="164"/>
                </a:cxn>
                <a:cxn ang="0">
                  <a:pos x="167" y="168"/>
                </a:cxn>
              </a:cxnLst>
              <a:rect l="0" t="0" r="r" b="b"/>
              <a:pathLst>
                <a:path w="168" h="168">
                  <a:moveTo>
                    <a:pt x="0" y="0"/>
                  </a:moveTo>
                  <a:lnTo>
                    <a:pt x="3" y="5"/>
                  </a:lnTo>
                  <a:lnTo>
                    <a:pt x="24" y="30"/>
                  </a:lnTo>
                  <a:lnTo>
                    <a:pt x="45" y="54"/>
                  </a:lnTo>
                  <a:lnTo>
                    <a:pt x="67" y="78"/>
                  </a:lnTo>
                  <a:lnTo>
                    <a:pt x="90" y="101"/>
                  </a:lnTo>
                  <a:lnTo>
                    <a:pt x="113" y="122"/>
                  </a:lnTo>
                  <a:lnTo>
                    <a:pt x="138" y="144"/>
                  </a:lnTo>
                  <a:lnTo>
                    <a:pt x="163" y="164"/>
                  </a:lnTo>
                  <a:lnTo>
                    <a:pt x="167" y="168"/>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18" name="Freeform 513"/>
            <p:cNvSpPr>
              <a:spLocks/>
            </p:cNvSpPr>
            <p:nvPr/>
          </p:nvSpPr>
          <p:spPr bwMode="auto">
            <a:xfrm>
              <a:off x="3729" y="8074"/>
              <a:ext cx="11" cy="9"/>
            </a:xfrm>
            <a:custGeom>
              <a:avLst/>
              <a:gdLst/>
              <a:ahLst/>
              <a:cxnLst>
                <a:cxn ang="0">
                  <a:pos x="0" y="0"/>
                </a:cxn>
                <a:cxn ang="0">
                  <a:pos x="13" y="9"/>
                </a:cxn>
              </a:cxnLst>
              <a:rect l="0" t="0" r="r" b="b"/>
              <a:pathLst>
                <a:path w="12" h="9">
                  <a:moveTo>
                    <a:pt x="0" y="0"/>
                  </a:moveTo>
                  <a:lnTo>
                    <a:pt x="13" y="9"/>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19" name="Freeform 514"/>
            <p:cNvSpPr>
              <a:spLocks/>
            </p:cNvSpPr>
            <p:nvPr/>
          </p:nvSpPr>
          <p:spPr bwMode="auto">
            <a:xfrm>
              <a:off x="3773" y="8101"/>
              <a:ext cx="216" cy="101"/>
            </a:xfrm>
            <a:custGeom>
              <a:avLst/>
              <a:gdLst/>
              <a:ahLst/>
              <a:cxnLst>
                <a:cxn ang="0">
                  <a:pos x="0" y="0"/>
                </a:cxn>
                <a:cxn ang="0">
                  <a:pos x="25" y="15"/>
                </a:cxn>
                <a:cxn ang="0">
                  <a:pos x="53" y="31"/>
                </a:cxn>
                <a:cxn ang="0">
                  <a:pos x="82" y="46"/>
                </a:cxn>
                <a:cxn ang="0">
                  <a:pos x="111" y="59"/>
                </a:cxn>
                <a:cxn ang="0">
                  <a:pos x="141" y="72"/>
                </a:cxn>
                <a:cxn ang="0">
                  <a:pos x="171" y="83"/>
                </a:cxn>
                <a:cxn ang="0">
                  <a:pos x="201" y="94"/>
                </a:cxn>
                <a:cxn ang="0">
                  <a:pos x="216" y="99"/>
                </a:cxn>
              </a:cxnLst>
              <a:rect l="0" t="0" r="r" b="b"/>
              <a:pathLst>
                <a:path w="216" h="98">
                  <a:moveTo>
                    <a:pt x="0" y="0"/>
                  </a:moveTo>
                  <a:lnTo>
                    <a:pt x="25" y="15"/>
                  </a:lnTo>
                  <a:lnTo>
                    <a:pt x="53" y="31"/>
                  </a:lnTo>
                  <a:lnTo>
                    <a:pt x="82" y="46"/>
                  </a:lnTo>
                  <a:lnTo>
                    <a:pt x="111" y="59"/>
                  </a:lnTo>
                  <a:lnTo>
                    <a:pt x="141" y="72"/>
                  </a:lnTo>
                  <a:lnTo>
                    <a:pt x="171" y="83"/>
                  </a:lnTo>
                  <a:lnTo>
                    <a:pt x="201" y="94"/>
                  </a:lnTo>
                  <a:lnTo>
                    <a:pt x="216" y="99"/>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20" name="Freeform 515"/>
            <p:cNvSpPr>
              <a:spLocks/>
            </p:cNvSpPr>
            <p:nvPr/>
          </p:nvSpPr>
          <p:spPr bwMode="auto">
            <a:xfrm>
              <a:off x="4027" y="8211"/>
              <a:ext cx="12" cy="5"/>
            </a:xfrm>
            <a:custGeom>
              <a:avLst/>
              <a:gdLst/>
              <a:ahLst/>
              <a:cxnLst>
                <a:cxn ang="0">
                  <a:pos x="0" y="0"/>
                </a:cxn>
                <a:cxn ang="0">
                  <a:pos x="9" y="3"/>
                </a:cxn>
                <a:cxn ang="0">
                  <a:pos x="15" y="4"/>
                </a:cxn>
              </a:cxnLst>
              <a:rect l="0" t="0" r="r" b="b"/>
              <a:pathLst>
                <a:path w="14" h="4">
                  <a:moveTo>
                    <a:pt x="0" y="0"/>
                  </a:moveTo>
                  <a:lnTo>
                    <a:pt x="9" y="3"/>
                  </a:lnTo>
                  <a:lnTo>
                    <a:pt x="15" y="4"/>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21" name="Freeform 516"/>
            <p:cNvSpPr>
              <a:spLocks/>
            </p:cNvSpPr>
            <p:nvPr/>
          </p:nvSpPr>
          <p:spPr bwMode="auto">
            <a:xfrm>
              <a:off x="4080" y="8225"/>
              <a:ext cx="180" cy="16"/>
            </a:xfrm>
            <a:custGeom>
              <a:avLst/>
              <a:gdLst/>
              <a:ahLst/>
              <a:cxnLst>
                <a:cxn ang="0">
                  <a:pos x="0" y="0"/>
                </a:cxn>
                <a:cxn ang="0">
                  <a:pos x="18" y="4"/>
                </a:cxn>
                <a:cxn ang="0">
                  <a:pos x="50" y="9"/>
                </a:cxn>
                <a:cxn ang="0">
                  <a:pos x="82" y="13"/>
                </a:cxn>
                <a:cxn ang="0">
                  <a:pos x="115" y="16"/>
                </a:cxn>
                <a:cxn ang="0">
                  <a:pos x="147" y="17"/>
                </a:cxn>
                <a:cxn ang="0">
                  <a:pos x="179" y="18"/>
                </a:cxn>
              </a:cxnLst>
              <a:rect l="0" t="0" r="r" b="b"/>
              <a:pathLst>
                <a:path w="179" h="18">
                  <a:moveTo>
                    <a:pt x="0" y="0"/>
                  </a:moveTo>
                  <a:lnTo>
                    <a:pt x="18" y="4"/>
                  </a:lnTo>
                  <a:lnTo>
                    <a:pt x="50" y="9"/>
                  </a:lnTo>
                  <a:lnTo>
                    <a:pt x="82" y="13"/>
                  </a:lnTo>
                  <a:lnTo>
                    <a:pt x="115" y="16"/>
                  </a:lnTo>
                  <a:lnTo>
                    <a:pt x="147" y="17"/>
                  </a:lnTo>
                  <a:lnTo>
                    <a:pt x="179" y="18"/>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22" name="Freeform 517"/>
            <p:cNvSpPr>
              <a:spLocks/>
            </p:cNvSpPr>
            <p:nvPr/>
          </p:nvSpPr>
          <p:spPr bwMode="auto">
            <a:xfrm>
              <a:off x="8870" y="3001"/>
              <a:ext cx="16" cy="181"/>
            </a:xfrm>
            <a:custGeom>
              <a:avLst/>
              <a:gdLst/>
              <a:ahLst/>
              <a:cxnLst>
                <a:cxn ang="0">
                  <a:pos x="17" y="179"/>
                </a:cxn>
                <a:cxn ang="0">
                  <a:pos x="17" y="147"/>
                </a:cxn>
                <a:cxn ang="0">
                  <a:pos x="15" y="115"/>
                </a:cxn>
                <a:cxn ang="0">
                  <a:pos x="12" y="83"/>
                </a:cxn>
                <a:cxn ang="0">
                  <a:pos x="9" y="51"/>
                </a:cxn>
                <a:cxn ang="0">
                  <a:pos x="3" y="19"/>
                </a:cxn>
                <a:cxn ang="0">
                  <a:pos x="0" y="0"/>
                </a:cxn>
              </a:cxnLst>
              <a:rect l="0" t="0" r="r" b="b"/>
              <a:pathLst>
                <a:path w="18" h="179">
                  <a:moveTo>
                    <a:pt x="17" y="179"/>
                  </a:moveTo>
                  <a:lnTo>
                    <a:pt x="17" y="147"/>
                  </a:lnTo>
                  <a:lnTo>
                    <a:pt x="15" y="115"/>
                  </a:lnTo>
                  <a:lnTo>
                    <a:pt x="12" y="83"/>
                  </a:lnTo>
                  <a:lnTo>
                    <a:pt x="9" y="51"/>
                  </a:lnTo>
                  <a:lnTo>
                    <a:pt x="3" y="19"/>
                  </a:ln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23" name="Freeform 518"/>
            <p:cNvSpPr>
              <a:spLocks/>
            </p:cNvSpPr>
            <p:nvPr/>
          </p:nvSpPr>
          <p:spPr bwMode="auto">
            <a:xfrm>
              <a:off x="8857" y="2951"/>
              <a:ext cx="2" cy="14"/>
            </a:xfrm>
            <a:custGeom>
              <a:avLst/>
              <a:gdLst/>
              <a:ahLst/>
              <a:cxnLst>
                <a:cxn ang="0">
                  <a:pos x="3" y="14"/>
                </a:cxn>
                <a:cxn ang="0">
                  <a:pos x="2" y="9"/>
                </a:cxn>
                <a:cxn ang="0">
                  <a:pos x="0" y="0"/>
                </a:cxn>
              </a:cxnLst>
              <a:rect l="0" t="0" r="r" b="b"/>
              <a:pathLst>
                <a:path w="4" h="14">
                  <a:moveTo>
                    <a:pt x="3" y="14"/>
                  </a:moveTo>
                  <a:lnTo>
                    <a:pt x="2" y="9"/>
                  </a:ln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24" name="Freeform 519"/>
            <p:cNvSpPr>
              <a:spLocks/>
            </p:cNvSpPr>
            <p:nvPr/>
          </p:nvSpPr>
          <p:spPr bwMode="auto">
            <a:xfrm>
              <a:off x="8747" y="2696"/>
              <a:ext cx="100" cy="216"/>
            </a:xfrm>
            <a:custGeom>
              <a:avLst/>
              <a:gdLst/>
              <a:ahLst/>
              <a:cxnLst>
                <a:cxn ang="0">
                  <a:pos x="98" y="217"/>
                </a:cxn>
                <a:cxn ang="0">
                  <a:pos x="93" y="202"/>
                </a:cxn>
                <a:cxn ang="0">
                  <a:pos x="83" y="171"/>
                </a:cxn>
                <a:cxn ang="0">
                  <a:pos x="71" y="141"/>
                </a:cxn>
                <a:cxn ang="0">
                  <a:pos x="58" y="111"/>
                </a:cxn>
                <a:cxn ang="0">
                  <a:pos x="45" y="82"/>
                </a:cxn>
                <a:cxn ang="0">
                  <a:pos x="30" y="53"/>
                </a:cxn>
                <a:cxn ang="0">
                  <a:pos x="14" y="25"/>
                </a:cxn>
                <a:cxn ang="0">
                  <a:pos x="0" y="0"/>
                </a:cxn>
              </a:cxnLst>
              <a:rect l="0" t="0" r="r" b="b"/>
              <a:pathLst>
                <a:path w="98" h="216">
                  <a:moveTo>
                    <a:pt x="98" y="217"/>
                  </a:moveTo>
                  <a:lnTo>
                    <a:pt x="93" y="202"/>
                  </a:lnTo>
                  <a:lnTo>
                    <a:pt x="83" y="171"/>
                  </a:lnTo>
                  <a:lnTo>
                    <a:pt x="71" y="141"/>
                  </a:lnTo>
                  <a:lnTo>
                    <a:pt x="58" y="111"/>
                  </a:lnTo>
                  <a:lnTo>
                    <a:pt x="45" y="82"/>
                  </a:lnTo>
                  <a:lnTo>
                    <a:pt x="30" y="53"/>
                  </a:lnTo>
                  <a:lnTo>
                    <a:pt x="14" y="25"/>
                  </a:ln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25" name="Freeform 520"/>
            <p:cNvSpPr>
              <a:spLocks/>
            </p:cNvSpPr>
            <p:nvPr/>
          </p:nvSpPr>
          <p:spPr bwMode="auto">
            <a:xfrm>
              <a:off x="8718" y="2650"/>
              <a:ext cx="7" cy="11"/>
            </a:xfrm>
            <a:custGeom>
              <a:avLst/>
              <a:gdLst/>
              <a:ahLst/>
              <a:cxnLst>
                <a:cxn ang="0">
                  <a:pos x="8" y="12"/>
                </a:cxn>
                <a:cxn ang="0">
                  <a:pos x="0" y="0"/>
                </a:cxn>
              </a:cxnLst>
              <a:rect l="0" t="0" r="r" b="b"/>
              <a:pathLst>
                <a:path w="9" h="12">
                  <a:moveTo>
                    <a:pt x="8" y="12"/>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26" name="Freeform 521"/>
            <p:cNvSpPr>
              <a:spLocks/>
            </p:cNvSpPr>
            <p:nvPr/>
          </p:nvSpPr>
          <p:spPr bwMode="auto">
            <a:xfrm>
              <a:off x="8525" y="2452"/>
              <a:ext cx="168" cy="165"/>
            </a:xfrm>
            <a:custGeom>
              <a:avLst/>
              <a:gdLst/>
              <a:ahLst/>
              <a:cxnLst>
                <a:cxn ang="0">
                  <a:pos x="168" y="168"/>
                </a:cxn>
                <a:cxn ang="0">
                  <a:pos x="164" y="163"/>
                </a:cxn>
                <a:cxn ang="0">
                  <a:pos x="144" y="138"/>
                </a:cxn>
                <a:cxn ang="0">
                  <a:pos x="123" y="113"/>
                </a:cxn>
                <a:cxn ang="0">
                  <a:pos x="101" y="90"/>
                </a:cxn>
                <a:cxn ang="0">
                  <a:pos x="78" y="67"/>
                </a:cxn>
                <a:cxn ang="0">
                  <a:pos x="54" y="45"/>
                </a:cxn>
                <a:cxn ang="0">
                  <a:pos x="30" y="24"/>
                </a:cxn>
                <a:cxn ang="0">
                  <a:pos x="5" y="4"/>
                </a:cxn>
                <a:cxn ang="0">
                  <a:pos x="0" y="0"/>
                </a:cxn>
              </a:cxnLst>
              <a:rect l="0" t="0" r="r" b="b"/>
              <a:pathLst>
                <a:path w="168" h="168">
                  <a:moveTo>
                    <a:pt x="168" y="168"/>
                  </a:moveTo>
                  <a:lnTo>
                    <a:pt x="164" y="163"/>
                  </a:lnTo>
                  <a:lnTo>
                    <a:pt x="144" y="138"/>
                  </a:lnTo>
                  <a:lnTo>
                    <a:pt x="123" y="113"/>
                  </a:lnTo>
                  <a:lnTo>
                    <a:pt x="101" y="90"/>
                  </a:lnTo>
                  <a:lnTo>
                    <a:pt x="78" y="67"/>
                  </a:lnTo>
                  <a:lnTo>
                    <a:pt x="54" y="45"/>
                  </a:lnTo>
                  <a:lnTo>
                    <a:pt x="30" y="24"/>
                  </a:lnTo>
                  <a:lnTo>
                    <a:pt x="5" y="4"/>
                  </a:ln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27" name="Freeform 522"/>
            <p:cNvSpPr>
              <a:spLocks/>
            </p:cNvSpPr>
            <p:nvPr/>
          </p:nvSpPr>
          <p:spPr bwMode="auto">
            <a:xfrm>
              <a:off x="8481" y="2418"/>
              <a:ext cx="12" cy="9"/>
            </a:xfrm>
            <a:custGeom>
              <a:avLst/>
              <a:gdLst/>
              <a:ahLst/>
              <a:cxnLst>
                <a:cxn ang="0">
                  <a:pos x="12" y="9"/>
                </a:cxn>
                <a:cxn ang="0">
                  <a:pos x="0" y="0"/>
                </a:cxn>
              </a:cxnLst>
              <a:rect l="0" t="0" r="r" b="b"/>
              <a:pathLst>
                <a:path w="12" h="8">
                  <a:moveTo>
                    <a:pt x="12" y="9"/>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28" name="Freeform 523"/>
            <p:cNvSpPr>
              <a:spLocks/>
            </p:cNvSpPr>
            <p:nvPr/>
          </p:nvSpPr>
          <p:spPr bwMode="auto">
            <a:xfrm>
              <a:off x="1986" y="1942"/>
              <a:ext cx="8590" cy="315"/>
            </a:xfrm>
            <a:custGeom>
              <a:avLst/>
              <a:gdLst/>
              <a:ahLst/>
              <a:cxnLst>
                <a:cxn ang="0">
                  <a:pos x="0" y="316"/>
                </a:cxn>
                <a:cxn ang="0">
                  <a:pos x="8588" y="316"/>
                </a:cxn>
                <a:cxn ang="0">
                  <a:pos x="0" y="0"/>
                </a:cxn>
                <a:cxn ang="0">
                  <a:pos x="0" y="316"/>
                </a:cxn>
              </a:cxnLst>
              <a:rect l="0" t="0" r="r" b="b"/>
              <a:pathLst>
                <a:path w="8588" h="315">
                  <a:moveTo>
                    <a:pt x="0" y="316"/>
                  </a:moveTo>
                  <a:lnTo>
                    <a:pt x="8588" y="316"/>
                  </a:lnTo>
                  <a:lnTo>
                    <a:pt x="0" y="0"/>
                  </a:lnTo>
                  <a:lnTo>
                    <a:pt x="0" y="316"/>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29" name="Freeform 524"/>
            <p:cNvSpPr>
              <a:spLocks/>
            </p:cNvSpPr>
            <p:nvPr/>
          </p:nvSpPr>
          <p:spPr bwMode="auto">
            <a:xfrm>
              <a:off x="1986" y="1942"/>
              <a:ext cx="8590" cy="315"/>
            </a:xfrm>
            <a:custGeom>
              <a:avLst/>
              <a:gdLst/>
              <a:ahLst/>
              <a:cxnLst>
                <a:cxn ang="0">
                  <a:pos x="0" y="0"/>
                </a:cxn>
                <a:cxn ang="0">
                  <a:pos x="8588" y="316"/>
                </a:cxn>
                <a:cxn ang="0">
                  <a:pos x="8588" y="0"/>
                </a:cxn>
                <a:cxn ang="0">
                  <a:pos x="0" y="0"/>
                </a:cxn>
              </a:cxnLst>
              <a:rect l="0" t="0" r="r" b="b"/>
              <a:pathLst>
                <a:path w="8588" h="315">
                  <a:moveTo>
                    <a:pt x="0" y="0"/>
                  </a:moveTo>
                  <a:lnTo>
                    <a:pt x="8588" y="316"/>
                  </a:lnTo>
                  <a:lnTo>
                    <a:pt x="8588" y="0"/>
                  </a:lnTo>
                  <a:lnTo>
                    <a:pt x="0"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30" name="Freeform 525"/>
            <p:cNvSpPr>
              <a:spLocks/>
            </p:cNvSpPr>
            <p:nvPr/>
          </p:nvSpPr>
          <p:spPr bwMode="auto">
            <a:xfrm>
              <a:off x="7992" y="225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31" name="Freeform 526"/>
            <p:cNvSpPr>
              <a:spLocks/>
            </p:cNvSpPr>
            <p:nvPr/>
          </p:nvSpPr>
          <p:spPr bwMode="auto">
            <a:xfrm>
              <a:off x="7959" y="225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32" name="Freeform 527"/>
            <p:cNvSpPr>
              <a:spLocks/>
            </p:cNvSpPr>
            <p:nvPr/>
          </p:nvSpPr>
          <p:spPr bwMode="auto">
            <a:xfrm>
              <a:off x="7992" y="225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33" name="Freeform 528"/>
            <p:cNvSpPr>
              <a:spLocks/>
            </p:cNvSpPr>
            <p:nvPr/>
          </p:nvSpPr>
          <p:spPr bwMode="auto">
            <a:xfrm>
              <a:off x="7818" y="2257"/>
              <a:ext cx="143" cy="0"/>
            </a:xfrm>
            <a:custGeom>
              <a:avLst/>
              <a:gdLst/>
              <a:ahLst/>
              <a:cxnLst>
                <a:cxn ang="0">
                  <a:pos x="142" y="0"/>
                </a:cxn>
                <a:cxn ang="0">
                  <a:pos x="0" y="0"/>
                </a:cxn>
              </a:cxnLst>
              <a:rect l="0" t="0" r="r" b="b"/>
              <a:pathLst>
                <a:path w="141">
                  <a:moveTo>
                    <a:pt x="142"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34" name="Freeform 529"/>
            <p:cNvSpPr>
              <a:spLocks/>
            </p:cNvSpPr>
            <p:nvPr/>
          </p:nvSpPr>
          <p:spPr bwMode="auto">
            <a:xfrm>
              <a:off x="7765" y="2257"/>
              <a:ext cx="14" cy="0"/>
            </a:xfrm>
            <a:custGeom>
              <a:avLst/>
              <a:gdLst/>
              <a:ahLst/>
              <a:cxnLst>
                <a:cxn ang="0">
                  <a:pos x="15" y="0"/>
                </a:cxn>
                <a:cxn ang="0">
                  <a:pos x="0" y="0"/>
                </a:cxn>
              </a:cxnLst>
              <a:rect l="0" t="0" r="r" b="b"/>
              <a:pathLst>
                <a:path w="15">
                  <a:moveTo>
                    <a:pt x="15"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35" name="Freeform 530"/>
            <p:cNvSpPr>
              <a:spLocks/>
            </p:cNvSpPr>
            <p:nvPr/>
          </p:nvSpPr>
          <p:spPr bwMode="auto">
            <a:xfrm>
              <a:off x="7485" y="2257"/>
              <a:ext cx="239" cy="0"/>
            </a:xfrm>
            <a:custGeom>
              <a:avLst/>
              <a:gdLst/>
              <a:ahLst/>
              <a:cxnLst>
                <a:cxn ang="0">
                  <a:pos x="238" y="0"/>
                </a:cxn>
                <a:cxn ang="0">
                  <a:pos x="0" y="0"/>
                </a:cxn>
              </a:cxnLst>
              <a:rect l="0" t="0" r="r" b="b"/>
              <a:pathLst>
                <a:path w="238">
                  <a:moveTo>
                    <a:pt x="238"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36" name="Freeform 531"/>
            <p:cNvSpPr>
              <a:spLocks/>
            </p:cNvSpPr>
            <p:nvPr/>
          </p:nvSpPr>
          <p:spPr bwMode="auto">
            <a:xfrm>
              <a:off x="7433" y="2257"/>
              <a:ext cx="12" cy="0"/>
            </a:xfrm>
            <a:custGeom>
              <a:avLst/>
              <a:gdLst/>
              <a:ahLst/>
              <a:cxnLst>
                <a:cxn ang="0">
                  <a:pos x="15" y="0"/>
                </a:cxn>
                <a:cxn ang="0">
                  <a:pos x="0" y="0"/>
                </a:cxn>
              </a:cxnLst>
              <a:rect l="0" t="0" r="r" b="b"/>
              <a:pathLst>
                <a:path w="15">
                  <a:moveTo>
                    <a:pt x="15"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37" name="Freeform 532"/>
            <p:cNvSpPr>
              <a:spLocks/>
            </p:cNvSpPr>
            <p:nvPr/>
          </p:nvSpPr>
          <p:spPr bwMode="auto">
            <a:xfrm>
              <a:off x="7156" y="2257"/>
              <a:ext cx="237" cy="0"/>
            </a:xfrm>
            <a:custGeom>
              <a:avLst/>
              <a:gdLst/>
              <a:ahLst/>
              <a:cxnLst>
                <a:cxn ang="0">
                  <a:pos x="238" y="0"/>
                </a:cxn>
                <a:cxn ang="0">
                  <a:pos x="0" y="0"/>
                </a:cxn>
              </a:cxnLst>
              <a:rect l="0" t="0" r="r" b="b"/>
              <a:pathLst>
                <a:path w="238">
                  <a:moveTo>
                    <a:pt x="238"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38" name="Freeform 533"/>
            <p:cNvSpPr>
              <a:spLocks/>
            </p:cNvSpPr>
            <p:nvPr/>
          </p:nvSpPr>
          <p:spPr bwMode="auto">
            <a:xfrm>
              <a:off x="7099" y="2257"/>
              <a:ext cx="14" cy="0"/>
            </a:xfrm>
            <a:custGeom>
              <a:avLst/>
              <a:gdLst/>
              <a:ahLst/>
              <a:cxnLst>
                <a:cxn ang="0">
                  <a:pos x="15" y="0"/>
                </a:cxn>
                <a:cxn ang="0">
                  <a:pos x="0" y="0"/>
                </a:cxn>
              </a:cxnLst>
              <a:rect l="0" t="0" r="r" b="b"/>
              <a:pathLst>
                <a:path w="15">
                  <a:moveTo>
                    <a:pt x="15"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39" name="Freeform 534"/>
            <p:cNvSpPr>
              <a:spLocks/>
            </p:cNvSpPr>
            <p:nvPr/>
          </p:nvSpPr>
          <p:spPr bwMode="auto">
            <a:xfrm>
              <a:off x="6821" y="2257"/>
              <a:ext cx="241" cy="0"/>
            </a:xfrm>
            <a:custGeom>
              <a:avLst/>
              <a:gdLst/>
              <a:ahLst/>
              <a:cxnLst>
                <a:cxn ang="0">
                  <a:pos x="238" y="0"/>
                </a:cxn>
                <a:cxn ang="0">
                  <a:pos x="0" y="0"/>
                </a:cxn>
              </a:cxnLst>
              <a:rect l="0" t="0" r="r" b="b"/>
              <a:pathLst>
                <a:path w="238">
                  <a:moveTo>
                    <a:pt x="238"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40" name="Freeform 535"/>
            <p:cNvSpPr>
              <a:spLocks/>
            </p:cNvSpPr>
            <p:nvPr/>
          </p:nvSpPr>
          <p:spPr bwMode="auto">
            <a:xfrm>
              <a:off x="6767" y="2257"/>
              <a:ext cx="14" cy="0"/>
            </a:xfrm>
            <a:custGeom>
              <a:avLst/>
              <a:gdLst/>
              <a:ahLst/>
              <a:cxnLst>
                <a:cxn ang="0">
                  <a:pos x="15" y="0"/>
                </a:cxn>
                <a:cxn ang="0">
                  <a:pos x="0" y="0"/>
                </a:cxn>
              </a:cxnLst>
              <a:rect l="0" t="0" r="r" b="b"/>
              <a:pathLst>
                <a:path w="15">
                  <a:moveTo>
                    <a:pt x="15"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41" name="Freeform 536"/>
            <p:cNvSpPr>
              <a:spLocks/>
            </p:cNvSpPr>
            <p:nvPr/>
          </p:nvSpPr>
          <p:spPr bwMode="auto">
            <a:xfrm>
              <a:off x="6490" y="2257"/>
              <a:ext cx="239" cy="0"/>
            </a:xfrm>
            <a:custGeom>
              <a:avLst/>
              <a:gdLst/>
              <a:ahLst/>
              <a:cxnLst>
                <a:cxn ang="0">
                  <a:pos x="238" y="0"/>
                </a:cxn>
                <a:cxn ang="0">
                  <a:pos x="0" y="0"/>
                </a:cxn>
              </a:cxnLst>
              <a:rect l="0" t="0" r="r" b="b"/>
              <a:pathLst>
                <a:path w="238">
                  <a:moveTo>
                    <a:pt x="238"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42" name="Freeform 537"/>
            <p:cNvSpPr>
              <a:spLocks/>
            </p:cNvSpPr>
            <p:nvPr/>
          </p:nvSpPr>
          <p:spPr bwMode="auto">
            <a:xfrm>
              <a:off x="6435" y="2257"/>
              <a:ext cx="14" cy="0"/>
            </a:xfrm>
            <a:custGeom>
              <a:avLst/>
              <a:gdLst/>
              <a:ahLst/>
              <a:cxnLst>
                <a:cxn ang="0">
                  <a:pos x="15" y="0"/>
                </a:cxn>
                <a:cxn ang="0">
                  <a:pos x="0" y="0"/>
                </a:cxn>
              </a:cxnLst>
              <a:rect l="0" t="0" r="r" b="b"/>
              <a:pathLst>
                <a:path w="15">
                  <a:moveTo>
                    <a:pt x="15"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43" name="Freeform 538"/>
            <p:cNvSpPr>
              <a:spLocks/>
            </p:cNvSpPr>
            <p:nvPr/>
          </p:nvSpPr>
          <p:spPr bwMode="auto">
            <a:xfrm>
              <a:off x="6156" y="2257"/>
              <a:ext cx="239" cy="0"/>
            </a:xfrm>
            <a:custGeom>
              <a:avLst/>
              <a:gdLst/>
              <a:ahLst/>
              <a:cxnLst>
                <a:cxn ang="0">
                  <a:pos x="238" y="0"/>
                </a:cxn>
                <a:cxn ang="0">
                  <a:pos x="0" y="0"/>
                </a:cxn>
              </a:cxnLst>
              <a:rect l="0" t="0" r="r" b="b"/>
              <a:pathLst>
                <a:path w="238">
                  <a:moveTo>
                    <a:pt x="238"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44" name="Freeform 539"/>
            <p:cNvSpPr>
              <a:spLocks/>
            </p:cNvSpPr>
            <p:nvPr/>
          </p:nvSpPr>
          <p:spPr bwMode="auto">
            <a:xfrm>
              <a:off x="6103" y="2257"/>
              <a:ext cx="14" cy="0"/>
            </a:xfrm>
            <a:custGeom>
              <a:avLst/>
              <a:gdLst/>
              <a:ahLst/>
              <a:cxnLst>
                <a:cxn ang="0">
                  <a:pos x="15" y="0"/>
                </a:cxn>
                <a:cxn ang="0">
                  <a:pos x="0" y="0"/>
                </a:cxn>
              </a:cxnLst>
              <a:rect l="0" t="0" r="r" b="b"/>
              <a:pathLst>
                <a:path w="15">
                  <a:moveTo>
                    <a:pt x="15"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45" name="Freeform 540"/>
            <p:cNvSpPr>
              <a:spLocks/>
            </p:cNvSpPr>
            <p:nvPr/>
          </p:nvSpPr>
          <p:spPr bwMode="auto">
            <a:xfrm>
              <a:off x="5824" y="2257"/>
              <a:ext cx="239" cy="0"/>
            </a:xfrm>
            <a:custGeom>
              <a:avLst/>
              <a:gdLst/>
              <a:ahLst/>
              <a:cxnLst>
                <a:cxn ang="0">
                  <a:pos x="238" y="0"/>
                </a:cxn>
                <a:cxn ang="0">
                  <a:pos x="0" y="0"/>
                </a:cxn>
              </a:cxnLst>
              <a:rect l="0" t="0" r="r" b="b"/>
              <a:pathLst>
                <a:path w="238">
                  <a:moveTo>
                    <a:pt x="238"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46" name="Freeform 541"/>
            <p:cNvSpPr>
              <a:spLocks/>
            </p:cNvSpPr>
            <p:nvPr/>
          </p:nvSpPr>
          <p:spPr bwMode="auto">
            <a:xfrm>
              <a:off x="5771" y="2257"/>
              <a:ext cx="12" cy="0"/>
            </a:xfrm>
            <a:custGeom>
              <a:avLst/>
              <a:gdLst/>
              <a:ahLst/>
              <a:cxnLst>
                <a:cxn ang="0">
                  <a:pos x="14" y="0"/>
                </a:cxn>
                <a:cxn ang="0">
                  <a:pos x="0" y="0"/>
                </a:cxn>
              </a:cxnLst>
              <a:rect l="0" t="0" r="r" b="b"/>
              <a:pathLst>
                <a:path w="15">
                  <a:moveTo>
                    <a:pt x="14"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47" name="Freeform 542"/>
            <p:cNvSpPr>
              <a:spLocks/>
            </p:cNvSpPr>
            <p:nvPr/>
          </p:nvSpPr>
          <p:spPr bwMode="auto">
            <a:xfrm>
              <a:off x="5492" y="2257"/>
              <a:ext cx="237" cy="0"/>
            </a:xfrm>
            <a:custGeom>
              <a:avLst/>
              <a:gdLst/>
              <a:ahLst/>
              <a:cxnLst>
                <a:cxn ang="0">
                  <a:pos x="238" y="0"/>
                </a:cxn>
                <a:cxn ang="0">
                  <a:pos x="0" y="0"/>
                </a:cxn>
              </a:cxnLst>
              <a:rect l="0" t="0" r="r" b="b"/>
              <a:pathLst>
                <a:path w="238">
                  <a:moveTo>
                    <a:pt x="238"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48" name="Freeform 543"/>
            <p:cNvSpPr>
              <a:spLocks/>
            </p:cNvSpPr>
            <p:nvPr/>
          </p:nvSpPr>
          <p:spPr bwMode="auto">
            <a:xfrm>
              <a:off x="5439" y="2257"/>
              <a:ext cx="14" cy="0"/>
            </a:xfrm>
            <a:custGeom>
              <a:avLst/>
              <a:gdLst/>
              <a:ahLst/>
              <a:cxnLst>
                <a:cxn ang="0">
                  <a:pos x="15" y="0"/>
                </a:cxn>
                <a:cxn ang="0">
                  <a:pos x="0" y="0"/>
                </a:cxn>
              </a:cxnLst>
              <a:rect l="0" t="0" r="r" b="b"/>
              <a:pathLst>
                <a:path w="15">
                  <a:moveTo>
                    <a:pt x="15"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49" name="Freeform 544"/>
            <p:cNvSpPr>
              <a:spLocks/>
            </p:cNvSpPr>
            <p:nvPr/>
          </p:nvSpPr>
          <p:spPr bwMode="auto">
            <a:xfrm>
              <a:off x="5160" y="2257"/>
              <a:ext cx="237" cy="0"/>
            </a:xfrm>
            <a:custGeom>
              <a:avLst/>
              <a:gdLst/>
              <a:ahLst/>
              <a:cxnLst>
                <a:cxn ang="0">
                  <a:pos x="238" y="0"/>
                </a:cxn>
                <a:cxn ang="0">
                  <a:pos x="0" y="0"/>
                </a:cxn>
              </a:cxnLst>
              <a:rect l="0" t="0" r="r" b="b"/>
              <a:pathLst>
                <a:path w="238">
                  <a:moveTo>
                    <a:pt x="238"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50" name="Freeform 545"/>
            <p:cNvSpPr>
              <a:spLocks/>
            </p:cNvSpPr>
            <p:nvPr/>
          </p:nvSpPr>
          <p:spPr bwMode="auto">
            <a:xfrm>
              <a:off x="5107" y="2257"/>
              <a:ext cx="14" cy="0"/>
            </a:xfrm>
            <a:custGeom>
              <a:avLst/>
              <a:gdLst/>
              <a:ahLst/>
              <a:cxnLst>
                <a:cxn ang="0">
                  <a:pos x="15" y="0"/>
                </a:cxn>
                <a:cxn ang="0">
                  <a:pos x="0" y="0"/>
                </a:cxn>
              </a:cxnLst>
              <a:rect l="0" t="0" r="r" b="b"/>
              <a:pathLst>
                <a:path w="15">
                  <a:moveTo>
                    <a:pt x="15"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51" name="Freeform 546"/>
            <p:cNvSpPr>
              <a:spLocks/>
            </p:cNvSpPr>
            <p:nvPr/>
          </p:nvSpPr>
          <p:spPr bwMode="auto">
            <a:xfrm>
              <a:off x="4828" y="2257"/>
              <a:ext cx="237" cy="0"/>
            </a:xfrm>
            <a:custGeom>
              <a:avLst/>
              <a:gdLst/>
              <a:ahLst/>
              <a:cxnLst>
                <a:cxn ang="0">
                  <a:pos x="238" y="0"/>
                </a:cxn>
                <a:cxn ang="0">
                  <a:pos x="0" y="0"/>
                </a:cxn>
              </a:cxnLst>
              <a:rect l="0" t="0" r="r" b="b"/>
              <a:pathLst>
                <a:path w="238">
                  <a:moveTo>
                    <a:pt x="238"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52" name="Freeform 547"/>
            <p:cNvSpPr>
              <a:spLocks/>
            </p:cNvSpPr>
            <p:nvPr/>
          </p:nvSpPr>
          <p:spPr bwMode="auto">
            <a:xfrm>
              <a:off x="4771" y="2257"/>
              <a:ext cx="16" cy="0"/>
            </a:xfrm>
            <a:custGeom>
              <a:avLst/>
              <a:gdLst/>
              <a:ahLst/>
              <a:cxnLst>
                <a:cxn ang="0">
                  <a:pos x="15" y="0"/>
                </a:cxn>
                <a:cxn ang="0">
                  <a:pos x="0" y="0"/>
                </a:cxn>
              </a:cxnLst>
              <a:rect l="0" t="0" r="r" b="b"/>
              <a:pathLst>
                <a:path w="15">
                  <a:moveTo>
                    <a:pt x="15"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53" name="Freeform 548"/>
            <p:cNvSpPr>
              <a:spLocks/>
            </p:cNvSpPr>
            <p:nvPr/>
          </p:nvSpPr>
          <p:spPr bwMode="auto">
            <a:xfrm>
              <a:off x="4496" y="2257"/>
              <a:ext cx="239" cy="0"/>
            </a:xfrm>
            <a:custGeom>
              <a:avLst/>
              <a:gdLst/>
              <a:ahLst/>
              <a:cxnLst>
                <a:cxn ang="0">
                  <a:pos x="238" y="0"/>
                </a:cxn>
                <a:cxn ang="0">
                  <a:pos x="0" y="0"/>
                </a:cxn>
              </a:cxnLst>
              <a:rect l="0" t="0" r="r" b="b"/>
              <a:pathLst>
                <a:path w="238">
                  <a:moveTo>
                    <a:pt x="238"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54" name="Freeform 549"/>
            <p:cNvSpPr>
              <a:spLocks/>
            </p:cNvSpPr>
            <p:nvPr/>
          </p:nvSpPr>
          <p:spPr bwMode="auto">
            <a:xfrm>
              <a:off x="4439" y="2257"/>
              <a:ext cx="16" cy="0"/>
            </a:xfrm>
            <a:custGeom>
              <a:avLst/>
              <a:gdLst/>
              <a:ahLst/>
              <a:cxnLst>
                <a:cxn ang="0">
                  <a:pos x="15" y="0"/>
                </a:cxn>
                <a:cxn ang="0">
                  <a:pos x="0" y="0"/>
                </a:cxn>
              </a:cxnLst>
              <a:rect l="0" t="0" r="r" b="b"/>
              <a:pathLst>
                <a:path w="15">
                  <a:moveTo>
                    <a:pt x="15"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55" name="Freeform 550"/>
            <p:cNvSpPr>
              <a:spLocks/>
            </p:cNvSpPr>
            <p:nvPr/>
          </p:nvSpPr>
          <p:spPr bwMode="auto">
            <a:xfrm>
              <a:off x="4262" y="2257"/>
              <a:ext cx="139" cy="0"/>
            </a:xfrm>
            <a:custGeom>
              <a:avLst/>
              <a:gdLst/>
              <a:ahLst/>
              <a:cxnLst>
                <a:cxn ang="0">
                  <a:pos x="142" y="0"/>
                </a:cxn>
                <a:cxn ang="0">
                  <a:pos x="0" y="0"/>
                </a:cxn>
              </a:cxnLst>
              <a:rect l="0" t="0" r="r" b="b"/>
              <a:pathLst>
                <a:path w="141">
                  <a:moveTo>
                    <a:pt x="142"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56" name="Freeform 551"/>
            <p:cNvSpPr>
              <a:spLocks/>
            </p:cNvSpPr>
            <p:nvPr/>
          </p:nvSpPr>
          <p:spPr bwMode="auto">
            <a:xfrm>
              <a:off x="8247" y="2305"/>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57" name="Freeform 552"/>
            <p:cNvSpPr>
              <a:spLocks/>
            </p:cNvSpPr>
            <p:nvPr/>
          </p:nvSpPr>
          <p:spPr bwMode="auto">
            <a:xfrm>
              <a:off x="8279" y="2312"/>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58" name="Freeform 553"/>
            <p:cNvSpPr>
              <a:spLocks/>
            </p:cNvSpPr>
            <p:nvPr/>
          </p:nvSpPr>
          <p:spPr bwMode="auto">
            <a:xfrm>
              <a:off x="8247" y="2305"/>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59" name="Freeform 554"/>
            <p:cNvSpPr>
              <a:spLocks/>
            </p:cNvSpPr>
            <p:nvPr/>
          </p:nvSpPr>
          <p:spPr bwMode="auto">
            <a:xfrm>
              <a:off x="8308" y="2326"/>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60" name="Freeform 555"/>
            <p:cNvSpPr>
              <a:spLocks/>
            </p:cNvSpPr>
            <p:nvPr/>
          </p:nvSpPr>
          <p:spPr bwMode="auto">
            <a:xfrm>
              <a:off x="8279" y="2312"/>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61" name="Freeform 556"/>
            <p:cNvSpPr>
              <a:spLocks/>
            </p:cNvSpPr>
            <p:nvPr/>
          </p:nvSpPr>
          <p:spPr bwMode="auto">
            <a:xfrm>
              <a:off x="8338" y="2339"/>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62" name="Freeform 557"/>
            <p:cNvSpPr>
              <a:spLocks/>
            </p:cNvSpPr>
            <p:nvPr/>
          </p:nvSpPr>
          <p:spPr bwMode="auto">
            <a:xfrm>
              <a:off x="8308" y="2326"/>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63" name="Freeform 558"/>
            <p:cNvSpPr>
              <a:spLocks/>
            </p:cNvSpPr>
            <p:nvPr/>
          </p:nvSpPr>
          <p:spPr bwMode="auto">
            <a:xfrm>
              <a:off x="8365" y="235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64" name="Freeform 559"/>
            <p:cNvSpPr>
              <a:spLocks/>
            </p:cNvSpPr>
            <p:nvPr/>
          </p:nvSpPr>
          <p:spPr bwMode="auto">
            <a:xfrm>
              <a:off x="8338" y="2339"/>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65" name="Freeform 560"/>
            <p:cNvSpPr>
              <a:spLocks/>
            </p:cNvSpPr>
            <p:nvPr/>
          </p:nvSpPr>
          <p:spPr bwMode="auto">
            <a:xfrm>
              <a:off x="8393" y="236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66" name="Freeform 561"/>
            <p:cNvSpPr>
              <a:spLocks/>
            </p:cNvSpPr>
            <p:nvPr/>
          </p:nvSpPr>
          <p:spPr bwMode="auto">
            <a:xfrm>
              <a:off x="8365" y="235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67" name="Freeform 562"/>
            <p:cNvSpPr>
              <a:spLocks/>
            </p:cNvSpPr>
            <p:nvPr/>
          </p:nvSpPr>
          <p:spPr bwMode="auto">
            <a:xfrm>
              <a:off x="8424" y="238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68" name="Freeform 563"/>
            <p:cNvSpPr>
              <a:spLocks/>
            </p:cNvSpPr>
            <p:nvPr/>
          </p:nvSpPr>
          <p:spPr bwMode="auto">
            <a:xfrm>
              <a:off x="8393" y="2367"/>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69" name="Freeform 564"/>
            <p:cNvSpPr>
              <a:spLocks/>
            </p:cNvSpPr>
            <p:nvPr/>
          </p:nvSpPr>
          <p:spPr bwMode="auto">
            <a:xfrm>
              <a:off x="8424" y="2381"/>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70" name="Freeform 565"/>
            <p:cNvSpPr>
              <a:spLocks/>
            </p:cNvSpPr>
            <p:nvPr/>
          </p:nvSpPr>
          <p:spPr bwMode="auto">
            <a:xfrm>
              <a:off x="8233" y="2298"/>
              <a:ext cx="214" cy="99"/>
            </a:xfrm>
            <a:custGeom>
              <a:avLst/>
              <a:gdLst/>
              <a:ahLst/>
              <a:cxnLst>
                <a:cxn ang="0">
                  <a:pos x="217" y="98"/>
                </a:cxn>
                <a:cxn ang="0">
                  <a:pos x="192" y="83"/>
                </a:cxn>
                <a:cxn ang="0">
                  <a:pos x="164" y="68"/>
                </a:cxn>
                <a:cxn ang="0">
                  <a:pos x="135" y="53"/>
                </a:cxn>
                <a:cxn ang="0">
                  <a:pos x="106" y="40"/>
                </a:cxn>
                <a:cxn ang="0">
                  <a:pos x="76" y="27"/>
                </a:cxn>
                <a:cxn ang="0">
                  <a:pos x="46" y="15"/>
                </a:cxn>
                <a:cxn ang="0">
                  <a:pos x="15" y="5"/>
                </a:cxn>
                <a:cxn ang="0">
                  <a:pos x="0" y="0"/>
                </a:cxn>
              </a:cxnLst>
              <a:rect l="0" t="0" r="r" b="b"/>
              <a:pathLst>
                <a:path w="216" h="98">
                  <a:moveTo>
                    <a:pt x="217" y="98"/>
                  </a:moveTo>
                  <a:lnTo>
                    <a:pt x="192" y="83"/>
                  </a:lnTo>
                  <a:lnTo>
                    <a:pt x="164" y="68"/>
                  </a:lnTo>
                  <a:lnTo>
                    <a:pt x="135" y="53"/>
                  </a:lnTo>
                  <a:lnTo>
                    <a:pt x="106" y="40"/>
                  </a:lnTo>
                  <a:lnTo>
                    <a:pt x="76" y="27"/>
                  </a:lnTo>
                  <a:lnTo>
                    <a:pt x="46" y="15"/>
                  </a:lnTo>
                  <a:lnTo>
                    <a:pt x="15" y="5"/>
                  </a:ln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71" name="Freeform 566"/>
            <p:cNvSpPr>
              <a:spLocks/>
            </p:cNvSpPr>
            <p:nvPr/>
          </p:nvSpPr>
          <p:spPr bwMode="auto">
            <a:xfrm>
              <a:off x="8184" y="2284"/>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72" name="Freeform 567"/>
            <p:cNvSpPr>
              <a:spLocks/>
            </p:cNvSpPr>
            <p:nvPr/>
          </p:nvSpPr>
          <p:spPr bwMode="auto">
            <a:xfrm>
              <a:off x="8184" y="2284"/>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73" name="Freeform 568"/>
            <p:cNvSpPr>
              <a:spLocks/>
            </p:cNvSpPr>
            <p:nvPr/>
          </p:nvSpPr>
          <p:spPr bwMode="auto">
            <a:xfrm>
              <a:off x="8179" y="2284"/>
              <a:ext cx="12" cy="5"/>
            </a:xfrm>
            <a:custGeom>
              <a:avLst/>
              <a:gdLst/>
              <a:ahLst/>
              <a:cxnLst>
                <a:cxn ang="0">
                  <a:pos x="14" y="3"/>
                </a:cxn>
                <a:cxn ang="0">
                  <a:pos x="5" y="1"/>
                </a:cxn>
                <a:cxn ang="0">
                  <a:pos x="0" y="0"/>
                </a:cxn>
              </a:cxnLst>
              <a:rect l="0" t="0" r="r" b="b"/>
              <a:pathLst>
                <a:path w="14" h="4">
                  <a:moveTo>
                    <a:pt x="14" y="3"/>
                  </a:moveTo>
                  <a:lnTo>
                    <a:pt x="5" y="1"/>
                  </a:ln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74" name="Freeform 569"/>
            <p:cNvSpPr>
              <a:spLocks/>
            </p:cNvSpPr>
            <p:nvPr/>
          </p:nvSpPr>
          <p:spPr bwMode="auto">
            <a:xfrm>
              <a:off x="8024" y="2259"/>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75" name="Freeform 570"/>
            <p:cNvSpPr>
              <a:spLocks/>
            </p:cNvSpPr>
            <p:nvPr/>
          </p:nvSpPr>
          <p:spPr bwMode="auto">
            <a:xfrm>
              <a:off x="8056" y="2264"/>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76" name="Freeform 571"/>
            <p:cNvSpPr>
              <a:spLocks/>
            </p:cNvSpPr>
            <p:nvPr/>
          </p:nvSpPr>
          <p:spPr bwMode="auto">
            <a:xfrm>
              <a:off x="8024" y="2259"/>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77" name="Freeform 572"/>
            <p:cNvSpPr>
              <a:spLocks/>
            </p:cNvSpPr>
            <p:nvPr/>
          </p:nvSpPr>
          <p:spPr bwMode="auto">
            <a:xfrm>
              <a:off x="8090" y="2266"/>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78" name="Freeform 573"/>
            <p:cNvSpPr>
              <a:spLocks/>
            </p:cNvSpPr>
            <p:nvPr/>
          </p:nvSpPr>
          <p:spPr bwMode="auto">
            <a:xfrm>
              <a:off x="8056" y="2264"/>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79" name="Freeform 574"/>
            <p:cNvSpPr>
              <a:spLocks/>
            </p:cNvSpPr>
            <p:nvPr/>
          </p:nvSpPr>
          <p:spPr bwMode="auto">
            <a:xfrm>
              <a:off x="8120" y="2273"/>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80" name="Freeform 575"/>
            <p:cNvSpPr>
              <a:spLocks/>
            </p:cNvSpPr>
            <p:nvPr/>
          </p:nvSpPr>
          <p:spPr bwMode="auto">
            <a:xfrm>
              <a:off x="8090" y="2266"/>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81" name="Freeform 576"/>
            <p:cNvSpPr>
              <a:spLocks/>
            </p:cNvSpPr>
            <p:nvPr/>
          </p:nvSpPr>
          <p:spPr bwMode="auto">
            <a:xfrm>
              <a:off x="8120" y="2273"/>
              <a:ext cx="0" cy="0"/>
            </a:xfrm>
            <a:custGeom>
              <a:avLst/>
              <a:gdLst/>
              <a:ahLst/>
              <a:cxnLst>
                <a:cxn ang="0">
                  <a:pos x="0" y="0"/>
                </a:cxn>
                <a:cxn ang="0">
                  <a:pos x="0" y="0"/>
                </a:cxn>
              </a:cxnLst>
              <a:rect l="0" t="0" r="r" b="b"/>
              <a:pathLst>
                <a:path>
                  <a:moveTo>
                    <a:pt x="0" y="0"/>
                  </a:moveTo>
                  <a:lnTo>
                    <a:pt x="0" y="0"/>
                  </a:lnTo>
                </a:path>
              </a:pathLst>
            </a:custGeom>
            <a:noFill/>
            <a:ln w="1270">
              <a:solidFill>
                <a:srgbClr val="E0E0E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82" name="Freeform 577"/>
            <p:cNvSpPr>
              <a:spLocks/>
            </p:cNvSpPr>
            <p:nvPr/>
          </p:nvSpPr>
          <p:spPr bwMode="auto">
            <a:xfrm>
              <a:off x="7959" y="2257"/>
              <a:ext cx="180" cy="18"/>
            </a:xfrm>
            <a:custGeom>
              <a:avLst/>
              <a:gdLst/>
              <a:ahLst/>
              <a:cxnLst>
                <a:cxn ang="0">
                  <a:pos x="179" y="17"/>
                </a:cxn>
                <a:cxn ang="0">
                  <a:pos x="160" y="14"/>
                </a:cxn>
                <a:cxn ang="0">
                  <a:pos x="128" y="9"/>
                </a:cxn>
                <a:cxn ang="0">
                  <a:pos x="96" y="5"/>
                </a:cxn>
                <a:cxn ang="0">
                  <a:pos x="64" y="2"/>
                </a:cxn>
                <a:cxn ang="0">
                  <a:pos x="32" y="0"/>
                </a:cxn>
                <a:cxn ang="0">
                  <a:pos x="0" y="0"/>
                </a:cxn>
              </a:cxnLst>
              <a:rect l="0" t="0" r="r" b="b"/>
              <a:pathLst>
                <a:path w="179" h="18">
                  <a:moveTo>
                    <a:pt x="179" y="17"/>
                  </a:moveTo>
                  <a:lnTo>
                    <a:pt x="160" y="14"/>
                  </a:lnTo>
                  <a:lnTo>
                    <a:pt x="128" y="9"/>
                  </a:lnTo>
                  <a:lnTo>
                    <a:pt x="96" y="5"/>
                  </a:lnTo>
                  <a:lnTo>
                    <a:pt x="64" y="2"/>
                  </a:lnTo>
                  <a:lnTo>
                    <a:pt x="32" y="0"/>
                  </a:ln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83" name="Freeform 578"/>
            <p:cNvSpPr>
              <a:spLocks/>
            </p:cNvSpPr>
            <p:nvPr/>
          </p:nvSpPr>
          <p:spPr bwMode="auto">
            <a:xfrm>
              <a:off x="4080" y="2257"/>
              <a:ext cx="180" cy="18"/>
            </a:xfrm>
            <a:custGeom>
              <a:avLst/>
              <a:gdLst/>
              <a:ahLst/>
              <a:cxnLst>
                <a:cxn ang="0">
                  <a:pos x="179" y="0"/>
                </a:cxn>
                <a:cxn ang="0">
                  <a:pos x="147" y="0"/>
                </a:cxn>
                <a:cxn ang="0">
                  <a:pos x="114" y="2"/>
                </a:cxn>
                <a:cxn ang="0">
                  <a:pos x="82" y="5"/>
                </a:cxn>
                <a:cxn ang="0">
                  <a:pos x="50" y="9"/>
                </a:cxn>
                <a:cxn ang="0">
                  <a:pos x="18" y="14"/>
                </a:cxn>
                <a:cxn ang="0">
                  <a:pos x="0" y="17"/>
                </a:cxn>
              </a:cxnLst>
              <a:rect l="0" t="0" r="r" b="b"/>
              <a:pathLst>
                <a:path w="179" h="18">
                  <a:moveTo>
                    <a:pt x="179" y="0"/>
                  </a:moveTo>
                  <a:lnTo>
                    <a:pt x="147" y="0"/>
                  </a:lnTo>
                  <a:lnTo>
                    <a:pt x="114" y="2"/>
                  </a:lnTo>
                  <a:lnTo>
                    <a:pt x="82" y="5"/>
                  </a:lnTo>
                  <a:lnTo>
                    <a:pt x="50" y="9"/>
                  </a:lnTo>
                  <a:lnTo>
                    <a:pt x="18" y="14"/>
                  </a:lnTo>
                  <a:lnTo>
                    <a:pt x="0" y="17"/>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84" name="Freeform 579"/>
            <p:cNvSpPr>
              <a:spLocks/>
            </p:cNvSpPr>
            <p:nvPr/>
          </p:nvSpPr>
          <p:spPr bwMode="auto">
            <a:xfrm>
              <a:off x="4027" y="2284"/>
              <a:ext cx="12" cy="5"/>
            </a:xfrm>
            <a:custGeom>
              <a:avLst/>
              <a:gdLst/>
              <a:ahLst/>
              <a:cxnLst>
                <a:cxn ang="0">
                  <a:pos x="15" y="0"/>
                </a:cxn>
                <a:cxn ang="0">
                  <a:pos x="9" y="1"/>
                </a:cxn>
                <a:cxn ang="0">
                  <a:pos x="0" y="3"/>
                </a:cxn>
              </a:cxnLst>
              <a:rect l="0" t="0" r="r" b="b"/>
              <a:pathLst>
                <a:path w="14" h="4">
                  <a:moveTo>
                    <a:pt x="15" y="0"/>
                  </a:moveTo>
                  <a:lnTo>
                    <a:pt x="9" y="1"/>
                  </a:lnTo>
                  <a:lnTo>
                    <a:pt x="0" y="3"/>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85" name="Freeform 580"/>
            <p:cNvSpPr>
              <a:spLocks/>
            </p:cNvSpPr>
            <p:nvPr/>
          </p:nvSpPr>
          <p:spPr bwMode="auto">
            <a:xfrm>
              <a:off x="3773" y="2298"/>
              <a:ext cx="216" cy="99"/>
            </a:xfrm>
            <a:custGeom>
              <a:avLst/>
              <a:gdLst/>
              <a:ahLst/>
              <a:cxnLst>
                <a:cxn ang="0">
                  <a:pos x="216" y="0"/>
                </a:cxn>
                <a:cxn ang="0">
                  <a:pos x="201" y="5"/>
                </a:cxn>
                <a:cxn ang="0">
                  <a:pos x="171" y="15"/>
                </a:cxn>
                <a:cxn ang="0">
                  <a:pos x="141" y="27"/>
                </a:cxn>
                <a:cxn ang="0">
                  <a:pos x="111" y="40"/>
                </a:cxn>
                <a:cxn ang="0">
                  <a:pos x="82" y="53"/>
                </a:cxn>
                <a:cxn ang="0">
                  <a:pos x="53" y="68"/>
                </a:cxn>
                <a:cxn ang="0">
                  <a:pos x="25" y="83"/>
                </a:cxn>
                <a:cxn ang="0">
                  <a:pos x="0" y="98"/>
                </a:cxn>
              </a:cxnLst>
              <a:rect l="0" t="0" r="r" b="b"/>
              <a:pathLst>
                <a:path w="216" h="98">
                  <a:moveTo>
                    <a:pt x="216" y="0"/>
                  </a:moveTo>
                  <a:lnTo>
                    <a:pt x="201" y="5"/>
                  </a:lnTo>
                  <a:lnTo>
                    <a:pt x="171" y="15"/>
                  </a:lnTo>
                  <a:lnTo>
                    <a:pt x="141" y="27"/>
                  </a:lnTo>
                  <a:lnTo>
                    <a:pt x="111" y="40"/>
                  </a:lnTo>
                  <a:lnTo>
                    <a:pt x="82" y="53"/>
                  </a:lnTo>
                  <a:lnTo>
                    <a:pt x="53" y="68"/>
                  </a:lnTo>
                  <a:lnTo>
                    <a:pt x="25" y="83"/>
                  </a:lnTo>
                  <a:lnTo>
                    <a:pt x="0" y="98"/>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86" name="Freeform 581"/>
            <p:cNvSpPr>
              <a:spLocks/>
            </p:cNvSpPr>
            <p:nvPr/>
          </p:nvSpPr>
          <p:spPr bwMode="auto">
            <a:xfrm>
              <a:off x="3729" y="2418"/>
              <a:ext cx="11" cy="9"/>
            </a:xfrm>
            <a:custGeom>
              <a:avLst/>
              <a:gdLst/>
              <a:ahLst/>
              <a:cxnLst>
                <a:cxn ang="0">
                  <a:pos x="13" y="0"/>
                </a:cxn>
                <a:cxn ang="0">
                  <a:pos x="0" y="9"/>
                </a:cxn>
              </a:cxnLst>
              <a:rect l="0" t="0" r="r" b="b"/>
              <a:pathLst>
                <a:path w="12" h="8">
                  <a:moveTo>
                    <a:pt x="13" y="0"/>
                  </a:moveTo>
                  <a:lnTo>
                    <a:pt x="0" y="9"/>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87" name="Freeform 582"/>
            <p:cNvSpPr>
              <a:spLocks/>
            </p:cNvSpPr>
            <p:nvPr/>
          </p:nvSpPr>
          <p:spPr bwMode="auto">
            <a:xfrm>
              <a:off x="3529" y="2452"/>
              <a:ext cx="168" cy="165"/>
            </a:xfrm>
            <a:custGeom>
              <a:avLst/>
              <a:gdLst/>
              <a:ahLst/>
              <a:cxnLst>
                <a:cxn ang="0">
                  <a:pos x="167" y="0"/>
                </a:cxn>
                <a:cxn ang="0">
                  <a:pos x="163" y="4"/>
                </a:cxn>
                <a:cxn ang="0">
                  <a:pos x="138" y="24"/>
                </a:cxn>
                <a:cxn ang="0">
                  <a:pos x="113" y="45"/>
                </a:cxn>
                <a:cxn ang="0">
                  <a:pos x="90" y="67"/>
                </a:cxn>
                <a:cxn ang="0">
                  <a:pos x="67" y="90"/>
                </a:cxn>
                <a:cxn ang="0">
                  <a:pos x="45" y="113"/>
                </a:cxn>
                <a:cxn ang="0">
                  <a:pos x="24" y="138"/>
                </a:cxn>
                <a:cxn ang="0">
                  <a:pos x="3" y="163"/>
                </a:cxn>
                <a:cxn ang="0">
                  <a:pos x="0" y="168"/>
                </a:cxn>
              </a:cxnLst>
              <a:rect l="0" t="0" r="r" b="b"/>
              <a:pathLst>
                <a:path w="168" h="168">
                  <a:moveTo>
                    <a:pt x="167" y="0"/>
                  </a:moveTo>
                  <a:lnTo>
                    <a:pt x="163" y="4"/>
                  </a:lnTo>
                  <a:lnTo>
                    <a:pt x="138" y="24"/>
                  </a:lnTo>
                  <a:lnTo>
                    <a:pt x="113" y="45"/>
                  </a:lnTo>
                  <a:lnTo>
                    <a:pt x="90" y="67"/>
                  </a:lnTo>
                  <a:lnTo>
                    <a:pt x="67" y="90"/>
                  </a:lnTo>
                  <a:lnTo>
                    <a:pt x="45" y="113"/>
                  </a:lnTo>
                  <a:lnTo>
                    <a:pt x="24" y="138"/>
                  </a:lnTo>
                  <a:lnTo>
                    <a:pt x="3" y="163"/>
                  </a:lnTo>
                  <a:lnTo>
                    <a:pt x="0" y="168"/>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88" name="Freeform 583"/>
            <p:cNvSpPr>
              <a:spLocks/>
            </p:cNvSpPr>
            <p:nvPr/>
          </p:nvSpPr>
          <p:spPr bwMode="auto">
            <a:xfrm>
              <a:off x="3497" y="2650"/>
              <a:ext cx="7" cy="11"/>
            </a:xfrm>
            <a:custGeom>
              <a:avLst/>
              <a:gdLst/>
              <a:ahLst/>
              <a:cxnLst>
                <a:cxn ang="0">
                  <a:pos x="8" y="0"/>
                </a:cxn>
                <a:cxn ang="0">
                  <a:pos x="0" y="12"/>
                </a:cxn>
              </a:cxnLst>
              <a:rect l="0" t="0" r="r" b="b"/>
              <a:pathLst>
                <a:path w="8" h="12">
                  <a:moveTo>
                    <a:pt x="8" y="0"/>
                  </a:moveTo>
                  <a:lnTo>
                    <a:pt x="0" y="12"/>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89" name="Freeform 584"/>
            <p:cNvSpPr>
              <a:spLocks/>
            </p:cNvSpPr>
            <p:nvPr/>
          </p:nvSpPr>
          <p:spPr bwMode="auto">
            <a:xfrm>
              <a:off x="3375" y="2696"/>
              <a:ext cx="100" cy="216"/>
            </a:xfrm>
            <a:custGeom>
              <a:avLst/>
              <a:gdLst/>
              <a:ahLst/>
              <a:cxnLst>
                <a:cxn ang="0">
                  <a:pos x="98" y="0"/>
                </a:cxn>
                <a:cxn ang="0">
                  <a:pos x="83" y="25"/>
                </a:cxn>
                <a:cxn ang="0">
                  <a:pos x="67" y="53"/>
                </a:cxn>
                <a:cxn ang="0">
                  <a:pos x="53" y="82"/>
                </a:cxn>
                <a:cxn ang="0">
                  <a:pos x="39" y="111"/>
                </a:cxn>
                <a:cxn ang="0">
                  <a:pos x="27" y="141"/>
                </a:cxn>
                <a:cxn ang="0">
                  <a:pos x="15" y="171"/>
                </a:cxn>
                <a:cxn ang="0">
                  <a:pos x="5" y="202"/>
                </a:cxn>
                <a:cxn ang="0">
                  <a:pos x="0" y="217"/>
                </a:cxn>
              </a:cxnLst>
              <a:rect l="0" t="0" r="r" b="b"/>
              <a:pathLst>
                <a:path w="98" h="216">
                  <a:moveTo>
                    <a:pt x="98" y="0"/>
                  </a:moveTo>
                  <a:lnTo>
                    <a:pt x="83" y="25"/>
                  </a:lnTo>
                  <a:lnTo>
                    <a:pt x="67" y="53"/>
                  </a:lnTo>
                  <a:lnTo>
                    <a:pt x="53" y="82"/>
                  </a:lnTo>
                  <a:lnTo>
                    <a:pt x="39" y="111"/>
                  </a:lnTo>
                  <a:lnTo>
                    <a:pt x="27" y="141"/>
                  </a:lnTo>
                  <a:lnTo>
                    <a:pt x="15" y="171"/>
                  </a:lnTo>
                  <a:lnTo>
                    <a:pt x="5" y="202"/>
                  </a:lnTo>
                  <a:lnTo>
                    <a:pt x="0" y="217"/>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90" name="Freeform 585"/>
            <p:cNvSpPr>
              <a:spLocks/>
            </p:cNvSpPr>
            <p:nvPr/>
          </p:nvSpPr>
          <p:spPr bwMode="auto">
            <a:xfrm>
              <a:off x="3363" y="2951"/>
              <a:ext cx="4" cy="14"/>
            </a:xfrm>
            <a:custGeom>
              <a:avLst/>
              <a:gdLst/>
              <a:ahLst/>
              <a:cxnLst>
                <a:cxn ang="0">
                  <a:pos x="3" y="0"/>
                </a:cxn>
                <a:cxn ang="0">
                  <a:pos x="1" y="9"/>
                </a:cxn>
                <a:cxn ang="0">
                  <a:pos x="0" y="14"/>
                </a:cxn>
              </a:cxnLst>
              <a:rect l="0" t="0" r="r" b="b"/>
              <a:pathLst>
                <a:path w="4" h="14">
                  <a:moveTo>
                    <a:pt x="3" y="0"/>
                  </a:moveTo>
                  <a:lnTo>
                    <a:pt x="1" y="9"/>
                  </a:lnTo>
                  <a:lnTo>
                    <a:pt x="0" y="14"/>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91" name="Freeform 586"/>
            <p:cNvSpPr>
              <a:spLocks/>
            </p:cNvSpPr>
            <p:nvPr/>
          </p:nvSpPr>
          <p:spPr bwMode="auto">
            <a:xfrm>
              <a:off x="3338" y="3001"/>
              <a:ext cx="16" cy="181"/>
            </a:xfrm>
            <a:custGeom>
              <a:avLst/>
              <a:gdLst/>
              <a:ahLst/>
              <a:cxnLst>
                <a:cxn ang="0">
                  <a:pos x="18" y="0"/>
                </a:cxn>
                <a:cxn ang="0">
                  <a:pos x="14" y="19"/>
                </a:cxn>
                <a:cxn ang="0">
                  <a:pos x="9" y="51"/>
                </a:cxn>
                <a:cxn ang="0">
                  <a:pos x="5" y="83"/>
                </a:cxn>
                <a:cxn ang="0">
                  <a:pos x="3" y="115"/>
                </a:cxn>
                <a:cxn ang="0">
                  <a:pos x="1" y="147"/>
                </a:cxn>
                <a:cxn ang="0">
                  <a:pos x="0" y="179"/>
                </a:cxn>
              </a:cxnLst>
              <a:rect l="0" t="0" r="r" b="b"/>
              <a:pathLst>
                <a:path w="18" h="179">
                  <a:moveTo>
                    <a:pt x="18" y="0"/>
                  </a:moveTo>
                  <a:lnTo>
                    <a:pt x="14" y="19"/>
                  </a:lnTo>
                  <a:lnTo>
                    <a:pt x="9" y="51"/>
                  </a:lnTo>
                  <a:lnTo>
                    <a:pt x="5" y="83"/>
                  </a:lnTo>
                  <a:lnTo>
                    <a:pt x="3" y="115"/>
                  </a:lnTo>
                  <a:lnTo>
                    <a:pt x="1" y="147"/>
                  </a:lnTo>
                  <a:lnTo>
                    <a:pt x="0" y="179"/>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92" name="Freeform 587"/>
            <p:cNvSpPr>
              <a:spLocks/>
            </p:cNvSpPr>
            <p:nvPr/>
          </p:nvSpPr>
          <p:spPr bwMode="auto">
            <a:xfrm>
              <a:off x="4750" y="3467"/>
              <a:ext cx="564" cy="299"/>
            </a:xfrm>
            <a:custGeom>
              <a:avLst/>
              <a:gdLst/>
              <a:ahLst/>
              <a:cxnLst>
                <a:cxn ang="0">
                  <a:pos x="203" y="226"/>
                </a:cxn>
                <a:cxn ang="0">
                  <a:pos x="203" y="296"/>
                </a:cxn>
                <a:cxn ang="0">
                  <a:pos x="563" y="148"/>
                </a:cxn>
                <a:cxn ang="0">
                  <a:pos x="203" y="0"/>
                </a:cxn>
                <a:cxn ang="0">
                  <a:pos x="203" y="70"/>
                </a:cxn>
                <a:cxn ang="0">
                  <a:pos x="0" y="70"/>
                </a:cxn>
              </a:cxnLst>
              <a:rect l="0" t="0" r="r" b="b"/>
              <a:pathLst>
                <a:path w="563" h="297">
                  <a:moveTo>
                    <a:pt x="203" y="226"/>
                  </a:moveTo>
                  <a:lnTo>
                    <a:pt x="203" y="296"/>
                  </a:lnTo>
                  <a:lnTo>
                    <a:pt x="563" y="148"/>
                  </a:lnTo>
                  <a:lnTo>
                    <a:pt x="203" y="0"/>
                  </a:lnTo>
                  <a:lnTo>
                    <a:pt x="203" y="70"/>
                  </a:lnTo>
                  <a:lnTo>
                    <a:pt x="0" y="7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93" name="Freeform 588"/>
            <p:cNvSpPr>
              <a:spLocks/>
            </p:cNvSpPr>
            <p:nvPr/>
          </p:nvSpPr>
          <p:spPr bwMode="auto">
            <a:xfrm>
              <a:off x="4750" y="3695"/>
              <a:ext cx="202" cy="0"/>
            </a:xfrm>
            <a:custGeom>
              <a:avLst/>
              <a:gdLst/>
              <a:ahLst/>
              <a:cxnLst>
                <a:cxn ang="0">
                  <a:pos x="0" y="0"/>
                </a:cxn>
                <a:cxn ang="0">
                  <a:pos x="203" y="0"/>
                </a:cxn>
              </a:cxnLst>
              <a:rect l="0" t="0" r="r" b="b"/>
              <a:pathLst>
                <a:path w="203">
                  <a:moveTo>
                    <a:pt x="0" y="0"/>
                  </a:moveTo>
                  <a:lnTo>
                    <a:pt x="203"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94" name="Freeform 589"/>
            <p:cNvSpPr>
              <a:spLocks/>
            </p:cNvSpPr>
            <p:nvPr/>
          </p:nvSpPr>
          <p:spPr bwMode="auto">
            <a:xfrm>
              <a:off x="4398" y="3888"/>
              <a:ext cx="0" cy="384"/>
            </a:xfrm>
            <a:custGeom>
              <a:avLst/>
              <a:gdLst/>
              <a:ahLst/>
              <a:cxnLst>
                <a:cxn ang="0">
                  <a:pos x="0" y="383"/>
                </a:cxn>
                <a:cxn ang="0">
                  <a:pos x="0" y="0"/>
                </a:cxn>
              </a:cxnLst>
              <a:rect l="0" t="0" r="r" b="b"/>
              <a:pathLst>
                <a:path h="383">
                  <a:moveTo>
                    <a:pt x="0" y="383"/>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95" name="Freeform 590"/>
            <p:cNvSpPr>
              <a:spLocks/>
            </p:cNvSpPr>
            <p:nvPr/>
          </p:nvSpPr>
          <p:spPr bwMode="auto">
            <a:xfrm>
              <a:off x="4555" y="3888"/>
              <a:ext cx="0" cy="384"/>
            </a:xfrm>
            <a:custGeom>
              <a:avLst/>
              <a:gdLst/>
              <a:ahLst/>
              <a:cxnLst>
                <a:cxn ang="0">
                  <a:pos x="0" y="383"/>
                </a:cxn>
                <a:cxn ang="0">
                  <a:pos x="0" y="0"/>
                </a:cxn>
              </a:cxnLst>
              <a:rect l="0" t="0" r="r" b="b"/>
              <a:pathLst>
                <a:path h="383">
                  <a:moveTo>
                    <a:pt x="0" y="383"/>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96" name="Freeform 591"/>
            <p:cNvSpPr>
              <a:spLocks/>
            </p:cNvSpPr>
            <p:nvPr/>
          </p:nvSpPr>
          <p:spPr bwMode="auto">
            <a:xfrm>
              <a:off x="4398" y="3539"/>
              <a:ext cx="352" cy="351"/>
            </a:xfrm>
            <a:custGeom>
              <a:avLst/>
              <a:gdLst/>
              <a:ahLst/>
              <a:cxnLst>
                <a:cxn ang="0">
                  <a:pos x="351" y="0"/>
                </a:cxn>
                <a:cxn ang="0">
                  <a:pos x="335" y="0"/>
                </a:cxn>
                <a:cxn ang="0">
                  <a:pos x="319" y="1"/>
                </a:cxn>
                <a:cxn ang="0">
                  <a:pos x="304" y="3"/>
                </a:cxn>
                <a:cxn ang="0">
                  <a:pos x="288" y="6"/>
                </a:cxn>
                <a:cxn ang="0">
                  <a:pos x="273" y="9"/>
                </a:cxn>
                <a:cxn ang="0">
                  <a:pos x="258" y="13"/>
                </a:cxn>
                <a:cxn ang="0">
                  <a:pos x="243" y="17"/>
                </a:cxn>
                <a:cxn ang="0">
                  <a:pos x="228" y="22"/>
                </a:cxn>
                <a:cxn ang="0">
                  <a:pos x="213" y="28"/>
                </a:cxn>
                <a:cxn ang="0">
                  <a:pos x="199" y="35"/>
                </a:cxn>
                <a:cxn ang="0">
                  <a:pos x="185" y="42"/>
                </a:cxn>
                <a:cxn ang="0">
                  <a:pos x="171" y="49"/>
                </a:cxn>
                <a:cxn ang="0">
                  <a:pos x="158" y="58"/>
                </a:cxn>
                <a:cxn ang="0">
                  <a:pos x="145" y="67"/>
                </a:cxn>
                <a:cxn ang="0">
                  <a:pos x="132" y="76"/>
                </a:cxn>
                <a:cxn ang="0">
                  <a:pos x="120" y="86"/>
                </a:cxn>
                <a:cxn ang="0">
                  <a:pos x="109" y="97"/>
                </a:cxn>
                <a:cxn ang="0">
                  <a:pos x="98" y="108"/>
                </a:cxn>
                <a:cxn ang="0">
                  <a:pos x="87" y="120"/>
                </a:cxn>
                <a:cxn ang="0">
                  <a:pos x="77" y="132"/>
                </a:cxn>
                <a:cxn ang="0">
                  <a:pos x="67" y="144"/>
                </a:cxn>
                <a:cxn ang="0">
                  <a:pos x="58" y="157"/>
                </a:cxn>
                <a:cxn ang="0">
                  <a:pos x="50" y="171"/>
                </a:cxn>
                <a:cxn ang="0">
                  <a:pos x="42" y="184"/>
                </a:cxn>
                <a:cxn ang="0">
                  <a:pos x="35" y="198"/>
                </a:cxn>
                <a:cxn ang="0">
                  <a:pos x="29" y="213"/>
                </a:cxn>
                <a:cxn ang="0">
                  <a:pos x="23" y="227"/>
                </a:cxn>
                <a:cxn ang="0">
                  <a:pos x="18" y="242"/>
                </a:cxn>
                <a:cxn ang="0">
                  <a:pos x="13" y="257"/>
                </a:cxn>
                <a:cxn ang="0">
                  <a:pos x="9" y="273"/>
                </a:cxn>
                <a:cxn ang="0">
                  <a:pos x="6" y="288"/>
                </a:cxn>
                <a:cxn ang="0">
                  <a:pos x="3" y="303"/>
                </a:cxn>
                <a:cxn ang="0">
                  <a:pos x="2" y="319"/>
                </a:cxn>
                <a:cxn ang="0">
                  <a:pos x="1" y="335"/>
                </a:cxn>
                <a:cxn ang="0">
                  <a:pos x="0" y="351"/>
                </a:cxn>
              </a:cxnLst>
              <a:rect l="0" t="0" r="r" b="b"/>
              <a:pathLst>
                <a:path w="351" h="351">
                  <a:moveTo>
                    <a:pt x="351" y="0"/>
                  </a:moveTo>
                  <a:lnTo>
                    <a:pt x="335" y="0"/>
                  </a:lnTo>
                  <a:lnTo>
                    <a:pt x="319" y="1"/>
                  </a:lnTo>
                  <a:lnTo>
                    <a:pt x="304" y="3"/>
                  </a:lnTo>
                  <a:lnTo>
                    <a:pt x="288" y="6"/>
                  </a:lnTo>
                  <a:lnTo>
                    <a:pt x="273" y="9"/>
                  </a:lnTo>
                  <a:lnTo>
                    <a:pt x="258" y="13"/>
                  </a:lnTo>
                  <a:lnTo>
                    <a:pt x="243" y="17"/>
                  </a:lnTo>
                  <a:lnTo>
                    <a:pt x="228" y="22"/>
                  </a:lnTo>
                  <a:lnTo>
                    <a:pt x="213" y="28"/>
                  </a:lnTo>
                  <a:lnTo>
                    <a:pt x="199" y="35"/>
                  </a:lnTo>
                  <a:lnTo>
                    <a:pt x="185" y="42"/>
                  </a:lnTo>
                  <a:lnTo>
                    <a:pt x="171" y="49"/>
                  </a:lnTo>
                  <a:lnTo>
                    <a:pt x="158" y="58"/>
                  </a:lnTo>
                  <a:lnTo>
                    <a:pt x="145" y="67"/>
                  </a:lnTo>
                  <a:lnTo>
                    <a:pt x="132" y="76"/>
                  </a:lnTo>
                  <a:lnTo>
                    <a:pt x="120" y="86"/>
                  </a:lnTo>
                  <a:lnTo>
                    <a:pt x="109" y="97"/>
                  </a:lnTo>
                  <a:lnTo>
                    <a:pt x="98" y="108"/>
                  </a:lnTo>
                  <a:lnTo>
                    <a:pt x="87" y="120"/>
                  </a:lnTo>
                  <a:lnTo>
                    <a:pt x="77" y="132"/>
                  </a:lnTo>
                  <a:lnTo>
                    <a:pt x="67" y="144"/>
                  </a:lnTo>
                  <a:lnTo>
                    <a:pt x="58" y="157"/>
                  </a:lnTo>
                  <a:lnTo>
                    <a:pt x="50" y="171"/>
                  </a:lnTo>
                  <a:lnTo>
                    <a:pt x="42" y="184"/>
                  </a:lnTo>
                  <a:lnTo>
                    <a:pt x="35" y="198"/>
                  </a:lnTo>
                  <a:lnTo>
                    <a:pt x="29" y="213"/>
                  </a:lnTo>
                  <a:lnTo>
                    <a:pt x="23" y="227"/>
                  </a:lnTo>
                  <a:lnTo>
                    <a:pt x="18" y="242"/>
                  </a:lnTo>
                  <a:lnTo>
                    <a:pt x="13" y="257"/>
                  </a:lnTo>
                  <a:lnTo>
                    <a:pt x="9" y="273"/>
                  </a:lnTo>
                  <a:lnTo>
                    <a:pt x="6" y="288"/>
                  </a:lnTo>
                  <a:lnTo>
                    <a:pt x="3" y="303"/>
                  </a:lnTo>
                  <a:lnTo>
                    <a:pt x="2" y="319"/>
                  </a:lnTo>
                  <a:lnTo>
                    <a:pt x="1" y="335"/>
                  </a:lnTo>
                  <a:lnTo>
                    <a:pt x="0" y="351"/>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97" name="Freeform 592"/>
            <p:cNvSpPr>
              <a:spLocks/>
            </p:cNvSpPr>
            <p:nvPr/>
          </p:nvSpPr>
          <p:spPr bwMode="auto">
            <a:xfrm>
              <a:off x="4555" y="3695"/>
              <a:ext cx="195" cy="195"/>
            </a:xfrm>
            <a:custGeom>
              <a:avLst/>
              <a:gdLst/>
              <a:ahLst/>
              <a:cxnLst>
                <a:cxn ang="0">
                  <a:pos x="195" y="0"/>
                </a:cxn>
                <a:cxn ang="0">
                  <a:pos x="183" y="0"/>
                </a:cxn>
                <a:cxn ang="0">
                  <a:pos x="171" y="1"/>
                </a:cxn>
                <a:cxn ang="0">
                  <a:pos x="160" y="3"/>
                </a:cxn>
                <a:cxn ang="0">
                  <a:pos x="148" y="5"/>
                </a:cxn>
                <a:cxn ang="0">
                  <a:pos x="137" y="9"/>
                </a:cxn>
                <a:cxn ang="0">
                  <a:pos x="126" y="13"/>
                </a:cxn>
                <a:cxn ang="0">
                  <a:pos x="115" y="17"/>
                </a:cxn>
                <a:cxn ang="0">
                  <a:pos x="105" y="22"/>
                </a:cxn>
                <a:cxn ang="0">
                  <a:pos x="94" y="28"/>
                </a:cxn>
                <a:cxn ang="0">
                  <a:pos x="84" y="34"/>
                </a:cxn>
                <a:cxn ang="0">
                  <a:pos x="75" y="41"/>
                </a:cxn>
                <a:cxn ang="0">
                  <a:pos x="66" y="49"/>
                </a:cxn>
                <a:cxn ang="0">
                  <a:pos x="57" y="57"/>
                </a:cxn>
                <a:cxn ang="0">
                  <a:pos x="49" y="65"/>
                </a:cxn>
                <a:cxn ang="0">
                  <a:pos x="42" y="74"/>
                </a:cxn>
                <a:cxn ang="0">
                  <a:pos x="35" y="84"/>
                </a:cxn>
                <a:cxn ang="0">
                  <a:pos x="28" y="94"/>
                </a:cxn>
                <a:cxn ang="0">
                  <a:pos x="23" y="104"/>
                </a:cxn>
                <a:cxn ang="0">
                  <a:pos x="17" y="115"/>
                </a:cxn>
                <a:cxn ang="0">
                  <a:pos x="13" y="125"/>
                </a:cxn>
                <a:cxn ang="0">
                  <a:pos x="9" y="137"/>
                </a:cxn>
                <a:cxn ang="0">
                  <a:pos x="6" y="148"/>
                </a:cxn>
                <a:cxn ang="0">
                  <a:pos x="3" y="159"/>
                </a:cxn>
                <a:cxn ang="0">
                  <a:pos x="2" y="171"/>
                </a:cxn>
                <a:cxn ang="0">
                  <a:pos x="0" y="183"/>
                </a:cxn>
                <a:cxn ang="0">
                  <a:pos x="0" y="195"/>
                </a:cxn>
              </a:cxnLst>
              <a:rect l="0" t="0" r="r" b="b"/>
              <a:pathLst>
                <a:path w="195" h="195">
                  <a:moveTo>
                    <a:pt x="195" y="0"/>
                  </a:moveTo>
                  <a:lnTo>
                    <a:pt x="183" y="0"/>
                  </a:lnTo>
                  <a:lnTo>
                    <a:pt x="171" y="1"/>
                  </a:lnTo>
                  <a:lnTo>
                    <a:pt x="160" y="3"/>
                  </a:lnTo>
                  <a:lnTo>
                    <a:pt x="148" y="5"/>
                  </a:lnTo>
                  <a:lnTo>
                    <a:pt x="137" y="9"/>
                  </a:lnTo>
                  <a:lnTo>
                    <a:pt x="126" y="13"/>
                  </a:lnTo>
                  <a:lnTo>
                    <a:pt x="115" y="17"/>
                  </a:lnTo>
                  <a:lnTo>
                    <a:pt x="105" y="22"/>
                  </a:lnTo>
                  <a:lnTo>
                    <a:pt x="94" y="28"/>
                  </a:lnTo>
                  <a:lnTo>
                    <a:pt x="84" y="34"/>
                  </a:lnTo>
                  <a:lnTo>
                    <a:pt x="75" y="41"/>
                  </a:lnTo>
                  <a:lnTo>
                    <a:pt x="66" y="49"/>
                  </a:lnTo>
                  <a:lnTo>
                    <a:pt x="57" y="57"/>
                  </a:lnTo>
                  <a:lnTo>
                    <a:pt x="49" y="65"/>
                  </a:lnTo>
                  <a:lnTo>
                    <a:pt x="42" y="74"/>
                  </a:lnTo>
                  <a:lnTo>
                    <a:pt x="35" y="84"/>
                  </a:lnTo>
                  <a:lnTo>
                    <a:pt x="28" y="94"/>
                  </a:lnTo>
                  <a:lnTo>
                    <a:pt x="23" y="104"/>
                  </a:lnTo>
                  <a:lnTo>
                    <a:pt x="17" y="115"/>
                  </a:lnTo>
                  <a:lnTo>
                    <a:pt x="13" y="125"/>
                  </a:lnTo>
                  <a:lnTo>
                    <a:pt x="9" y="137"/>
                  </a:lnTo>
                  <a:lnTo>
                    <a:pt x="6" y="148"/>
                  </a:lnTo>
                  <a:lnTo>
                    <a:pt x="3" y="159"/>
                  </a:lnTo>
                  <a:lnTo>
                    <a:pt x="2" y="171"/>
                  </a:lnTo>
                  <a:lnTo>
                    <a:pt x="0" y="183"/>
                  </a:lnTo>
                  <a:lnTo>
                    <a:pt x="0" y="19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98" name="Freeform 593"/>
            <p:cNvSpPr>
              <a:spLocks/>
            </p:cNvSpPr>
            <p:nvPr/>
          </p:nvSpPr>
          <p:spPr bwMode="auto">
            <a:xfrm>
              <a:off x="4398" y="4271"/>
              <a:ext cx="155" cy="0"/>
            </a:xfrm>
            <a:custGeom>
              <a:avLst/>
              <a:gdLst/>
              <a:ahLst/>
              <a:cxnLst>
                <a:cxn ang="0">
                  <a:pos x="0" y="0"/>
                </a:cxn>
                <a:cxn ang="0">
                  <a:pos x="156" y="0"/>
                </a:cxn>
              </a:cxnLst>
              <a:rect l="0" t="0" r="r" b="b"/>
              <a:pathLst>
                <a:path w="156">
                  <a:moveTo>
                    <a:pt x="0" y="0"/>
                  </a:moveTo>
                  <a:lnTo>
                    <a:pt x="156"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599" name="Freeform 594"/>
            <p:cNvSpPr>
              <a:spLocks/>
            </p:cNvSpPr>
            <p:nvPr/>
          </p:nvSpPr>
          <p:spPr bwMode="auto">
            <a:xfrm>
              <a:off x="7595" y="3888"/>
              <a:ext cx="298" cy="563"/>
            </a:xfrm>
            <a:custGeom>
              <a:avLst/>
              <a:gdLst/>
              <a:ahLst/>
              <a:cxnLst>
                <a:cxn ang="0">
                  <a:pos x="71" y="203"/>
                </a:cxn>
                <a:cxn ang="0">
                  <a:pos x="0" y="203"/>
                </a:cxn>
                <a:cxn ang="0">
                  <a:pos x="149" y="563"/>
                </a:cxn>
                <a:cxn ang="0">
                  <a:pos x="297" y="203"/>
                </a:cxn>
                <a:cxn ang="0">
                  <a:pos x="226" y="203"/>
                </a:cxn>
                <a:cxn ang="0">
                  <a:pos x="226" y="0"/>
                </a:cxn>
              </a:cxnLst>
              <a:rect l="0" t="0" r="r" b="b"/>
              <a:pathLst>
                <a:path w="296" h="562">
                  <a:moveTo>
                    <a:pt x="71" y="203"/>
                  </a:moveTo>
                  <a:lnTo>
                    <a:pt x="0" y="203"/>
                  </a:lnTo>
                  <a:lnTo>
                    <a:pt x="149" y="563"/>
                  </a:lnTo>
                  <a:lnTo>
                    <a:pt x="297" y="203"/>
                  </a:lnTo>
                  <a:lnTo>
                    <a:pt x="226" y="203"/>
                  </a:lnTo>
                  <a:lnTo>
                    <a:pt x="226"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00" name="Freeform 595"/>
            <p:cNvSpPr>
              <a:spLocks/>
            </p:cNvSpPr>
            <p:nvPr/>
          </p:nvSpPr>
          <p:spPr bwMode="auto">
            <a:xfrm>
              <a:off x="7667" y="3890"/>
              <a:ext cx="0" cy="202"/>
            </a:xfrm>
            <a:custGeom>
              <a:avLst/>
              <a:gdLst/>
              <a:ahLst/>
              <a:cxnLst>
                <a:cxn ang="0">
                  <a:pos x="0" y="0"/>
                </a:cxn>
                <a:cxn ang="0">
                  <a:pos x="0" y="202"/>
                </a:cxn>
              </a:cxnLst>
              <a:rect l="0" t="0" r="r" b="b"/>
              <a:pathLst>
                <a:path h="203">
                  <a:moveTo>
                    <a:pt x="0" y="0"/>
                  </a:moveTo>
                  <a:lnTo>
                    <a:pt x="0" y="202"/>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01" name="Freeform 596"/>
            <p:cNvSpPr>
              <a:spLocks/>
            </p:cNvSpPr>
            <p:nvPr/>
          </p:nvSpPr>
          <p:spPr bwMode="auto">
            <a:xfrm>
              <a:off x="7087" y="3539"/>
              <a:ext cx="384" cy="0"/>
            </a:xfrm>
            <a:custGeom>
              <a:avLst/>
              <a:gdLst/>
              <a:ahLst/>
              <a:cxnLst>
                <a:cxn ang="0">
                  <a:pos x="0" y="0"/>
                </a:cxn>
                <a:cxn ang="0">
                  <a:pos x="383" y="0"/>
                </a:cxn>
              </a:cxnLst>
              <a:rect l="0" t="0" r="r" b="b"/>
              <a:pathLst>
                <a:path w="383">
                  <a:moveTo>
                    <a:pt x="0" y="0"/>
                  </a:moveTo>
                  <a:lnTo>
                    <a:pt x="383"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02" name="Freeform 597"/>
            <p:cNvSpPr>
              <a:spLocks/>
            </p:cNvSpPr>
            <p:nvPr/>
          </p:nvSpPr>
          <p:spPr bwMode="auto">
            <a:xfrm>
              <a:off x="7087" y="3695"/>
              <a:ext cx="384" cy="0"/>
            </a:xfrm>
            <a:custGeom>
              <a:avLst/>
              <a:gdLst/>
              <a:ahLst/>
              <a:cxnLst>
                <a:cxn ang="0">
                  <a:pos x="0" y="0"/>
                </a:cxn>
                <a:cxn ang="0">
                  <a:pos x="383" y="0"/>
                </a:cxn>
              </a:cxnLst>
              <a:rect l="0" t="0" r="r" b="b"/>
              <a:pathLst>
                <a:path w="383">
                  <a:moveTo>
                    <a:pt x="0" y="0"/>
                  </a:moveTo>
                  <a:lnTo>
                    <a:pt x="383"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03" name="Freeform 598"/>
            <p:cNvSpPr>
              <a:spLocks/>
            </p:cNvSpPr>
            <p:nvPr/>
          </p:nvSpPr>
          <p:spPr bwMode="auto">
            <a:xfrm>
              <a:off x="7472" y="3539"/>
              <a:ext cx="350" cy="351"/>
            </a:xfrm>
            <a:custGeom>
              <a:avLst/>
              <a:gdLst/>
              <a:ahLst/>
              <a:cxnLst>
                <a:cxn ang="0">
                  <a:pos x="351" y="351"/>
                </a:cxn>
                <a:cxn ang="0">
                  <a:pos x="350" y="335"/>
                </a:cxn>
                <a:cxn ang="0">
                  <a:pos x="349" y="319"/>
                </a:cxn>
                <a:cxn ang="0">
                  <a:pos x="347" y="303"/>
                </a:cxn>
                <a:cxn ang="0">
                  <a:pos x="345" y="288"/>
                </a:cxn>
                <a:cxn ang="0">
                  <a:pos x="342" y="273"/>
                </a:cxn>
                <a:cxn ang="0">
                  <a:pos x="338" y="257"/>
                </a:cxn>
                <a:cxn ang="0">
                  <a:pos x="333" y="242"/>
                </a:cxn>
                <a:cxn ang="0">
                  <a:pos x="328" y="227"/>
                </a:cxn>
                <a:cxn ang="0">
                  <a:pos x="322" y="213"/>
                </a:cxn>
                <a:cxn ang="0">
                  <a:pos x="316" y="198"/>
                </a:cxn>
                <a:cxn ang="0">
                  <a:pos x="309" y="184"/>
                </a:cxn>
                <a:cxn ang="0">
                  <a:pos x="301" y="171"/>
                </a:cxn>
                <a:cxn ang="0">
                  <a:pos x="292" y="157"/>
                </a:cxn>
                <a:cxn ang="0">
                  <a:pos x="284" y="144"/>
                </a:cxn>
                <a:cxn ang="0">
                  <a:pos x="274" y="132"/>
                </a:cxn>
                <a:cxn ang="0">
                  <a:pos x="264" y="120"/>
                </a:cxn>
                <a:cxn ang="0">
                  <a:pos x="253" y="108"/>
                </a:cxn>
                <a:cxn ang="0">
                  <a:pos x="242" y="97"/>
                </a:cxn>
                <a:cxn ang="0">
                  <a:pos x="231" y="86"/>
                </a:cxn>
                <a:cxn ang="0">
                  <a:pos x="218" y="76"/>
                </a:cxn>
                <a:cxn ang="0">
                  <a:pos x="206" y="67"/>
                </a:cxn>
                <a:cxn ang="0">
                  <a:pos x="193" y="58"/>
                </a:cxn>
                <a:cxn ang="0">
                  <a:pos x="180" y="49"/>
                </a:cxn>
                <a:cxn ang="0">
                  <a:pos x="166" y="42"/>
                </a:cxn>
                <a:cxn ang="0">
                  <a:pos x="152" y="35"/>
                </a:cxn>
                <a:cxn ang="0">
                  <a:pos x="138" y="28"/>
                </a:cxn>
                <a:cxn ang="0">
                  <a:pos x="123" y="22"/>
                </a:cxn>
                <a:cxn ang="0">
                  <a:pos x="108" y="17"/>
                </a:cxn>
                <a:cxn ang="0">
                  <a:pos x="93" y="13"/>
                </a:cxn>
                <a:cxn ang="0">
                  <a:pos x="78" y="9"/>
                </a:cxn>
                <a:cxn ang="0">
                  <a:pos x="63" y="6"/>
                </a:cxn>
                <a:cxn ang="0">
                  <a:pos x="47" y="3"/>
                </a:cxn>
                <a:cxn ang="0">
                  <a:pos x="31" y="1"/>
                </a:cxn>
                <a:cxn ang="0">
                  <a:pos x="15" y="0"/>
                </a:cxn>
                <a:cxn ang="0">
                  <a:pos x="0" y="0"/>
                </a:cxn>
              </a:cxnLst>
              <a:rect l="0" t="0" r="r" b="b"/>
              <a:pathLst>
                <a:path w="351" h="351">
                  <a:moveTo>
                    <a:pt x="351" y="351"/>
                  </a:moveTo>
                  <a:lnTo>
                    <a:pt x="350" y="335"/>
                  </a:lnTo>
                  <a:lnTo>
                    <a:pt x="349" y="319"/>
                  </a:lnTo>
                  <a:lnTo>
                    <a:pt x="347" y="303"/>
                  </a:lnTo>
                  <a:lnTo>
                    <a:pt x="345" y="288"/>
                  </a:lnTo>
                  <a:lnTo>
                    <a:pt x="342" y="273"/>
                  </a:lnTo>
                  <a:lnTo>
                    <a:pt x="338" y="257"/>
                  </a:lnTo>
                  <a:lnTo>
                    <a:pt x="333" y="242"/>
                  </a:lnTo>
                  <a:lnTo>
                    <a:pt x="328" y="227"/>
                  </a:lnTo>
                  <a:lnTo>
                    <a:pt x="322" y="213"/>
                  </a:lnTo>
                  <a:lnTo>
                    <a:pt x="316" y="198"/>
                  </a:lnTo>
                  <a:lnTo>
                    <a:pt x="309" y="184"/>
                  </a:lnTo>
                  <a:lnTo>
                    <a:pt x="301" y="171"/>
                  </a:lnTo>
                  <a:lnTo>
                    <a:pt x="292" y="157"/>
                  </a:lnTo>
                  <a:lnTo>
                    <a:pt x="284" y="144"/>
                  </a:lnTo>
                  <a:lnTo>
                    <a:pt x="274" y="132"/>
                  </a:lnTo>
                  <a:lnTo>
                    <a:pt x="264" y="120"/>
                  </a:lnTo>
                  <a:lnTo>
                    <a:pt x="253" y="108"/>
                  </a:lnTo>
                  <a:lnTo>
                    <a:pt x="242" y="97"/>
                  </a:lnTo>
                  <a:lnTo>
                    <a:pt x="231" y="86"/>
                  </a:lnTo>
                  <a:lnTo>
                    <a:pt x="218" y="76"/>
                  </a:lnTo>
                  <a:lnTo>
                    <a:pt x="206" y="67"/>
                  </a:lnTo>
                  <a:lnTo>
                    <a:pt x="193" y="58"/>
                  </a:lnTo>
                  <a:lnTo>
                    <a:pt x="180" y="49"/>
                  </a:lnTo>
                  <a:lnTo>
                    <a:pt x="166" y="42"/>
                  </a:lnTo>
                  <a:lnTo>
                    <a:pt x="152" y="35"/>
                  </a:lnTo>
                  <a:lnTo>
                    <a:pt x="138" y="28"/>
                  </a:lnTo>
                  <a:lnTo>
                    <a:pt x="123" y="22"/>
                  </a:lnTo>
                  <a:lnTo>
                    <a:pt x="108" y="17"/>
                  </a:lnTo>
                  <a:lnTo>
                    <a:pt x="93" y="13"/>
                  </a:lnTo>
                  <a:lnTo>
                    <a:pt x="78" y="9"/>
                  </a:lnTo>
                  <a:lnTo>
                    <a:pt x="63" y="6"/>
                  </a:lnTo>
                  <a:lnTo>
                    <a:pt x="47" y="3"/>
                  </a:lnTo>
                  <a:lnTo>
                    <a:pt x="31" y="1"/>
                  </a:lnTo>
                  <a:lnTo>
                    <a:pt x="15" y="0"/>
                  </a:ln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04" name="Freeform 599"/>
            <p:cNvSpPr>
              <a:spLocks/>
            </p:cNvSpPr>
            <p:nvPr/>
          </p:nvSpPr>
          <p:spPr bwMode="auto">
            <a:xfrm>
              <a:off x="7472" y="3695"/>
              <a:ext cx="195" cy="195"/>
            </a:xfrm>
            <a:custGeom>
              <a:avLst/>
              <a:gdLst/>
              <a:ahLst/>
              <a:cxnLst>
                <a:cxn ang="0">
                  <a:pos x="195" y="195"/>
                </a:cxn>
                <a:cxn ang="0">
                  <a:pos x="194" y="183"/>
                </a:cxn>
                <a:cxn ang="0">
                  <a:pos x="193" y="171"/>
                </a:cxn>
                <a:cxn ang="0">
                  <a:pos x="191" y="159"/>
                </a:cxn>
                <a:cxn ang="0">
                  <a:pos x="189" y="148"/>
                </a:cxn>
                <a:cxn ang="0">
                  <a:pos x="186" y="137"/>
                </a:cxn>
                <a:cxn ang="0">
                  <a:pos x="182" y="125"/>
                </a:cxn>
                <a:cxn ang="0">
                  <a:pos x="177" y="115"/>
                </a:cxn>
                <a:cxn ang="0">
                  <a:pos x="172" y="104"/>
                </a:cxn>
                <a:cxn ang="0">
                  <a:pos x="167" y="94"/>
                </a:cxn>
                <a:cxn ang="0">
                  <a:pos x="160" y="84"/>
                </a:cxn>
                <a:cxn ang="0">
                  <a:pos x="153" y="74"/>
                </a:cxn>
                <a:cxn ang="0">
                  <a:pos x="146" y="65"/>
                </a:cxn>
                <a:cxn ang="0">
                  <a:pos x="138" y="57"/>
                </a:cxn>
                <a:cxn ang="0">
                  <a:pos x="129" y="49"/>
                </a:cxn>
                <a:cxn ang="0">
                  <a:pos x="120" y="41"/>
                </a:cxn>
                <a:cxn ang="0">
                  <a:pos x="110" y="34"/>
                </a:cxn>
                <a:cxn ang="0">
                  <a:pos x="100" y="28"/>
                </a:cxn>
                <a:cxn ang="0">
                  <a:pos x="90" y="22"/>
                </a:cxn>
                <a:cxn ang="0">
                  <a:pos x="80" y="17"/>
                </a:cxn>
                <a:cxn ang="0">
                  <a:pos x="69" y="13"/>
                </a:cxn>
                <a:cxn ang="0">
                  <a:pos x="58" y="9"/>
                </a:cxn>
                <a:cxn ang="0">
                  <a:pos x="46" y="5"/>
                </a:cxn>
                <a:cxn ang="0">
                  <a:pos x="35" y="3"/>
                </a:cxn>
                <a:cxn ang="0">
                  <a:pos x="23" y="1"/>
                </a:cxn>
                <a:cxn ang="0">
                  <a:pos x="11" y="0"/>
                </a:cxn>
                <a:cxn ang="0">
                  <a:pos x="0" y="0"/>
                </a:cxn>
              </a:cxnLst>
              <a:rect l="0" t="0" r="r" b="b"/>
              <a:pathLst>
                <a:path w="195" h="195">
                  <a:moveTo>
                    <a:pt x="195" y="195"/>
                  </a:moveTo>
                  <a:lnTo>
                    <a:pt x="194" y="183"/>
                  </a:lnTo>
                  <a:lnTo>
                    <a:pt x="193" y="171"/>
                  </a:lnTo>
                  <a:lnTo>
                    <a:pt x="191" y="159"/>
                  </a:lnTo>
                  <a:lnTo>
                    <a:pt x="189" y="148"/>
                  </a:lnTo>
                  <a:lnTo>
                    <a:pt x="186" y="137"/>
                  </a:lnTo>
                  <a:lnTo>
                    <a:pt x="182" y="125"/>
                  </a:lnTo>
                  <a:lnTo>
                    <a:pt x="177" y="115"/>
                  </a:lnTo>
                  <a:lnTo>
                    <a:pt x="172" y="104"/>
                  </a:lnTo>
                  <a:lnTo>
                    <a:pt x="167" y="94"/>
                  </a:lnTo>
                  <a:lnTo>
                    <a:pt x="160" y="84"/>
                  </a:lnTo>
                  <a:lnTo>
                    <a:pt x="153" y="74"/>
                  </a:lnTo>
                  <a:lnTo>
                    <a:pt x="146" y="65"/>
                  </a:lnTo>
                  <a:lnTo>
                    <a:pt x="138" y="57"/>
                  </a:lnTo>
                  <a:lnTo>
                    <a:pt x="129" y="49"/>
                  </a:lnTo>
                  <a:lnTo>
                    <a:pt x="120" y="41"/>
                  </a:lnTo>
                  <a:lnTo>
                    <a:pt x="110" y="34"/>
                  </a:lnTo>
                  <a:lnTo>
                    <a:pt x="100" y="28"/>
                  </a:lnTo>
                  <a:lnTo>
                    <a:pt x="90" y="22"/>
                  </a:lnTo>
                  <a:lnTo>
                    <a:pt x="80" y="17"/>
                  </a:lnTo>
                  <a:lnTo>
                    <a:pt x="69" y="13"/>
                  </a:lnTo>
                  <a:lnTo>
                    <a:pt x="58" y="9"/>
                  </a:lnTo>
                  <a:lnTo>
                    <a:pt x="46" y="5"/>
                  </a:lnTo>
                  <a:lnTo>
                    <a:pt x="35" y="3"/>
                  </a:lnTo>
                  <a:lnTo>
                    <a:pt x="23" y="1"/>
                  </a:lnTo>
                  <a:lnTo>
                    <a:pt x="11" y="0"/>
                  </a:ln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05" name="Freeform 600"/>
            <p:cNvSpPr>
              <a:spLocks/>
            </p:cNvSpPr>
            <p:nvPr/>
          </p:nvSpPr>
          <p:spPr bwMode="auto">
            <a:xfrm>
              <a:off x="7087" y="3539"/>
              <a:ext cx="0" cy="156"/>
            </a:xfrm>
            <a:custGeom>
              <a:avLst/>
              <a:gdLst/>
              <a:ahLst/>
              <a:cxnLst>
                <a:cxn ang="0">
                  <a:pos x="0" y="0"/>
                </a:cxn>
                <a:cxn ang="0">
                  <a:pos x="0" y="155"/>
                </a:cxn>
              </a:cxnLst>
              <a:rect l="0" t="0" r="r" b="b"/>
              <a:pathLst>
                <a:path h="156">
                  <a:moveTo>
                    <a:pt x="0" y="0"/>
                  </a:moveTo>
                  <a:lnTo>
                    <a:pt x="0" y="15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06" name="Freeform 601"/>
            <p:cNvSpPr>
              <a:spLocks/>
            </p:cNvSpPr>
            <p:nvPr/>
          </p:nvSpPr>
          <p:spPr bwMode="auto">
            <a:xfrm>
              <a:off x="4327" y="6047"/>
              <a:ext cx="298" cy="691"/>
            </a:xfrm>
            <a:custGeom>
              <a:avLst/>
              <a:gdLst/>
              <a:ahLst/>
              <a:cxnLst>
                <a:cxn ang="0">
                  <a:pos x="226" y="359"/>
                </a:cxn>
                <a:cxn ang="0">
                  <a:pos x="296" y="359"/>
                </a:cxn>
                <a:cxn ang="0">
                  <a:pos x="148" y="0"/>
                </a:cxn>
                <a:cxn ang="0">
                  <a:pos x="0" y="359"/>
                </a:cxn>
                <a:cxn ang="0">
                  <a:pos x="70" y="359"/>
                </a:cxn>
                <a:cxn ang="0">
                  <a:pos x="70" y="690"/>
                </a:cxn>
              </a:cxnLst>
              <a:rect l="0" t="0" r="r" b="b"/>
              <a:pathLst>
                <a:path w="296" h="690">
                  <a:moveTo>
                    <a:pt x="226" y="359"/>
                  </a:moveTo>
                  <a:lnTo>
                    <a:pt x="296" y="359"/>
                  </a:lnTo>
                  <a:lnTo>
                    <a:pt x="148" y="0"/>
                  </a:lnTo>
                  <a:lnTo>
                    <a:pt x="0" y="359"/>
                  </a:lnTo>
                  <a:lnTo>
                    <a:pt x="70" y="359"/>
                  </a:lnTo>
                  <a:lnTo>
                    <a:pt x="70" y="69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07" name="Freeform 602"/>
            <p:cNvSpPr>
              <a:spLocks/>
            </p:cNvSpPr>
            <p:nvPr/>
          </p:nvSpPr>
          <p:spPr bwMode="auto">
            <a:xfrm>
              <a:off x="4555" y="6408"/>
              <a:ext cx="0" cy="329"/>
            </a:xfrm>
            <a:custGeom>
              <a:avLst/>
              <a:gdLst/>
              <a:ahLst/>
              <a:cxnLst>
                <a:cxn ang="0">
                  <a:pos x="0" y="331"/>
                </a:cxn>
                <a:cxn ang="0">
                  <a:pos x="0" y="0"/>
                </a:cxn>
              </a:cxnLst>
              <a:rect l="0" t="0" r="r" b="b"/>
              <a:pathLst>
                <a:path h="330">
                  <a:moveTo>
                    <a:pt x="0" y="331"/>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08" name="Freeform 603"/>
            <p:cNvSpPr>
              <a:spLocks/>
            </p:cNvSpPr>
            <p:nvPr/>
          </p:nvSpPr>
          <p:spPr bwMode="auto">
            <a:xfrm>
              <a:off x="4750" y="7088"/>
              <a:ext cx="384" cy="0"/>
            </a:xfrm>
            <a:custGeom>
              <a:avLst/>
              <a:gdLst/>
              <a:ahLst/>
              <a:cxnLst>
                <a:cxn ang="0">
                  <a:pos x="383" y="0"/>
                </a:cxn>
                <a:cxn ang="0">
                  <a:pos x="0" y="0"/>
                </a:cxn>
              </a:cxnLst>
              <a:rect l="0" t="0" r="r" b="b"/>
              <a:pathLst>
                <a:path w="383">
                  <a:moveTo>
                    <a:pt x="383"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09" name="Freeform 604"/>
            <p:cNvSpPr>
              <a:spLocks/>
            </p:cNvSpPr>
            <p:nvPr/>
          </p:nvSpPr>
          <p:spPr bwMode="auto">
            <a:xfrm>
              <a:off x="4750" y="6934"/>
              <a:ext cx="384" cy="0"/>
            </a:xfrm>
            <a:custGeom>
              <a:avLst/>
              <a:gdLst/>
              <a:ahLst/>
              <a:cxnLst>
                <a:cxn ang="0">
                  <a:pos x="383" y="0"/>
                </a:cxn>
                <a:cxn ang="0">
                  <a:pos x="0" y="0"/>
                </a:cxn>
              </a:cxnLst>
              <a:rect l="0" t="0" r="r" b="b"/>
              <a:pathLst>
                <a:path w="383">
                  <a:moveTo>
                    <a:pt x="383"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10" name="Freeform 605"/>
            <p:cNvSpPr>
              <a:spLocks/>
            </p:cNvSpPr>
            <p:nvPr/>
          </p:nvSpPr>
          <p:spPr bwMode="auto">
            <a:xfrm>
              <a:off x="4398" y="6739"/>
              <a:ext cx="352" cy="349"/>
            </a:xfrm>
            <a:custGeom>
              <a:avLst/>
              <a:gdLst/>
              <a:ahLst/>
              <a:cxnLst>
                <a:cxn ang="0">
                  <a:pos x="0" y="0"/>
                </a:cxn>
                <a:cxn ang="0">
                  <a:pos x="1" y="15"/>
                </a:cxn>
                <a:cxn ang="0">
                  <a:pos x="2" y="31"/>
                </a:cxn>
                <a:cxn ang="0">
                  <a:pos x="3" y="47"/>
                </a:cxn>
                <a:cxn ang="0">
                  <a:pos x="6" y="62"/>
                </a:cxn>
                <a:cxn ang="0">
                  <a:pos x="9" y="78"/>
                </a:cxn>
                <a:cxn ang="0">
                  <a:pos x="13" y="93"/>
                </a:cxn>
                <a:cxn ang="0">
                  <a:pos x="18" y="108"/>
                </a:cxn>
                <a:cxn ang="0">
                  <a:pos x="23" y="123"/>
                </a:cxn>
                <a:cxn ang="0">
                  <a:pos x="29" y="137"/>
                </a:cxn>
                <a:cxn ang="0">
                  <a:pos x="35" y="152"/>
                </a:cxn>
                <a:cxn ang="0">
                  <a:pos x="42" y="166"/>
                </a:cxn>
                <a:cxn ang="0">
                  <a:pos x="50" y="179"/>
                </a:cxn>
                <a:cxn ang="0">
                  <a:pos x="58" y="193"/>
                </a:cxn>
                <a:cxn ang="0">
                  <a:pos x="67" y="206"/>
                </a:cxn>
                <a:cxn ang="0">
                  <a:pos x="77" y="218"/>
                </a:cxn>
                <a:cxn ang="0">
                  <a:pos x="87" y="230"/>
                </a:cxn>
                <a:cxn ang="0">
                  <a:pos x="98" y="242"/>
                </a:cxn>
                <a:cxn ang="0">
                  <a:pos x="109" y="253"/>
                </a:cxn>
                <a:cxn ang="0">
                  <a:pos x="120" y="264"/>
                </a:cxn>
                <a:cxn ang="0">
                  <a:pos x="132" y="274"/>
                </a:cxn>
                <a:cxn ang="0">
                  <a:pos x="145" y="283"/>
                </a:cxn>
                <a:cxn ang="0">
                  <a:pos x="158" y="292"/>
                </a:cxn>
                <a:cxn ang="0">
                  <a:pos x="171" y="301"/>
                </a:cxn>
                <a:cxn ang="0">
                  <a:pos x="185" y="308"/>
                </a:cxn>
                <a:cxn ang="0">
                  <a:pos x="199" y="315"/>
                </a:cxn>
                <a:cxn ang="0">
                  <a:pos x="213" y="322"/>
                </a:cxn>
                <a:cxn ang="0">
                  <a:pos x="228" y="328"/>
                </a:cxn>
                <a:cxn ang="0">
                  <a:pos x="243" y="333"/>
                </a:cxn>
                <a:cxn ang="0">
                  <a:pos x="258" y="338"/>
                </a:cxn>
                <a:cxn ang="0">
                  <a:pos x="273" y="342"/>
                </a:cxn>
                <a:cxn ang="0">
                  <a:pos x="288" y="345"/>
                </a:cxn>
                <a:cxn ang="0">
                  <a:pos x="304" y="347"/>
                </a:cxn>
                <a:cxn ang="0">
                  <a:pos x="319" y="349"/>
                </a:cxn>
                <a:cxn ang="0">
                  <a:pos x="335" y="350"/>
                </a:cxn>
                <a:cxn ang="0">
                  <a:pos x="351" y="350"/>
                </a:cxn>
              </a:cxnLst>
              <a:rect l="0" t="0" r="r" b="b"/>
              <a:pathLst>
                <a:path w="351" h="351">
                  <a:moveTo>
                    <a:pt x="0" y="0"/>
                  </a:moveTo>
                  <a:lnTo>
                    <a:pt x="1" y="15"/>
                  </a:lnTo>
                  <a:lnTo>
                    <a:pt x="2" y="31"/>
                  </a:lnTo>
                  <a:lnTo>
                    <a:pt x="3" y="47"/>
                  </a:lnTo>
                  <a:lnTo>
                    <a:pt x="6" y="62"/>
                  </a:lnTo>
                  <a:lnTo>
                    <a:pt x="9" y="78"/>
                  </a:lnTo>
                  <a:lnTo>
                    <a:pt x="13" y="93"/>
                  </a:lnTo>
                  <a:lnTo>
                    <a:pt x="18" y="108"/>
                  </a:lnTo>
                  <a:lnTo>
                    <a:pt x="23" y="123"/>
                  </a:lnTo>
                  <a:lnTo>
                    <a:pt x="29" y="137"/>
                  </a:lnTo>
                  <a:lnTo>
                    <a:pt x="35" y="152"/>
                  </a:lnTo>
                  <a:lnTo>
                    <a:pt x="42" y="166"/>
                  </a:lnTo>
                  <a:lnTo>
                    <a:pt x="50" y="179"/>
                  </a:lnTo>
                  <a:lnTo>
                    <a:pt x="58" y="193"/>
                  </a:lnTo>
                  <a:lnTo>
                    <a:pt x="67" y="206"/>
                  </a:lnTo>
                  <a:lnTo>
                    <a:pt x="77" y="218"/>
                  </a:lnTo>
                  <a:lnTo>
                    <a:pt x="87" y="230"/>
                  </a:lnTo>
                  <a:lnTo>
                    <a:pt x="98" y="242"/>
                  </a:lnTo>
                  <a:lnTo>
                    <a:pt x="109" y="253"/>
                  </a:lnTo>
                  <a:lnTo>
                    <a:pt x="120" y="264"/>
                  </a:lnTo>
                  <a:lnTo>
                    <a:pt x="132" y="274"/>
                  </a:lnTo>
                  <a:lnTo>
                    <a:pt x="145" y="283"/>
                  </a:lnTo>
                  <a:lnTo>
                    <a:pt x="158" y="292"/>
                  </a:lnTo>
                  <a:lnTo>
                    <a:pt x="171" y="301"/>
                  </a:lnTo>
                  <a:lnTo>
                    <a:pt x="185" y="308"/>
                  </a:lnTo>
                  <a:lnTo>
                    <a:pt x="199" y="315"/>
                  </a:lnTo>
                  <a:lnTo>
                    <a:pt x="213" y="322"/>
                  </a:lnTo>
                  <a:lnTo>
                    <a:pt x="228" y="328"/>
                  </a:lnTo>
                  <a:lnTo>
                    <a:pt x="243" y="333"/>
                  </a:lnTo>
                  <a:lnTo>
                    <a:pt x="258" y="338"/>
                  </a:lnTo>
                  <a:lnTo>
                    <a:pt x="273" y="342"/>
                  </a:lnTo>
                  <a:lnTo>
                    <a:pt x="288" y="345"/>
                  </a:lnTo>
                  <a:lnTo>
                    <a:pt x="304" y="347"/>
                  </a:lnTo>
                  <a:lnTo>
                    <a:pt x="319" y="349"/>
                  </a:lnTo>
                  <a:lnTo>
                    <a:pt x="335" y="350"/>
                  </a:lnTo>
                  <a:lnTo>
                    <a:pt x="351" y="35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11" name="Freeform 606"/>
            <p:cNvSpPr>
              <a:spLocks/>
            </p:cNvSpPr>
            <p:nvPr/>
          </p:nvSpPr>
          <p:spPr bwMode="auto">
            <a:xfrm>
              <a:off x="4555" y="6739"/>
              <a:ext cx="195" cy="195"/>
            </a:xfrm>
            <a:custGeom>
              <a:avLst/>
              <a:gdLst/>
              <a:ahLst/>
              <a:cxnLst>
                <a:cxn ang="0">
                  <a:pos x="0" y="0"/>
                </a:cxn>
                <a:cxn ang="0">
                  <a:pos x="0" y="11"/>
                </a:cxn>
                <a:cxn ang="0">
                  <a:pos x="2" y="23"/>
                </a:cxn>
                <a:cxn ang="0">
                  <a:pos x="3" y="35"/>
                </a:cxn>
                <a:cxn ang="0">
                  <a:pos x="6" y="46"/>
                </a:cxn>
                <a:cxn ang="0">
                  <a:pos x="9" y="58"/>
                </a:cxn>
                <a:cxn ang="0">
                  <a:pos x="13" y="69"/>
                </a:cxn>
                <a:cxn ang="0">
                  <a:pos x="17" y="80"/>
                </a:cxn>
                <a:cxn ang="0">
                  <a:pos x="23" y="90"/>
                </a:cxn>
                <a:cxn ang="0">
                  <a:pos x="28" y="100"/>
                </a:cxn>
                <a:cxn ang="0">
                  <a:pos x="35" y="110"/>
                </a:cxn>
                <a:cxn ang="0">
                  <a:pos x="42" y="120"/>
                </a:cxn>
                <a:cxn ang="0">
                  <a:pos x="49" y="129"/>
                </a:cxn>
                <a:cxn ang="0">
                  <a:pos x="57" y="137"/>
                </a:cxn>
                <a:cxn ang="0">
                  <a:pos x="66" y="145"/>
                </a:cxn>
                <a:cxn ang="0">
                  <a:pos x="75" y="153"/>
                </a:cxn>
                <a:cxn ang="0">
                  <a:pos x="84" y="160"/>
                </a:cxn>
                <a:cxn ang="0">
                  <a:pos x="94" y="166"/>
                </a:cxn>
                <a:cxn ang="0">
                  <a:pos x="105" y="172"/>
                </a:cxn>
                <a:cxn ang="0">
                  <a:pos x="115" y="177"/>
                </a:cxn>
                <a:cxn ang="0">
                  <a:pos x="126" y="182"/>
                </a:cxn>
                <a:cxn ang="0">
                  <a:pos x="137" y="186"/>
                </a:cxn>
                <a:cxn ang="0">
                  <a:pos x="148" y="189"/>
                </a:cxn>
                <a:cxn ang="0">
                  <a:pos x="160" y="191"/>
                </a:cxn>
                <a:cxn ang="0">
                  <a:pos x="171" y="193"/>
                </a:cxn>
                <a:cxn ang="0">
                  <a:pos x="183" y="194"/>
                </a:cxn>
                <a:cxn ang="0">
                  <a:pos x="195" y="194"/>
                </a:cxn>
              </a:cxnLst>
              <a:rect l="0" t="0" r="r" b="b"/>
              <a:pathLst>
                <a:path w="195" h="195">
                  <a:moveTo>
                    <a:pt x="0" y="0"/>
                  </a:moveTo>
                  <a:lnTo>
                    <a:pt x="0" y="11"/>
                  </a:lnTo>
                  <a:lnTo>
                    <a:pt x="2" y="23"/>
                  </a:lnTo>
                  <a:lnTo>
                    <a:pt x="3" y="35"/>
                  </a:lnTo>
                  <a:lnTo>
                    <a:pt x="6" y="46"/>
                  </a:lnTo>
                  <a:lnTo>
                    <a:pt x="9" y="58"/>
                  </a:lnTo>
                  <a:lnTo>
                    <a:pt x="13" y="69"/>
                  </a:lnTo>
                  <a:lnTo>
                    <a:pt x="17" y="80"/>
                  </a:lnTo>
                  <a:lnTo>
                    <a:pt x="23" y="90"/>
                  </a:lnTo>
                  <a:lnTo>
                    <a:pt x="28" y="100"/>
                  </a:lnTo>
                  <a:lnTo>
                    <a:pt x="35" y="110"/>
                  </a:lnTo>
                  <a:lnTo>
                    <a:pt x="42" y="120"/>
                  </a:lnTo>
                  <a:lnTo>
                    <a:pt x="49" y="129"/>
                  </a:lnTo>
                  <a:lnTo>
                    <a:pt x="57" y="137"/>
                  </a:lnTo>
                  <a:lnTo>
                    <a:pt x="66" y="145"/>
                  </a:lnTo>
                  <a:lnTo>
                    <a:pt x="75" y="153"/>
                  </a:lnTo>
                  <a:lnTo>
                    <a:pt x="84" y="160"/>
                  </a:lnTo>
                  <a:lnTo>
                    <a:pt x="94" y="166"/>
                  </a:lnTo>
                  <a:lnTo>
                    <a:pt x="105" y="172"/>
                  </a:lnTo>
                  <a:lnTo>
                    <a:pt x="115" y="177"/>
                  </a:lnTo>
                  <a:lnTo>
                    <a:pt x="126" y="182"/>
                  </a:lnTo>
                  <a:lnTo>
                    <a:pt x="137" y="186"/>
                  </a:lnTo>
                  <a:lnTo>
                    <a:pt x="148" y="189"/>
                  </a:lnTo>
                  <a:lnTo>
                    <a:pt x="160" y="191"/>
                  </a:lnTo>
                  <a:lnTo>
                    <a:pt x="171" y="193"/>
                  </a:lnTo>
                  <a:lnTo>
                    <a:pt x="183" y="194"/>
                  </a:lnTo>
                  <a:lnTo>
                    <a:pt x="195" y="194"/>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12" name="Freeform 607"/>
            <p:cNvSpPr>
              <a:spLocks/>
            </p:cNvSpPr>
            <p:nvPr/>
          </p:nvSpPr>
          <p:spPr bwMode="auto">
            <a:xfrm>
              <a:off x="5134" y="6934"/>
              <a:ext cx="0" cy="154"/>
            </a:xfrm>
            <a:custGeom>
              <a:avLst/>
              <a:gdLst/>
              <a:ahLst/>
              <a:cxnLst>
                <a:cxn ang="0">
                  <a:pos x="0" y="156"/>
                </a:cxn>
                <a:cxn ang="0">
                  <a:pos x="0" y="0"/>
                </a:cxn>
              </a:cxnLst>
              <a:rect l="0" t="0" r="r" b="b"/>
              <a:pathLst>
                <a:path h="156">
                  <a:moveTo>
                    <a:pt x="0" y="156"/>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13" name="Freeform 608"/>
            <p:cNvSpPr>
              <a:spLocks/>
            </p:cNvSpPr>
            <p:nvPr/>
          </p:nvSpPr>
          <p:spPr bwMode="auto">
            <a:xfrm>
              <a:off x="3081" y="6635"/>
              <a:ext cx="102" cy="60"/>
            </a:xfrm>
            <a:custGeom>
              <a:avLst/>
              <a:gdLst/>
              <a:ahLst/>
              <a:cxnLst>
                <a:cxn ang="0">
                  <a:pos x="103" y="0"/>
                </a:cxn>
                <a:cxn ang="0">
                  <a:pos x="0" y="60"/>
                </a:cxn>
              </a:cxnLst>
              <a:rect l="0" t="0" r="r" b="b"/>
              <a:pathLst>
                <a:path w="103" h="60">
                  <a:moveTo>
                    <a:pt x="103" y="0"/>
                  </a:moveTo>
                  <a:lnTo>
                    <a:pt x="0" y="6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14" name="Freeform 609"/>
            <p:cNvSpPr>
              <a:spLocks/>
            </p:cNvSpPr>
            <p:nvPr/>
          </p:nvSpPr>
          <p:spPr bwMode="auto">
            <a:xfrm>
              <a:off x="2727" y="6658"/>
              <a:ext cx="102" cy="60"/>
            </a:xfrm>
            <a:custGeom>
              <a:avLst/>
              <a:gdLst/>
              <a:ahLst/>
              <a:cxnLst>
                <a:cxn ang="0">
                  <a:pos x="0" y="60"/>
                </a:cxn>
                <a:cxn ang="0">
                  <a:pos x="103" y="0"/>
                </a:cxn>
              </a:cxnLst>
              <a:rect l="0" t="0" r="r" b="b"/>
              <a:pathLst>
                <a:path w="103" h="60">
                  <a:moveTo>
                    <a:pt x="0" y="60"/>
                  </a:moveTo>
                  <a:lnTo>
                    <a:pt x="103"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15" name="Freeform 610"/>
            <p:cNvSpPr>
              <a:spLocks/>
            </p:cNvSpPr>
            <p:nvPr/>
          </p:nvSpPr>
          <p:spPr bwMode="auto">
            <a:xfrm>
              <a:off x="2865" y="6580"/>
              <a:ext cx="104" cy="60"/>
            </a:xfrm>
            <a:custGeom>
              <a:avLst/>
              <a:gdLst/>
              <a:ahLst/>
              <a:cxnLst>
                <a:cxn ang="0">
                  <a:pos x="0" y="59"/>
                </a:cxn>
                <a:cxn ang="0">
                  <a:pos x="104" y="0"/>
                </a:cxn>
              </a:cxnLst>
              <a:rect l="0" t="0" r="r" b="b"/>
              <a:pathLst>
                <a:path w="103" h="60">
                  <a:moveTo>
                    <a:pt x="0" y="59"/>
                  </a:moveTo>
                  <a:lnTo>
                    <a:pt x="104"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16" name="Freeform 611"/>
            <p:cNvSpPr>
              <a:spLocks/>
            </p:cNvSpPr>
            <p:nvPr/>
          </p:nvSpPr>
          <p:spPr bwMode="auto">
            <a:xfrm>
              <a:off x="3000" y="6500"/>
              <a:ext cx="105" cy="60"/>
            </a:xfrm>
            <a:custGeom>
              <a:avLst/>
              <a:gdLst/>
              <a:ahLst/>
              <a:cxnLst>
                <a:cxn ang="0">
                  <a:pos x="0" y="60"/>
                </a:cxn>
                <a:cxn ang="0">
                  <a:pos x="103" y="0"/>
                </a:cxn>
              </a:cxnLst>
              <a:rect l="0" t="0" r="r" b="b"/>
              <a:pathLst>
                <a:path w="103" h="60">
                  <a:moveTo>
                    <a:pt x="0" y="60"/>
                  </a:moveTo>
                  <a:lnTo>
                    <a:pt x="103"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17" name="Text Box 612"/>
            <p:cNvSpPr txBox="1">
              <a:spLocks noChangeArrowheads="1"/>
            </p:cNvSpPr>
            <p:nvPr/>
          </p:nvSpPr>
          <p:spPr bwMode="auto">
            <a:xfrm>
              <a:off x="4107" y="2312"/>
              <a:ext cx="4000" cy="374"/>
            </a:xfrm>
            <a:prstGeom prst="rect">
              <a:avLst/>
            </a:prstGeom>
            <a:noFill/>
            <a:ln w="9525">
              <a:noFill/>
              <a:miter lim="800000"/>
              <a:headEnd/>
              <a:tailEnd/>
            </a:ln>
          </p:spPr>
          <p:txBody>
            <a:bodyPr/>
            <a:lstStyle/>
            <a:p>
              <a:pPr algn="ctr">
                <a:spcAft>
                  <a:spcPts val="1000"/>
                </a:spcAft>
                <a:defRPr/>
              </a:pPr>
              <a:r>
                <a:rPr lang="vi-VN" sz="1400" b="1" dirty="0">
                  <a:latin typeface="Arial" pitchFamily="34" charset="0"/>
                </a:rPr>
                <a:t>Hệ thống quản lý chất lượng (4)</a:t>
              </a:r>
              <a:endParaRPr lang="vi-VN" sz="1400" b="1" dirty="0">
                <a:effectLst>
                  <a:outerShdw blurRad="38100" dist="38100" dir="2700000" algn="tl">
                    <a:srgbClr val="C0C0C0"/>
                  </a:outerShdw>
                </a:effectLst>
              </a:endParaRPr>
            </a:p>
          </p:txBody>
        </p:sp>
        <p:grpSp>
          <p:nvGrpSpPr>
            <p:cNvPr id="32358" name="Group 613"/>
            <p:cNvGrpSpPr>
              <a:grpSpLocks/>
            </p:cNvGrpSpPr>
            <p:nvPr/>
          </p:nvGrpSpPr>
          <p:grpSpPr bwMode="auto">
            <a:xfrm>
              <a:off x="6850" y="6134"/>
              <a:ext cx="1041" cy="821"/>
              <a:chOff x="6792" y="6583"/>
              <a:chExt cx="1041" cy="821"/>
            </a:xfrm>
          </p:grpSpPr>
          <p:sp>
            <p:nvSpPr>
              <p:cNvPr id="641" name="Freeform 614"/>
              <p:cNvSpPr>
                <a:spLocks/>
              </p:cNvSpPr>
              <p:nvPr/>
            </p:nvSpPr>
            <p:spPr bwMode="auto">
              <a:xfrm rot="16200000">
                <a:off x="6982" y="6906"/>
                <a:ext cx="296" cy="703"/>
              </a:xfrm>
              <a:custGeom>
                <a:avLst/>
                <a:gdLst/>
                <a:ahLst/>
                <a:cxnLst>
                  <a:cxn ang="0">
                    <a:pos x="226" y="359"/>
                  </a:cxn>
                  <a:cxn ang="0">
                    <a:pos x="296" y="359"/>
                  </a:cxn>
                  <a:cxn ang="0">
                    <a:pos x="148" y="0"/>
                  </a:cxn>
                  <a:cxn ang="0">
                    <a:pos x="0" y="359"/>
                  </a:cxn>
                  <a:cxn ang="0">
                    <a:pos x="70" y="359"/>
                  </a:cxn>
                  <a:cxn ang="0">
                    <a:pos x="70" y="690"/>
                  </a:cxn>
                </a:cxnLst>
                <a:rect l="0" t="0" r="r" b="b"/>
                <a:pathLst>
                  <a:path w="296" h="690">
                    <a:moveTo>
                      <a:pt x="226" y="359"/>
                    </a:moveTo>
                    <a:lnTo>
                      <a:pt x="296" y="359"/>
                    </a:lnTo>
                    <a:lnTo>
                      <a:pt x="148" y="0"/>
                    </a:lnTo>
                    <a:lnTo>
                      <a:pt x="0" y="359"/>
                    </a:lnTo>
                    <a:lnTo>
                      <a:pt x="70" y="359"/>
                    </a:lnTo>
                    <a:lnTo>
                      <a:pt x="70" y="69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42" name="Freeform 615"/>
              <p:cNvSpPr>
                <a:spLocks/>
              </p:cNvSpPr>
              <p:nvPr/>
            </p:nvSpPr>
            <p:spPr bwMode="auto">
              <a:xfrm rot="16200000">
                <a:off x="7526" y="6738"/>
                <a:ext cx="381" cy="77"/>
              </a:xfrm>
              <a:custGeom>
                <a:avLst/>
                <a:gdLst/>
                <a:ahLst/>
                <a:cxnLst>
                  <a:cxn ang="0">
                    <a:pos x="383" y="0"/>
                  </a:cxn>
                  <a:cxn ang="0">
                    <a:pos x="0" y="0"/>
                  </a:cxn>
                </a:cxnLst>
                <a:rect l="0" t="0" r="r" b="b"/>
                <a:pathLst>
                  <a:path w="383">
                    <a:moveTo>
                      <a:pt x="383" y="0"/>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43" name="Freeform 616"/>
              <p:cNvSpPr>
                <a:spLocks/>
              </p:cNvSpPr>
              <p:nvPr/>
            </p:nvSpPr>
            <p:spPr bwMode="auto">
              <a:xfrm rot="5400000" flipH="1">
                <a:off x="7212" y="6908"/>
                <a:ext cx="209" cy="327"/>
              </a:xfrm>
              <a:custGeom>
                <a:avLst/>
                <a:gdLst/>
                <a:ahLst/>
                <a:cxnLst>
                  <a:cxn ang="0">
                    <a:pos x="0" y="331"/>
                  </a:cxn>
                  <a:cxn ang="0">
                    <a:pos x="0" y="0"/>
                  </a:cxn>
                </a:cxnLst>
                <a:rect l="0" t="0" r="r" b="b"/>
                <a:pathLst>
                  <a:path h="330">
                    <a:moveTo>
                      <a:pt x="0" y="331"/>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44" name="Freeform 617"/>
              <p:cNvSpPr>
                <a:spLocks/>
              </p:cNvSpPr>
              <p:nvPr/>
            </p:nvSpPr>
            <p:spPr bwMode="auto">
              <a:xfrm rot="10800000">
                <a:off x="7487" y="6981"/>
                <a:ext cx="195" cy="193"/>
              </a:xfrm>
              <a:custGeom>
                <a:avLst/>
                <a:gdLst/>
                <a:ahLst/>
                <a:cxnLst>
                  <a:cxn ang="0">
                    <a:pos x="195" y="0"/>
                  </a:cxn>
                  <a:cxn ang="0">
                    <a:pos x="183" y="0"/>
                  </a:cxn>
                  <a:cxn ang="0">
                    <a:pos x="171" y="1"/>
                  </a:cxn>
                  <a:cxn ang="0">
                    <a:pos x="160" y="3"/>
                  </a:cxn>
                  <a:cxn ang="0">
                    <a:pos x="148" y="5"/>
                  </a:cxn>
                  <a:cxn ang="0">
                    <a:pos x="137" y="9"/>
                  </a:cxn>
                  <a:cxn ang="0">
                    <a:pos x="126" y="13"/>
                  </a:cxn>
                  <a:cxn ang="0">
                    <a:pos x="115" y="17"/>
                  </a:cxn>
                  <a:cxn ang="0">
                    <a:pos x="105" y="22"/>
                  </a:cxn>
                  <a:cxn ang="0">
                    <a:pos x="94" y="28"/>
                  </a:cxn>
                  <a:cxn ang="0">
                    <a:pos x="84" y="34"/>
                  </a:cxn>
                  <a:cxn ang="0">
                    <a:pos x="75" y="41"/>
                  </a:cxn>
                  <a:cxn ang="0">
                    <a:pos x="66" y="49"/>
                  </a:cxn>
                  <a:cxn ang="0">
                    <a:pos x="57" y="57"/>
                  </a:cxn>
                  <a:cxn ang="0">
                    <a:pos x="49" y="65"/>
                  </a:cxn>
                  <a:cxn ang="0">
                    <a:pos x="42" y="74"/>
                  </a:cxn>
                  <a:cxn ang="0">
                    <a:pos x="35" y="84"/>
                  </a:cxn>
                  <a:cxn ang="0">
                    <a:pos x="28" y="94"/>
                  </a:cxn>
                  <a:cxn ang="0">
                    <a:pos x="23" y="104"/>
                  </a:cxn>
                  <a:cxn ang="0">
                    <a:pos x="17" y="115"/>
                  </a:cxn>
                  <a:cxn ang="0">
                    <a:pos x="13" y="125"/>
                  </a:cxn>
                  <a:cxn ang="0">
                    <a:pos x="9" y="137"/>
                  </a:cxn>
                  <a:cxn ang="0">
                    <a:pos x="6" y="148"/>
                  </a:cxn>
                  <a:cxn ang="0">
                    <a:pos x="3" y="159"/>
                  </a:cxn>
                  <a:cxn ang="0">
                    <a:pos x="2" y="171"/>
                  </a:cxn>
                  <a:cxn ang="0">
                    <a:pos x="0" y="183"/>
                  </a:cxn>
                  <a:cxn ang="0">
                    <a:pos x="0" y="195"/>
                  </a:cxn>
                </a:cxnLst>
                <a:rect l="0" t="0" r="r" b="b"/>
                <a:pathLst>
                  <a:path w="195" h="195">
                    <a:moveTo>
                      <a:pt x="195" y="0"/>
                    </a:moveTo>
                    <a:lnTo>
                      <a:pt x="183" y="0"/>
                    </a:lnTo>
                    <a:lnTo>
                      <a:pt x="171" y="1"/>
                    </a:lnTo>
                    <a:lnTo>
                      <a:pt x="160" y="3"/>
                    </a:lnTo>
                    <a:lnTo>
                      <a:pt x="148" y="5"/>
                    </a:lnTo>
                    <a:lnTo>
                      <a:pt x="137" y="9"/>
                    </a:lnTo>
                    <a:lnTo>
                      <a:pt x="126" y="13"/>
                    </a:lnTo>
                    <a:lnTo>
                      <a:pt x="115" y="17"/>
                    </a:lnTo>
                    <a:lnTo>
                      <a:pt x="105" y="22"/>
                    </a:lnTo>
                    <a:lnTo>
                      <a:pt x="94" y="28"/>
                    </a:lnTo>
                    <a:lnTo>
                      <a:pt x="84" y="34"/>
                    </a:lnTo>
                    <a:lnTo>
                      <a:pt x="75" y="41"/>
                    </a:lnTo>
                    <a:lnTo>
                      <a:pt x="66" y="49"/>
                    </a:lnTo>
                    <a:lnTo>
                      <a:pt x="57" y="57"/>
                    </a:lnTo>
                    <a:lnTo>
                      <a:pt x="49" y="65"/>
                    </a:lnTo>
                    <a:lnTo>
                      <a:pt x="42" y="74"/>
                    </a:lnTo>
                    <a:lnTo>
                      <a:pt x="35" y="84"/>
                    </a:lnTo>
                    <a:lnTo>
                      <a:pt x="28" y="94"/>
                    </a:lnTo>
                    <a:lnTo>
                      <a:pt x="23" y="104"/>
                    </a:lnTo>
                    <a:lnTo>
                      <a:pt x="17" y="115"/>
                    </a:lnTo>
                    <a:lnTo>
                      <a:pt x="13" y="125"/>
                    </a:lnTo>
                    <a:lnTo>
                      <a:pt x="9" y="137"/>
                    </a:lnTo>
                    <a:lnTo>
                      <a:pt x="6" y="148"/>
                    </a:lnTo>
                    <a:lnTo>
                      <a:pt x="3" y="159"/>
                    </a:lnTo>
                    <a:lnTo>
                      <a:pt x="2" y="171"/>
                    </a:lnTo>
                    <a:lnTo>
                      <a:pt x="0" y="183"/>
                    </a:lnTo>
                    <a:lnTo>
                      <a:pt x="0" y="195"/>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45" name="Freeform 618"/>
              <p:cNvSpPr>
                <a:spLocks/>
              </p:cNvSpPr>
              <p:nvPr/>
            </p:nvSpPr>
            <p:spPr bwMode="auto">
              <a:xfrm rot="10800000">
                <a:off x="7487" y="6981"/>
                <a:ext cx="350" cy="349"/>
              </a:xfrm>
              <a:custGeom>
                <a:avLst/>
                <a:gdLst/>
                <a:ahLst/>
                <a:cxnLst>
                  <a:cxn ang="0">
                    <a:pos x="351" y="0"/>
                  </a:cxn>
                  <a:cxn ang="0">
                    <a:pos x="335" y="0"/>
                  </a:cxn>
                  <a:cxn ang="0">
                    <a:pos x="319" y="1"/>
                  </a:cxn>
                  <a:cxn ang="0">
                    <a:pos x="304" y="3"/>
                  </a:cxn>
                  <a:cxn ang="0">
                    <a:pos x="288" y="6"/>
                  </a:cxn>
                  <a:cxn ang="0">
                    <a:pos x="273" y="9"/>
                  </a:cxn>
                  <a:cxn ang="0">
                    <a:pos x="258" y="13"/>
                  </a:cxn>
                  <a:cxn ang="0">
                    <a:pos x="243" y="17"/>
                  </a:cxn>
                  <a:cxn ang="0">
                    <a:pos x="228" y="22"/>
                  </a:cxn>
                  <a:cxn ang="0">
                    <a:pos x="213" y="28"/>
                  </a:cxn>
                  <a:cxn ang="0">
                    <a:pos x="199" y="35"/>
                  </a:cxn>
                  <a:cxn ang="0">
                    <a:pos x="185" y="42"/>
                  </a:cxn>
                  <a:cxn ang="0">
                    <a:pos x="171" y="49"/>
                  </a:cxn>
                  <a:cxn ang="0">
                    <a:pos x="158" y="58"/>
                  </a:cxn>
                  <a:cxn ang="0">
                    <a:pos x="145" y="67"/>
                  </a:cxn>
                  <a:cxn ang="0">
                    <a:pos x="132" y="76"/>
                  </a:cxn>
                  <a:cxn ang="0">
                    <a:pos x="120" y="86"/>
                  </a:cxn>
                  <a:cxn ang="0">
                    <a:pos x="109" y="97"/>
                  </a:cxn>
                  <a:cxn ang="0">
                    <a:pos x="98" y="108"/>
                  </a:cxn>
                  <a:cxn ang="0">
                    <a:pos x="87" y="120"/>
                  </a:cxn>
                  <a:cxn ang="0">
                    <a:pos x="77" y="132"/>
                  </a:cxn>
                  <a:cxn ang="0">
                    <a:pos x="67" y="144"/>
                  </a:cxn>
                  <a:cxn ang="0">
                    <a:pos x="58" y="157"/>
                  </a:cxn>
                  <a:cxn ang="0">
                    <a:pos x="50" y="171"/>
                  </a:cxn>
                  <a:cxn ang="0">
                    <a:pos x="42" y="184"/>
                  </a:cxn>
                  <a:cxn ang="0">
                    <a:pos x="35" y="198"/>
                  </a:cxn>
                  <a:cxn ang="0">
                    <a:pos x="29" y="213"/>
                  </a:cxn>
                  <a:cxn ang="0">
                    <a:pos x="23" y="227"/>
                  </a:cxn>
                  <a:cxn ang="0">
                    <a:pos x="18" y="242"/>
                  </a:cxn>
                  <a:cxn ang="0">
                    <a:pos x="13" y="257"/>
                  </a:cxn>
                  <a:cxn ang="0">
                    <a:pos x="9" y="273"/>
                  </a:cxn>
                  <a:cxn ang="0">
                    <a:pos x="6" y="288"/>
                  </a:cxn>
                  <a:cxn ang="0">
                    <a:pos x="3" y="303"/>
                  </a:cxn>
                  <a:cxn ang="0">
                    <a:pos x="2" y="319"/>
                  </a:cxn>
                  <a:cxn ang="0">
                    <a:pos x="1" y="335"/>
                  </a:cxn>
                  <a:cxn ang="0">
                    <a:pos x="0" y="351"/>
                  </a:cxn>
                </a:cxnLst>
                <a:rect l="0" t="0" r="r" b="b"/>
                <a:pathLst>
                  <a:path w="351" h="351">
                    <a:moveTo>
                      <a:pt x="351" y="0"/>
                    </a:moveTo>
                    <a:lnTo>
                      <a:pt x="335" y="0"/>
                    </a:lnTo>
                    <a:lnTo>
                      <a:pt x="319" y="1"/>
                    </a:lnTo>
                    <a:lnTo>
                      <a:pt x="304" y="3"/>
                    </a:lnTo>
                    <a:lnTo>
                      <a:pt x="288" y="6"/>
                    </a:lnTo>
                    <a:lnTo>
                      <a:pt x="273" y="9"/>
                    </a:lnTo>
                    <a:lnTo>
                      <a:pt x="258" y="13"/>
                    </a:lnTo>
                    <a:lnTo>
                      <a:pt x="243" y="17"/>
                    </a:lnTo>
                    <a:lnTo>
                      <a:pt x="228" y="22"/>
                    </a:lnTo>
                    <a:lnTo>
                      <a:pt x="213" y="28"/>
                    </a:lnTo>
                    <a:lnTo>
                      <a:pt x="199" y="35"/>
                    </a:lnTo>
                    <a:lnTo>
                      <a:pt x="185" y="42"/>
                    </a:lnTo>
                    <a:lnTo>
                      <a:pt x="171" y="49"/>
                    </a:lnTo>
                    <a:lnTo>
                      <a:pt x="158" y="58"/>
                    </a:lnTo>
                    <a:lnTo>
                      <a:pt x="145" y="67"/>
                    </a:lnTo>
                    <a:lnTo>
                      <a:pt x="132" y="76"/>
                    </a:lnTo>
                    <a:lnTo>
                      <a:pt x="120" y="86"/>
                    </a:lnTo>
                    <a:lnTo>
                      <a:pt x="109" y="97"/>
                    </a:lnTo>
                    <a:lnTo>
                      <a:pt x="98" y="108"/>
                    </a:lnTo>
                    <a:lnTo>
                      <a:pt x="87" y="120"/>
                    </a:lnTo>
                    <a:lnTo>
                      <a:pt x="77" y="132"/>
                    </a:lnTo>
                    <a:lnTo>
                      <a:pt x="67" y="144"/>
                    </a:lnTo>
                    <a:lnTo>
                      <a:pt x="58" y="157"/>
                    </a:lnTo>
                    <a:lnTo>
                      <a:pt x="50" y="171"/>
                    </a:lnTo>
                    <a:lnTo>
                      <a:pt x="42" y="184"/>
                    </a:lnTo>
                    <a:lnTo>
                      <a:pt x="35" y="198"/>
                    </a:lnTo>
                    <a:lnTo>
                      <a:pt x="29" y="213"/>
                    </a:lnTo>
                    <a:lnTo>
                      <a:pt x="23" y="227"/>
                    </a:lnTo>
                    <a:lnTo>
                      <a:pt x="18" y="242"/>
                    </a:lnTo>
                    <a:lnTo>
                      <a:pt x="13" y="257"/>
                    </a:lnTo>
                    <a:lnTo>
                      <a:pt x="9" y="273"/>
                    </a:lnTo>
                    <a:lnTo>
                      <a:pt x="6" y="288"/>
                    </a:lnTo>
                    <a:lnTo>
                      <a:pt x="3" y="303"/>
                    </a:lnTo>
                    <a:lnTo>
                      <a:pt x="2" y="319"/>
                    </a:lnTo>
                    <a:lnTo>
                      <a:pt x="1" y="335"/>
                    </a:lnTo>
                    <a:lnTo>
                      <a:pt x="0" y="351"/>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46" name="Freeform 619"/>
              <p:cNvSpPr>
                <a:spLocks/>
              </p:cNvSpPr>
              <p:nvPr/>
            </p:nvSpPr>
            <p:spPr bwMode="auto">
              <a:xfrm>
                <a:off x="7835" y="6591"/>
                <a:ext cx="0" cy="379"/>
              </a:xfrm>
              <a:custGeom>
                <a:avLst/>
                <a:gdLst/>
                <a:ahLst/>
                <a:cxnLst>
                  <a:cxn ang="0">
                    <a:pos x="0" y="383"/>
                  </a:cxn>
                  <a:cxn ang="0">
                    <a:pos x="0" y="0"/>
                  </a:cxn>
                </a:cxnLst>
                <a:rect l="0" t="0" r="r" b="b"/>
                <a:pathLst>
                  <a:path h="383">
                    <a:moveTo>
                      <a:pt x="0" y="383"/>
                    </a:moveTo>
                    <a:lnTo>
                      <a:pt x="0"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sp>
            <p:nvSpPr>
              <p:cNvPr id="647" name="Freeform 620"/>
              <p:cNvSpPr>
                <a:spLocks/>
              </p:cNvSpPr>
              <p:nvPr/>
            </p:nvSpPr>
            <p:spPr bwMode="auto">
              <a:xfrm>
                <a:off x="7678" y="6586"/>
                <a:ext cx="154" cy="0"/>
              </a:xfrm>
              <a:custGeom>
                <a:avLst/>
                <a:gdLst/>
                <a:ahLst/>
                <a:cxnLst>
                  <a:cxn ang="0">
                    <a:pos x="0" y="0"/>
                  </a:cxn>
                  <a:cxn ang="0">
                    <a:pos x="156" y="0"/>
                  </a:cxn>
                </a:cxnLst>
                <a:rect l="0" t="0" r="r" b="b"/>
                <a:pathLst>
                  <a:path w="156">
                    <a:moveTo>
                      <a:pt x="0" y="0"/>
                    </a:moveTo>
                    <a:lnTo>
                      <a:pt x="156" y="0"/>
                    </a:lnTo>
                  </a:path>
                </a:pathLst>
              </a:custGeom>
              <a:noFill/>
              <a:ln w="12598">
                <a:solidFill>
                  <a:srgbClr val="000000"/>
                </a:solid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grpSp>
        <p:sp>
          <p:nvSpPr>
            <p:cNvPr id="619" name="Oval 621"/>
            <p:cNvSpPr>
              <a:spLocks noChangeArrowheads="1"/>
            </p:cNvSpPr>
            <p:nvPr/>
          </p:nvSpPr>
          <p:spPr bwMode="auto">
            <a:xfrm>
              <a:off x="5514" y="2951"/>
              <a:ext cx="1301" cy="1321"/>
            </a:xfrm>
            <a:prstGeom prst="ellipse">
              <a:avLst/>
            </a:prstGeom>
            <a:solidFill>
              <a:srgbClr val="FFFFFF"/>
            </a:solidFill>
            <a:ln w="9525">
              <a:solidFill>
                <a:srgbClr val="000000"/>
              </a:solidFill>
              <a:round/>
              <a:headEnd/>
              <a:tailEnd/>
            </a:ln>
          </p:spPr>
          <p:txBody>
            <a:bodyPr/>
            <a:lstStyle/>
            <a:p>
              <a:pPr algn="ctr">
                <a:spcAft>
                  <a:spcPts val="1000"/>
                </a:spcAft>
                <a:defRPr/>
              </a:pPr>
              <a:r>
                <a:rPr lang="en-US" sz="1400" dirty="0" err="1">
                  <a:latin typeface="Arial" pitchFamily="34" charset="0"/>
                </a:rPr>
                <a:t>Hỗ</a:t>
              </a:r>
              <a:r>
                <a:rPr lang="en-US" sz="1400" dirty="0">
                  <a:latin typeface="Arial" pitchFamily="34" charset="0"/>
                </a:rPr>
                <a:t> </a:t>
              </a:r>
              <a:r>
                <a:rPr lang="en-US" sz="1400" dirty="0" err="1">
                  <a:latin typeface="Arial" pitchFamily="34" charset="0"/>
                </a:rPr>
                <a:t>trợ</a:t>
              </a:r>
              <a:r>
                <a:rPr lang="en-US" sz="1400" dirty="0">
                  <a:latin typeface="Arial" pitchFamily="34" charset="0"/>
                </a:rPr>
                <a:t> &amp; </a:t>
              </a:r>
              <a:r>
                <a:rPr lang="en-US" sz="1400" dirty="0" err="1">
                  <a:latin typeface="Arial" pitchFamily="34" charset="0"/>
                </a:rPr>
                <a:t>vận</a:t>
              </a:r>
              <a:r>
                <a:rPr lang="en-US" sz="1400" dirty="0">
                  <a:latin typeface="Arial" pitchFamily="34" charset="0"/>
                </a:rPr>
                <a:t> </a:t>
              </a:r>
              <a:r>
                <a:rPr lang="en-US" sz="1400" dirty="0" err="1">
                  <a:latin typeface="Arial" pitchFamily="34" charset="0"/>
                </a:rPr>
                <a:t>hành</a:t>
              </a:r>
              <a:r>
                <a:rPr lang="en-US" sz="1400" dirty="0">
                  <a:latin typeface="Arial" pitchFamily="34" charset="0"/>
                </a:rPr>
                <a:t> (7, 8)</a:t>
              </a:r>
              <a:endParaRPr lang="vi-VN" sz="1400" dirty="0">
                <a:effectLst>
                  <a:outerShdw blurRad="38100" dist="38100" dir="2700000" algn="tl">
                    <a:srgbClr val="C0C0C0"/>
                  </a:outerShdw>
                </a:effectLst>
              </a:endParaRPr>
            </a:p>
          </p:txBody>
        </p:sp>
        <p:sp>
          <p:nvSpPr>
            <p:cNvPr id="620" name="Oval 622"/>
            <p:cNvSpPr>
              <a:spLocks noChangeArrowheads="1"/>
            </p:cNvSpPr>
            <p:nvPr/>
          </p:nvSpPr>
          <p:spPr bwMode="auto">
            <a:xfrm>
              <a:off x="5492" y="4628"/>
              <a:ext cx="1301" cy="1323"/>
            </a:xfrm>
            <a:prstGeom prst="ellipse">
              <a:avLst/>
            </a:prstGeom>
            <a:solidFill>
              <a:srgbClr val="FFFFFF"/>
            </a:solidFill>
            <a:ln w="9525">
              <a:solidFill>
                <a:srgbClr val="000000"/>
              </a:solidFill>
              <a:round/>
              <a:headEnd/>
              <a:tailEnd/>
            </a:ln>
          </p:spPr>
          <p:txBody>
            <a:bodyPr/>
            <a:lstStyle/>
            <a:p>
              <a:pPr algn="ctr">
                <a:spcBef>
                  <a:spcPts val="600"/>
                </a:spcBef>
                <a:spcAft>
                  <a:spcPts val="1000"/>
                </a:spcAft>
                <a:defRPr/>
              </a:pPr>
              <a:r>
                <a:rPr lang="en-US" sz="1400" dirty="0" err="1">
                  <a:latin typeface="Arial" pitchFamily="34" charset="0"/>
                </a:rPr>
                <a:t>Sự</a:t>
              </a:r>
              <a:r>
                <a:rPr lang="en-US" sz="1400" dirty="0">
                  <a:latin typeface="Arial" pitchFamily="34" charset="0"/>
                </a:rPr>
                <a:t> </a:t>
              </a:r>
              <a:r>
                <a:rPr lang="en-US" sz="1400" dirty="0" err="1">
                  <a:latin typeface="Arial" pitchFamily="34" charset="0"/>
                </a:rPr>
                <a:t>lãnh</a:t>
              </a:r>
              <a:r>
                <a:rPr lang="en-US" sz="1400" dirty="0">
                  <a:latin typeface="Arial" pitchFamily="34" charset="0"/>
                </a:rPr>
                <a:t> </a:t>
              </a:r>
              <a:r>
                <a:rPr lang="en-US" sz="1400" dirty="0" err="1">
                  <a:latin typeface="Arial" pitchFamily="34" charset="0"/>
                </a:rPr>
                <a:t>đạo</a:t>
              </a:r>
              <a:r>
                <a:rPr lang="en-US" sz="1400" dirty="0">
                  <a:latin typeface="Arial" pitchFamily="34" charset="0"/>
                </a:rPr>
                <a:t> (5)</a:t>
              </a:r>
              <a:endParaRPr lang="vi-VN" sz="1400" dirty="0">
                <a:effectLst>
                  <a:outerShdw blurRad="38100" dist="38100" dir="2700000" algn="tl">
                    <a:srgbClr val="C0C0C0"/>
                  </a:outerShdw>
                </a:effectLst>
              </a:endParaRPr>
            </a:p>
          </p:txBody>
        </p:sp>
        <p:sp>
          <p:nvSpPr>
            <p:cNvPr id="621" name="Oval 623"/>
            <p:cNvSpPr>
              <a:spLocks noChangeArrowheads="1"/>
            </p:cNvSpPr>
            <p:nvPr/>
          </p:nvSpPr>
          <p:spPr bwMode="auto">
            <a:xfrm>
              <a:off x="5466" y="6589"/>
              <a:ext cx="1301" cy="1323"/>
            </a:xfrm>
            <a:prstGeom prst="ellipse">
              <a:avLst/>
            </a:prstGeom>
            <a:solidFill>
              <a:srgbClr val="FFFFFF"/>
            </a:solidFill>
            <a:ln w="9525">
              <a:solidFill>
                <a:srgbClr val="000000"/>
              </a:solidFill>
              <a:round/>
              <a:headEnd/>
              <a:tailEnd/>
            </a:ln>
          </p:spPr>
          <p:txBody>
            <a:bodyPr/>
            <a:lstStyle/>
            <a:p>
              <a:pPr algn="ctr">
                <a:spcBef>
                  <a:spcPts val="600"/>
                </a:spcBef>
                <a:spcAft>
                  <a:spcPts val="1000"/>
                </a:spcAft>
                <a:defRPr/>
              </a:pPr>
              <a:r>
                <a:rPr lang="en-US" sz="1400" dirty="0" err="1">
                  <a:latin typeface="Arial" pitchFamily="34" charset="0"/>
                </a:rPr>
                <a:t>Cải</a:t>
              </a:r>
              <a:r>
                <a:rPr lang="en-US" sz="1400" dirty="0">
                  <a:latin typeface="Arial" pitchFamily="34" charset="0"/>
                </a:rPr>
                <a:t> </a:t>
              </a:r>
              <a:r>
                <a:rPr lang="en-US" sz="1400" dirty="0" err="1">
                  <a:latin typeface="Arial" pitchFamily="34" charset="0"/>
                </a:rPr>
                <a:t>tiến</a:t>
              </a:r>
              <a:r>
                <a:rPr lang="en-US" sz="1400" dirty="0">
                  <a:latin typeface="Arial" pitchFamily="34" charset="0"/>
                </a:rPr>
                <a:t> (10)</a:t>
              </a:r>
              <a:endParaRPr lang="vi-VN" sz="1400" dirty="0">
                <a:effectLst>
                  <a:outerShdw blurRad="38100" dist="38100" dir="2700000" algn="tl">
                    <a:srgbClr val="C0C0C0"/>
                  </a:outerShdw>
                </a:effectLst>
              </a:endParaRPr>
            </a:p>
          </p:txBody>
        </p:sp>
        <p:sp>
          <p:nvSpPr>
            <p:cNvPr id="622" name="Oval 624"/>
            <p:cNvSpPr>
              <a:spLocks noChangeArrowheads="1"/>
            </p:cNvSpPr>
            <p:nvPr/>
          </p:nvSpPr>
          <p:spPr bwMode="auto">
            <a:xfrm>
              <a:off x="7128" y="4611"/>
              <a:ext cx="1371" cy="1321"/>
            </a:xfrm>
            <a:prstGeom prst="ellipse">
              <a:avLst/>
            </a:prstGeom>
            <a:solidFill>
              <a:srgbClr val="FFFFFF"/>
            </a:solidFill>
            <a:ln w="9525">
              <a:solidFill>
                <a:srgbClr val="000000"/>
              </a:solidFill>
              <a:round/>
              <a:headEnd/>
              <a:tailEnd/>
            </a:ln>
          </p:spPr>
          <p:txBody>
            <a:bodyPr/>
            <a:lstStyle/>
            <a:p>
              <a:pPr algn="ctr">
                <a:spcAft>
                  <a:spcPts val="1000"/>
                </a:spcAft>
                <a:defRPr/>
              </a:pPr>
              <a:r>
                <a:rPr lang="en-US" sz="1400" dirty="0" err="1">
                  <a:latin typeface="Arial" pitchFamily="34" charset="0"/>
                </a:rPr>
                <a:t>Đánh</a:t>
              </a:r>
              <a:r>
                <a:rPr lang="en-US" sz="1400" dirty="0">
                  <a:latin typeface="Arial" pitchFamily="34" charset="0"/>
                </a:rPr>
                <a:t> </a:t>
              </a:r>
              <a:r>
                <a:rPr lang="en-US" sz="1400" dirty="0" err="1">
                  <a:latin typeface="Arial" pitchFamily="34" charset="0"/>
                </a:rPr>
                <a:t>giá</a:t>
              </a:r>
              <a:r>
                <a:rPr lang="en-US" sz="1400" dirty="0">
                  <a:latin typeface="Arial" pitchFamily="34" charset="0"/>
                </a:rPr>
                <a:t> </a:t>
              </a:r>
              <a:r>
                <a:rPr lang="en-US" sz="1400" dirty="0" err="1">
                  <a:latin typeface="Arial" pitchFamily="34" charset="0"/>
                </a:rPr>
                <a:t>kết</a:t>
              </a:r>
              <a:r>
                <a:rPr lang="en-US" sz="1400" dirty="0">
                  <a:latin typeface="Arial" pitchFamily="34" charset="0"/>
                </a:rPr>
                <a:t> </a:t>
              </a:r>
              <a:r>
                <a:rPr lang="en-US" sz="1400" dirty="0" err="1">
                  <a:latin typeface="Arial" pitchFamily="34" charset="0"/>
                </a:rPr>
                <a:t>quả</a:t>
              </a:r>
              <a:r>
                <a:rPr lang="en-US" sz="1400" dirty="0">
                  <a:latin typeface="Arial" pitchFamily="34" charset="0"/>
                </a:rPr>
                <a:t> </a:t>
              </a:r>
              <a:r>
                <a:rPr lang="en-US" sz="1400" dirty="0" err="1">
                  <a:latin typeface="Arial" pitchFamily="34" charset="0"/>
                </a:rPr>
                <a:t>thực</a:t>
              </a:r>
              <a:r>
                <a:rPr lang="en-US" sz="1400" dirty="0">
                  <a:latin typeface="Arial" pitchFamily="34" charset="0"/>
                </a:rPr>
                <a:t> </a:t>
              </a:r>
              <a:r>
                <a:rPr lang="en-US" sz="1400" dirty="0" err="1">
                  <a:latin typeface="Arial" pitchFamily="34" charset="0"/>
                </a:rPr>
                <a:t>hiện</a:t>
              </a:r>
              <a:r>
                <a:rPr lang="en-US" sz="1400" dirty="0">
                  <a:latin typeface="Arial" pitchFamily="34" charset="0"/>
                </a:rPr>
                <a:t> (9)</a:t>
              </a:r>
              <a:endParaRPr lang="vi-VN" sz="1400" dirty="0">
                <a:effectLst>
                  <a:outerShdw blurRad="38100" dist="38100" dir="2700000" algn="tl">
                    <a:srgbClr val="C0C0C0"/>
                  </a:outerShdw>
                </a:effectLst>
              </a:endParaRPr>
            </a:p>
          </p:txBody>
        </p:sp>
        <p:sp>
          <p:nvSpPr>
            <p:cNvPr id="623" name="Oval 625"/>
            <p:cNvSpPr>
              <a:spLocks noChangeArrowheads="1"/>
            </p:cNvSpPr>
            <p:nvPr/>
          </p:nvSpPr>
          <p:spPr bwMode="auto">
            <a:xfrm>
              <a:off x="3857" y="4630"/>
              <a:ext cx="1303" cy="1321"/>
            </a:xfrm>
            <a:prstGeom prst="ellipse">
              <a:avLst/>
            </a:prstGeom>
            <a:solidFill>
              <a:srgbClr val="FFFFFF"/>
            </a:solidFill>
            <a:ln w="9525">
              <a:solidFill>
                <a:srgbClr val="000000"/>
              </a:solidFill>
              <a:round/>
              <a:headEnd/>
              <a:tailEnd/>
            </a:ln>
          </p:spPr>
          <p:txBody>
            <a:bodyPr/>
            <a:lstStyle/>
            <a:p>
              <a:pPr>
                <a:spcBef>
                  <a:spcPts val="600"/>
                </a:spcBef>
                <a:spcAft>
                  <a:spcPts val="1000"/>
                </a:spcAft>
                <a:defRPr/>
              </a:pPr>
              <a:r>
                <a:rPr lang="en-US" sz="1400" dirty="0" err="1">
                  <a:latin typeface="Arial" pitchFamily="34" charset="0"/>
                </a:rPr>
                <a:t>Hoạch</a:t>
              </a:r>
              <a:r>
                <a:rPr lang="en-US" sz="1400" dirty="0">
                  <a:latin typeface="Arial" pitchFamily="34" charset="0"/>
                </a:rPr>
                <a:t> </a:t>
              </a:r>
              <a:r>
                <a:rPr lang="en-US" sz="1400" dirty="0" err="1">
                  <a:latin typeface="Arial" pitchFamily="34" charset="0"/>
                </a:rPr>
                <a:t>định</a:t>
              </a:r>
              <a:r>
                <a:rPr lang="en-US" sz="1400" dirty="0">
                  <a:latin typeface="Arial" pitchFamily="34" charset="0"/>
                </a:rPr>
                <a:t> (6)</a:t>
              </a:r>
              <a:endParaRPr lang="vi-VN" sz="1400" dirty="0">
                <a:effectLst>
                  <a:outerShdw blurRad="38100" dist="38100" dir="2700000" algn="tl">
                    <a:srgbClr val="C0C0C0"/>
                  </a:outerShdw>
                </a:effectLst>
              </a:endParaRPr>
            </a:p>
          </p:txBody>
        </p:sp>
        <p:cxnSp>
          <p:nvCxnSpPr>
            <p:cNvPr id="32364" name="AutoShape 626"/>
            <p:cNvCxnSpPr>
              <a:cxnSpLocks noChangeShapeType="1"/>
            </p:cNvCxnSpPr>
            <p:nvPr/>
          </p:nvCxnSpPr>
          <p:spPr bwMode="auto">
            <a:xfrm>
              <a:off x="6184" y="4272"/>
              <a:ext cx="0" cy="357"/>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2365" name="AutoShape 627"/>
            <p:cNvCxnSpPr>
              <a:cxnSpLocks noChangeShapeType="1"/>
            </p:cNvCxnSpPr>
            <p:nvPr/>
          </p:nvCxnSpPr>
          <p:spPr bwMode="auto">
            <a:xfrm>
              <a:off x="6147" y="5976"/>
              <a:ext cx="0" cy="63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2366" name="AutoShape 628"/>
            <p:cNvCxnSpPr>
              <a:cxnSpLocks noChangeShapeType="1"/>
            </p:cNvCxnSpPr>
            <p:nvPr/>
          </p:nvCxnSpPr>
          <p:spPr bwMode="auto">
            <a:xfrm>
              <a:off x="6816" y="5294"/>
              <a:ext cx="299"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2367" name="AutoShape 629"/>
            <p:cNvCxnSpPr>
              <a:cxnSpLocks noChangeShapeType="1"/>
            </p:cNvCxnSpPr>
            <p:nvPr/>
          </p:nvCxnSpPr>
          <p:spPr bwMode="auto">
            <a:xfrm>
              <a:off x="5182" y="5274"/>
              <a:ext cx="299"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628" name="Text Box 630"/>
            <p:cNvSpPr txBox="1">
              <a:spLocks noChangeArrowheads="1"/>
            </p:cNvSpPr>
            <p:nvPr/>
          </p:nvSpPr>
          <p:spPr bwMode="auto">
            <a:xfrm>
              <a:off x="4637" y="3892"/>
              <a:ext cx="926" cy="604"/>
            </a:xfrm>
            <a:prstGeom prst="rect">
              <a:avLst/>
            </a:prstGeom>
            <a:noFill/>
            <a:ln w="9525">
              <a:noFill/>
              <a:miter lim="800000"/>
              <a:headEnd/>
              <a:tailEnd/>
            </a:ln>
          </p:spPr>
          <p:txBody>
            <a:bodyPr/>
            <a:lstStyle/>
            <a:p>
              <a:pPr>
                <a:spcAft>
                  <a:spcPts val="1000"/>
                </a:spcAft>
                <a:defRPr/>
              </a:pPr>
              <a:r>
                <a:rPr lang="vi-VN" sz="1400" b="1" dirty="0">
                  <a:latin typeface="Arial" pitchFamily="34" charset="0"/>
                </a:rPr>
                <a:t>Hoạch định</a:t>
              </a:r>
              <a:endParaRPr lang="vi-VN" sz="1400" b="1" dirty="0">
                <a:effectLst>
                  <a:outerShdw blurRad="38100" dist="38100" dir="2700000" algn="tl">
                    <a:srgbClr val="C0C0C0"/>
                  </a:outerShdw>
                </a:effectLst>
              </a:endParaRPr>
            </a:p>
          </p:txBody>
        </p:sp>
        <p:sp>
          <p:nvSpPr>
            <p:cNvPr id="629" name="Text Box 631"/>
            <p:cNvSpPr txBox="1">
              <a:spLocks noChangeArrowheads="1"/>
            </p:cNvSpPr>
            <p:nvPr/>
          </p:nvSpPr>
          <p:spPr bwMode="auto">
            <a:xfrm>
              <a:off x="4636" y="6139"/>
              <a:ext cx="928" cy="602"/>
            </a:xfrm>
            <a:prstGeom prst="rect">
              <a:avLst/>
            </a:prstGeom>
            <a:noFill/>
            <a:ln w="9525">
              <a:noFill/>
              <a:miter lim="800000"/>
              <a:headEnd/>
              <a:tailEnd/>
            </a:ln>
          </p:spPr>
          <p:txBody>
            <a:bodyPr/>
            <a:lstStyle/>
            <a:p>
              <a:pPr>
                <a:spcAft>
                  <a:spcPts val="1000"/>
                </a:spcAft>
                <a:defRPr/>
              </a:pPr>
              <a:r>
                <a:rPr lang="en-US" sz="1400" b="1" dirty="0" err="1">
                  <a:latin typeface="Arial" pitchFamily="34" charset="0"/>
                </a:rPr>
                <a:t>Hành</a:t>
              </a:r>
              <a:r>
                <a:rPr lang="en-US" sz="1400" b="1" dirty="0">
                  <a:latin typeface="Arial" pitchFamily="34" charset="0"/>
                </a:rPr>
                <a:t> </a:t>
              </a:r>
              <a:r>
                <a:rPr lang="en-US" sz="1400" b="1" dirty="0" err="1">
                  <a:latin typeface="Arial" pitchFamily="34" charset="0"/>
                </a:rPr>
                <a:t>động</a:t>
              </a:r>
              <a:endParaRPr lang="vi-VN" sz="1400" b="1" dirty="0">
                <a:effectLst>
                  <a:outerShdw blurRad="38100" dist="38100" dir="2700000" algn="tl">
                    <a:srgbClr val="C0C0C0"/>
                  </a:outerShdw>
                </a:effectLst>
              </a:endParaRPr>
            </a:p>
          </p:txBody>
        </p:sp>
        <p:sp>
          <p:nvSpPr>
            <p:cNvPr id="630" name="Text Box 632"/>
            <p:cNvSpPr txBox="1">
              <a:spLocks noChangeArrowheads="1"/>
            </p:cNvSpPr>
            <p:nvPr/>
          </p:nvSpPr>
          <p:spPr bwMode="auto">
            <a:xfrm>
              <a:off x="6724" y="3892"/>
              <a:ext cx="928" cy="604"/>
            </a:xfrm>
            <a:prstGeom prst="rect">
              <a:avLst/>
            </a:prstGeom>
            <a:noFill/>
            <a:ln w="9525">
              <a:noFill/>
              <a:miter lim="800000"/>
              <a:headEnd/>
              <a:tailEnd/>
            </a:ln>
          </p:spPr>
          <p:txBody>
            <a:bodyPr/>
            <a:lstStyle/>
            <a:p>
              <a:pPr>
                <a:spcAft>
                  <a:spcPts val="1000"/>
                </a:spcAft>
                <a:defRPr/>
              </a:pPr>
              <a:r>
                <a:rPr lang="en-US" sz="1400" b="1" dirty="0" err="1">
                  <a:latin typeface="Arial" pitchFamily="34" charset="0"/>
                </a:rPr>
                <a:t>Thực</a:t>
              </a:r>
              <a:r>
                <a:rPr lang="en-US" sz="1400" b="1" dirty="0">
                  <a:latin typeface="Arial" pitchFamily="34" charset="0"/>
                </a:rPr>
                <a:t> </a:t>
              </a:r>
              <a:r>
                <a:rPr lang="en-US" sz="1400" b="1" dirty="0" err="1">
                  <a:latin typeface="Arial" pitchFamily="34" charset="0"/>
                </a:rPr>
                <a:t>hiện</a:t>
              </a:r>
              <a:endParaRPr lang="vi-VN" sz="1400" b="1" dirty="0">
                <a:effectLst>
                  <a:outerShdw blurRad="38100" dist="38100" dir="2700000" algn="tl">
                    <a:srgbClr val="C0C0C0"/>
                  </a:outerShdw>
                </a:effectLst>
              </a:endParaRPr>
            </a:p>
          </p:txBody>
        </p:sp>
        <p:sp>
          <p:nvSpPr>
            <p:cNvPr id="631" name="Text Box 633"/>
            <p:cNvSpPr txBox="1">
              <a:spLocks noChangeArrowheads="1"/>
            </p:cNvSpPr>
            <p:nvPr/>
          </p:nvSpPr>
          <p:spPr bwMode="auto">
            <a:xfrm>
              <a:off x="6724" y="6073"/>
              <a:ext cx="996" cy="604"/>
            </a:xfrm>
            <a:prstGeom prst="rect">
              <a:avLst/>
            </a:prstGeom>
            <a:noFill/>
            <a:ln w="9525">
              <a:noFill/>
              <a:miter lim="800000"/>
              <a:headEnd/>
              <a:tailEnd/>
            </a:ln>
          </p:spPr>
          <p:txBody>
            <a:bodyPr/>
            <a:lstStyle/>
            <a:p>
              <a:pPr>
                <a:spcAft>
                  <a:spcPts val="1000"/>
                </a:spcAft>
                <a:defRPr/>
              </a:pPr>
              <a:r>
                <a:rPr lang="en-US" sz="1400" b="1" dirty="0">
                  <a:latin typeface="Arial" pitchFamily="34" charset="0"/>
                </a:rPr>
                <a:t>Kiểm </a:t>
              </a:r>
              <a:r>
                <a:rPr lang="en-US" sz="1400" b="1" dirty="0" err="1">
                  <a:latin typeface="Arial" pitchFamily="34" charset="0"/>
                </a:rPr>
                <a:t>tra</a:t>
              </a:r>
              <a:endParaRPr lang="vi-VN" sz="1400" b="1" dirty="0">
                <a:effectLst>
                  <a:outerShdw blurRad="38100" dist="38100" dir="2700000" algn="tl">
                    <a:srgbClr val="C0C0C0"/>
                  </a:outerShdw>
                </a:effectLst>
              </a:endParaRPr>
            </a:p>
          </p:txBody>
        </p:sp>
        <p:cxnSp>
          <p:nvCxnSpPr>
            <p:cNvPr id="32372" name="AutoShape 634"/>
            <p:cNvCxnSpPr>
              <a:cxnSpLocks noChangeShapeType="1"/>
            </p:cNvCxnSpPr>
            <p:nvPr/>
          </p:nvCxnSpPr>
          <p:spPr bwMode="auto">
            <a:xfrm flipH="1">
              <a:off x="6725" y="7634"/>
              <a:ext cx="169" cy="8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33" name="Text Box 635"/>
            <p:cNvSpPr txBox="1">
              <a:spLocks noChangeArrowheads="1"/>
            </p:cNvSpPr>
            <p:nvPr/>
          </p:nvSpPr>
          <p:spPr bwMode="auto">
            <a:xfrm>
              <a:off x="8938" y="3886"/>
              <a:ext cx="1639" cy="604"/>
            </a:xfrm>
            <a:prstGeom prst="rect">
              <a:avLst/>
            </a:prstGeom>
            <a:noFill/>
            <a:ln w="9525">
              <a:noFill/>
              <a:miter lim="800000"/>
              <a:headEnd/>
              <a:tailEnd/>
            </a:ln>
          </p:spPr>
          <p:txBody>
            <a:bodyPr/>
            <a:lstStyle/>
            <a:p>
              <a:pPr algn="ctr">
                <a:spcAft>
                  <a:spcPts val="1000"/>
                </a:spcAft>
                <a:defRPr/>
              </a:pPr>
              <a:r>
                <a:rPr lang="vi-VN" sz="1400" b="1" dirty="0">
                  <a:latin typeface="Arial" pitchFamily="34" charset="0"/>
                </a:rPr>
                <a:t>Sự hài lòng của khách hàng</a:t>
              </a:r>
              <a:endParaRPr lang="vi-VN" sz="1400" b="1" dirty="0">
                <a:effectLst>
                  <a:outerShdw blurRad="38100" dist="38100" dir="2700000" algn="tl">
                    <a:srgbClr val="C0C0C0"/>
                  </a:outerShdw>
                </a:effectLst>
              </a:endParaRPr>
            </a:p>
          </p:txBody>
        </p:sp>
        <p:sp>
          <p:nvSpPr>
            <p:cNvPr id="634" name="Text Box 636"/>
            <p:cNvSpPr txBox="1">
              <a:spLocks noChangeArrowheads="1"/>
            </p:cNvSpPr>
            <p:nvPr/>
          </p:nvSpPr>
          <p:spPr bwMode="auto">
            <a:xfrm>
              <a:off x="8989" y="5994"/>
              <a:ext cx="1505" cy="606"/>
            </a:xfrm>
            <a:prstGeom prst="rect">
              <a:avLst/>
            </a:prstGeom>
            <a:noFill/>
            <a:ln w="9525">
              <a:noFill/>
              <a:miter lim="800000"/>
              <a:headEnd/>
              <a:tailEnd/>
            </a:ln>
          </p:spPr>
          <p:txBody>
            <a:bodyPr/>
            <a:lstStyle/>
            <a:p>
              <a:pPr algn="ctr">
                <a:spcAft>
                  <a:spcPts val="1000"/>
                </a:spcAft>
                <a:defRPr/>
              </a:pPr>
              <a:r>
                <a:rPr lang="en-US" sz="1400" b="1" dirty="0">
                  <a:latin typeface="Arial" pitchFamily="34" charset="0"/>
                </a:rPr>
                <a:t>Sản </a:t>
              </a:r>
              <a:r>
                <a:rPr lang="en-US" sz="1400" b="1" dirty="0" err="1">
                  <a:latin typeface="Arial" pitchFamily="34" charset="0"/>
                </a:rPr>
                <a:t>phẩm</a:t>
              </a:r>
              <a:r>
                <a:rPr lang="en-US" sz="1400" b="1" dirty="0">
                  <a:latin typeface="Arial" pitchFamily="34" charset="0"/>
                </a:rPr>
                <a:t> </a:t>
              </a:r>
              <a:r>
                <a:rPr lang="en-US" sz="1400" b="1" dirty="0" err="1">
                  <a:latin typeface="Arial" pitchFamily="34" charset="0"/>
                </a:rPr>
                <a:t>và</a:t>
              </a:r>
              <a:r>
                <a:rPr lang="en-US" sz="1400" b="1" dirty="0">
                  <a:latin typeface="Arial" pitchFamily="34" charset="0"/>
                </a:rPr>
                <a:t> </a:t>
              </a:r>
              <a:r>
                <a:rPr lang="en-US" sz="1400" b="1" dirty="0" err="1">
                  <a:latin typeface="Arial" pitchFamily="34" charset="0"/>
                </a:rPr>
                <a:t>dịch</a:t>
              </a:r>
              <a:r>
                <a:rPr lang="en-US" sz="1400" b="1" dirty="0">
                  <a:latin typeface="Arial" pitchFamily="34" charset="0"/>
                </a:rPr>
                <a:t> </a:t>
              </a:r>
              <a:r>
                <a:rPr lang="en-US" sz="1400" b="1" dirty="0" err="1">
                  <a:latin typeface="Arial" pitchFamily="34" charset="0"/>
                </a:rPr>
                <a:t>vụ</a:t>
              </a:r>
              <a:endParaRPr lang="vi-VN" sz="1400" b="1" dirty="0">
                <a:effectLst>
                  <a:outerShdw blurRad="38100" dist="38100" dir="2700000" algn="tl">
                    <a:srgbClr val="C0C0C0"/>
                  </a:outerShdw>
                </a:effectLst>
              </a:endParaRPr>
            </a:p>
          </p:txBody>
        </p:sp>
        <p:sp>
          <p:nvSpPr>
            <p:cNvPr id="635" name="Text Box 637"/>
            <p:cNvSpPr txBox="1">
              <a:spLocks noChangeArrowheads="1"/>
            </p:cNvSpPr>
            <p:nvPr/>
          </p:nvSpPr>
          <p:spPr bwMode="auto">
            <a:xfrm>
              <a:off x="9595" y="4850"/>
              <a:ext cx="1085" cy="834"/>
            </a:xfrm>
            <a:prstGeom prst="rect">
              <a:avLst/>
            </a:prstGeom>
            <a:noFill/>
            <a:ln w="9525">
              <a:noFill/>
              <a:miter lim="800000"/>
              <a:headEnd/>
              <a:tailEnd/>
            </a:ln>
          </p:spPr>
          <p:txBody>
            <a:bodyPr/>
            <a:lstStyle/>
            <a:p>
              <a:pPr algn="ctr">
                <a:spcAft>
                  <a:spcPts val="1000"/>
                </a:spcAft>
                <a:defRPr/>
              </a:pPr>
              <a:r>
                <a:rPr lang="en-US" sz="1400" b="1" dirty="0" err="1">
                  <a:latin typeface="Arial" pitchFamily="34" charset="0"/>
                </a:rPr>
                <a:t>Kết</a:t>
              </a:r>
              <a:r>
                <a:rPr lang="en-US" sz="1400" b="1" dirty="0">
                  <a:latin typeface="Arial" pitchFamily="34" charset="0"/>
                </a:rPr>
                <a:t> </a:t>
              </a:r>
              <a:r>
                <a:rPr lang="en-US" sz="1400" b="1" dirty="0" err="1">
                  <a:latin typeface="Arial" pitchFamily="34" charset="0"/>
                </a:rPr>
                <a:t>quả</a:t>
              </a:r>
              <a:r>
                <a:rPr lang="en-US" sz="1400" b="1" dirty="0">
                  <a:latin typeface="Arial" pitchFamily="34" charset="0"/>
                </a:rPr>
                <a:t> </a:t>
              </a:r>
              <a:r>
                <a:rPr lang="en-US" sz="1400" b="1" dirty="0" err="1">
                  <a:latin typeface="Arial" pitchFamily="34" charset="0"/>
                </a:rPr>
                <a:t>của</a:t>
              </a:r>
              <a:r>
                <a:rPr lang="en-US" sz="1400" b="1" dirty="0">
                  <a:latin typeface="Arial" pitchFamily="34" charset="0"/>
                </a:rPr>
                <a:t> HTQLCL</a:t>
              </a:r>
              <a:endParaRPr lang="vi-VN" sz="1400" b="1" dirty="0">
                <a:effectLst>
                  <a:outerShdw blurRad="38100" dist="38100" dir="2700000" algn="tl">
                    <a:srgbClr val="C0C0C0"/>
                  </a:outerShdw>
                </a:effectLst>
              </a:endParaRPr>
            </a:p>
          </p:txBody>
        </p:sp>
        <p:sp>
          <p:nvSpPr>
            <p:cNvPr id="636" name="Text Box 638"/>
            <p:cNvSpPr txBox="1">
              <a:spLocks noChangeArrowheads="1"/>
            </p:cNvSpPr>
            <p:nvPr/>
          </p:nvSpPr>
          <p:spPr bwMode="auto">
            <a:xfrm>
              <a:off x="1815" y="4954"/>
              <a:ext cx="1464" cy="604"/>
            </a:xfrm>
            <a:prstGeom prst="rect">
              <a:avLst/>
            </a:prstGeom>
            <a:noFill/>
            <a:ln w="9525">
              <a:noFill/>
              <a:miter lim="800000"/>
              <a:headEnd/>
              <a:tailEnd/>
            </a:ln>
          </p:spPr>
          <p:txBody>
            <a:bodyPr/>
            <a:lstStyle/>
            <a:p>
              <a:pPr algn="ctr">
                <a:spcAft>
                  <a:spcPts val="1000"/>
                </a:spcAft>
                <a:defRPr/>
              </a:pPr>
              <a:r>
                <a:rPr lang="en-US" sz="1400" b="1" dirty="0" err="1">
                  <a:latin typeface="Arial" pitchFamily="34" charset="0"/>
                </a:rPr>
                <a:t>Yêu</a:t>
              </a:r>
              <a:r>
                <a:rPr lang="en-US" sz="1400" b="1" dirty="0">
                  <a:latin typeface="Arial" pitchFamily="34" charset="0"/>
                </a:rPr>
                <a:t> </a:t>
              </a:r>
              <a:r>
                <a:rPr lang="en-US" sz="1400" b="1" dirty="0" err="1">
                  <a:latin typeface="Arial" pitchFamily="34" charset="0"/>
                </a:rPr>
                <a:t>cầu</a:t>
              </a:r>
              <a:r>
                <a:rPr lang="en-US" sz="1400" b="1" dirty="0">
                  <a:latin typeface="Arial" pitchFamily="34" charset="0"/>
                </a:rPr>
                <a:t> </a:t>
              </a:r>
              <a:r>
                <a:rPr lang="en-US" sz="1400" b="1" dirty="0" err="1">
                  <a:latin typeface="Arial" pitchFamily="34" charset="0"/>
                </a:rPr>
                <a:t>của</a:t>
              </a:r>
              <a:r>
                <a:rPr lang="en-US" sz="1400" b="1" dirty="0">
                  <a:latin typeface="Arial" pitchFamily="34" charset="0"/>
                </a:rPr>
                <a:t> </a:t>
              </a:r>
              <a:r>
                <a:rPr lang="en-US" sz="1400" b="1" dirty="0" err="1">
                  <a:latin typeface="Arial" pitchFamily="34" charset="0"/>
                </a:rPr>
                <a:t>khách</a:t>
              </a:r>
              <a:r>
                <a:rPr lang="en-US" sz="1400" b="1" dirty="0">
                  <a:latin typeface="Arial" pitchFamily="34" charset="0"/>
                </a:rPr>
                <a:t> </a:t>
              </a:r>
              <a:r>
                <a:rPr lang="en-US" sz="1400" b="1" dirty="0" err="1">
                  <a:latin typeface="Arial" pitchFamily="34" charset="0"/>
                </a:rPr>
                <a:t>hàng</a:t>
              </a:r>
              <a:endParaRPr lang="vi-VN" sz="1400" b="1" dirty="0">
                <a:effectLst>
                  <a:outerShdw blurRad="38100" dist="38100" dir="2700000" algn="tl">
                    <a:srgbClr val="C0C0C0"/>
                  </a:outerShdw>
                </a:effectLst>
              </a:endParaRPr>
            </a:p>
          </p:txBody>
        </p:sp>
        <p:sp>
          <p:nvSpPr>
            <p:cNvPr id="637" name="Text Box 639"/>
            <p:cNvSpPr txBox="1">
              <a:spLocks noChangeArrowheads="1"/>
            </p:cNvSpPr>
            <p:nvPr/>
          </p:nvSpPr>
          <p:spPr bwMode="auto">
            <a:xfrm>
              <a:off x="1881" y="6851"/>
              <a:ext cx="1639" cy="1296"/>
            </a:xfrm>
            <a:prstGeom prst="rect">
              <a:avLst/>
            </a:prstGeom>
            <a:noFill/>
            <a:ln w="9525">
              <a:noFill/>
              <a:miter lim="800000"/>
              <a:headEnd/>
              <a:tailEnd/>
            </a:ln>
          </p:spPr>
          <p:txBody>
            <a:bodyPr/>
            <a:lstStyle/>
            <a:p>
              <a:pPr algn="ctr">
                <a:spcAft>
                  <a:spcPts val="1000"/>
                </a:spcAft>
                <a:defRPr/>
              </a:pPr>
              <a:r>
                <a:rPr lang="en-US" sz="1400" b="1" dirty="0" err="1">
                  <a:latin typeface="Arial" pitchFamily="34" charset="0"/>
                </a:rPr>
                <a:t>Nhu</a:t>
              </a:r>
              <a:r>
                <a:rPr lang="en-US" sz="1400" b="1" dirty="0">
                  <a:latin typeface="Arial" pitchFamily="34" charset="0"/>
                </a:rPr>
                <a:t> </a:t>
              </a:r>
              <a:r>
                <a:rPr lang="en-US" sz="1400" b="1" dirty="0" err="1">
                  <a:latin typeface="Arial" pitchFamily="34" charset="0"/>
                </a:rPr>
                <a:t>cầu</a:t>
              </a:r>
              <a:r>
                <a:rPr lang="en-US" sz="1400" b="1" dirty="0">
                  <a:latin typeface="Arial" pitchFamily="34" charset="0"/>
                </a:rPr>
                <a:t> </a:t>
              </a:r>
              <a:r>
                <a:rPr lang="en-US" sz="1400" b="1" dirty="0" err="1">
                  <a:latin typeface="Arial" pitchFamily="34" charset="0"/>
                </a:rPr>
                <a:t>và</a:t>
              </a:r>
              <a:r>
                <a:rPr lang="en-US" sz="1400" b="1" dirty="0">
                  <a:latin typeface="Arial" pitchFamily="34" charset="0"/>
                </a:rPr>
                <a:t> </a:t>
              </a:r>
              <a:r>
                <a:rPr lang="en-US" sz="1400" b="1" dirty="0" err="1">
                  <a:latin typeface="Arial" pitchFamily="34" charset="0"/>
                </a:rPr>
                <a:t>mong</a:t>
              </a:r>
              <a:r>
                <a:rPr lang="en-US" sz="1400" b="1" dirty="0">
                  <a:latin typeface="Arial" pitchFamily="34" charset="0"/>
                </a:rPr>
                <a:t> </a:t>
              </a:r>
              <a:r>
                <a:rPr lang="en-US" sz="1400" b="1" dirty="0" err="1">
                  <a:latin typeface="Arial" pitchFamily="34" charset="0"/>
                </a:rPr>
                <a:t>đợi</a:t>
              </a:r>
              <a:r>
                <a:rPr lang="en-US" sz="1400" b="1" dirty="0">
                  <a:latin typeface="Arial" pitchFamily="34" charset="0"/>
                </a:rPr>
                <a:t> </a:t>
              </a:r>
              <a:r>
                <a:rPr lang="en-US" sz="1400" b="1" dirty="0" err="1">
                  <a:latin typeface="Arial" pitchFamily="34" charset="0"/>
                </a:rPr>
                <a:t>của</a:t>
              </a:r>
              <a:r>
                <a:rPr lang="en-US" sz="1400" b="1" dirty="0">
                  <a:latin typeface="Arial" pitchFamily="34" charset="0"/>
                </a:rPr>
                <a:t> </a:t>
              </a:r>
              <a:r>
                <a:rPr lang="en-US" sz="1400" b="1" dirty="0" err="1">
                  <a:latin typeface="Arial" pitchFamily="34" charset="0"/>
                </a:rPr>
                <a:t>các</a:t>
              </a:r>
              <a:r>
                <a:rPr lang="en-US" sz="1400" b="1" dirty="0">
                  <a:latin typeface="Arial" pitchFamily="34" charset="0"/>
                </a:rPr>
                <a:t> </a:t>
              </a:r>
              <a:r>
                <a:rPr lang="en-US" sz="1400" b="1" dirty="0" err="1">
                  <a:latin typeface="Arial" pitchFamily="34" charset="0"/>
                </a:rPr>
                <a:t>bên</a:t>
              </a:r>
              <a:r>
                <a:rPr lang="en-US" sz="1400" b="1" dirty="0">
                  <a:latin typeface="Arial" pitchFamily="34" charset="0"/>
                </a:rPr>
                <a:t> </a:t>
              </a:r>
              <a:r>
                <a:rPr lang="en-US" sz="1400" b="1" dirty="0" err="1">
                  <a:latin typeface="Arial" pitchFamily="34" charset="0"/>
                </a:rPr>
                <a:t>quan</a:t>
              </a:r>
              <a:r>
                <a:rPr lang="en-US" sz="1400" b="1" dirty="0">
                  <a:latin typeface="Arial" pitchFamily="34" charset="0"/>
                </a:rPr>
                <a:t> </a:t>
              </a:r>
              <a:r>
                <a:rPr lang="en-US" sz="1400" b="1" dirty="0" err="1">
                  <a:latin typeface="Arial" pitchFamily="34" charset="0"/>
                </a:rPr>
                <a:t>tâm</a:t>
              </a:r>
              <a:r>
                <a:rPr lang="en-US" sz="1400" b="1" dirty="0">
                  <a:latin typeface="Arial" pitchFamily="34" charset="0"/>
                </a:rPr>
                <a:t>  (4)</a:t>
              </a:r>
              <a:endParaRPr lang="vi-VN" sz="1400" b="1" dirty="0">
                <a:effectLst>
                  <a:outerShdw blurRad="38100" dist="38100" dir="2700000" algn="tl">
                    <a:srgbClr val="C0C0C0"/>
                  </a:outerShdw>
                </a:effectLst>
              </a:endParaRPr>
            </a:p>
          </p:txBody>
        </p:sp>
        <p:sp>
          <p:nvSpPr>
            <p:cNvPr id="638" name="Text Box 640"/>
            <p:cNvSpPr txBox="1">
              <a:spLocks noChangeArrowheads="1"/>
            </p:cNvSpPr>
            <p:nvPr/>
          </p:nvSpPr>
          <p:spPr bwMode="auto">
            <a:xfrm>
              <a:off x="1942" y="2792"/>
              <a:ext cx="1460" cy="834"/>
            </a:xfrm>
            <a:prstGeom prst="rect">
              <a:avLst/>
            </a:prstGeom>
            <a:noFill/>
            <a:ln w="9525">
              <a:noFill/>
              <a:miter lim="800000"/>
              <a:headEnd/>
              <a:tailEnd/>
            </a:ln>
          </p:spPr>
          <p:txBody>
            <a:bodyPr/>
            <a:lstStyle/>
            <a:p>
              <a:pPr algn="ctr">
                <a:spcAft>
                  <a:spcPts val="1000"/>
                </a:spcAft>
                <a:defRPr/>
              </a:pPr>
              <a:r>
                <a:rPr lang="en-US" sz="1400" b="1" dirty="0" err="1">
                  <a:latin typeface="Arial" pitchFamily="34" charset="0"/>
                </a:rPr>
                <a:t>Tổ</a:t>
              </a:r>
              <a:r>
                <a:rPr lang="en-US" sz="1400" b="1" dirty="0">
                  <a:latin typeface="Arial" pitchFamily="34" charset="0"/>
                </a:rPr>
                <a:t> </a:t>
              </a:r>
              <a:r>
                <a:rPr lang="en-US" sz="1400" b="1" dirty="0" err="1">
                  <a:latin typeface="Arial" pitchFamily="34" charset="0"/>
                </a:rPr>
                <a:t>chức</a:t>
              </a:r>
              <a:r>
                <a:rPr lang="en-US" sz="1400" b="1" dirty="0">
                  <a:latin typeface="Arial" pitchFamily="34" charset="0"/>
                </a:rPr>
                <a:t> </a:t>
              </a:r>
              <a:r>
                <a:rPr lang="en-US" sz="1400" b="1" dirty="0" err="1">
                  <a:latin typeface="Arial" pitchFamily="34" charset="0"/>
                </a:rPr>
                <a:t>và</a:t>
              </a:r>
              <a:r>
                <a:rPr lang="en-US" sz="1400" b="1" dirty="0">
                  <a:latin typeface="Arial" pitchFamily="34" charset="0"/>
                </a:rPr>
                <a:t> </a:t>
              </a:r>
              <a:r>
                <a:rPr lang="en-US" sz="1400" b="1" dirty="0" err="1">
                  <a:latin typeface="Arial" pitchFamily="34" charset="0"/>
                </a:rPr>
                <a:t>bối</a:t>
              </a:r>
              <a:r>
                <a:rPr lang="en-US" sz="1400" b="1" dirty="0">
                  <a:latin typeface="Arial" pitchFamily="34" charset="0"/>
                </a:rPr>
                <a:t> </a:t>
              </a:r>
              <a:r>
                <a:rPr lang="en-US" sz="1400" b="1" dirty="0" err="1">
                  <a:latin typeface="Arial" pitchFamily="34" charset="0"/>
                </a:rPr>
                <a:t>cảnh</a:t>
              </a:r>
              <a:r>
                <a:rPr lang="en-US" sz="1400" b="1" dirty="0">
                  <a:latin typeface="Arial" pitchFamily="34" charset="0"/>
                </a:rPr>
                <a:t> </a:t>
              </a:r>
              <a:r>
                <a:rPr lang="en-US" sz="1400" b="1" dirty="0" err="1">
                  <a:latin typeface="Arial" pitchFamily="34" charset="0"/>
                </a:rPr>
                <a:t>của</a:t>
              </a:r>
              <a:r>
                <a:rPr lang="en-US" sz="1400" b="1" dirty="0">
                  <a:latin typeface="Arial" pitchFamily="34" charset="0"/>
                </a:rPr>
                <a:t> </a:t>
              </a:r>
              <a:r>
                <a:rPr lang="en-US" sz="1400" b="1" dirty="0" err="1">
                  <a:latin typeface="Arial" pitchFamily="34" charset="0"/>
                </a:rPr>
                <a:t>tổ</a:t>
              </a:r>
              <a:r>
                <a:rPr lang="en-US" sz="1400" b="1" dirty="0">
                  <a:latin typeface="Arial" pitchFamily="34" charset="0"/>
                </a:rPr>
                <a:t> </a:t>
              </a:r>
              <a:r>
                <a:rPr lang="en-US" sz="1400" b="1" dirty="0" err="1">
                  <a:latin typeface="Arial" pitchFamily="34" charset="0"/>
                </a:rPr>
                <a:t>chức</a:t>
              </a:r>
              <a:r>
                <a:rPr lang="en-US" sz="1400" b="1" dirty="0">
                  <a:latin typeface="Arial" pitchFamily="34" charset="0"/>
                </a:rPr>
                <a:t> (4)</a:t>
              </a:r>
              <a:endParaRPr lang="vi-VN" sz="1400" b="1" dirty="0">
                <a:effectLst>
                  <a:outerShdw blurRad="38100" dist="38100" dir="2700000" algn="tl">
                    <a:srgbClr val="C0C0C0"/>
                  </a:outerShdw>
                </a:effectLst>
              </a:endParaRPr>
            </a:p>
          </p:txBody>
        </p:sp>
        <p:sp>
          <p:nvSpPr>
            <p:cNvPr id="639" name="Text Box 641"/>
            <p:cNvSpPr txBox="1">
              <a:spLocks noChangeArrowheads="1"/>
            </p:cNvSpPr>
            <p:nvPr/>
          </p:nvSpPr>
          <p:spPr bwMode="auto">
            <a:xfrm>
              <a:off x="3198" y="8246"/>
              <a:ext cx="5279" cy="306"/>
            </a:xfrm>
            <a:prstGeom prst="rect">
              <a:avLst/>
            </a:prstGeom>
            <a:noFill/>
            <a:ln w="9525">
              <a:noFill/>
              <a:miter lim="800000"/>
              <a:headEnd/>
              <a:tailEnd/>
            </a:ln>
          </p:spPr>
          <p:txBody>
            <a:bodyPr/>
            <a:lstStyle/>
            <a:p>
              <a:pPr algn="ctr">
                <a:spcAft>
                  <a:spcPts val="1000"/>
                </a:spcAft>
                <a:defRPr/>
              </a:pPr>
              <a:r>
                <a:rPr lang="vi-VN" sz="1400" dirty="0">
                  <a:latin typeface="Arial" pitchFamily="34" charset="0"/>
                </a:rPr>
                <a:t>Chú thích: Số trong ngoặc đơn chỉ điều của tiêu chuẩn này</a:t>
              </a:r>
              <a:endParaRPr lang="vi-VN" sz="1400" dirty="0">
                <a:effectLst>
                  <a:outerShdw blurRad="38100" dist="38100" dir="2700000" algn="tl">
                    <a:srgbClr val="C0C0C0"/>
                  </a:outerShdw>
                </a:effectLst>
              </a:endParaRPr>
            </a:p>
          </p:txBody>
        </p:sp>
        <p:sp>
          <p:nvSpPr>
            <p:cNvPr id="640" name="Freeform 642"/>
            <p:cNvSpPr>
              <a:spLocks/>
            </p:cNvSpPr>
            <p:nvPr/>
          </p:nvSpPr>
          <p:spPr bwMode="auto">
            <a:xfrm>
              <a:off x="2925" y="6548"/>
              <a:ext cx="407" cy="239"/>
            </a:xfrm>
            <a:custGeom>
              <a:avLst/>
              <a:gdLst/>
              <a:ahLst/>
              <a:cxnLst>
                <a:cxn ang="0">
                  <a:pos x="409" y="0"/>
                </a:cxn>
                <a:cxn ang="0">
                  <a:pos x="0" y="237"/>
                </a:cxn>
                <a:cxn ang="0">
                  <a:pos x="409" y="237"/>
                </a:cxn>
                <a:cxn ang="0">
                  <a:pos x="409" y="0"/>
                </a:cxn>
              </a:cxnLst>
              <a:rect l="0" t="0" r="r" b="b"/>
              <a:pathLst>
                <a:path w="410" h="238">
                  <a:moveTo>
                    <a:pt x="409" y="0"/>
                  </a:moveTo>
                  <a:lnTo>
                    <a:pt x="0" y="237"/>
                  </a:lnTo>
                  <a:lnTo>
                    <a:pt x="409" y="237"/>
                  </a:lnTo>
                  <a:lnTo>
                    <a:pt x="409" y="0"/>
                  </a:lnTo>
                  <a:close/>
                </a:path>
              </a:pathLst>
            </a:custGeom>
            <a:solidFill>
              <a:srgbClr val="E0E0E0"/>
            </a:solidFill>
            <a:ln w="9525">
              <a:noFill/>
              <a:round/>
              <a:headEnd/>
              <a:tailEnd/>
            </a:ln>
          </p:spPr>
          <p:txBody>
            <a:bodyPr/>
            <a:lstStyle/>
            <a:p>
              <a:pPr eaLnBrk="1" hangingPunct="1">
                <a:defRPr/>
              </a:pPr>
              <a:endParaRPr lang="vi-VN">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77510802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68900B-4DAD-45E5-B9BD-644D7CE73AEA}"/>
              </a:ext>
            </a:extLst>
          </p:cNvPr>
          <p:cNvSpPr/>
          <p:nvPr/>
        </p:nvSpPr>
        <p:spPr>
          <a:xfrm>
            <a:off x="595304" y="543645"/>
            <a:ext cx="10866893" cy="5355312"/>
          </a:xfrm>
          <a:prstGeom prst="rect">
            <a:avLst/>
          </a:prstGeom>
        </p:spPr>
        <p:txBody>
          <a:bodyPr wrap="square">
            <a:spAutoFit/>
          </a:bodyPr>
          <a:lstStyle/>
          <a:p>
            <a:r>
              <a:rPr lang="vi-VN" b="1" i="1" dirty="0">
                <a:latin typeface="+mj-lt"/>
              </a:rPr>
              <a:t>9.2.2.2 Đánh giá hệ thống quản lý chất lượng</a:t>
            </a:r>
          </a:p>
          <a:p>
            <a:r>
              <a:rPr lang="vi-VN" dirty="0">
                <a:latin typeface="+mj-lt"/>
              </a:rPr>
              <a:t>Tổ chức phải đánh giá tất cả các quá trình của hệ thống quản lý chất lượng qua mỗi chu kỳ ba năm, theo một chương trình đánh giá hàng năm, sử dụng cách tiếp cận theo quá trình để xác nhận sự phù hợp với tiêu chuẩn này. Kết hợp với những đánh giá này, tổ chức phải lấy mẫu đánh giá về việc áp dụng có hiệu lực các yêu cầu hệ thống quản lý chất lượng riêng của khách hàng.</a:t>
            </a:r>
            <a:endParaRPr lang="en-US" dirty="0">
              <a:latin typeface="+mj-lt"/>
            </a:endParaRPr>
          </a:p>
          <a:p>
            <a:endParaRPr lang="vi-VN" dirty="0">
              <a:latin typeface="+mj-lt"/>
            </a:endParaRPr>
          </a:p>
          <a:p>
            <a:r>
              <a:rPr lang="vi-VN" b="1" i="1" dirty="0">
                <a:latin typeface="+mj-lt"/>
              </a:rPr>
              <a:t>9.2.2.3 Đánh giá quá trình sản xuất</a:t>
            </a:r>
          </a:p>
          <a:p>
            <a:r>
              <a:rPr lang="vi-VN" dirty="0">
                <a:latin typeface="+mj-lt"/>
              </a:rPr>
              <a:t>Tổ chức phải đánh giá tất cả các quá trình sản xuất qua mỗi chu kỳ ba năm để xác định tính hiệu lực và hiệu quả của chúng bằng việc sử dụng cách tiếp cận theo yêu cầu riêng của khách hàng để đánh giá quá trình. Khi không được xác định bởi khách hàng, tổ chức phải xác định các tiếp cận được sử dụng.</a:t>
            </a:r>
          </a:p>
          <a:p>
            <a:r>
              <a:rPr lang="vi-VN" dirty="0">
                <a:latin typeface="+mj-lt"/>
              </a:rPr>
              <a:t>Trong mỗi chương trình đánh giá, mỗi quá trình sản xuất phải được đánh giá trên tất cả các ca sản xuất, bao gồm việc lấy mẫu thích hợp khi giao ca.</a:t>
            </a:r>
          </a:p>
          <a:p>
            <a:r>
              <a:rPr lang="vi-VN" dirty="0">
                <a:latin typeface="+mj-lt"/>
              </a:rPr>
              <a:t>Đánh giá quá trình sản xuất phải bao gồm một đánh giá về hiệu lực áp dụng của phân tích rủi ro của quá trình</a:t>
            </a:r>
            <a:r>
              <a:rPr lang="en-US" dirty="0">
                <a:latin typeface="+mj-lt"/>
              </a:rPr>
              <a:t> </a:t>
            </a:r>
            <a:r>
              <a:rPr lang="vi-VN" dirty="0">
                <a:latin typeface="+mj-lt"/>
              </a:rPr>
              <a:t>(như là PFMEA), kế hoạch kiểm soát và các tài liệu liên quan.</a:t>
            </a:r>
            <a:endParaRPr lang="en-US" dirty="0">
              <a:latin typeface="+mj-lt"/>
            </a:endParaRPr>
          </a:p>
          <a:p>
            <a:endParaRPr lang="vi-VN" dirty="0">
              <a:latin typeface="+mj-lt"/>
            </a:endParaRPr>
          </a:p>
          <a:p>
            <a:r>
              <a:rPr lang="vi-VN" b="1" i="1" dirty="0">
                <a:latin typeface="+mj-lt"/>
              </a:rPr>
              <a:t>9.2.2.4 Đánh giá sản phẩm</a:t>
            </a:r>
          </a:p>
          <a:p>
            <a:r>
              <a:rPr lang="vi-VN" dirty="0">
                <a:latin typeface="+mj-lt"/>
              </a:rPr>
              <a:t>Tổ chức phải đánh giá sản phẩm bằng việc sử dụng cách tiếp cận được yêu cầu riêng bởi khách hàng tại các giai đoạn thích hợp của sản xuất và giao hàng để xác nhận sự phù hợp với các yêu cầu đã định. Khi không được xác định bởi khách hàng, tổ chức phải xác định cách tiếp cận để sử dụng.</a:t>
            </a:r>
          </a:p>
        </p:txBody>
      </p:sp>
    </p:spTree>
    <p:extLst>
      <p:ext uri="{BB962C8B-B14F-4D97-AF65-F5344CB8AC3E}">
        <p14:creationId xmlns:p14="http://schemas.microsoft.com/office/powerpoint/2010/main" val="395610602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678E4C-DFA1-4BAE-937B-EE62A5F8B18E}"/>
              </a:ext>
            </a:extLst>
          </p:cNvPr>
          <p:cNvSpPr/>
          <p:nvPr/>
        </p:nvSpPr>
        <p:spPr>
          <a:xfrm>
            <a:off x="846298" y="798099"/>
            <a:ext cx="11066659" cy="3170099"/>
          </a:xfrm>
          <a:prstGeom prst="rect">
            <a:avLst/>
          </a:prstGeom>
        </p:spPr>
        <p:txBody>
          <a:bodyPr wrap="square">
            <a:spAutoFit/>
          </a:bodyPr>
          <a:lstStyle/>
          <a:p>
            <a:r>
              <a:rPr lang="vi-VN" sz="2000" b="1" dirty="0">
                <a:latin typeface="+mj-lt"/>
              </a:rPr>
              <a:t>9.3 Xem xét của lãnh đạo</a:t>
            </a:r>
          </a:p>
          <a:p>
            <a:r>
              <a:rPr lang="vi-VN" sz="2000" b="1" dirty="0">
                <a:latin typeface="+mj-lt"/>
              </a:rPr>
              <a:t>9.3.1 Khái quát</a:t>
            </a:r>
          </a:p>
          <a:p>
            <a:r>
              <a:rPr lang="vi-VN" sz="2000" dirty="0">
                <a:latin typeface="+mj-lt"/>
              </a:rPr>
              <a:t>Lãnh đạo cao nhất phải xem xét định kỳ hệ thống quản lý chất lượng của tổ chức để đảm bảo tính liên tục phù hợp, thỏa đáng, hiệu lực và liên kết với định hướng chiến lược của tổ chức.</a:t>
            </a:r>
            <a:endParaRPr lang="en-US" sz="2000" dirty="0">
              <a:latin typeface="+mj-lt"/>
            </a:endParaRPr>
          </a:p>
          <a:p>
            <a:endParaRPr lang="vi-VN" sz="2000" dirty="0">
              <a:latin typeface="+mj-lt"/>
            </a:endParaRPr>
          </a:p>
          <a:p>
            <a:r>
              <a:rPr lang="vi-VN" sz="2000" b="1" i="1" dirty="0">
                <a:latin typeface="+mj-lt"/>
              </a:rPr>
              <a:t>9.3.1.1 Xem xét của lãnh đạo – bổ sung</a:t>
            </a:r>
          </a:p>
          <a:p>
            <a:r>
              <a:rPr lang="vi-VN" sz="2000" dirty="0">
                <a:latin typeface="+mj-lt"/>
              </a:rPr>
              <a:t>Xem xét của lãnh đạo phải được thực hiện ít nhất là hàng năm. Tần suất của (các) xem xét của lãnh đạo phải được tăng lên dựa vào rủi ro đối với sự tuân thủ với các yêu cầu của khách hàng gây ra từ những thay đổi của bên trong và bên ngoài tác động đến hệ thống quản lý chất lượng và các vấn đề liên quan.</a:t>
            </a:r>
          </a:p>
        </p:txBody>
      </p:sp>
    </p:spTree>
    <p:extLst>
      <p:ext uri="{BB962C8B-B14F-4D97-AF65-F5344CB8AC3E}">
        <p14:creationId xmlns:p14="http://schemas.microsoft.com/office/powerpoint/2010/main" val="366273946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D47086-6129-492E-8767-978D459BA4D7}"/>
              </a:ext>
            </a:extLst>
          </p:cNvPr>
          <p:cNvSpPr/>
          <p:nvPr/>
        </p:nvSpPr>
        <p:spPr>
          <a:xfrm>
            <a:off x="685898" y="928423"/>
            <a:ext cx="10956603" cy="5016758"/>
          </a:xfrm>
          <a:prstGeom prst="rect">
            <a:avLst/>
          </a:prstGeom>
        </p:spPr>
        <p:txBody>
          <a:bodyPr wrap="square">
            <a:spAutoFit/>
          </a:bodyPr>
          <a:lstStyle/>
          <a:p>
            <a:r>
              <a:rPr lang="vi-VN" sz="2000" b="1" dirty="0">
                <a:latin typeface="+mj-lt"/>
              </a:rPr>
              <a:t>9.3.2 Đầu vào của xem xét lãnh đạo</a:t>
            </a:r>
          </a:p>
          <a:p>
            <a:r>
              <a:rPr lang="vi-VN" sz="2000" dirty="0">
                <a:latin typeface="+mj-lt"/>
              </a:rPr>
              <a:t>Việc xem xét của lãnh đạo phải được lập kế hoạch và được thực hiện:</a:t>
            </a:r>
          </a:p>
          <a:p>
            <a:r>
              <a:rPr lang="vi-VN" sz="2000" dirty="0">
                <a:latin typeface="+mj-lt"/>
              </a:rPr>
              <a:t>a)   tình trạng của các hành động từ lần xem xét trước;</a:t>
            </a:r>
          </a:p>
          <a:p>
            <a:r>
              <a:rPr lang="vi-VN" sz="2000" dirty="0">
                <a:latin typeface="+mj-lt"/>
              </a:rPr>
              <a:t>b)   các thay đổi bên trong và bên ngoài có liên quan đến hệ thống quản lý chất lượng;</a:t>
            </a:r>
          </a:p>
          <a:p>
            <a:r>
              <a:rPr lang="vi-VN" sz="2000" dirty="0">
                <a:latin typeface="+mj-lt"/>
              </a:rPr>
              <a:t>c)   thông tin về kết quả hoạt động và hiệu lực của hệ thống quản lý chất lượng, bao gồm cả các xu hướng về:</a:t>
            </a:r>
          </a:p>
          <a:p>
            <a:r>
              <a:rPr lang="vi-VN" sz="2000" dirty="0">
                <a:latin typeface="+mj-lt"/>
              </a:rPr>
              <a:t>1] sự hài lòng của khách hàng và phản hồi từ các bên quan tâm;</a:t>
            </a:r>
          </a:p>
          <a:p>
            <a:r>
              <a:rPr lang="vi-VN" sz="2000" dirty="0">
                <a:latin typeface="+mj-lt"/>
              </a:rPr>
              <a:t>2] mức độ mà các mục tiêu chất lượng đã đạt được;</a:t>
            </a:r>
          </a:p>
          <a:p>
            <a:r>
              <a:rPr lang="vi-VN" sz="2000" dirty="0">
                <a:latin typeface="+mj-lt"/>
              </a:rPr>
              <a:t>3] kết quả hoạt động và sự phù hợp của sản phẩm và dịch vụ;</a:t>
            </a:r>
          </a:p>
          <a:p>
            <a:r>
              <a:rPr lang="vi-VN" sz="2000" dirty="0">
                <a:latin typeface="+mj-lt"/>
              </a:rPr>
              <a:t>4] sự không phù hợp và các hành động khắc phục;</a:t>
            </a:r>
          </a:p>
          <a:p>
            <a:r>
              <a:rPr lang="vi-VN" sz="2000" dirty="0">
                <a:latin typeface="+mj-lt"/>
              </a:rPr>
              <a:t>5] các kết quả theo dõi và đo lường;</a:t>
            </a:r>
          </a:p>
          <a:p>
            <a:r>
              <a:rPr lang="vi-VN" sz="2000" dirty="0">
                <a:latin typeface="+mj-lt"/>
              </a:rPr>
              <a:t>6] các kết quả đánh giá;</a:t>
            </a:r>
          </a:p>
          <a:p>
            <a:r>
              <a:rPr lang="vi-VN" sz="2000" dirty="0">
                <a:latin typeface="+mj-lt"/>
              </a:rPr>
              <a:t>7] kết quả hoạt động của các nhà cung cấp bên ngoài;</a:t>
            </a:r>
          </a:p>
          <a:p>
            <a:r>
              <a:rPr lang="vi-VN" sz="2000" dirty="0">
                <a:latin typeface="+mj-lt"/>
              </a:rPr>
              <a:t>a)   sự đầy đủ các nguồn lực;</a:t>
            </a:r>
          </a:p>
          <a:p>
            <a:r>
              <a:rPr lang="vi-VN" sz="2000" dirty="0">
                <a:latin typeface="+mj-lt"/>
              </a:rPr>
              <a:t>b)   tính hiệu lực của các hành động được thực hiện để giải quyết rủi ro và cơ hội (xem 6.1);</a:t>
            </a:r>
          </a:p>
          <a:p>
            <a:r>
              <a:rPr lang="vi-VN" sz="2000" dirty="0">
                <a:latin typeface="+mj-lt"/>
              </a:rPr>
              <a:t>c)   các cơ hội cải tiến.</a:t>
            </a:r>
          </a:p>
        </p:txBody>
      </p:sp>
    </p:spTree>
    <p:extLst>
      <p:ext uri="{BB962C8B-B14F-4D97-AF65-F5344CB8AC3E}">
        <p14:creationId xmlns:p14="http://schemas.microsoft.com/office/powerpoint/2010/main" val="16881558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09C40B-CFB4-4BE0-A8D3-BCB0C7E68720}"/>
              </a:ext>
            </a:extLst>
          </p:cNvPr>
          <p:cNvSpPr/>
          <p:nvPr/>
        </p:nvSpPr>
        <p:spPr>
          <a:xfrm>
            <a:off x="851297" y="795492"/>
            <a:ext cx="10314686" cy="5324535"/>
          </a:xfrm>
          <a:prstGeom prst="rect">
            <a:avLst/>
          </a:prstGeom>
        </p:spPr>
        <p:txBody>
          <a:bodyPr wrap="square">
            <a:spAutoFit/>
          </a:bodyPr>
          <a:lstStyle/>
          <a:p>
            <a:r>
              <a:rPr lang="vi-VN" sz="2000" b="1" i="1" dirty="0">
                <a:latin typeface="+mj-lt"/>
              </a:rPr>
              <a:t>9.3.2.1 Đầu vào của xem xét lãnh đạo – bổ sung</a:t>
            </a:r>
          </a:p>
          <a:p>
            <a:r>
              <a:rPr lang="vi-VN" sz="2000" dirty="0">
                <a:latin typeface="+mj-lt"/>
              </a:rPr>
              <a:t>Đầu vào của xem xét lãnh đạo phải bao gồm:</a:t>
            </a:r>
          </a:p>
          <a:p>
            <a:r>
              <a:rPr lang="vi-VN" sz="2000" dirty="0">
                <a:latin typeface="+mj-lt"/>
              </a:rPr>
              <a:t>a)  chi phí chất lượng kém (chi phí của sự không phù hợp của bên trong và bên ngoài);</a:t>
            </a:r>
          </a:p>
          <a:p>
            <a:r>
              <a:rPr lang="vi-VN" sz="2000" dirty="0">
                <a:latin typeface="+mj-lt"/>
              </a:rPr>
              <a:t>b)  đo lường hiệu lực của quá trình;</a:t>
            </a:r>
          </a:p>
          <a:p>
            <a:r>
              <a:rPr lang="vi-VN" sz="2000" dirty="0">
                <a:latin typeface="+mj-lt"/>
              </a:rPr>
              <a:t>c)  đo lường hiệu quả của các quá trình</a:t>
            </a:r>
            <a:r>
              <a:rPr lang="en-US" sz="2000" dirty="0">
                <a:latin typeface="+mj-lt"/>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vi-VN" sz="2000" dirty="0">
                <a:latin typeface="+mj-lt"/>
              </a:rPr>
              <a:t>;</a:t>
            </a:r>
          </a:p>
          <a:p>
            <a:r>
              <a:rPr lang="vi-VN" sz="2000" dirty="0">
                <a:latin typeface="+mj-lt"/>
              </a:rPr>
              <a:t>d)  việc thực hiện sản phẩm;</a:t>
            </a:r>
          </a:p>
          <a:p>
            <a:r>
              <a:rPr lang="vi-VN" sz="2000" dirty="0">
                <a:latin typeface="+mj-lt"/>
              </a:rPr>
              <a:t>e)  đánh giá tính khả thi của sản xuất được thực hiện với các thay đổi của hoạt động hiện tại và với trang bị mới và sản phẩm mới;</a:t>
            </a:r>
          </a:p>
          <a:p>
            <a:r>
              <a:rPr lang="vi-VN" sz="2000" dirty="0">
                <a:latin typeface="+mj-lt"/>
              </a:rPr>
              <a:t>f)    sự thỏa mãn của khách hàng (xem ISO 9001, mục 9.1.2);</a:t>
            </a:r>
          </a:p>
          <a:p>
            <a:r>
              <a:rPr lang="vi-VN" sz="2000" dirty="0">
                <a:latin typeface="+mj-lt"/>
              </a:rPr>
              <a:t>g)  Xem xét việc thực hiện các mục tiêu của bảo dưỡng;</a:t>
            </a:r>
          </a:p>
          <a:p>
            <a:r>
              <a:rPr lang="vi-VN" sz="2000" dirty="0">
                <a:latin typeface="+mj-lt"/>
              </a:rPr>
              <a:t>h)  Việc thực hiện bảo hành (khi có thể);</a:t>
            </a:r>
          </a:p>
          <a:p>
            <a:r>
              <a:rPr lang="vi-VN" sz="2000" dirty="0">
                <a:latin typeface="+mj-lt"/>
              </a:rPr>
              <a:t>i)   Xem xét các thẻ điểm của khách hàng (khi có thể);</a:t>
            </a:r>
          </a:p>
          <a:p>
            <a:r>
              <a:rPr lang="vi-VN" sz="2000" dirty="0">
                <a:latin typeface="+mj-lt"/>
              </a:rPr>
              <a:t>j)   Sự nhận biết các dạng lỗi thị trường tiềm ẩn được nhận biết qua phân tích rủi ro (như là</a:t>
            </a:r>
            <a:r>
              <a:rPr lang="en-US" sz="2000" dirty="0">
                <a:latin typeface="+mj-lt"/>
              </a:rPr>
              <a:t> </a:t>
            </a:r>
            <a:r>
              <a:rPr lang="vi-VN" sz="2000" dirty="0">
                <a:latin typeface="+mj-lt"/>
              </a:rPr>
              <a:t>FMEA);</a:t>
            </a:r>
          </a:p>
          <a:p>
            <a:r>
              <a:rPr lang="en-US" sz="2000" dirty="0">
                <a:latin typeface="+mj-lt"/>
              </a:rPr>
              <a:t>k) </a:t>
            </a:r>
            <a:r>
              <a:rPr lang="vi-VN" sz="2000" dirty="0">
                <a:latin typeface="+mj-lt"/>
              </a:rPr>
              <a:t>Các dạng lỗi thị trường thực tế và tác động của chúng tới an toàn và môi trường.</a:t>
            </a:r>
            <a:endParaRPr lang="en-US" sz="2000" dirty="0">
              <a:latin typeface="+mj-lt"/>
            </a:endParaRPr>
          </a:p>
          <a:p>
            <a:r>
              <a:rPr lang="en-US" sz="2000" dirty="0">
                <a:latin typeface="+mj-lt"/>
              </a:rPr>
              <a:t>l) </a:t>
            </a:r>
            <a:r>
              <a:rPr lang="vi-VN" sz="2000" dirty="0">
                <a:latin typeface="+mj-lt"/>
              </a:rPr>
              <a:t>Tổng hợp các kết quả đo lường tại các giai đoạn thiết kế và phát triển sản phẩm và quá trình, khi thích hợp</a:t>
            </a:r>
          </a:p>
        </p:txBody>
      </p:sp>
    </p:spTree>
    <p:extLst>
      <p:ext uri="{BB962C8B-B14F-4D97-AF65-F5344CB8AC3E}">
        <p14:creationId xmlns:p14="http://schemas.microsoft.com/office/powerpoint/2010/main" val="354895609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2A7DDB-0C3A-4A0F-A16C-0D3B23647C2E}"/>
              </a:ext>
            </a:extLst>
          </p:cNvPr>
          <p:cNvSpPr/>
          <p:nvPr/>
        </p:nvSpPr>
        <p:spPr>
          <a:xfrm>
            <a:off x="818588" y="849130"/>
            <a:ext cx="11107249" cy="4524315"/>
          </a:xfrm>
          <a:prstGeom prst="rect">
            <a:avLst/>
          </a:prstGeom>
        </p:spPr>
        <p:txBody>
          <a:bodyPr wrap="square">
            <a:spAutoFit/>
          </a:bodyPr>
          <a:lstStyle/>
          <a:p>
            <a:r>
              <a:rPr lang="vi-VN" sz="2400" b="1" dirty="0">
                <a:latin typeface="+mj-lt"/>
              </a:rPr>
              <a:t>9.3.3 Đầu ra của xem xét lãnh đạo</a:t>
            </a:r>
          </a:p>
          <a:p>
            <a:r>
              <a:rPr lang="vi-VN" sz="2400" dirty="0">
                <a:latin typeface="+mj-lt"/>
              </a:rPr>
              <a:t>Đầu ra của xem xét của lãnh đạo phải bao gồm các quyết định và hành động </a:t>
            </a:r>
          </a:p>
          <a:p>
            <a:r>
              <a:rPr lang="vi-VN" sz="2400" dirty="0">
                <a:latin typeface="+mj-lt"/>
              </a:rPr>
              <a:t>liên quan đến:</a:t>
            </a:r>
          </a:p>
          <a:p>
            <a:r>
              <a:rPr lang="vi-VN" sz="2400" dirty="0">
                <a:latin typeface="+mj-lt"/>
              </a:rPr>
              <a:t>a)  các cơ hội cải tiến;</a:t>
            </a:r>
          </a:p>
          <a:p>
            <a:r>
              <a:rPr lang="vi-VN" sz="2400" dirty="0">
                <a:latin typeface="+mj-lt"/>
              </a:rPr>
              <a:t>b)  bất kỳ nhu cầu thay đổi nào đối với hệ thống quản lý chất lượng;</a:t>
            </a:r>
          </a:p>
          <a:p>
            <a:r>
              <a:rPr lang="vi-VN" sz="2400" dirty="0">
                <a:latin typeface="+mj-lt"/>
              </a:rPr>
              <a:t>c)  các nhu cầu nguồn lực.</a:t>
            </a:r>
          </a:p>
          <a:p>
            <a:r>
              <a:rPr lang="vi-VN" sz="2400" dirty="0">
                <a:latin typeface="+mj-lt"/>
              </a:rPr>
              <a:t>Tổ chức phải lưu giữ thông tin dạng văn bản như bằng chứng về các kết quả </a:t>
            </a:r>
          </a:p>
          <a:p>
            <a:r>
              <a:rPr lang="vi-VN" sz="2400" dirty="0">
                <a:latin typeface="+mj-lt"/>
              </a:rPr>
              <a:t>xem xét của lãnh đạo</a:t>
            </a:r>
            <a:endParaRPr lang="en-US" sz="2400" dirty="0">
              <a:latin typeface="+mj-lt"/>
            </a:endParaRPr>
          </a:p>
          <a:p>
            <a:endParaRPr lang="vi-VN" sz="2400" dirty="0">
              <a:latin typeface="+mj-lt"/>
            </a:endParaRPr>
          </a:p>
          <a:p>
            <a:r>
              <a:rPr lang="vi-VN" sz="2400" b="1" i="1" dirty="0">
                <a:latin typeface="+mj-lt"/>
              </a:rPr>
              <a:t>9.3.3.1 Đầu ra của xem xét lãnh đạo – bổ sung</a:t>
            </a:r>
          </a:p>
          <a:p>
            <a:r>
              <a:rPr lang="vi-VN" sz="2400" dirty="0">
                <a:latin typeface="+mj-lt"/>
              </a:rPr>
              <a:t>Lãnh đạo cao nhất phải văn bản hóa và thực hiện các kế hoạch hành động khi </a:t>
            </a:r>
          </a:p>
          <a:p>
            <a:r>
              <a:rPr lang="vi-VN" sz="2400" dirty="0">
                <a:latin typeface="+mj-lt"/>
              </a:rPr>
              <a:t>các mục tiêu thực hiện của khách hàng không được đáp ứng.</a:t>
            </a:r>
          </a:p>
        </p:txBody>
      </p:sp>
    </p:spTree>
    <p:extLst>
      <p:ext uri="{BB962C8B-B14F-4D97-AF65-F5344CB8AC3E}">
        <p14:creationId xmlns:p14="http://schemas.microsoft.com/office/powerpoint/2010/main" val="352754952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4E52F7-DB55-4AAE-851C-2920B0EC9A0E}"/>
              </a:ext>
            </a:extLst>
          </p:cNvPr>
          <p:cNvSpPr/>
          <p:nvPr/>
        </p:nvSpPr>
        <p:spPr>
          <a:xfrm>
            <a:off x="609600" y="719071"/>
            <a:ext cx="10736687" cy="4401205"/>
          </a:xfrm>
          <a:prstGeom prst="rect">
            <a:avLst/>
          </a:prstGeom>
        </p:spPr>
        <p:txBody>
          <a:bodyPr wrap="square">
            <a:spAutoFit/>
          </a:bodyPr>
          <a:lstStyle/>
          <a:p>
            <a:r>
              <a:rPr lang="vi-VN" sz="2000" b="1" dirty="0">
                <a:latin typeface="+mj-lt"/>
              </a:rPr>
              <a:t>10 Cải tiến</a:t>
            </a:r>
          </a:p>
          <a:p>
            <a:r>
              <a:rPr lang="vi-VN" sz="2000" b="1" dirty="0">
                <a:latin typeface="+mj-lt"/>
              </a:rPr>
              <a:t>10.1 Khái quát</a:t>
            </a:r>
          </a:p>
          <a:p>
            <a:r>
              <a:rPr lang="vi-VN" sz="2000" dirty="0">
                <a:latin typeface="+mj-lt"/>
              </a:rPr>
              <a:t>Tổ chức phải xác định và lựa chọn các cơ hội cải tiến và thực hiện mọi hành động cần thiết để đáp ứng các yêu cầu của khách hàng và nâng cao sự hài lòng của khách hàng.</a:t>
            </a:r>
            <a:endParaRPr lang="en-US" sz="2000" dirty="0">
              <a:latin typeface="+mj-lt"/>
            </a:endParaRPr>
          </a:p>
          <a:p>
            <a:endParaRPr lang="vi-VN" sz="2000" dirty="0">
              <a:latin typeface="+mj-lt"/>
            </a:endParaRPr>
          </a:p>
          <a:p>
            <a:r>
              <a:rPr lang="vi-VN" sz="2000" dirty="0">
                <a:latin typeface="+mj-lt"/>
              </a:rPr>
              <a:t>Các điều này phải bao gồm:</a:t>
            </a:r>
          </a:p>
          <a:p>
            <a:r>
              <a:rPr lang="vi-VN" sz="2000" dirty="0">
                <a:latin typeface="+mj-lt"/>
              </a:rPr>
              <a:t>a)  cải tiến các sản phẩm và dịch vụ để đáp ứng các yêu cầu cũng như để giải quyết nhu cầu và mong đợi trong tương lai;</a:t>
            </a:r>
          </a:p>
          <a:p>
            <a:r>
              <a:rPr lang="vi-VN" sz="2000" dirty="0">
                <a:latin typeface="+mj-lt"/>
              </a:rPr>
              <a:t>b)  khắc  phục,  ngăn  ngừa  hoặc  làm  giảm  các  ảnh  hưởng  không  mong </a:t>
            </a:r>
          </a:p>
          <a:p>
            <a:r>
              <a:rPr lang="vi-VN" sz="2000" dirty="0">
                <a:latin typeface="+mj-lt"/>
              </a:rPr>
              <a:t>muốn;</a:t>
            </a:r>
          </a:p>
          <a:p>
            <a:pPr marL="457200" indent="-457200">
              <a:buAutoNum type="alphaLcParenR" startAt="3"/>
            </a:pPr>
            <a:r>
              <a:rPr lang="vi-VN" sz="2000" dirty="0">
                <a:latin typeface="+mj-lt"/>
              </a:rPr>
              <a:t>cải tiến kết quả hoạt động và hiệu lực của hệ thống quản lý chất lượng.</a:t>
            </a:r>
            <a:endParaRPr lang="en-US" sz="2000" dirty="0">
              <a:latin typeface="+mj-lt"/>
            </a:endParaRPr>
          </a:p>
          <a:p>
            <a:pPr marL="457200" indent="-457200">
              <a:buAutoNum type="alphaLcParenR" startAt="3"/>
            </a:pPr>
            <a:endParaRPr lang="vi-VN" sz="2000" dirty="0">
              <a:latin typeface="+mj-lt"/>
            </a:endParaRPr>
          </a:p>
          <a:p>
            <a:r>
              <a:rPr lang="vi-VN" sz="2000" dirty="0">
                <a:latin typeface="+mj-lt"/>
              </a:rPr>
              <a:t>CHÚ THÍCH: Ví dụ về sự cải tiến có thể bao gồm khắc phục, hành động khắc phục, cải tiến liên tục, thay đổi mang tính đột phá, đổi mới và tái cấu trúc tổ chức.</a:t>
            </a:r>
          </a:p>
        </p:txBody>
      </p:sp>
    </p:spTree>
    <p:extLst>
      <p:ext uri="{BB962C8B-B14F-4D97-AF65-F5344CB8AC3E}">
        <p14:creationId xmlns:p14="http://schemas.microsoft.com/office/powerpoint/2010/main" val="20540662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1EBC69-F476-4289-AC78-4FD3637D0CA4}"/>
              </a:ext>
            </a:extLst>
          </p:cNvPr>
          <p:cNvSpPr/>
          <p:nvPr/>
        </p:nvSpPr>
        <p:spPr>
          <a:xfrm>
            <a:off x="770461" y="690386"/>
            <a:ext cx="10987951" cy="5355312"/>
          </a:xfrm>
          <a:prstGeom prst="rect">
            <a:avLst/>
          </a:prstGeom>
        </p:spPr>
        <p:txBody>
          <a:bodyPr wrap="square">
            <a:spAutoFit/>
          </a:bodyPr>
          <a:lstStyle/>
          <a:p>
            <a:r>
              <a:rPr lang="vi-VN" b="1" dirty="0">
                <a:latin typeface="+mj-lt"/>
              </a:rPr>
              <a:t>10.2 Sự không  phù hợp và hành động khắc phục</a:t>
            </a:r>
          </a:p>
          <a:p>
            <a:r>
              <a:rPr lang="vi-VN" b="1" dirty="0">
                <a:latin typeface="+mj-lt"/>
              </a:rPr>
              <a:t>10.2.1 </a:t>
            </a:r>
            <a:r>
              <a:rPr lang="vi-VN" dirty="0">
                <a:latin typeface="+mj-lt"/>
              </a:rPr>
              <a:t>Khi sự không phù hợp xảy ra, kể cả phát sinh từ các khiếu nại, tổ chức phải:</a:t>
            </a:r>
          </a:p>
          <a:p>
            <a:r>
              <a:rPr lang="vi-VN" dirty="0">
                <a:latin typeface="+mj-lt"/>
              </a:rPr>
              <a:t>a)      Khi thích hợp, xử lý sự không phù hợp:</a:t>
            </a:r>
          </a:p>
          <a:p>
            <a:r>
              <a:rPr lang="vi-VN" dirty="0">
                <a:latin typeface="+mj-lt"/>
              </a:rPr>
              <a:t>1] thực hiện hành động để kiểm soát và khắc phục sự không phù hợp;</a:t>
            </a:r>
          </a:p>
          <a:p>
            <a:r>
              <a:rPr lang="vi-VN" dirty="0">
                <a:latin typeface="+mj-lt"/>
              </a:rPr>
              <a:t>2] giải quyết các hậu quả;</a:t>
            </a:r>
          </a:p>
          <a:p>
            <a:r>
              <a:rPr lang="vi-VN" dirty="0">
                <a:latin typeface="+mj-lt"/>
              </a:rPr>
              <a:t>a)      đánh giá nhu cầu thực hiện hành động để loại bỏ (các) nguyên  nhân của sự không phù hợp, để không tái diễn hoặc xảy ra nơi khác, bằngcách:</a:t>
            </a:r>
          </a:p>
          <a:p>
            <a:r>
              <a:rPr lang="vi-VN" dirty="0">
                <a:latin typeface="+mj-lt"/>
              </a:rPr>
              <a:t>1] xem xét và phân tích sự không phù hợp;</a:t>
            </a:r>
          </a:p>
          <a:p>
            <a:r>
              <a:rPr lang="vi-VN" dirty="0">
                <a:latin typeface="+mj-lt"/>
              </a:rPr>
              <a:t>2] xác định các nguyên  nhân của sự không phù hợp;</a:t>
            </a:r>
          </a:p>
          <a:p>
            <a:r>
              <a:rPr lang="vi-VN" dirty="0">
                <a:latin typeface="+mj-lt"/>
              </a:rPr>
              <a:t>3] xác định xem liệu sự không phù hợp tương tự có tồn tại hay không, hoặc có thể tiềm ẩn xảy ra;</a:t>
            </a:r>
          </a:p>
          <a:p>
            <a:r>
              <a:rPr lang="vi-VN" dirty="0">
                <a:latin typeface="+mj-lt"/>
              </a:rPr>
              <a:t>a)      thực hiện bất kỳ hành động nào cần thiết;</a:t>
            </a:r>
          </a:p>
          <a:p>
            <a:r>
              <a:rPr lang="vi-VN" dirty="0">
                <a:latin typeface="+mj-lt"/>
              </a:rPr>
              <a:t>b)      xem xét tính hiệu lực của bất kỳ hành động khắc phục được thực hiện;</a:t>
            </a:r>
          </a:p>
          <a:p>
            <a:r>
              <a:rPr lang="vi-VN" dirty="0">
                <a:latin typeface="+mj-lt"/>
              </a:rPr>
              <a:t>c)      cập nhật các rủi ro và cơ hội được xác định trong quá trình hoạch định, nếu cần thiết;</a:t>
            </a:r>
          </a:p>
          <a:p>
            <a:r>
              <a:rPr lang="vi-VN" dirty="0">
                <a:latin typeface="+mj-lt"/>
              </a:rPr>
              <a:t>d)      Tạo sự thay đổi đối với hệ thống quản lý chất lượng, nếu cần thiết.</a:t>
            </a:r>
          </a:p>
          <a:p>
            <a:r>
              <a:rPr lang="vi-VN" dirty="0">
                <a:latin typeface="+mj-lt"/>
              </a:rPr>
              <a:t>Hành động khắc phục phải tương xướng với tác động của các sự không phù hợp gặp phải.</a:t>
            </a:r>
            <a:endParaRPr lang="en-US" dirty="0">
              <a:latin typeface="+mj-lt"/>
            </a:endParaRPr>
          </a:p>
          <a:p>
            <a:endParaRPr lang="vi-VN" dirty="0">
              <a:latin typeface="+mj-lt"/>
            </a:endParaRPr>
          </a:p>
          <a:p>
            <a:r>
              <a:rPr lang="vi-VN" b="1" dirty="0">
                <a:latin typeface="+mj-lt"/>
              </a:rPr>
              <a:t>10.2.2</a:t>
            </a:r>
            <a:r>
              <a:rPr lang="vi-VN" dirty="0">
                <a:latin typeface="+mj-lt"/>
              </a:rPr>
              <a:t> Tổ chức phải lưu giữ lại thông tin dạng văn bản như bằng chứng về:</a:t>
            </a:r>
          </a:p>
          <a:p>
            <a:r>
              <a:rPr lang="vi-VN" dirty="0">
                <a:latin typeface="+mj-lt"/>
              </a:rPr>
              <a:t>a)      bản chất của sự không phù hợp và bất kỳ hành động tiếp theo được thực hiện;</a:t>
            </a:r>
            <a:r>
              <a:rPr lang="en-US" dirty="0">
                <a:latin typeface="+mj-lt"/>
              </a:rPr>
              <a:t> </a:t>
            </a:r>
            <a:r>
              <a:rPr lang="vi-VN" dirty="0">
                <a:latin typeface="+mj-lt"/>
              </a:rPr>
              <a:t>các kết quả của mọi hành động khắc phục.</a:t>
            </a:r>
          </a:p>
        </p:txBody>
      </p:sp>
    </p:spTree>
    <p:extLst>
      <p:ext uri="{BB962C8B-B14F-4D97-AF65-F5344CB8AC3E}">
        <p14:creationId xmlns:p14="http://schemas.microsoft.com/office/powerpoint/2010/main" val="276068862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0445D3-8871-4751-9FCE-152AC615DD29}"/>
              </a:ext>
            </a:extLst>
          </p:cNvPr>
          <p:cNvSpPr/>
          <p:nvPr/>
        </p:nvSpPr>
        <p:spPr>
          <a:xfrm>
            <a:off x="665657" y="929330"/>
            <a:ext cx="10860935" cy="4708981"/>
          </a:xfrm>
          <a:prstGeom prst="rect">
            <a:avLst/>
          </a:prstGeom>
        </p:spPr>
        <p:txBody>
          <a:bodyPr wrap="square">
            <a:spAutoFit/>
          </a:bodyPr>
          <a:lstStyle/>
          <a:p>
            <a:r>
              <a:rPr lang="vi-VN" sz="2000" b="1" dirty="0">
                <a:latin typeface="Times New Roman" panose="02020603050405020304" pitchFamily="18" charset="0"/>
                <a:cs typeface="Times New Roman" panose="02020603050405020304" pitchFamily="18" charset="0"/>
              </a:rPr>
              <a:t>10.2.3 Giải quyết vấn đề</a:t>
            </a:r>
          </a:p>
          <a:p>
            <a:r>
              <a:rPr lang="vi-VN" sz="2000" dirty="0">
                <a:latin typeface="Times New Roman" panose="02020603050405020304" pitchFamily="18" charset="0"/>
                <a:cs typeface="Times New Roman" panose="02020603050405020304" pitchFamily="18" charset="0"/>
              </a:rPr>
              <a:t>Tổ chức phải có một (những) quá trình bằng văn bản cho giải quyết vấn đề bao gồm:</a:t>
            </a:r>
          </a:p>
          <a:p>
            <a:r>
              <a:rPr lang="vi-VN" sz="2000" dirty="0">
                <a:latin typeface="Times New Roman" panose="02020603050405020304" pitchFamily="18" charset="0"/>
                <a:cs typeface="Times New Roman" panose="02020603050405020304" pitchFamily="18" charset="0"/>
              </a:rPr>
              <a:t>a)  xác định các cách tiếp cận cho các loại hình và mức độ đa dạng của các vấn đề (vd., phát triển sản phẩm mới, các vấn đề sản xuất hiện hành, các lỗi thị trường, và các phát hiện đánh giá);</a:t>
            </a:r>
          </a:p>
          <a:p>
            <a:r>
              <a:rPr lang="vi-VN" sz="2000" dirty="0">
                <a:latin typeface="Times New Roman" panose="02020603050405020304" pitchFamily="18" charset="0"/>
                <a:cs typeface="Times New Roman" panose="02020603050405020304" pitchFamily="18" charset="0"/>
              </a:rPr>
              <a:t>b)  sự ngăng chặn, các hành động tạm thời, và các hành động</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có liên quan cho việc kiểm soát các đầu ra không phù hợp (xem ISO 9001, muc 8.7);</a:t>
            </a:r>
          </a:p>
          <a:p>
            <a:r>
              <a:rPr lang="vi-VN" sz="2000" dirty="0">
                <a:latin typeface="Times New Roman" panose="02020603050405020304" pitchFamily="18" charset="0"/>
                <a:cs typeface="Times New Roman" panose="02020603050405020304" pitchFamily="18" charset="0"/>
              </a:rPr>
              <a:t>c)  phân tích nguyên nhân gốc rễ, phương pháp luận được sử dụng, sự phân tích, và các kết quả;</a:t>
            </a:r>
          </a:p>
          <a:p>
            <a:r>
              <a:rPr lang="vi-VN" sz="2000" dirty="0">
                <a:latin typeface="Times New Roman" panose="02020603050405020304" pitchFamily="18" charset="0"/>
                <a:cs typeface="Times New Roman" panose="02020603050405020304" pitchFamily="18" charset="0"/>
              </a:rPr>
              <a:t>d)  việc áp dụng một cách hệ thống các hành động khắc phục, bao gồm việc xem xét tác động tới các quá trình và sản phẩm tương tự;</a:t>
            </a:r>
          </a:p>
          <a:p>
            <a:r>
              <a:rPr lang="vi-VN" sz="2000" dirty="0">
                <a:latin typeface="Times New Roman" panose="02020603050405020304" pitchFamily="18" charset="0"/>
                <a:cs typeface="Times New Roman" panose="02020603050405020304" pitchFamily="18" charset="0"/>
              </a:rPr>
              <a:t>e)  xác nhận tính hiệu lực của các hành động khắc phục được thực hiện;</a:t>
            </a:r>
          </a:p>
          <a:p>
            <a:r>
              <a:rPr lang="vi-VN" sz="2000" dirty="0">
                <a:latin typeface="Times New Roman" panose="02020603050405020304" pitchFamily="18" charset="0"/>
                <a:cs typeface="Times New Roman" panose="02020603050405020304" pitchFamily="18" charset="0"/>
              </a:rPr>
              <a:t>f)   thực hiện xem xét, khi cần thiết, cập nhật thông tin dạng văn bản thích hợp (vd., PFMEA, kế hoạch kiểm soát).</a:t>
            </a:r>
          </a:p>
          <a:p>
            <a:r>
              <a:rPr lang="vi-VN" sz="2000" dirty="0">
                <a:latin typeface="Times New Roman" panose="02020603050405020304" pitchFamily="18" charset="0"/>
                <a:cs typeface="Times New Roman" panose="02020603050405020304" pitchFamily="18" charset="0"/>
              </a:rPr>
              <a:t>Khi khách hàng có các quá trình, các công cụ, hoặc hệ thống được chỉ định cho giải quyết vấn đề, tổ chức phải sử dụng các quá trình, các công cụ, hoặc hệ thống này trừ khi có phê duyệt nào khác bởi khách hàng.</a:t>
            </a:r>
          </a:p>
        </p:txBody>
      </p:sp>
    </p:spTree>
    <p:extLst>
      <p:ext uri="{BB962C8B-B14F-4D97-AF65-F5344CB8AC3E}">
        <p14:creationId xmlns:p14="http://schemas.microsoft.com/office/powerpoint/2010/main" val="1863508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8D11CA-EBC1-4ADF-BE99-3FD51DA13954}"/>
              </a:ext>
            </a:extLst>
          </p:cNvPr>
          <p:cNvSpPr/>
          <p:nvPr/>
        </p:nvSpPr>
        <p:spPr>
          <a:xfrm>
            <a:off x="677409" y="892148"/>
            <a:ext cx="10990850" cy="3170099"/>
          </a:xfrm>
          <a:prstGeom prst="rect">
            <a:avLst/>
          </a:prstGeom>
        </p:spPr>
        <p:txBody>
          <a:bodyPr wrap="square">
            <a:spAutoFit/>
          </a:bodyPr>
          <a:lstStyle/>
          <a:p>
            <a:r>
              <a:rPr lang="vi-VN" sz="2000" b="1" dirty="0">
                <a:latin typeface="+mj-lt"/>
              </a:rPr>
              <a:t>10.2.4 Phòng lỗi</a:t>
            </a:r>
          </a:p>
          <a:p>
            <a:r>
              <a:rPr lang="vi-VN" sz="2000" dirty="0">
                <a:latin typeface="+mj-lt"/>
              </a:rPr>
              <a:t>Tổ chức phải có một quá trình bằng văn bản để xác định việc sử dụng các phương pháp phòng lỗi thích hợp. Các chi tiết của phương pháp được sử dụng phải được văn bản hóa trong phân tích rủi ro của quá trình (như là PFMEA) và tần suất thử nghiệm phải được văn bản hóa trong kế hoạc kiểm soát.</a:t>
            </a:r>
            <a:endParaRPr lang="en-US" sz="2000" dirty="0">
              <a:latin typeface="+mj-lt"/>
            </a:endParaRPr>
          </a:p>
          <a:p>
            <a:endParaRPr lang="vi-VN" sz="2000" dirty="0">
              <a:latin typeface="+mj-lt"/>
            </a:endParaRPr>
          </a:p>
          <a:p>
            <a:r>
              <a:rPr lang="vi-VN" sz="2000" dirty="0">
                <a:latin typeface="+mj-lt"/>
              </a:rPr>
              <a:t>Quá trình phải bao gồm việc thử nghiệm các thiết bị phòng lỗi cho dạng lỗi hoặc lỗi được mô phỏng. Các hồ sơ phải được duy trì. Linh kiện tham gia thử nghiệm, khi được sử dụng, phải được nhận biết, được kiểm soát, được xác nhận, và được hiệu chuẩn khi có thể. Các dạng hỏng của thiết bị phòng lỗi phải có kế hoạch ứng phó</a:t>
            </a:r>
            <a:endParaRPr lang="en-US" sz="2000" dirty="0">
              <a:latin typeface="+mj-lt"/>
            </a:endParaRPr>
          </a:p>
        </p:txBody>
      </p:sp>
    </p:spTree>
    <p:extLst>
      <p:ext uri="{BB962C8B-B14F-4D97-AF65-F5344CB8AC3E}">
        <p14:creationId xmlns:p14="http://schemas.microsoft.com/office/powerpoint/2010/main" val="211753875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A9271D-E63B-496B-B94E-FC40EF3BBCCE}"/>
              </a:ext>
            </a:extLst>
          </p:cNvPr>
          <p:cNvSpPr/>
          <p:nvPr/>
        </p:nvSpPr>
        <p:spPr>
          <a:xfrm>
            <a:off x="1138999" y="925106"/>
            <a:ext cx="9769406" cy="3477875"/>
          </a:xfrm>
          <a:prstGeom prst="rect">
            <a:avLst/>
          </a:prstGeom>
        </p:spPr>
        <p:txBody>
          <a:bodyPr wrap="square">
            <a:spAutoFit/>
          </a:bodyPr>
          <a:lstStyle/>
          <a:p>
            <a:r>
              <a:rPr lang="vi-VN" sz="2000" b="1" i="1" dirty="0">
                <a:latin typeface="+mj-lt"/>
              </a:rPr>
              <a:t>10.2.5 Hệ thống quản lý bảo hành</a:t>
            </a:r>
          </a:p>
          <a:p>
            <a:r>
              <a:rPr lang="vi-VN" sz="2000" dirty="0">
                <a:latin typeface="+mj-lt"/>
              </a:rPr>
              <a:t>Khi tổ chức được yêu cầu cung cấp bảo hành cho sản phẩm của mình, tổ chức phải áp dụng một quá trình quản lý bảo hành. Tổ chức phải bao gồm trong quá trình một phương pháp cho phân tích linh kiện bảo hành. Khi được chỉ định bởi khách hàng, tổ chức phải áp dụng quá trình quản lý bảo hành được yêu cầu.</a:t>
            </a:r>
            <a:endParaRPr lang="en-US" sz="2000" dirty="0">
              <a:latin typeface="+mj-lt"/>
            </a:endParaRPr>
          </a:p>
          <a:p>
            <a:endParaRPr lang="vi-VN" sz="2000" dirty="0">
              <a:latin typeface="+mj-lt"/>
            </a:endParaRPr>
          </a:p>
          <a:p>
            <a:r>
              <a:rPr lang="vi-VN" sz="2000" b="1" i="1" dirty="0">
                <a:latin typeface="+mj-lt"/>
              </a:rPr>
              <a:t>10.2.6 Khiếu nại của khách hàng và phân tích thử nghiệm lỗi thị trường</a:t>
            </a:r>
          </a:p>
          <a:p>
            <a:r>
              <a:rPr lang="vi-VN" sz="2000" dirty="0">
                <a:latin typeface="+mj-lt"/>
              </a:rPr>
              <a:t>Tổ chức phải tiến hành phân tích về khiếu của khách hàng và lỗi thị trường, bao gồm hàng bị trả lại, và phải xúc tiến giải quyết vấn đề và hành động khắc phục để ngăn ngừa sự tái diễn.</a:t>
            </a:r>
          </a:p>
          <a:p>
            <a:r>
              <a:rPr lang="vi-VN" sz="2000" dirty="0">
                <a:latin typeface="+mj-lt"/>
              </a:rPr>
              <a:t>Khi được yêu cầu bởi khách hàng, điều này phải bao gồm việc phân tích sự tương tác phần mềm nhúng của sản phẩm trong phạm vi hệ thống sản phẩm cuối của khách hàng.</a:t>
            </a:r>
          </a:p>
        </p:txBody>
      </p:sp>
    </p:spTree>
    <p:extLst>
      <p:ext uri="{BB962C8B-B14F-4D97-AF65-F5344CB8AC3E}">
        <p14:creationId xmlns:p14="http://schemas.microsoft.com/office/powerpoint/2010/main" val="1773433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4"/>
          <p:cNvSpPr txBox="1">
            <a:spLocks noChangeArrowheads="1"/>
          </p:cNvSpPr>
          <p:nvPr/>
        </p:nvSpPr>
        <p:spPr bwMode="auto">
          <a:xfrm>
            <a:off x="3710220" y="452291"/>
            <a:ext cx="7936706" cy="42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676" tIns="50337" rIns="100676" bIns="50337">
            <a:spAutoFit/>
          </a:bodyPr>
          <a:lstStyle>
            <a:lvl1pPr eaLnBrk="0" hangingPunct="0">
              <a:defRPr sz="2400" b="1">
                <a:solidFill>
                  <a:schemeClr val="tx1"/>
                </a:solidFill>
                <a:latin typeface="Times New Roman" pitchFamily="18" charset="0"/>
                <a:cs typeface="Arial" pitchFamily="34" charset="0"/>
              </a:defRPr>
            </a:lvl1pPr>
            <a:lvl2pPr marL="742950" indent="-285750" eaLnBrk="0" hangingPunct="0">
              <a:defRPr sz="2400" b="1">
                <a:solidFill>
                  <a:schemeClr val="tx1"/>
                </a:solidFill>
                <a:latin typeface="Times New Roman" pitchFamily="18" charset="0"/>
                <a:cs typeface="Arial" pitchFamily="34" charset="0"/>
              </a:defRPr>
            </a:lvl2pPr>
            <a:lvl3pPr marL="1143000" indent="-228600" eaLnBrk="0" hangingPunct="0">
              <a:defRPr sz="2400" b="1">
                <a:solidFill>
                  <a:schemeClr val="tx1"/>
                </a:solidFill>
                <a:latin typeface="Times New Roman" pitchFamily="18" charset="0"/>
                <a:cs typeface="Arial" pitchFamily="34" charset="0"/>
              </a:defRPr>
            </a:lvl3pPr>
            <a:lvl4pPr marL="1600200" indent="-228600" eaLnBrk="0" hangingPunct="0">
              <a:defRPr sz="2400" b="1">
                <a:solidFill>
                  <a:schemeClr val="tx1"/>
                </a:solidFill>
                <a:latin typeface="Times New Roman" pitchFamily="18" charset="0"/>
                <a:cs typeface="Arial" pitchFamily="34" charset="0"/>
              </a:defRPr>
            </a:lvl4pPr>
            <a:lvl5pPr marL="2057400" indent="-228600" eaLnBrk="0" hangingPunct="0">
              <a:defRPr sz="2400"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pitchFamily="34" charset="0"/>
              </a:defRPr>
            </a:lvl9pPr>
          </a:lstStyle>
          <a:p>
            <a:pPr eaLnBrk="1" hangingPunct="1"/>
            <a:r>
              <a:rPr lang="en-US" altLang="en-US" sz="2118" dirty="0">
                <a:latin typeface="Tahoma" pitchFamily="34" charset="0"/>
                <a:cs typeface="Tahoma" pitchFamily="34" charset="0"/>
              </a:rPr>
              <a:t>RISK- BASED THINKING</a:t>
            </a:r>
          </a:p>
        </p:txBody>
      </p:sp>
      <p:sp>
        <p:nvSpPr>
          <p:cNvPr id="40963" name="TextBox 2"/>
          <p:cNvSpPr txBox="1">
            <a:spLocks noChangeArrowheads="1"/>
          </p:cNvSpPr>
          <p:nvPr/>
        </p:nvSpPr>
        <p:spPr bwMode="auto">
          <a:xfrm>
            <a:off x="1971572" y="1222240"/>
            <a:ext cx="9503504" cy="471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676" tIns="50337" rIns="100676" bIns="50337">
            <a:spAutoFit/>
          </a:bodyPr>
          <a:lstStyle>
            <a:lvl1pPr eaLnBrk="0" hangingPunct="0">
              <a:defRPr sz="2400" b="1">
                <a:solidFill>
                  <a:schemeClr val="tx1"/>
                </a:solidFill>
                <a:latin typeface="Times New Roman" pitchFamily="18" charset="0"/>
                <a:cs typeface="Arial" pitchFamily="34" charset="0"/>
              </a:defRPr>
            </a:lvl1pPr>
            <a:lvl2pPr marL="742950" indent="-285750" eaLnBrk="0" hangingPunct="0">
              <a:defRPr sz="2400" b="1">
                <a:solidFill>
                  <a:schemeClr val="tx1"/>
                </a:solidFill>
                <a:latin typeface="Times New Roman" pitchFamily="18" charset="0"/>
                <a:cs typeface="Arial" pitchFamily="34" charset="0"/>
              </a:defRPr>
            </a:lvl2pPr>
            <a:lvl3pPr marL="1143000" indent="-228600" eaLnBrk="0" hangingPunct="0">
              <a:defRPr sz="2400" b="1">
                <a:solidFill>
                  <a:schemeClr val="tx1"/>
                </a:solidFill>
                <a:latin typeface="Times New Roman" pitchFamily="18" charset="0"/>
                <a:cs typeface="Arial" pitchFamily="34" charset="0"/>
              </a:defRPr>
            </a:lvl3pPr>
            <a:lvl4pPr marL="1600200" indent="-228600" eaLnBrk="0" hangingPunct="0">
              <a:defRPr sz="2400" b="1">
                <a:solidFill>
                  <a:schemeClr val="tx1"/>
                </a:solidFill>
                <a:latin typeface="Times New Roman" pitchFamily="18" charset="0"/>
                <a:cs typeface="Arial" pitchFamily="34" charset="0"/>
              </a:defRPr>
            </a:lvl4pPr>
            <a:lvl5pPr marL="2057400" indent="-228600" eaLnBrk="0" hangingPunct="0">
              <a:defRPr sz="2400"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pitchFamily="34" charset="0"/>
              </a:defRPr>
            </a:lvl9pPr>
          </a:lstStyle>
          <a:p>
            <a:pPr algn="just" eaLnBrk="1" hangingPunct="1">
              <a:buFont typeface="Wingdings 2" pitchFamily="18" charset="2"/>
              <a:buChar char="C"/>
            </a:pPr>
            <a:r>
              <a:rPr lang="en-US" altLang="en-US" sz="2000" b="0" dirty="0"/>
              <a:t>Risk: Ả</a:t>
            </a:r>
            <a:r>
              <a:rPr lang="vi-VN" altLang="en-US" sz="2000" b="0" dirty="0"/>
              <a:t>nh hưởng của sự không chắc chắn </a:t>
            </a:r>
            <a:r>
              <a:rPr lang="en-US" altLang="en-US" sz="2000" b="0" dirty="0" err="1"/>
              <a:t>đến</a:t>
            </a:r>
            <a:r>
              <a:rPr lang="en-US" altLang="en-US" sz="2000" b="0" dirty="0"/>
              <a:t> </a:t>
            </a:r>
            <a:r>
              <a:rPr lang="en-US" altLang="en-US" sz="2000" b="0" dirty="0" err="1"/>
              <a:t>kết</a:t>
            </a:r>
            <a:r>
              <a:rPr lang="en-US" altLang="en-US" sz="2000" b="0" dirty="0"/>
              <a:t> </a:t>
            </a:r>
            <a:r>
              <a:rPr lang="en-US" altLang="en-US" sz="2000" b="0" dirty="0" err="1"/>
              <a:t>quả</a:t>
            </a:r>
            <a:r>
              <a:rPr lang="en-US" altLang="en-US" sz="2000" b="0" dirty="0"/>
              <a:t> </a:t>
            </a:r>
            <a:r>
              <a:rPr lang="en-US" altLang="en-US" sz="2000" b="0" dirty="0" err="1"/>
              <a:t>mong</a:t>
            </a:r>
            <a:r>
              <a:rPr lang="en-US" altLang="en-US" sz="2000" b="0" dirty="0"/>
              <a:t> </a:t>
            </a:r>
            <a:r>
              <a:rPr lang="en-US" altLang="en-US" sz="2000" b="0" dirty="0" err="1"/>
              <a:t>muốn</a:t>
            </a:r>
            <a:r>
              <a:rPr lang="en-US" altLang="en-US" sz="2000" b="0" dirty="0"/>
              <a:t> (</a:t>
            </a:r>
            <a:r>
              <a:rPr lang="en-US" altLang="en-US" sz="2000" b="0" dirty="0" err="1"/>
              <a:t>tích</a:t>
            </a:r>
            <a:r>
              <a:rPr lang="en-US" altLang="en-US" sz="2000" b="0" dirty="0"/>
              <a:t> </a:t>
            </a:r>
            <a:r>
              <a:rPr lang="en-US" altLang="en-US" sz="2000" b="0" dirty="0" err="1"/>
              <a:t>cực</a:t>
            </a:r>
            <a:r>
              <a:rPr lang="en-US" altLang="en-US" sz="2000" b="0" dirty="0"/>
              <a:t> </a:t>
            </a:r>
            <a:r>
              <a:rPr lang="en-US" altLang="en-US" sz="2000" b="0" dirty="0" err="1"/>
              <a:t>hoặc</a:t>
            </a:r>
            <a:r>
              <a:rPr lang="en-US" altLang="en-US" sz="2000" b="0" dirty="0"/>
              <a:t> </a:t>
            </a:r>
            <a:r>
              <a:rPr lang="en-US" altLang="en-US" sz="2000" b="0" dirty="0" err="1"/>
              <a:t>tiêu</a:t>
            </a:r>
            <a:r>
              <a:rPr lang="en-US" altLang="en-US" sz="2000" b="0" dirty="0"/>
              <a:t> </a:t>
            </a:r>
            <a:r>
              <a:rPr lang="en-US" altLang="en-US" sz="2000" b="0" dirty="0" err="1"/>
              <a:t>cực</a:t>
            </a:r>
            <a:r>
              <a:rPr lang="en-US" altLang="en-US" sz="2000" b="0" dirty="0"/>
              <a:t>)</a:t>
            </a:r>
            <a:r>
              <a:rPr lang="vi-VN" sz="2000" b="0" dirty="0"/>
              <a:t> </a:t>
            </a:r>
            <a:endParaRPr lang="en-US" sz="2000" b="0" dirty="0"/>
          </a:p>
          <a:p>
            <a:pPr algn="just" eaLnBrk="1" hangingPunct="1">
              <a:buFont typeface="Wingdings 2" pitchFamily="18" charset="2"/>
              <a:buChar char="C"/>
            </a:pPr>
            <a:r>
              <a:rPr lang="vi-VN" sz="2000" b="0" dirty="0"/>
              <a:t>Tư duy dựa trên rủi ro là thiết  yếu để đạt được tính hiệu lực hệ thống quản lý chất lượng</a:t>
            </a:r>
            <a:r>
              <a:rPr lang="en-US" sz="2000" b="0" dirty="0"/>
              <a:t>. </a:t>
            </a:r>
          </a:p>
          <a:p>
            <a:pPr algn="just" eaLnBrk="1" hangingPunct="1">
              <a:buFont typeface="Wingdings 2" pitchFamily="18" charset="2"/>
              <a:buChar char="C"/>
            </a:pPr>
            <a:r>
              <a:rPr lang="vi-VN" sz="2000" b="0" dirty="0"/>
              <a:t>Khái niệm tư duy dựa trên rủi ro đã được ngầm định trong các phiên bản trước đó </a:t>
            </a:r>
            <a:endParaRPr lang="en-US" sz="2000" b="0" dirty="0"/>
          </a:p>
          <a:p>
            <a:pPr algn="just" eaLnBrk="1" hangingPunct="1">
              <a:buFont typeface="Wingdings 2" pitchFamily="18" charset="2"/>
              <a:buChar char="C"/>
            </a:pPr>
            <a:endParaRPr lang="en-US" sz="2000" b="0" dirty="0"/>
          </a:p>
          <a:p>
            <a:pPr algn="just" eaLnBrk="1" hangingPunct="1">
              <a:buFont typeface="Wingdings 2" pitchFamily="18" charset="2"/>
              <a:buChar char="C"/>
            </a:pPr>
            <a:r>
              <a:rPr lang="vi-VN" sz="2000" b="0" dirty="0"/>
              <a:t>Tư duy dựa trên rủi ro cho phép tổ chức  xác định các yếu tố có thể làm cho các quá trình của tổ chức và hệ thống quản lý chất lượng của tổ chức đi chệch khỏi các kết quả dự kiến, và để đưa ra các biện pháp kiểm soát phòng ngừa nhằm giảm thiểu các tác động tiêu cực và tận dụng tối đa các cơ hội khi chúng xuất hiện</a:t>
            </a:r>
            <a:endParaRPr lang="en-US" sz="2000" b="0" dirty="0"/>
          </a:p>
          <a:p>
            <a:pPr algn="just" eaLnBrk="1" hangingPunct="1">
              <a:buFont typeface="Wingdings 2" pitchFamily="18" charset="2"/>
              <a:buChar char="C"/>
            </a:pPr>
            <a:endParaRPr lang="en-US" sz="2000" b="0" dirty="0"/>
          </a:p>
          <a:p>
            <a:pPr algn="just" eaLnBrk="1" hangingPunct="1">
              <a:buFont typeface="Wingdings 2" pitchFamily="18" charset="2"/>
              <a:buChar char="C"/>
            </a:pPr>
            <a:r>
              <a:rPr lang="en-US" sz="2000" b="0" dirty="0"/>
              <a:t> </a:t>
            </a:r>
            <a:r>
              <a:rPr lang="vi-VN" sz="2000" b="0" dirty="0"/>
              <a:t>Để đáp ứng các yêu cầu của Tiêu chuẩn quốc tế này, tổ chức cần lập kế hoạch và thực  hiện  các hành  động  để giải  quyết  các rủi ro và cơ hội.  Việc  giải quyết  cả những rủi ro và cơ hội sẽ tạo cơ sở để tăng tính hiệu lực của hệ thống quản lý chất lượng, đạt được kết quả cải thiện và ngăn ngừa các tác động tiêu cực</a:t>
            </a:r>
            <a:endParaRPr lang="en-US" sz="1941" b="0" dirty="0">
              <a:latin typeface="Arial" pitchFamily="34" charset="0"/>
            </a:endParaRPr>
          </a:p>
        </p:txBody>
      </p:sp>
    </p:spTree>
    <p:extLst>
      <p:ext uri="{BB962C8B-B14F-4D97-AF65-F5344CB8AC3E}">
        <p14:creationId xmlns:p14="http://schemas.microsoft.com/office/powerpoint/2010/main" val="338074072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7095D5-0811-4742-82A8-20D61123CEB4}"/>
              </a:ext>
            </a:extLst>
          </p:cNvPr>
          <p:cNvSpPr/>
          <p:nvPr/>
        </p:nvSpPr>
        <p:spPr>
          <a:xfrm>
            <a:off x="720631" y="841290"/>
            <a:ext cx="10664293" cy="4708981"/>
          </a:xfrm>
          <a:prstGeom prst="rect">
            <a:avLst/>
          </a:prstGeom>
        </p:spPr>
        <p:txBody>
          <a:bodyPr wrap="square">
            <a:spAutoFit/>
          </a:bodyPr>
          <a:lstStyle/>
          <a:p>
            <a:r>
              <a:rPr lang="vi-VN" sz="2000" b="1" dirty="0">
                <a:latin typeface="+mj-lt"/>
              </a:rPr>
              <a:t>10.3 Cải tiến liên tục</a:t>
            </a:r>
          </a:p>
          <a:p>
            <a:r>
              <a:rPr lang="vi-VN" sz="2000" dirty="0">
                <a:latin typeface="+mj-lt"/>
              </a:rPr>
              <a:t>Tổ chức phải cải tiến liên tục sự phù hợp, thỏa đáng và hiệu lực của hệ thống quản lý chất lượng. Tổ chức phải xem xét các kết quả phân tích và đánh giá, và các kết quả đầu ra từ xem xét của</a:t>
            </a:r>
            <a:r>
              <a:rPr lang="en-US" sz="2000" dirty="0">
                <a:latin typeface="+mj-lt"/>
              </a:rPr>
              <a:t> </a:t>
            </a:r>
            <a:r>
              <a:rPr lang="vi-VN" sz="2000" dirty="0">
                <a:latin typeface="+mj-lt"/>
              </a:rPr>
              <a:t>lãnh đạo, để xác định xem có nhu cầu hay cơ hội nào phải được giải quyết như một phần của cải tiến liên tục.</a:t>
            </a:r>
            <a:endParaRPr lang="en-US" sz="2000" dirty="0">
              <a:latin typeface="+mj-lt"/>
            </a:endParaRPr>
          </a:p>
          <a:p>
            <a:endParaRPr lang="vi-VN" sz="2000" dirty="0">
              <a:latin typeface="+mj-lt"/>
            </a:endParaRPr>
          </a:p>
          <a:p>
            <a:r>
              <a:rPr lang="vi-VN" sz="2000" b="1" i="1" dirty="0">
                <a:latin typeface="+mj-lt"/>
              </a:rPr>
              <a:t>10.3.1 Cải tiến liên tục – bổ sung</a:t>
            </a:r>
          </a:p>
          <a:p>
            <a:r>
              <a:rPr lang="vi-VN" sz="2000" dirty="0">
                <a:latin typeface="+mj-lt"/>
              </a:rPr>
              <a:t>Tổ chức phải có một quá </a:t>
            </a:r>
            <a:r>
              <a:rPr lang="en-US" sz="2000" dirty="0">
                <a:latin typeface="+mj-lt"/>
              </a:rPr>
              <a:t>t</a:t>
            </a:r>
            <a:r>
              <a:rPr lang="vi-VN" sz="2000" dirty="0">
                <a:latin typeface="+mj-lt"/>
              </a:rPr>
              <a:t>rình bằng văn bản cho cải tiến liên tục. Tổ chức phải bao gồm trong quá trình này những điều sau đây:</a:t>
            </a:r>
          </a:p>
          <a:p>
            <a:r>
              <a:rPr lang="vi-VN" sz="2000" dirty="0">
                <a:latin typeface="+mj-lt"/>
              </a:rPr>
              <a:t>a)  nhận biết phương pháp được sử dụng, các mục tiêu, sự đo lường, tính hiệu lực, và thông tin dạng văn bản;</a:t>
            </a:r>
          </a:p>
          <a:p>
            <a:r>
              <a:rPr lang="vi-VN" sz="2000" dirty="0">
                <a:latin typeface="+mj-lt"/>
              </a:rPr>
              <a:t>b)  một kế hoạch hàng động của cải tiến quá trình sản xuất tập trung vào giảm biến động v</a:t>
            </a:r>
            <a:r>
              <a:rPr lang="en-US" sz="2000" dirty="0">
                <a:latin typeface="+mj-lt"/>
              </a:rPr>
              <a:t>à</a:t>
            </a:r>
            <a:r>
              <a:rPr lang="vi-VN" sz="2000" dirty="0">
                <a:latin typeface="+mj-lt"/>
              </a:rPr>
              <a:t> lãng phí của quá trình;</a:t>
            </a:r>
          </a:p>
          <a:p>
            <a:r>
              <a:rPr lang="vi-VN" sz="2000" dirty="0">
                <a:latin typeface="+mj-lt"/>
              </a:rPr>
              <a:t>c)  phân tích rủi ro (như là FMEA).</a:t>
            </a:r>
          </a:p>
          <a:p>
            <a:r>
              <a:rPr lang="vi-VN" sz="2000" dirty="0">
                <a:latin typeface="+mj-lt"/>
              </a:rPr>
              <a:t>Ghi chú: Cải tiến liên tục được áp dụng ngay khi các quá trình sản xuất có năng lực và ổn định hoặc khi đặc tính của sản phẩm có thể dự đoán và đáp ứng các yêu cầu của khách hàng.</a:t>
            </a:r>
          </a:p>
        </p:txBody>
      </p:sp>
    </p:spTree>
    <p:extLst>
      <p:ext uri="{BB962C8B-B14F-4D97-AF65-F5344CB8AC3E}">
        <p14:creationId xmlns:p14="http://schemas.microsoft.com/office/powerpoint/2010/main" val="266478656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3757" y="391691"/>
            <a:ext cx="11677452" cy="843721"/>
          </a:xfrm>
          <a:prstGeom prst="rect">
            <a:avLst/>
          </a:prstGeom>
        </p:spPr>
        <p:txBody>
          <a:bodyPr/>
          <a:lst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a:lstStyle>
          <a:p>
            <a:pPr algn="l"/>
            <a:r>
              <a:rPr lang="en-US" sz="2000" b="1" i="0" dirty="0">
                <a:solidFill>
                  <a:srgbClr val="012E55"/>
                </a:solidFill>
                <a:effectLst/>
                <a:latin typeface="Lato" panose="020F0502020204030203" pitchFamily="34" charset="0"/>
              </a:rPr>
              <a:t>IATF 16949:2016 Frequently Asked Questions (FAQs) &amp; Sanctioned Interpretations(SI) - </a:t>
            </a:r>
            <a:r>
              <a:rPr lang="en-US" sz="2000" b="1" i="0" dirty="0" err="1">
                <a:solidFill>
                  <a:srgbClr val="012E55"/>
                </a:solidFill>
                <a:effectLst/>
                <a:latin typeface="Lato" panose="020F0502020204030203" pitchFamily="34" charset="0"/>
              </a:rPr>
              <a:t>Các</a:t>
            </a:r>
            <a:r>
              <a:rPr lang="en-US" sz="2000" b="1" i="0" dirty="0">
                <a:solidFill>
                  <a:srgbClr val="012E55"/>
                </a:solidFill>
                <a:effectLst/>
                <a:latin typeface="Lato" panose="020F0502020204030203" pitchFamily="34" charset="0"/>
              </a:rPr>
              <a:t> </a:t>
            </a:r>
            <a:r>
              <a:rPr lang="en-US" sz="2000" b="1" i="0" dirty="0" err="1">
                <a:solidFill>
                  <a:srgbClr val="012E55"/>
                </a:solidFill>
                <a:effectLst/>
                <a:latin typeface="Lato" panose="020F0502020204030203" pitchFamily="34" charset="0"/>
              </a:rPr>
              <a:t>câu</a:t>
            </a:r>
            <a:r>
              <a:rPr lang="en-US" sz="2000" b="1" i="0" dirty="0">
                <a:solidFill>
                  <a:srgbClr val="012E55"/>
                </a:solidFill>
                <a:effectLst/>
                <a:latin typeface="Lato" panose="020F0502020204030203" pitchFamily="34" charset="0"/>
              </a:rPr>
              <a:t> </a:t>
            </a:r>
            <a:r>
              <a:rPr lang="en-US" sz="2000" b="1" i="0" dirty="0" err="1">
                <a:solidFill>
                  <a:srgbClr val="012E55"/>
                </a:solidFill>
                <a:effectLst/>
                <a:latin typeface="Lato" panose="020F0502020204030203" pitchFamily="34" charset="0"/>
              </a:rPr>
              <a:t>hỏi</a:t>
            </a:r>
            <a:r>
              <a:rPr lang="en-US" sz="2000" b="1" i="0" dirty="0">
                <a:solidFill>
                  <a:srgbClr val="012E55"/>
                </a:solidFill>
                <a:effectLst/>
                <a:latin typeface="Lato" panose="020F0502020204030203" pitchFamily="34" charset="0"/>
              </a:rPr>
              <a:t> </a:t>
            </a:r>
            <a:r>
              <a:rPr lang="en-US" sz="2000" b="1" i="0" dirty="0" err="1">
                <a:solidFill>
                  <a:srgbClr val="012E55"/>
                </a:solidFill>
                <a:effectLst/>
                <a:latin typeface="Lato" panose="020F0502020204030203" pitchFamily="34" charset="0"/>
              </a:rPr>
              <a:t>thường</a:t>
            </a:r>
            <a:r>
              <a:rPr lang="en-US" sz="2000" b="1" i="0" dirty="0">
                <a:solidFill>
                  <a:srgbClr val="012E55"/>
                </a:solidFill>
                <a:effectLst/>
                <a:latin typeface="Lato" panose="020F0502020204030203" pitchFamily="34" charset="0"/>
              </a:rPr>
              <a:t> </a:t>
            </a:r>
            <a:r>
              <a:rPr lang="en-US" sz="2000" b="1" i="0" dirty="0" err="1">
                <a:solidFill>
                  <a:srgbClr val="012E55"/>
                </a:solidFill>
                <a:effectLst/>
                <a:latin typeface="Lato" panose="020F0502020204030203" pitchFamily="34" charset="0"/>
              </a:rPr>
              <a:t>gặp</a:t>
            </a:r>
            <a:r>
              <a:rPr lang="en-US" sz="2000" b="1" i="0" dirty="0">
                <a:solidFill>
                  <a:srgbClr val="012E55"/>
                </a:solidFill>
                <a:effectLst/>
                <a:latin typeface="Lato" panose="020F0502020204030203" pitchFamily="34" charset="0"/>
              </a:rPr>
              <a:t> </a:t>
            </a:r>
            <a:r>
              <a:rPr lang="en-US" sz="2000" b="1" i="0" dirty="0" err="1">
                <a:solidFill>
                  <a:srgbClr val="012E55"/>
                </a:solidFill>
                <a:effectLst/>
                <a:latin typeface="Lato" panose="020F0502020204030203" pitchFamily="34" charset="0"/>
              </a:rPr>
              <a:t>và</a:t>
            </a:r>
            <a:r>
              <a:rPr lang="en-US" sz="2000" b="1" i="0" dirty="0">
                <a:solidFill>
                  <a:srgbClr val="012E55"/>
                </a:solidFill>
                <a:effectLst/>
                <a:latin typeface="Lato" panose="020F0502020204030203" pitchFamily="34" charset="0"/>
              </a:rPr>
              <a:t> </a:t>
            </a:r>
            <a:r>
              <a:rPr lang="vi-VN" sz="2000" b="1" i="0" dirty="0">
                <a:solidFill>
                  <a:srgbClr val="012E55"/>
                </a:solidFill>
                <a:effectLst/>
                <a:latin typeface="Lato" panose="020F0502020204030203" pitchFamily="34" charset="0"/>
              </a:rPr>
              <a:t>Diễn giải được chấp thuận</a:t>
            </a:r>
            <a:endParaRPr lang="en-US" sz="2000" b="1" i="0" dirty="0">
              <a:solidFill>
                <a:srgbClr val="012E55"/>
              </a:solidFill>
              <a:effectLst/>
              <a:latin typeface="Lato" panose="020F0502020204030203" pitchFamily="34" charset="0"/>
            </a:endParaRPr>
          </a:p>
          <a:p>
            <a:pPr algn="l"/>
            <a:r>
              <a:rPr lang="en-US" sz="2000" b="1" i="0" dirty="0">
                <a:solidFill>
                  <a:srgbClr val="012E55"/>
                </a:solidFill>
                <a:effectLst/>
                <a:highlight>
                  <a:srgbClr val="FFFF00"/>
                </a:highlight>
                <a:latin typeface="Lato" panose="020F0502020204030203" pitchFamily="34" charset="0"/>
              </a:rPr>
              <a:t>https://www.iatfglobaloversight.org/iatf-169492016/iatf-169492016-faqs/ </a:t>
            </a:r>
          </a:p>
          <a:p>
            <a:pPr algn="ctr"/>
            <a:endParaRPr lang="en-US" altLang="en-US" sz="6000" dirty="0">
              <a:solidFill>
                <a:srgbClr val="FF0000"/>
              </a:solidFill>
            </a:endParaRPr>
          </a:p>
        </p:txBody>
      </p:sp>
      <p:pic>
        <p:nvPicPr>
          <p:cNvPr id="4" name="Picture 3">
            <a:extLst>
              <a:ext uri="{FF2B5EF4-FFF2-40B4-BE49-F238E27FC236}">
                <a16:creationId xmlns:a16="http://schemas.microsoft.com/office/drawing/2014/main" id="{A748B2FE-7605-6EF7-B4B4-81E36614D7FF}"/>
              </a:ext>
            </a:extLst>
          </p:cNvPr>
          <p:cNvPicPr>
            <a:picLocks noChangeAspect="1"/>
          </p:cNvPicPr>
          <p:nvPr/>
        </p:nvPicPr>
        <p:blipFill>
          <a:blip r:embed="rId2"/>
          <a:stretch>
            <a:fillRect/>
          </a:stretch>
        </p:blipFill>
        <p:spPr>
          <a:xfrm>
            <a:off x="1964987" y="1450008"/>
            <a:ext cx="6887183" cy="4727642"/>
          </a:xfrm>
          <a:prstGeom prst="rect">
            <a:avLst/>
          </a:prstGeom>
        </p:spPr>
      </p:pic>
    </p:spTree>
    <p:extLst>
      <p:ext uri="{BB962C8B-B14F-4D97-AF65-F5344CB8AC3E}">
        <p14:creationId xmlns:p14="http://schemas.microsoft.com/office/powerpoint/2010/main" val="428872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80B0B-40C0-3F01-9B8B-105CA13261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662994-28E9-5505-2BB2-86BE98D6F122}"/>
              </a:ext>
            </a:extLst>
          </p:cNvPr>
          <p:cNvSpPr txBox="1">
            <a:spLocks/>
          </p:cNvSpPr>
          <p:nvPr/>
        </p:nvSpPr>
        <p:spPr>
          <a:xfrm>
            <a:off x="2203920" y="2346951"/>
            <a:ext cx="7886700" cy="1325563"/>
          </a:xfrm>
          <a:prstGeom prst="rect">
            <a:avLst/>
          </a:prstGeom>
        </p:spPr>
        <p:txBody>
          <a:bodyPr/>
          <a:lst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a:lstStyle>
          <a:p>
            <a:pPr algn="ctr"/>
            <a:r>
              <a:rPr lang="en-US" altLang="en-US" sz="6000">
                <a:solidFill>
                  <a:srgbClr val="FF0000"/>
                </a:solidFill>
              </a:rPr>
              <a:t>Q &amp; A</a:t>
            </a:r>
          </a:p>
        </p:txBody>
      </p:sp>
    </p:spTree>
    <p:extLst>
      <p:ext uri="{BB962C8B-B14F-4D97-AF65-F5344CB8AC3E}">
        <p14:creationId xmlns:p14="http://schemas.microsoft.com/office/powerpoint/2010/main" val="1250868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DDC3C-0BEA-4203-BE22-D45063510748}"/>
              </a:ext>
            </a:extLst>
          </p:cNvPr>
          <p:cNvSpPr/>
          <p:nvPr/>
        </p:nvSpPr>
        <p:spPr>
          <a:xfrm>
            <a:off x="1468581" y="461417"/>
            <a:ext cx="10723419"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3. THUẬT NGỮ, ĐỊNH NGHĨA CHÍNH</a:t>
            </a:r>
            <a:endParaRPr lang="en-US" sz="32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75138518"/>
              </p:ext>
            </p:extLst>
          </p:nvPr>
        </p:nvGraphicFramePr>
        <p:xfrm>
          <a:off x="1240664" y="1341538"/>
          <a:ext cx="10015470" cy="4662739"/>
        </p:xfrm>
        <a:graphic>
          <a:graphicData uri="http://schemas.openxmlformats.org/drawingml/2006/table">
            <a:tbl>
              <a:tblPr/>
              <a:tblGrid>
                <a:gridCol w="2805259">
                  <a:extLst>
                    <a:ext uri="{9D8B030D-6E8A-4147-A177-3AD203B41FA5}">
                      <a16:colId xmlns:a16="http://schemas.microsoft.com/office/drawing/2014/main" val="20000"/>
                    </a:ext>
                  </a:extLst>
                </a:gridCol>
                <a:gridCol w="7210211">
                  <a:extLst>
                    <a:ext uri="{9D8B030D-6E8A-4147-A177-3AD203B41FA5}">
                      <a16:colId xmlns:a16="http://schemas.microsoft.com/office/drawing/2014/main" val="20001"/>
                    </a:ext>
                  </a:extLst>
                </a:gridCol>
              </a:tblGrid>
              <a:tr h="345595">
                <a:tc>
                  <a:txBody>
                    <a:bodyPr/>
                    <a:lstStyle/>
                    <a:p>
                      <a:pPr algn="l" fontAlgn="ctr"/>
                      <a:r>
                        <a:rPr lang="en-US" sz="1600" b="1" i="0" u="none" strike="noStrike" dirty="0" err="1">
                          <a:solidFill>
                            <a:srgbClr val="000000"/>
                          </a:solidFill>
                          <a:effectLst/>
                          <a:latin typeface="Times New Roman" panose="02020603050405020304" pitchFamily="18" charset="0"/>
                        </a:rPr>
                        <a:t>Thuật</a:t>
                      </a:r>
                      <a:r>
                        <a:rPr lang="en-US" sz="1600" b="1" i="0" u="none" strike="noStrike" dirty="0">
                          <a:solidFill>
                            <a:srgbClr val="000000"/>
                          </a:solidFill>
                          <a:effectLst/>
                          <a:latin typeface="Times New Roman" panose="02020603050405020304" pitchFamily="18" charset="0"/>
                        </a:rPr>
                        <a:t> </a:t>
                      </a:r>
                      <a:r>
                        <a:rPr lang="en-US" sz="1600" b="1" i="0" u="none" strike="noStrike" dirty="0" err="1">
                          <a:solidFill>
                            <a:srgbClr val="000000"/>
                          </a:solidFill>
                          <a:effectLst/>
                          <a:latin typeface="Times New Roman" panose="02020603050405020304" pitchFamily="18" charset="0"/>
                        </a:rPr>
                        <a:t>ngữ</a:t>
                      </a:r>
                      <a:endParaRPr lang="en-US" sz="1600" b="1" i="0" u="none" strike="noStrike" dirty="0">
                        <a:solidFill>
                          <a:srgbClr val="000000"/>
                        </a:solidFill>
                        <a:effectLst/>
                        <a:latin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ctr"/>
                      <a:r>
                        <a:rPr lang="en-US" sz="1600" b="1" i="0" u="none" strike="noStrike" dirty="0" err="1">
                          <a:solidFill>
                            <a:srgbClr val="000000"/>
                          </a:solidFill>
                          <a:effectLst/>
                          <a:latin typeface="Times New Roman" panose="02020603050405020304" pitchFamily="18" charset="0"/>
                        </a:rPr>
                        <a:t>Định</a:t>
                      </a:r>
                      <a:r>
                        <a:rPr lang="en-US" sz="1600" b="1" i="0" u="none" strike="noStrike" dirty="0">
                          <a:solidFill>
                            <a:srgbClr val="000000"/>
                          </a:solidFill>
                          <a:effectLst/>
                          <a:latin typeface="Times New Roman" panose="02020603050405020304" pitchFamily="18" charset="0"/>
                        </a:rPr>
                        <a:t> </a:t>
                      </a:r>
                      <a:r>
                        <a:rPr lang="en-US" sz="1600" b="1" i="0" u="none" strike="noStrike" dirty="0" err="1">
                          <a:solidFill>
                            <a:srgbClr val="000000"/>
                          </a:solidFill>
                          <a:effectLst/>
                          <a:latin typeface="Times New Roman" panose="02020603050405020304" pitchFamily="18" charset="0"/>
                        </a:rPr>
                        <a:t>nghĩa</a:t>
                      </a:r>
                      <a:endParaRPr lang="en-US" sz="1600" b="1" i="0" u="none" strike="noStrike" dirty="0">
                        <a:solidFill>
                          <a:srgbClr val="000000"/>
                        </a:solidFill>
                        <a:effectLst/>
                        <a:latin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r h="1199207">
                <a:tc>
                  <a:txBody>
                    <a:bodyPr/>
                    <a:lstStyle/>
                    <a:p>
                      <a:pPr algn="l" fontAlgn="ctr"/>
                      <a:r>
                        <a:rPr lang="en-US" sz="1600" b="0" i="0" u="none" strike="noStrike" dirty="0" err="1">
                          <a:solidFill>
                            <a:srgbClr val="000000"/>
                          </a:solidFill>
                          <a:effectLst/>
                          <a:latin typeface="Times New Roman" panose="02020603050405020304" pitchFamily="18" charset="0"/>
                        </a:rPr>
                        <a:t>Linh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phụ</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kiện</a:t>
                      </a:r>
                      <a:r>
                        <a:rPr lang="en-US" sz="1600" b="0" i="0" u="none" strike="noStrike" dirty="0">
                          <a:solidFill>
                            <a:srgbClr val="000000"/>
                          </a:solidFill>
                          <a:effectLst/>
                          <a:latin typeface="Times New Roman" panose="02020603050405020304" pitchFamily="18" charset="0"/>
                        </a:rPr>
                        <a:t> (accessory part)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Các bộ phận được bổ sung theo khách hàng chỉ</a:t>
                      </a:r>
                      <a:r>
                        <a:rPr lang="en-US" sz="1600" b="0" i="0" u="none" strike="noStrike" dirty="0">
                          <a:solidFill>
                            <a:srgbClr val="000000"/>
                          </a:solidFill>
                          <a:effectLst/>
                          <a:latin typeface="Times New Roman" panose="02020603050405020304" pitchFamily="18" charset="0"/>
                        </a:rPr>
                        <a:t> </a:t>
                      </a:r>
                      <a:r>
                        <a:rPr lang="vi-VN" sz="1600" b="0" i="0" u="none" strike="noStrike" dirty="0">
                          <a:solidFill>
                            <a:srgbClr val="000000"/>
                          </a:solidFill>
                          <a:effectLst/>
                          <a:latin typeface="Times New Roman" panose="02020603050405020304" pitchFamily="18" charset="0"/>
                        </a:rPr>
                        <a:t>định,cho  dù là cơ hoặc điện kết nối với xe hoặc các cơ cấu truyền động trước (hoặc sau) khi giao cho khách hàng cuối cùng (ví dụ thảm sàn tùy chỉnh, lót giường xe tải, vỏ, bao bánh xe, hệ thống cải tiến âm thanh, tấm chắn nắng, cánh gió, sạc, vv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2398413">
                <a:tc>
                  <a:txBody>
                    <a:bodyPr/>
                    <a:lstStyle/>
                    <a:p>
                      <a:pPr algn="l" fontAlgn="ctr"/>
                      <a:r>
                        <a:rPr lang="vi-VN" sz="1600" b="0" i="0" u="none" strike="noStrike" dirty="0">
                          <a:solidFill>
                            <a:srgbClr val="000000"/>
                          </a:solidFill>
                          <a:effectLst/>
                          <a:latin typeface="Times New Roman" panose="02020603050405020304" pitchFamily="18" charset="0"/>
                        </a:rPr>
                        <a:t>Hoạch định chất lượng trước khi sản xuất sản phẩm (APQP - advanced product quality planning)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APQP hỗ trợ phát triển một sản phẩm hay môt dịch vụ mà phải thỏa mãn yêu cầu khách hàng</a:t>
                      </a:r>
                      <a:br>
                        <a:rPr lang="vi-VN" sz="1600" b="0" i="0" u="none" strike="noStrike" dirty="0">
                          <a:solidFill>
                            <a:srgbClr val="000000"/>
                          </a:solidFill>
                          <a:effectLst/>
                          <a:latin typeface="Times New Roman" panose="02020603050405020304" pitchFamily="18" charset="0"/>
                        </a:rPr>
                      </a:br>
                      <a:r>
                        <a:rPr lang="vi-VN" sz="1600" b="0" i="0" u="none" strike="noStrike" dirty="0">
                          <a:solidFill>
                            <a:srgbClr val="000000"/>
                          </a:solidFill>
                          <a:effectLst/>
                          <a:latin typeface="Times New Roman" panose="02020603050405020304" pitchFamily="18" charset="0"/>
                        </a:rPr>
                        <a:t>APQP đóng vai trò hướng dẫn triển khai quá trình phát triển và cũng là cách tiêu chuẩn hóa để chia sẻ kết quả giữa các tổ chức và khác hàng của họ</a:t>
                      </a:r>
                      <a:br>
                        <a:rPr lang="vi-VN" sz="1600" b="0" i="0" u="none" strike="noStrike" dirty="0">
                          <a:solidFill>
                            <a:srgbClr val="000000"/>
                          </a:solidFill>
                          <a:effectLst/>
                          <a:latin typeface="Times New Roman" panose="02020603050405020304" pitchFamily="18" charset="0"/>
                        </a:rPr>
                      </a:br>
                      <a:r>
                        <a:rPr lang="vi-VN" sz="1600" b="0" i="0" u="none" strike="noStrike" dirty="0">
                          <a:solidFill>
                            <a:srgbClr val="000000"/>
                          </a:solidFill>
                          <a:effectLst/>
                          <a:latin typeface="Times New Roman" panose="02020603050405020304" pitchFamily="18" charset="0"/>
                        </a:rPr>
                        <a:t>APQP bao gồm tính chặt chẽ của thiết kế, thử nghiệm thiết kế và đặc điểm kỹ thuật phù hợp, thiết kế quá trình sản xuất, tiêu chuẩn kiểm định chất lượng, khả năng xử lý, năng lực sản xuất, đóng gói sản phẩm, kế hoạch kiểm tra sản phẩm, đào tạo vận hành và các hạng mục khác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719524">
                <a:tc>
                  <a:txBody>
                    <a:bodyPr/>
                    <a:lstStyle/>
                    <a:p>
                      <a:pPr algn="l" fontAlgn="ctr"/>
                      <a:r>
                        <a:rPr lang="vi-VN" sz="1600" b="0" i="0" u="none" strike="noStrike" dirty="0">
                          <a:solidFill>
                            <a:srgbClr val="000000"/>
                          </a:solidFill>
                          <a:effectLst/>
                          <a:latin typeface="Times New Roman" panose="02020603050405020304" pitchFamily="18" charset="0"/>
                        </a:rPr>
                        <a:t>Phụ kiện sau khi ra thị trường (Aftermarket part)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Các bộ phận thay thế không được phát hành bởi một OEM áp dụng cho các dịch vụ phụ trợ, có thể hoặc không được sản xuất theo thông số kỹ thuật thiết bị gốc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58349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DDC3C-0BEA-4203-BE22-D45063510748}"/>
              </a:ext>
            </a:extLst>
          </p:cNvPr>
          <p:cNvSpPr/>
          <p:nvPr/>
        </p:nvSpPr>
        <p:spPr>
          <a:xfrm>
            <a:off x="2202287" y="564448"/>
            <a:ext cx="10723419"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3. THUẬT NGỮ, ĐỊNH NGHĨA CHÍNH</a:t>
            </a:r>
            <a:endParaRPr lang="en-US" sz="32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05303859"/>
              </p:ext>
            </p:extLst>
          </p:nvPr>
        </p:nvGraphicFramePr>
        <p:xfrm>
          <a:off x="1086117" y="1493402"/>
          <a:ext cx="10723809" cy="4804367"/>
        </p:xfrm>
        <a:graphic>
          <a:graphicData uri="http://schemas.openxmlformats.org/drawingml/2006/table">
            <a:tbl>
              <a:tblPr/>
              <a:tblGrid>
                <a:gridCol w="3003659">
                  <a:extLst>
                    <a:ext uri="{9D8B030D-6E8A-4147-A177-3AD203B41FA5}">
                      <a16:colId xmlns:a16="http://schemas.microsoft.com/office/drawing/2014/main" val="20000"/>
                    </a:ext>
                  </a:extLst>
                </a:gridCol>
                <a:gridCol w="7720150">
                  <a:extLst>
                    <a:ext uri="{9D8B030D-6E8A-4147-A177-3AD203B41FA5}">
                      <a16:colId xmlns:a16="http://schemas.microsoft.com/office/drawing/2014/main" val="20001"/>
                    </a:ext>
                  </a:extLst>
                </a:gridCol>
              </a:tblGrid>
              <a:tr h="847829">
                <a:tc>
                  <a:txBody>
                    <a:bodyPr/>
                    <a:lstStyle/>
                    <a:p>
                      <a:pPr algn="l" fontAlgn="ctr"/>
                      <a:r>
                        <a:rPr lang="en-US" sz="1600" b="0" i="0" u="none" strike="noStrike" dirty="0" err="1">
                          <a:solidFill>
                            <a:srgbClr val="000000"/>
                          </a:solidFill>
                          <a:effectLst/>
                          <a:latin typeface="Times New Roman" panose="02020603050405020304" pitchFamily="18" charset="0"/>
                        </a:rPr>
                        <a:t>Thẩm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quyền</a:t>
                      </a:r>
                      <a:r>
                        <a:rPr lang="en-US" sz="1600" b="0" i="0" u="none" strike="noStrike" dirty="0">
                          <a:solidFill>
                            <a:srgbClr val="000000"/>
                          </a:solidFill>
                          <a:effectLst/>
                          <a:latin typeface="Times New Roman" panose="02020603050405020304" pitchFamily="18" charset="0"/>
                        </a:rPr>
                        <a:t> (Authorization)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Sự cho phép bằng văn bản cho một người những quyền hạn và trách nhiệm cụ thể liên quan đến việc cho phép hoặc từ chối, hoặc sự phê chuẩn trong tổ chức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565220">
                <a:tc>
                  <a:txBody>
                    <a:bodyPr/>
                    <a:lstStyle/>
                    <a:p>
                      <a:pPr algn="l" fontAlgn="ctr"/>
                      <a:r>
                        <a:rPr lang="en-US" sz="1600" b="0" i="0" u="none" strike="noStrike" dirty="0" err="1">
                          <a:solidFill>
                            <a:srgbClr val="000000"/>
                          </a:solidFill>
                          <a:effectLst/>
                          <a:latin typeface="Times New Roman" panose="02020603050405020304" pitchFamily="18" charset="0"/>
                        </a:rPr>
                        <a:t>Kế</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hoạch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kiểm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soát</a:t>
                      </a:r>
                      <a:r>
                        <a:rPr lang="en-US" sz="1600" b="0" i="0" u="none" strike="noStrike" dirty="0">
                          <a:solidFill>
                            <a:srgbClr val="000000"/>
                          </a:solidFill>
                          <a:effectLst/>
                          <a:latin typeface="Times New Roman" panose="02020603050405020304" pitchFamily="18" charset="0"/>
                        </a:rPr>
                        <a:t> (Control plan)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sz="1600" b="0" i="0" u="none" strike="noStrike" dirty="0" err="1">
                          <a:solidFill>
                            <a:srgbClr val="000000"/>
                          </a:solidFill>
                          <a:effectLst/>
                          <a:latin typeface="Times New Roman" panose="02020603050405020304" pitchFamily="18" charset="0"/>
                        </a:rPr>
                        <a:t>tài</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liệu</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mô</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tả</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các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hệ</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thống</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và</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các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qúa</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trình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cần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thiết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để</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kiểm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soát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việc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sản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xuất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sản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phẩm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xem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Phụ</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lục</a:t>
                      </a:r>
                      <a:r>
                        <a:rPr lang="en-US" sz="1600" b="0" i="0" u="none" strike="noStrike" dirty="0">
                          <a:solidFill>
                            <a:srgbClr val="000000"/>
                          </a:solidFill>
                          <a:effectLst/>
                          <a:latin typeface="Times New Roman" panose="02020603050405020304" pitchFamily="18" charset="0"/>
                        </a:rPr>
                        <a:t> 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1130440">
                <a:tc>
                  <a:txBody>
                    <a:bodyPr/>
                    <a:lstStyle/>
                    <a:p>
                      <a:pPr algn="l" fontAlgn="ctr"/>
                      <a:r>
                        <a:rPr lang="en-US" sz="1600" b="0" i="0" u="none" strike="noStrike" dirty="0" err="1">
                          <a:solidFill>
                            <a:srgbClr val="000000"/>
                          </a:solidFill>
                          <a:effectLst/>
                          <a:latin typeface="Times New Roman" panose="02020603050405020304" pitchFamily="18" charset="0"/>
                        </a:rPr>
                        <a:t>Yêu</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cầu</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của</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khách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hàng</a:t>
                      </a:r>
                      <a:r>
                        <a:rPr lang="en-US" sz="1600" b="0" i="0" u="none" strike="noStrike" dirty="0">
                          <a:solidFill>
                            <a:srgbClr val="000000"/>
                          </a:solidFill>
                          <a:effectLst/>
                          <a:latin typeface="Times New Roman" panose="02020603050405020304" pitchFamily="18" charset="0"/>
                        </a:rPr>
                        <a:t> (customer requirements)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tất cả các yêu cầu theo quy định của khách hàng (ví dụ,</a:t>
                      </a:r>
                      <a:r>
                        <a:rPr lang="en-US" sz="1600" b="0" i="0" u="none" strike="noStrike" dirty="0">
                          <a:solidFill>
                            <a:srgbClr val="000000"/>
                          </a:solidFill>
                          <a:effectLst/>
                          <a:latin typeface="Times New Roman" panose="02020603050405020304" pitchFamily="18" charset="0"/>
                        </a:rPr>
                        <a:t> </a:t>
                      </a:r>
                      <a:r>
                        <a:rPr lang="vi-VN" sz="1600" b="0" i="0" u="none" strike="noStrike" dirty="0">
                          <a:solidFill>
                            <a:srgbClr val="000000"/>
                          </a:solidFill>
                          <a:effectLst/>
                          <a:latin typeface="Times New Roman" panose="02020603050405020304" pitchFamily="18" charset="0"/>
                        </a:rPr>
                        <a:t>kỹ thuật, thương mại, sản phẩm và quy trình sản xuất liên quan đến các yêu cầu, các điều khoản và điều kiện chung, các yêu cầu của khách hàng cụ thể, vv)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847829">
                <a:tc>
                  <a:txBody>
                    <a:bodyPr/>
                    <a:lstStyle/>
                    <a:p>
                      <a:pPr algn="l" fontAlgn="ctr"/>
                      <a:r>
                        <a:rPr lang="en-US" sz="1600" b="0" i="0" u="none" strike="noStrike" dirty="0" err="1">
                          <a:solidFill>
                            <a:srgbClr val="000000"/>
                          </a:solidFill>
                          <a:effectLst/>
                          <a:latin typeface="Times New Roman" panose="02020603050405020304" pitchFamily="18" charset="0"/>
                        </a:rPr>
                        <a:t>Yêu</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cầu</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khách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hàng</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cụ</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thể</a:t>
                      </a:r>
                      <a:r>
                        <a:rPr lang="en-US" sz="1600" b="0" i="0" u="none" strike="noStrike" dirty="0">
                          <a:solidFill>
                            <a:srgbClr val="000000"/>
                          </a:solidFill>
                          <a:effectLst/>
                          <a:latin typeface="Times New Roman" panose="02020603050405020304" pitchFamily="18" charset="0"/>
                        </a:rPr>
                        <a:t> (CSRs - customer-specific requirements)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sz="1600" b="0" i="0" u="none" strike="noStrike" dirty="0" err="1">
                          <a:solidFill>
                            <a:srgbClr val="000000"/>
                          </a:solidFill>
                          <a:effectLst/>
                          <a:latin typeface="Times New Roman" panose="02020603050405020304" pitchFamily="18" charset="0"/>
                        </a:rPr>
                        <a:t>Diễn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giải</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các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yêu</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cầu</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bổ</a:t>
                      </a:r>
                      <a:r>
                        <a:rPr lang="en-US" sz="1600" b="0" i="0" u="none" strike="noStrike" dirty="0">
                          <a:solidFill>
                            <a:srgbClr val="000000"/>
                          </a:solidFill>
                          <a:effectLst/>
                          <a:latin typeface="Times New Roman" panose="02020603050405020304" pitchFamily="18" charset="0"/>
                        </a:rPr>
                        <a:t> sung </a:t>
                      </a:r>
                      <a:r>
                        <a:rPr lang="en-US" sz="1600" b="0" i="0" u="none" strike="noStrike" dirty="0" err="1">
                          <a:solidFill>
                            <a:srgbClr val="000000"/>
                          </a:solidFill>
                          <a:effectLst/>
                          <a:latin typeface="Times New Roman" panose="02020603050405020304" pitchFamily="18" charset="0"/>
                        </a:rPr>
                        <a:t>liên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quan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đến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một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điều</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khoản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cụ</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thể</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củaTiêu</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chuẩn</a:t>
                      </a:r>
                      <a:r>
                        <a:rPr lang="en-US" sz="1600" b="0" i="0" u="none" strike="noStrike" dirty="0">
                          <a:solidFill>
                            <a:srgbClr val="000000"/>
                          </a:solidFill>
                          <a:effectLst/>
                          <a:latin typeface="Times New Roman" panose="02020603050405020304" pitchFamily="18" charset="0"/>
                        </a:rPr>
                        <a:t> QMS </a:t>
                      </a:r>
                      <a:r>
                        <a:rPr lang="en-US" sz="1600" b="0" i="0" u="none" strike="noStrike" dirty="0" err="1">
                          <a:solidFill>
                            <a:srgbClr val="000000"/>
                          </a:solidFill>
                          <a:effectLst/>
                          <a:latin typeface="Times New Roman" panose="02020603050405020304" pitchFamily="18" charset="0"/>
                        </a:rPr>
                        <a:t>này</a:t>
                      </a:r>
                      <a:endParaRPr lang="en-US" sz="1600" b="0" i="0" u="none" strike="noStrike" dirty="0">
                        <a:solidFill>
                          <a:srgbClr val="000000"/>
                        </a:solidFill>
                        <a:effectLst/>
                        <a:latin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3"/>
                  </a:ext>
                </a:extLst>
              </a:tr>
              <a:tr h="847829">
                <a:tc>
                  <a:txBody>
                    <a:bodyPr/>
                    <a:lstStyle/>
                    <a:p>
                      <a:pPr algn="l" fontAlgn="ctr"/>
                      <a:r>
                        <a:rPr lang="en-US" sz="1600" b="0" i="0" u="none" strike="noStrike" dirty="0" err="1">
                          <a:solidFill>
                            <a:srgbClr val="000000"/>
                          </a:solidFill>
                          <a:effectLst/>
                          <a:latin typeface="Times New Roman" panose="02020603050405020304" pitchFamily="18" charset="0"/>
                        </a:rPr>
                        <a:t>Tổ</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chức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chịu</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trách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nhiệm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thiết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kế</a:t>
                      </a:r>
                      <a:r>
                        <a:rPr lang="en-US" sz="1600" b="0" i="0" u="none" strike="noStrike" dirty="0">
                          <a:solidFill>
                            <a:srgbClr val="000000"/>
                          </a:solidFill>
                          <a:effectLst/>
                          <a:latin typeface="Times New Roman" panose="02020603050405020304" pitchFamily="18" charset="0"/>
                        </a:rPr>
                        <a:t> (design-responsible organization)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600" b="0" i="0" u="none" strike="noStrike" dirty="0" err="1">
                          <a:solidFill>
                            <a:srgbClr val="000000"/>
                          </a:solidFill>
                          <a:effectLst/>
                          <a:latin typeface="Times New Roman" panose="02020603050405020304" pitchFamily="18" charset="0"/>
                        </a:rPr>
                        <a:t>Tổ</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chức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có</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thẩm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quyền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thành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lập</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mới</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hoặc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thayđổi</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đặc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điểm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kỹ</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thuật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sản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phẩm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hiện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có</a:t>
                      </a:r>
                      <a:endParaRPr lang="en-US" sz="1600" b="0" i="0" u="none" strike="noStrike" dirty="0">
                        <a:solidFill>
                          <a:srgbClr val="000000"/>
                        </a:solidFill>
                        <a:effectLst/>
                        <a:latin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r h="565220">
                <a:tc>
                  <a:txBody>
                    <a:bodyPr/>
                    <a:lstStyle/>
                    <a:p>
                      <a:pPr algn="l" fontAlgn="ctr"/>
                      <a:r>
                        <a:rPr lang="en-US" sz="1600" b="0" i="0" u="none" strike="noStrike" dirty="0" err="1">
                          <a:solidFill>
                            <a:srgbClr val="000000"/>
                          </a:solidFill>
                          <a:effectLst/>
                          <a:latin typeface="Times New Roman" panose="02020603050405020304" pitchFamily="18" charset="0"/>
                        </a:rPr>
                        <a:t>Phòng</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chống</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lỗi</a:t>
                      </a:r>
                      <a:r>
                        <a:rPr lang="en-US" sz="1600" b="0" i="0" u="none" strike="noStrike" dirty="0">
                          <a:solidFill>
                            <a:srgbClr val="000000"/>
                          </a:solidFill>
                          <a:effectLst/>
                          <a:latin typeface="Times New Roman" panose="02020603050405020304" pitchFamily="18" charset="0"/>
                        </a:rPr>
                        <a:t> (error proofing)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sz="1600" b="0" i="0" u="none" strike="noStrike" dirty="0" err="1">
                          <a:solidFill>
                            <a:srgbClr val="000000"/>
                          </a:solidFill>
                          <a:effectLst/>
                          <a:latin typeface="Times New Roman" panose="02020603050405020304" pitchFamily="18" charset="0"/>
                        </a:rPr>
                        <a:t>Thiết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kế</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và</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phát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triển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sản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phẩm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và</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quá</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trình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sản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xuất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để</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ngăn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chặn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sản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xuất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sản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phẩm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không</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phù</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hợp</a:t>
                      </a:r>
                      <a:endParaRPr lang="en-US" sz="1600" b="0" i="0" u="none" strike="noStrike" dirty="0">
                        <a:solidFill>
                          <a:srgbClr val="000000"/>
                        </a:solidFill>
                        <a:effectLst/>
                        <a:latin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9645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noChangeArrowheads="1"/>
          </p:cNvSpPr>
          <p:nvPr>
            <p:ph type="title"/>
          </p:nvPr>
        </p:nvSpPr>
        <p:spPr>
          <a:xfrm>
            <a:off x="2896876" y="376239"/>
            <a:ext cx="7615237" cy="654050"/>
          </a:xfrm>
        </p:spPr>
        <p:txBody>
          <a:bodyPr>
            <a:normAutofit fontScale="90000"/>
          </a:bodyPr>
          <a:lstStyle/>
          <a:p>
            <a:r>
              <a:rPr lang="en-US" altLang="en-US" dirty="0" err="1"/>
              <a:t>Một</a:t>
            </a:r>
            <a:r>
              <a:rPr lang="en-US" altLang="en-US" dirty="0"/>
              <a:t> </a:t>
            </a:r>
            <a:r>
              <a:rPr lang="en-US" altLang="en-US" dirty="0" err="1"/>
              <a:t>số</a:t>
            </a:r>
            <a:r>
              <a:rPr lang="en-US" altLang="en-US" dirty="0"/>
              <a:t> </a:t>
            </a:r>
            <a:r>
              <a:rPr lang="en-US" altLang="en-US" dirty="0" err="1"/>
              <a:t>nguyên</a:t>
            </a:r>
            <a:r>
              <a:rPr lang="en-US" altLang="en-US" dirty="0"/>
              <a:t> </a:t>
            </a:r>
            <a:r>
              <a:rPr lang="en-US" altLang="en-US" dirty="0" err="1"/>
              <a:t>tắc</a:t>
            </a:r>
            <a:endParaRPr lang="en-US"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938" y="1066800"/>
            <a:ext cx="2601912"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339" y="1081089"/>
            <a:ext cx="2287587" cy="17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143126" y="5784850"/>
            <a:ext cx="3109913" cy="693738"/>
          </a:xfrm>
          <a:prstGeom prst="rect">
            <a:avLst/>
          </a:prstGeom>
          <a:noFill/>
        </p:spPr>
        <p:txBody>
          <a:bodyPr lIns="83187" tIns="41590" rIns="83187" bIns="41590">
            <a:spAutoFit/>
          </a:bodyPr>
          <a:lstStyle/>
          <a:p>
            <a:pPr algn="ctr" eaLnBrk="1" hangingPunct="1">
              <a:lnSpc>
                <a:spcPct val="90000"/>
              </a:lnSpc>
              <a:spcBef>
                <a:spcPct val="70000"/>
              </a:spcBef>
              <a:defRPr/>
            </a:pPr>
            <a:r>
              <a:rPr lang="en-PH" sz="2200" dirty="0">
                <a:effectLst>
                  <a:outerShdw blurRad="38100" dist="38100" dir="2700000" algn="tl">
                    <a:srgbClr val="C0C0C0"/>
                  </a:outerShdw>
                </a:effectLst>
                <a:latin typeface="Times New Roman" pitchFamily="18" charset="0"/>
                <a:ea typeface="ヒラギノ角ゴ Pro W3" charset="0"/>
                <a:cs typeface="Times New Roman" pitchFamily="18" charset="0"/>
              </a:rPr>
              <a:t>SỬ DỤNG CHẾ ĐỘ ĐIỆN THOẠI PHÙ HỢP</a:t>
            </a:r>
          </a:p>
        </p:txBody>
      </p:sp>
      <p:sp>
        <p:nvSpPr>
          <p:cNvPr id="7" name="TextBox 6"/>
          <p:cNvSpPr txBox="1"/>
          <p:nvPr/>
        </p:nvSpPr>
        <p:spPr bwMode="auto">
          <a:xfrm>
            <a:off x="6494464" y="3006725"/>
            <a:ext cx="3368675" cy="693738"/>
          </a:xfrm>
          <a:prstGeom prst="rect">
            <a:avLst/>
          </a:prstGeom>
          <a:noFill/>
        </p:spPr>
        <p:txBody>
          <a:bodyPr lIns="83187" tIns="41590" rIns="83187" bIns="41590">
            <a:spAutoFit/>
          </a:bodyPr>
          <a:lstStyle/>
          <a:p>
            <a:pPr algn="ctr" eaLnBrk="1" hangingPunct="1">
              <a:lnSpc>
                <a:spcPct val="90000"/>
              </a:lnSpc>
              <a:spcBef>
                <a:spcPct val="70000"/>
              </a:spcBef>
              <a:defRPr/>
            </a:pPr>
            <a:r>
              <a:rPr lang="en-PH" sz="2200" dirty="0">
                <a:effectLst>
                  <a:outerShdw blurRad="38100" dist="38100" dir="2700000" algn="tl">
                    <a:srgbClr val="C0C0C0"/>
                  </a:outerShdw>
                </a:effectLst>
                <a:latin typeface="Times New Roman" pitchFamily="18" charset="0"/>
                <a:ea typeface="ヒラギノ角ゴ Pro W3" charset="0"/>
                <a:cs typeface="Times New Roman" pitchFamily="18" charset="0"/>
              </a:rPr>
              <a:t>VUI LÒNG HỎI NGAY KHI CÓ THẮC MẮC</a:t>
            </a:r>
          </a:p>
        </p:txBody>
      </p:sp>
      <p:sp>
        <p:nvSpPr>
          <p:cNvPr id="8" name="TextBox 7"/>
          <p:cNvSpPr txBox="1"/>
          <p:nvPr/>
        </p:nvSpPr>
        <p:spPr>
          <a:xfrm>
            <a:off x="2662238" y="3062289"/>
            <a:ext cx="1885950" cy="415925"/>
          </a:xfrm>
          <a:prstGeom prst="rect">
            <a:avLst/>
          </a:prstGeom>
          <a:noFill/>
        </p:spPr>
        <p:txBody>
          <a:bodyPr lIns="83187" tIns="41590" rIns="83187" bIns="41590">
            <a:spAutoFit/>
          </a:bodyPr>
          <a:lstStyle/>
          <a:p>
            <a:pPr algn="ctr" eaLnBrk="1" hangingPunct="1">
              <a:lnSpc>
                <a:spcPct val="90000"/>
              </a:lnSpc>
              <a:spcBef>
                <a:spcPct val="70000"/>
              </a:spcBef>
              <a:defRPr/>
            </a:pPr>
            <a:r>
              <a:rPr lang="en-PH" sz="2400" dirty="0">
                <a:effectLst>
                  <a:outerShdw blurRad="38100" dist="38100" dir="2700000" algn="tl">
                    <a:srgbClr val="C0C0C0"/>
                  </a:outerShdw>
                </a:effectLst>
                <a:latin typeface="Times New Roman" pitchFamily="18" charset="0"/>
                <a:ea typeface="ヒラギノ角ゴ Pro W3" charset="0"/>
                <a:cs typeface="Times New Roman" pitchFamily="18" charset="0"/>
              </a:rPr>
              <a:t>ĐÚNG GIỜ</a:t>
            </a:r>
          </a:p>
        </p:txBody>
      </p:sp>
      <p:pic>
        <p:nvPicPr>
          <p:cNvPr id="512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0389" y="3856039"/>
            <a:ext cx="2465387"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6567488" y="5948364"/>
            <a:ext cx="3236912" cy="388937"/>
          </a:xfrm>
          <a:prstGeom prst="rect">
            <a:avLst/>
          </a:prstGeom>
          <a:noFill/>
        </p:spPr>
        <p:txBody>
          <a:bodyPr lIns="83187" tIns="41590" rIns="83187" bIns="41590">
            <a:spAutoFit/>
          </a:bodyPr>
          <a:lstStyle/>
          <a:p>
            <a:pPr algn="ctr" eaLnBrk="1" hangingPunct="1">
              <a:lnSpc>
                <a:spcPct val="90000"/>
              </a:lnSpc>
              <a:spcBef>
                <a:spcPct val="70000"/>
              </a:spcBef>
              <a:defRPr/>
            </a:pPr>
            <a:r>
              <a:rPr lang="en-PH" sz="2200" dirty="0">
                <a:effectLst>
                  <a:outerShdw blurRad="38100" dist="38100" dir="2700000" algn="tl">
                    <a:srgbClr val="C0C0C0"/>
                  </a:outerShdw>
                </a:effectLst>
                <a:latin typeface="Times New Roman" pitchFamily="18" charset="0"/>
                <a:ea typeface="ヒラギノ角ゴ Pro W3" charset="0"/>
                <a:cs typeface="Times New Roman" pitchFamily="18" charset="0"/>
              </a:rPr>
              <a:t>NHIỆT TÌNH THAM GIA</a:t>
            </a:r>
          </a:p>
        </p:txBody>
      </p:sp>
      <p:grpSp>
        <p:nvGrpSpPr>
          <p:cNvPr id="5130" name="Group 29"/>
          <p:cNvGrpSpPr>
            <a:grpSpLocks/>
          </p:cNvGrpSpPr>
          <p:nvPr/>
        </p:nvGrpSpPr>
        <p:grpSpPr bwMode="auto">
          <a:xfrm>
            <a:off x="2505076" y="3856039"/>
            <a:ext cx="2189163" cy="1716087"/>
            <a:chOff x="5525517" y="4875887"/>
            <a:chExt cx="1623814" cy="1542209"/>
          </a:xfrm>
        </p:grpSpPr>
        <p:pic>
          <p:nvPicPr>
            <p:cNvPr id="5131" name="Picture 30"/>
            <p:cNvPicPr>
              <a:picLocks noChangeAspect="1"/>
            </p:cNvPicPr>
            <p:nvPr/>
          </p:nvPicPr>
          <p:blipFill>
            <a:blip r:embed="rId5">
              <a:extLst>
                <a:ext uri="{28A0092B-C50C-407E-A947-70E740481C1C}">
                  <a14:useLocalDpi xmlns:a14="http://schemas.microsoft.com/office/drawing/2010/main" val="0"/>
                </a:ext>
              </a:extLst>
            </a:blip>
            <a:srcRect l="12221" t="15118" r="6537"/>
            <a:stretch>
              <a:fillRect/>
            </a:stretch>
          </p:blipFill>
          <p:spPr bwMode="auto">
            <a:xfrm rot="-639975">
              <a:off x="5661371" y="5195667"/>
              <a:ext cx="1381166" cy="9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525517" y="4875887"/>
              <a:ext cx="1623814" cy="154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56958149"/>
      </p:ext>
    </p:extLst>
  </p:cSld>
  <p:clrMapOvr>
    <a:masterClrMapping/>
  </p:clrMapOvr>
  <p:transition advClick="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DDC3C-0BEA-4203-BE22-D45063510748}"/>
              </a:ext>
            </a:extLst>
          </p:cNvPr>
          <p:cNvSpPr/>
          <p:nvPr/>
        </p:nvSpPr>
        <p:spPr>
          <a:xfrm>
            <a:off x="1700011" y="590206"/>
            <a:ext cx="10723419"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3. THUẬT NGỮ, ĐỊNH NGHĨA CHÍNH</a:t>
            </a:r>
            <a:endParaRPr lang="en-US" sz="32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71503244"/>
              </p:ext>
            </p:extLst>
          </p:nvPr>
        </p:nvGraphicFramePr>
        <p:xfrm>
          <a:off x="1124755" y="1503865"/>
          <a:ext cx="10525942" cy="5038602"/>
        </p:xfrm>
        <a:graphic>
          <a:graphicData uri="http://schemas.openxmlformats.org/drawingml/2006/table">
            <a:tbl>
              <a:tblPr/>
              <a:tblGrid>
                <a:gridCol w="2948238">
                  <a:extLst>
                    <a:ext uri="{9D8B030D-6E8A-4147-A177-3AD203B41FA5}">
                      <a16:colId xmlns:a16="http://schemas.microsoft.com/office/drawing/2014/main" val="20000"/>
                    </a:ext>
                  </a:extLst>
                </a:gridCol>
                <a:gridCol w="7577704">
                  <a:extLst>
                    <a:ext uri="{9D8B030D-6E8A-4147-A177-3AD203B41FA5}">
                      <a16:colId xmlns:a16="http://schemas.microsoft.com/office/drawing/2014/main" val="20001"/>
                    </a:ext>
                  </a:extLst>
                </a:gridCol>
              </a:tblGrid>
              <a:tr h="755790">
                <a:tc>
                  <a:txBody>
                    <a:bodyPr/>
                    <a:lstStyle/>
                    <a:p>
                      <a:pPr algn="l" fontAlgn="ctr"/>
                      <a:r>
                        <a:rPr lang="en-US" sz="1600" b="0" i="0" u="none" strike="noStrike" dirty="0" err="1">
                          <a:solidFill>
                            <a:srgbClr val="000000"/>
                          </a:solidFill>
                          <a:effectLst/>
                          <a:latin typeface="Times New Roman" panose="02020603050405020304" pitchFamily="18" charset="0"/>
                        </a:rPr>
                        <a:t>Phòng</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thí</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nghiệm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aboratory</a:t>
                      </a:r>
                      <a:r>
                        <a:rPr lang="en-US" sz="1600" b="0" i="0" u="none" strike="noStrike" dirty="0">
                          <a:solidFill>
                            <a:srgbClr val="000000"/>
                          </a:solidFill>
                          <a:effectLst/>
                          <a:latin typeface="Times New Roman" panose="02020603050405020304"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cơ sở để kiểm tra,</a:t>
                      </a:r>
                      <a:r>
                        <a:rPr lang="en-US" sz="1600" b="0" i="0" u="none" strike="noStrike" dirty="0">
                          <a:solidFill>
                            <a:srgbClr val="000000"/>
                          </a:solidFill>
                          <a:effectLst/>
                          <a:latin typeface="Times New Roman" panose="02020603050405020304" pitchFamily="18" charset="0"/>
                        </a:rPr>
                        <a:t> </a:t>
                      </a:r>
                      <a:r>
                        <a:rPr lang="vi-VN" sz="1600" b="0" i="0" u="none" strike="noStrike" dirty="0">
                          <a:solidFill>
                            <a:srgbClr val="000000"/>
                          </a:solidFill>
                          <a:effectLst/>
                          <a:latin typeface="Times New Roman" panose="02020603050405020304" pitchFamily="18" charset="0"/>
                        </a:rPr>
                        <a:t>thử nghiệm, hoặc hiệu chuẩn có thể bao gồm nhưng không giới hạn: hóa chất, luyện kim, chiều, vật lý, điện, hoặc kiểm tra độ tin cậy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1763511">
                <a:tc>
                  <a:txBody>
                    <a:bodyPr/>
                    <a:lstStyle/>
                    <a:p>
                      <a:pPr algn="l" fontAlgn="ctr"/>
                      <a:r>
                        <a:rPr lang="en-US" sz="1600" b="0" i="0" u="none" strike="noStrike" dirty="0" err="1">
                          <a:solidFill>
                            <a:srgbClr val="000000"/>
                          </a:solidFill>
                          <a:effectLst/>
                          <a:latin typeface="Times New Roman" panose="02020603050405020304" pitchFamily="18" charset="0"/>
                        </a:rPr>
                        <a:t>Tính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khả</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thi</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của</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việc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sản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xuất</a:t>
                      </a:r>
                      <a:r>
                        <a:rPr lang="en-US" sz="1600" b="0" i="0" u="none" strike="noStrike" dirty="0">
                          <a:solidFill>
                            <a:srgbClr val="000000"/>
                          </a:solidFill>
                          <a:effectLst/>
                          <a:latin typeface="Times New Roman" panose="02020603050405020304" pitchFamily="18" charset="0"/>
                        </a:rPr>
                        <a:t> (manufacturing feasibility)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Việc phân tích và đánh giá các dự án được đề xuất nhằm mục đích xác định tính khả thi về mặt kỹ thuật để sản xuất các sản phẩm đáp ứng yêu cầu của khách hàng. Việc này bao gồm nhưng không giới hạn (nếu có):</a:t>
                      </a:r>
                      <a:r>
                        <a:rPr lang="en-US" sz="1600" b="0" i="0" u="none" strike="noStrike" dirty="0">
                          <a:solidFill>
                            <a:srgbClr val="000000"/>
                          </a:solidFill>
                          <a:effectLst/>
                          <a:latin typeface="Times New Roman" panose="02020603050405020304" pitchFamily="18" charset="0"/>
                        </a:rPr>
                        <a:t> </a:t>
                      </a:r>
                      <a:r>
                        <a:rPr lang="vi-VN" sz="1600" b="0" i="0" u="none" strike="noStrike" dirty="0">
                          <a:solidFill>
                            <a:srgbClr val="000000"/>
                          </a:solidFill>
                          <a:effectLst/>
                          <a:latin typeface="Times New Roman" panose="02020603050405020304" pitchFamily="18" charset="0"/>
                        </a:rPr>
                        <a:t>trong dự toán chi phí,và trong trường hợp cần thiết bao gồm các nguồn lực, phương tiện, dụng cụ,năng lực, phần mềm,và nhân sự với các kỹ năng cần thiết, gồm các chức năng hỗ trợ, có sẵn hoặc dự kiến phải có sẵn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503860">
                <a:tc>
                  <a:txBody>
                    <a:bodyPr/>
                    <a:lstStyle/>
                    <a:p>
                      <a:pPr algn="l" fontAlgn="ctr"/>
                      <a:r>
                        <a:rPr lang="en-US" sz="1600" b="0" i="0" u="none" strike="noStrike" dirty="0" err="1">
                          <a:solidFill>
                            <a:srgbClr val="000000"/>
                          </a:solidFill>
                          <a:effectLst/>
                          <a:latin typeface="Times New Roman" panose="02020603050405020304" pitchFamily="18" charset="0"/>
                        </a:rPr>
                        <a:t>Dịch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vụ</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sản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xuất</a:t>
                      </a:r>
                      <a:r>
                        <a:rPr lang="en-US" sz="1600" b="0" i="0" u="none" strike="noStrike" dirty="0">
                          <a:solidFill>
                            <a:srgbClr val="000000"/>
                          </a:solidFill>
                          <a:effectLst/>
                          <a:latin typeface="Times New Roman" panose="02020603050405020304" pitchFamily="18" charset="0"/>
                        </a:rPr>
                        <a:t> (manufacturing services)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600" b="0" i="0" u="none" strike="noStrike" dirty="0" err="1">
                          <a:solidFill>
                            <a:srgbClr val="000000"/>
                          </a:solidFill>
                          <a:effectLst/>
                          <a:latin typeface="Times New Roman" panose="02020603050405020304" pitchFamily="18" charset="0"/>
                        </a:rPr>
                        <a:t>Công</a:t>
                      </a:r>
                      <a:r>
                        <a:rPr lang="en-US" sz="1600" b="0" i="0" u="none" strike="noStrike" dirty="0">
                          <a:solidFill>
                            <a:srgbClr val="000000"/>
                          </a:solidFill>
                          <a:effectLst/>
                          <a:latin typeface="Times New Roman" panose="02020603050405020304" pitchFamily="18" charset="0"/>
                        </a:rPr>
                        <a:t> ty </a:t>
                      </a:r>
                      <a:r>
                        <a:rPr lang="en-US" sz="1600" b="0" i="0" u="none" strike="noStrike" dirty="0" err="1">
                          <a:solidFill>
                            <a:srgbClr val="000000"/>
                          </a:solidFill>
                          <a:effectLst/>
                          <a:latin typeface="Times New Roman" panose="02020603050405020304" pitchFamily="18" charset="0"/>
                        </a:rPr>
                        <a:t>làm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thử</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nghiệm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sản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xuất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phân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phối</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và</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cung</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cấp</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dịch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vụ</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sửa</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chữa</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cho</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các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phụ</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kiện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và</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lắp</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ráp</a:t>
                      </a:r>
                      <a:endParaRPr lang="en-US" sz="1600" b="0" i="0" u="none" strike="noStrike" dirty="0">
                        <a:solidFill>
                          <a:srgbClr val="000000"/>
                        </a:solidFill>
                        <a:effectLst/>
                        <a:latin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2015441">
                <a:tc>
                  <a:txBody>
                    <a:bodyPr/>
                    <a:lstStyle/>
                    <a:p>
                      <a:pPr algn="l" fontAlgn="ctr"/>
                      <a:r>
                        <a:rPr lang="vi-VN" sz="1600" b="0" i="0" u="none" strike="noStrike" dirty="0">
                          <a:solidFill>
                            <a:srgbClr val="000000"/>
                          </a:solidFill>
                          <a:effectLst/>
                          <a:latin typeface="Times New Roman" panose="02020603050405020304" pitchFamily="18" charset="0"/>
                        </a:rPr>
                        <a:t>Phương pháp tiếp cận đa năng (multi-disciplinary approach)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phương pháp để nắm bắt thông tin đầu vào từ tất cả những bên liên quan có thể gây ảnh hưởng đến quá trình. Phương pháp này được thực hiện bởi một</a:t>
                      </a:r>
                      <a:r>
                        <a:rPr lang="en-US" sz="1600" b="0" i="0" u="none" strike="noStrike" dirty="0">
                          <a:solidFill>
                            <a:srgbClr val="000000"/>
                          </a:solidFill>
                          <a:effectLst/>
                          <a:latin typeface="Times New Roman" panose="02020603050405020304" pitchFamily="18" charset="0"/>
                        </a:rPr>
                        <a:t> </a:t>
                      </a:r>
                      <a:r>
                        <a:rPr lang="vi-VN" sz="1600" b="0" i="0" u="none" strike="noStrike" dirty="0">
                          <a:solidFill>
                            <a:srgbClr val="000000"/>
                          </a:solidFill>
                          <a:effectLst/>
                          <a:latin typeface="Times New Roman" panose="02020603050405020304" pitchFamily="18" charset="0"/>
                        </a:rPr>
                        <a:t>nhóm bao gồm nhân viên từ các tổ chức và có thể gồm các đại diện khách hàng và nhà cung cấp; thành viên trong nhóm có thể là nội bộ hay bên ngoài; hoặc đội ngũ hiện có hoặc đội ngũ được thành lập theo sự vụ có thể được sử dụng như các nhóm bảo hành; nguồn đầu</a:t>
                      </a:r>
                      <a:r>
                        <a:rPr lang="en-US" sz="1600" b="0" i="0" u="none" strike="noStrike" dirty="0">
                          <a:solidFill>
                            <a:srgbClr val="000000"/>
                          </a:solidFill>
                          <a:effectLst/>
                          <a:latin typeface="Times New Roman" panose="02020603050405020304" pitchFamily="18" charset="0"/>
                        </a:rPr>
                        <a:t> </a:t>
                      </a:r>
                      <a:r>
                        <a:rPr lang="vi-VN" sz="1600" b="0" i="0" u="none" strike="noStrike" dirty="0">
                          <a:solidFill>
                            <a:srgbClr val="000000"/>
                          </a:solidFill>
                          <a:effectLst/>
                          <a:latin typeface="Times New Roman" panose="02020603050405020304" pitchFamily="18" charset="0"/>
                        </a:rPr>
                        <a:t>vào cho nhóm có thể bao</a:t>
                      </a:r>
                      <a:r>
                        <a:rPr lang="en-US" sz="1600" b="0" i="0" u="none" strike="noStrike" dirty="0">
                          <a:solidFill>
                            <a:srgbClr val="000000"/>
                          </a:solidFill>
                          <a:effectLst/>
                          <a:latin typeface="Times New Roman" panose="02020603050405020304" pitchFamily="18" charset="0"/>
                        </a:rPr>
                        <a:t> </a:t>
                      </a:r>
                      <a:r>
                        <a:rPr lang="vi-VN" sz="1600" b="0" i="0" u="none" strike="noStrike" dirty="0">
                          <a:solidFill>
                            <a:srgbClr val="000000"/>
                          </a:solidFill>
                          <a:effectLst/>
                          <a:latin typeface="Times New Roman" panose="02020603050405020304" pitchFamily="18" charset="0"/>
                        </a:rPr>
                        <a:t>gồm các yêu cầu từ cả tổ chức và khách hàng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65303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DDC3C-0BEA-4203-BE22-D45063510748}"/>
              </a:ext>
            </a:extLst>
          </p:cNvPr>
          <p:cNvSpPr/>
          <p:nvPr/>
        </p:nvSpPr>
        <p:spPr>
          <a:xfrm>
            <a:off x="1468581" y="654600"/>
            <a:ext cx="10723419"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3. THUẬT NGỮ, ĐỊNH NGHĨA CHÍNH</a:t>
            </a:r>
            <a:endParaRPr lang="en-US" sz="32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2255216"/>
              </p:ext>
            </p:extLst>
          </p:nvPr>
        </p:nvGraphicFramePr>
        <p:xfrm>
          <a:off x="1060361" y="1771641"/>
          <a:ext cx="10401838" cy="4822344"/>
        </p:xfrm>
        <a:graphic>
          <a:graphicData uri="http://schemas.openxmlformats.org/drawingml/2006/table">
            <a:tbl>
              <a:tblPr/>
              <a:tblGrid>
                <a:gridCol w="2913478">
                  <a:extLst>
                    <a:ext uri="{9D8B030D-6E8A-4147-A177-3AD203B41FA5}">
                      <a16:colId xmlns:a16="http://schemas.microsoft.com/office/drawing/2014/main" val="20000"/>
                    </a:ext>
                  </a:extLst>
                </a:gridCol>
                <a:gridCol w="7488360">
                  <a:extLst>
                    <a:ext uri="{9D8B030D-6E8A-4147-A177-3AD203B41FA5}">
                      <a16:colId xmlns:a16="http://schemas.microsoft.com/office/drawing/2014/main" val="20001"/>
                    </a:ext>
                  </a:extLst>
                </a:gridCol>
              </a:tblGrid>
              <a:tr h="1875356">
                <a:tc>
                  <a:txBody>
                    <a:bodyPr/>
                    <a:lstStyle/>
                    <a:p>
                      <a:pPr algn="l" fontAlgn="ctr"/>
                      <a:r>
                        <a:rPr lang="en-US" sz="1600" b="0" i="0" u="none" strike="noStrike" dirty="0" err="1">
                          <a:solidFill>
                            <a:srgbClr val="000000"/>
                          </a:solidFill>
                          <a:effectLst/>
                          <a:latin typeface="Times New Roman" panose="02020603050405020304" pitchFamily="18" charset="0"/>
                        </a:rPr>
                        <a:t>Đại</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tu</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định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kỳ</a:t>
                      </a:r>
                      <a:endParaRPr lang="en-US" sz="1600" b="0" i="0" u="none" strike="noStrike" dirty="0">
                        <a:solidFill>
                          <a:srgbClr val="000000"/>
                        </a:solidFill>
                        <a:effectLst/>
                        <a:latin typeface="Times New Roman" panose="02020603050405020304" pitchFamily="18" charset="0"/>
                      </a:endParaRPr>
                    </a:p>
                    <a:p>
                      <a:pPr algn="l" fontAlgn="ct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Priodic</a:t>
                      </a:r>
                      <a:r>
                        <a:rPr lang="en-US" sz="1600" b="0" i="0" u="none" strike="noStrike" dirty="0">
                          <a:solidFill>
                            <a:srgbClr val="000000"/>
                          </a:solidFill>
                          <a:effectLst/>
                          <a:latin typeface="Times New Roman" panose="02020603050405020304" pitchFamily="18" charset="0"/>
                        </a:rPr>
                        <a:t> overhaul)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phần chức năng của một tổ chức (hoặc quá trình) được thực hiện qua phương pháp bảo trì của một tổ chức bên ngoài nhằm mục đích ngăn chặn</a:t>
                      </a:r>
                      <a:r>
                        <a:rPr lang="en-US" sz="1600" b="0" i="0" u="none" strike="noStrike" dirty="0">
                          <a:solidFill>
                            <a:srgbClr val="000000"/>
                          </a:solidFill>
                          <a:effectLst/>
                          <a:latin typeface="Times New Roman" panose="02020603050405020304" pitchFamily="18" charset="0"/>
                        </a:rPr>
                        <a:t> </a:t>
                      </a:r>
                      <a:r>
                        <a:rPr lang="vi-VN" sz="1600" b="0" i="0" u="none" strike="noStrike" dirty="0">
                          <a:solidFill>
                            <a:srgbClr val="000000"/>
                          </a:solidFill>
                          <a:effectLst/>
                          <a:latin typeface="Times New Roman" panose="02020603050405020304" pitchFamily="18" charset="0"/>
                        </a:rPr>
                        <a:t>những sự cố lớn ngoài ý muốn, dựa trên lịch sử lỗi hoặc gián đoạn, một phần của thiết bị hoặc hệ thống phụ của thiết bị, được chủ động đưa ra khỏi khu vực dịch vụ và tháo rời, sửa chữa, thay thế phụ tùng, lắp ráp lại, và sau đó được trả về khu vực dịch vụ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1071632">
                <a:tc>
                  <a:txBody>
                    <a:bodyPr/>
                    <a:lstStyle/>
                    <a:p>
                      <a:pPr algn="l" fontAlgn="ctr"/>
                      <a:r>
                        <a:rPr lang="en-US" sz="1600" b="0" i="0" u="none" strike="noStrike" dirty="0" err="1">
                          <a:solidFill>
                            <a:srgbClr val="000000"/>
                          </a:solidFill>
                          <a:effectLst/>
                          <a:latin typeface="Times New Roman" panose="02020603050405020304" pitchFamily="18" charset="0"/>
                        </a:rPr>
                        <a:t>Bảo</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trì</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dự</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báo</a:t>
                      </a:r>
                      <a:r>
                        <a:rPr lang="en-US" sz="1600" b="0" i="0" u="none" strike="noStrike" dirty="0">
                          <a:solidFill>
                            <a:srgbClr val="000000"/>
                          </a:solidFill>
                          <a:effectLst/>
                          <a:latin typeface="Times New Roman" panose="02020603050405020304" pitchFamily="18" charset="0"/>
                        </a:rPr>
                        <a:t> (predictive maintenance)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một cách tiếp cận và một tổ hợp các biện pháp kỹ thuật được sử dụng để đánh giá tình trạng của thiết bị đang sử dụng bằng cáchthực hiện giám sát định kỳ hoặc liên tục các điều kiện thiết bị, nhằm dự đoán khi nào việc bảo trì phải được thực hiện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1071632">
                <a:tc>
                  <a:txBody>
                    <a:bodyPr/>
                    <a:lstStyle/>
                    <a:p>
                      <a:pPr algn="l" fontAlgn="ctr"/>
                      <a:r>
                        <a:rPr lang="fr-FR" sz="1600" b="0" i="0" u="none" strike="noStrike" dirty="0" err="1">
                          <a:solidFill>
                            <a:srgbClr val="000000"/>
                          </a:solidFill>
                          <a:effectLst/>
                          <a:latin typeface="Times New Roman" panose="02020603050405020304" pitchFamily="18" charset="0"/>
                        </a:rPr>
                        <a:t>Bảo</a:t>
                      </a:r>
                      <a:r>
                        <a:rPr lang="fr-FR" sz="1600" b="0" i="0" u="none" strike="noStrike" dirty="0">
                          <a:solidFill>
                            <a:srgbClr val="000000"/>
                          </a:solidFill>
                          <a:effectLst/>
                          <a:latin typeface="Times New Roman" panose="02020603050405020304" pitchFamily="18" charset="0"/>
                        </a:rPr>
                        <a:t> </a:t>
                      </a:r>
                      <a:r>
                        <a:rPr lang="fr-FR" sz="1600" b="0" i="0" u="none" strike="noStrike" dirty="0" err="1">
                          <a:solidFill>
                            <a:srgbClr val="000000"/>
                          </a:solidFill>
                          <a:effectLst/>
                          <a:latin typeface="Times New Roman" panose="02020603050405020304" pitchFamily="18" charset="0"/>
                        </a:rPr>
                        <a:t>trì</a:t>
                      </a:r>
                      <a:r>
                        <a:rPr lang="fr-FR" sz="1600" b="0" i="0" u="none" strike="noStrike" dirty="0">
                          <a:solidFill>
                            <a:srgbClr val="000000"/>
                          </a:solidFill>
                          <a:effectLst/>
                          <a:latin typeface="Times New Roman" panose="02020603050405020304" pitchFamily="18" charset="0"/>
                        </a:rPr>
                        <a:t> </a:t>
                      </a:r>
                      <a:r>
                        <a:rPr lang="fr-FR" sz="1600" b="0" i="0" u="none" strike="noStrike" dirty="0" err="1">
                          <a:solidFill>
                            <a:srgbClr val="000000"/>
                          </a:solidFill>
                          <a:effectLst/>
                          <a:latin typeface="Times New Roman" panose="02020603050405020304" pitchFamily="18" charset="0"/>
                        </a:rPr>
                        <a:t>phòng</a:t>
                      </a:r>
                      <a:r>
                        <a:rPr lang="fr-FR" sz="1600" b="0" i="0" u="none" strike="noStrike" dirty="0">
                          <a:solidFill>
                            <a:srgbClr val="000000"/>
                          </a:solidFill>
                          <a:effectLst/>
                          <a:latin typeface="Times New Roman" panose="02020603050405020304" pitchFamily="18" charset="0"/>
                        </a:rPr>
                        <a:t> </a:t>
                      </a:r>
                      <a:r>
                        <a:rPr lang="fr-FR" sz="1600" b="0" i="0" u="none" strike="noStrike" dirty="0" err="1">
                          <a:solidFill>
                            <a:srgbClr val="000000"/>
                          </a:solidFill>
                          <a:effectLst/>
                          <a:latin typeface="Times New Roman" panose="02020603050405020304" pitchFamily="18" charset="0"/>
                        </a:rPr>
                        <a:t>ngừa</a:t>
                      </a:r>
                      <a:r>
                        <a:rPr lang="fr-FR" sz="1600" b="0" i="0" u="none" strike="noStrike" dirty="0">
                          <a:solidFill>
                            <a:srgbClr val="000000"/>
                          </a:solidFill>
                          <a:effectLst/>
                          <a:latin typeface="Times New Roman" panose="02020603050405020304" pitchFamily="18" charset="0"/>
                        </a:rPr>
                        <a:t> (</a:t>
                      </a:r>
                      <a:r>
                        <a:rPr lang="fr-FR" sz="1600" b="0" i="0" u="none" strike="noStrike" dirty="0" err="1">
                          <a:solidFill>
                            <a:srgbClr val="000000"/>
                          </a:solidFill>
                          <a:effectLst/>
                          <a:latin typeface="Times New Roman" panose="02020603050405020304" pitchFamily="18" charset="0"/>
                        </a:rPr>
                        <a:t>preventive</a:t>
                      </a:r>
                      <a:r>
                        <a:rPr lang="fr-FR" sz="1600" b="0" i="0" u="none" strike="noStrike" dirty="0">
                          <a:solidFill>
                            <a:srgbClr val="000000"/>
                          </a:solidFill>
                          <a:effectLst/>
                          <a:latin typeface="Times New Roman" panose="02020603050405020304" pitchFamily="18" charset="0"/>
                        </a:rPr>
                        <a:t> maintenance)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kế hoạch hoạt động đều đặn (theo thời gian, kiểm tra định kỳ và sửa chữa lớn) để loại bỏ nguyên nhân của lỗi thiết bị và gián đoạn đột xuất đến sản xuất, đây được coi như sản phẩm đầu ra của hoạt động thiết kế quá trình sản xuất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803724">
                <a:tc>
                  <a:txBody>
                    <a:bodyPr/>
                    <a:lstStyle/>
                    <a:p>
                      <a:pPr algn="l" fontAlgn="ctr"/>
                      <a:r>
                        <a:rPr lang="en-US" sz="1600" b="0" i="0" u="none" strike="noStrike" dirty="0" err="1">
                          <a:solidFill>
                            <a:srgbClr val="000000"/>
                          </a:solidFill>
                          <a:effectLst/>
                          <a:latin typeface="Times New Roman" panose="02020603050405020304" pitchFamily="18" charset="0"/>
                        </a:rPr>
                        <a:t>Bảo</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trì</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hiệu</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suất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toàn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diện</a:t>
                      </a:r>
                      <a:r>
                        <a:rPr lang="en-US" sz="1600" b="0" i="0" u="none" strike="noStrike" dirty="0">
                          <a:solidFill>
                            <a:srgbClr val="000000"/>
                          </a:solidFill>
                          <a:effectLst/>
                          <a:latin typeface="Times New Roman" panose="02020603050405020304" pitchFamily="18" charset="0"/>
                        </a:rPr>
                        <a:t> (TPM - total productive maintenance)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Một hệ thống duy</a:t>
                      </a:r>
                      <a:r>
                        <a:rPr lang="en-US" sz="1600" b="0" i="0" u="none" strike="noStrike" dirty="0">
                          <a:solidFill>
                            <a:srgbClr val="000000"/>
                          </a:solidFill>
                          <a:effectLst/>
                          <a:latin typeface="Times New Roman" panose="02020603050405020304" pitchFamily="18" charset="0"/>
                        </a:rPr>
                        <a:t> </a:t>
                      </a:r>
                      <a:r>
                        <a:rPr lang="vi-VN" sz="1600" b="0" i="0" u="none" strike="noStrike" dirty="0">
                          <a:solidFill>
                            <a:srgbClr val="000000"/>
                          </a:solidFill>
                          <a:effectLst/>
                          <a:latin typeface="Times New Roman" panose="02020603050405020304" pitchFamily="18" charset="0"/>
                        </a:rPr>
                        <a:t>trì</a:t>
                      </a:r>
                      <a:r>
                        <a:rPr lang="en-US" sz="1600" b="0" i="0" u="none" strike="noStrike" dirty="0">
                          <a:solidFill>
                            <a:srgbClr val="000000"/>
                          </a:solidFill>
                          <a:effectLst/>
                          <a:latin typeface="Times New Roman" panose="02020603050405020304" pitchFamily="18" charset="0"/>
                        </a:rPr>
                        <a:t> </a:t>
                      </a:r>
                      <a:r>
                        <a:rPr lang="vi-VN" sz="1600" b="0" i="0" u="none" strike="noStrike" dirty="0">
                          <a:solidFill>
                            <a:srgbClr val="000000"/>
                          </a:solidFill>
                          <a:effectLst/>
                          <a:latin typeface="Times New Roman" panose="02020603050405020304" pitchFamily="18" charset="0"/>
                        </a:rPr>
                        <a:t>và cải tiến khả năng tích hợp của sản xuất và hệ thống quản lý chất lượng thông qua máy móc thiết bị, quá trình, và các nhân viên làm gia tăng giá trị cho tổ chức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742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DDC3C-0BEA-4203-BE22-D45063510748}"/>
              </a:ext>
            </a:extLst>
          </p:cNvPr>
          <p:cNvSpPr/>
          <p:nvPr/>
        </p:nvSpPr>
        <p:spPr>
          <a:xfrm>
            <a:off x="1622737" y="590205"/>
            <a:ext cx="10723419"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3. THUẬT NGỮ, ĐỊNH NGHĨA CHÍNH</a:t>
            </a:r>
            <a:endParaRPr lang="en-US" sz="32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72117944"/>
              </p:ext>
            </p:extLst>
          </p:nvPr>
        </p:nvGraphicFramePr>
        <p:xfrm>
          <a:off x="1420968" y="1614141"/>
          <a:ext cx="10118501" cy="4696506"/>
        </p:xfrm>
        <a:graphic>
          <a:graphicData uri="http://schemas.openxmlformats.org/drawingml/2006/table">
            <a:tbl>
              <a:tblPr/>
              <a:tblGrid>
                <a:gridCol w="2834117">
                  <a:extLst>
                    <a:ext uri="{9D8B030D-6E8A-4147-A177-3AD203B41FA5}">
                      <a16:colId xmlns:a16="http://schemas.microsoft.com/office/drawing/2014/main" val="20000"/>
                    </a:ext>
                  </a:extLst>
                </a:gridCol>
                <a:gridCol w="7284384">
                  <a:extLst>
                    <a:ext uri="{9D8B030D-6E8A-4147-A177-3AD203B41FA5}">
                      <a16:colId xmlns:a16="http://schemas.microsoft.com/office/drawing/2014/main" val="20001"/>
                    </a:ext>
                  </a:extLst>
                </a:gridCol>
              </a:tblGrid>
              <a:tr h="853910">
                <a:tc>
                  <a:txBody>
                    <a:bodyPr/>
                    <a:lstStyle/>
                    <a:p>
                      <a:pPr algn="l" fontAlgn="ctr"/>
                      <a:r>
                        <a:rPr lang="vi-VN" sz="1600" b="0" i="0" u="none" strike="noStrike" dirty="0">
                          <a:solidFill>
                            <a:srgbClr val="000000"/>
                          </a:solidFill>
                          <a:effectLst/>
                          <a:latin typeface="Times New Roman" panose="02020603050405020304" pitchFamily="18" charset="0"/>
                        </a:rPr>
                        <a:t> Phí vận chuyển vượt trội (premium freight)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600" b="0" i="0" u="none" strike="noStrike" dirty="0">
                          <a:solidFill>
                            <a:srgbClr val="000000"/>
                          </a:solidFill>
                          <a:effectLst/>
                          <a:latin typeface="Times New Roman" panose="02020603050405020304" pitchFamily="18" charset="0"/>
                        </a:rPr>
                        <a:t>chi </a:t>
                      </a:r>
                      <a:r>
                        <a:rPr lang="en-US" sz="1600" b="0" i="0" u="none" strike="noStrike" dirty="0" err="1">
                          <a:solidFill>
                            <a:srgbClr val="000000"/>
                          </a:solidFill>
                          <a:effectLst/>
                          <a:latin typeface="Times New Roman" panose="02020603050405020304" pitchFamily="18" charset="0"/>
                        </a:rPr>
                        <a:t>phí</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phụ</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trội</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hoặc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phí</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phát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sinh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ngoài</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hợp</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đồng</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giao</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hàng</a:t>
                      </a:r>
                      <a:endParaRPr lang="en-US" sz="1600" b="0" i="0" u="none" strike="noStrike" dirty="0">
                        <a:solidFill>
                          <a:srgbClr val="000000"/>
                        </a:solidFill>
                        <a:effectLst/>
                        <a:latin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1280866">
                <a:tc>
                  <a:txBody>
                    <a:bodyPr/>
                    <a:lstStyle/>
                    <a:p>
                      <a:pPr algn="l" fontAlgn="ctr"/>
                      <a:r>
                        <a:rPr lang="en-US" sz="1600" b="0" i="0" u="none" strike="noStrike" dirty="0">
                          <a:solidFill>
                            <a:srgbClr val="000000"/>
                          </a:solidFill>
                          <a:effectLst/>
                          <a:latin typeface="Times New Roman" panose="02020603050405020304" pitchFamily="18" charset="0"/>
                        </a:rPr>
                        <a:t>An </a:t>
                      </a:r>
                      <a:r>
                        <a:rPr lang="en-US" sz="1600" b="0" i="0" u="none" strike="noStrike" dirty="0" err="1">
                          <a:solidFill>
                            <a:srgbClr val="000000"/>
                          </a:solidFill>
                          <a:effectLst/>
                          <a:latin typeface="Times New Roman" panose="02020603050405020304" pitchFamily="18" charset="0"/>
                        </a:rPr>
                        <a:t>toàn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sản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phẩm</a:t>
                      </a:r>
                      <a:r>
                        <a:rPr lang="en-US" sz="1600" b="0" i="0" u="none" strike="noStrike" dirty="0">
                          <a:solidFill>
                            <a:srgbClr val="000000"/>
                          </a:solidFill>
                          <a:effectLst/>
                          <a:latin typeface="Times New Roman" panose="02020603050405020304" pitchFamily="18" charset="0"/>
                        </a:rPr>
                        <a:t> (product safety)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en-US" sz="1600" b="0" i="0" u="none" strike="noStrike" dirty="0" err="1">
                          <a:solidFill>
                            <a:srgbClr val="000000"/>
                          </a:solidFill>
                          <a:effectLst/>
                          <a:latin typeface="Times New Roman" panose="02020603050405020304" pitchFamily="18" charset="0"/>
                        </a:rPr>
                        <a:t>các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tiêu</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chuẩn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liên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quan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đến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việc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thiết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kế</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và</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sản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xuất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các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sản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phẩm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để</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đảm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bảo</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không</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gây</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ra</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tác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hại</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hoặc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tạo</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ra</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mối</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nguy</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cho</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khách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hàng</a:t>
                      </a:r>
                      <a:endParaRPr lang="en-US" sz="1600" b="0" i="0" u="none" strike="noStrike" dirty="0">
                        <a:solidFill>
                          <a:srgbClr val="000000"/>
                        </a:solidFill>
                        <a:effectLst/>
                        <a:latin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853910">
                <a:tc>
                  <a:txBody>
                    <a:bodyPr/>
                    <a:lstStyle/>
                    <a:p>
                      <a:pPr algn="l" fontAlgn="ctr"/>
                      <a:r>
                        <a:rPr lang="en-US" sz="1600" b="0" i="0" u="none" strike="noStrike" dirty="0" err="1">
                          <a:solidFill>
                            <a:srgbClr val="000000"/>
                          </a:solidFill>
                          <a:effectLst/>
                          <a:latin typeface="Times New Roman" panose="02020603050405020304" pitchFamily="18" charset="0"/>
                        </a:rPr>
                        <a:t>Sản</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phẩm</a:t>
                      </a:r>
                      <a:r>
                        <a:rPr lang="en-US" sz="1600" b="0" i="0" u="none" strike="noStrike" dirty="0">
                          <a:solidFill>
                            <a:srgbClr val="000000"/>
                          </a:solidFill>
                          <a:effectLst/>
                          <a:latin typeface="Times New Roman" panose="02020603050405020304" pitchFamily="18" charset="0"/>
                        </a:rPr>
                        <a:t> (product)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dùng để gọi bất kỳ kết quả đầu ra được định trước nào kể từ khâu hiện thực hóa sản phẩm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853910">
                <a:tc>
                  <a:txBody>
                    <a:bodyPr/>
                    <a:lstStyle/>
                    <a:p>
                      <a:pPr algn="l" fontAlgn="ctr"/>
                      <a:r>
                        <a:rPr lang="en-US" sz="1600" b="0" i="0" u="none" strike="noStrike" dirty="0" err="1">
                          <a:solidFill>
                            <a:srgbClr val="000000"/>
                          </a:solidFill>
                          <a:effectLst/>
                          <a:latin typeface="Times New Roman" panose="02020603050405020304" pitchFamily="18" charset="0"/>
                        </a:rPr>
                        <a:t>Kế</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hoạch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đối</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ứng</a:t>
                      </a:r>
                      <a:r>
                        <a:rPr lang="en-US" sz="1600" b="0" i="0" u="none" strike="noStrike" dirty="0">
                          <a:solidFill>
                            <a:srgbClr val="000000"/>
                          </a:solidFill>
                          <a:effectLst/>
                          <a:latin typeface="Times New Roman" panose="02020603050405020304" pitchFamily="18" charset="0"/>
                        </a:rPr>
                        <a:t> (reaction plan)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Một hay chuỗi các bước được mô tả trong kế hoạch kiểm soát trong trường hợp phát hiện sự kiện bất thường hoặc không phù hợp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53910">
                <a:tc>
                  <a:txBody>
                    <a:bodyPr/>
                    <a:lstStyle/>
                    <a:p>
                      <a:pPr algn="l" fontAlgn="ctr"/>
                      <a:r>
                        <a:rPr lang="en-US" sz="1600" b="0" i="0" u="none" strike="noStrike" dirty="0" err="1">
                          <a:solidFill>
                            <a:srgbClr val="000000"/>
                          </a:solidFill>
                          <a:effectLst/>
                          <a:latin typeface="Times New Roman" panose="02020603050405020304" pitchFamily="18" charset="0"/>
                        </a:rPr>
                        <a:t>Địa</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điểm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hỗ</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trợ</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từ</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xa</a:t>
                      </a:r>
                      <a:r>
                        <a:rPr lang="en-US" sz="1600" b="0" i="0" u="none" strike="noStrike" dirty="0">
                          <a:solidFill>
                            <a:srgbClr val="000000"/>
                          </a:solidFill>
                          <a:effectLst/>
                          <a:latin typeface="Times New Roman" panose="02020603050405020304" pitchFamily="18" charset="0"/>
                        </a:rPr>
                        <a:t> (remote location)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nơi hỗ trợ cho địa điểm sản xuất và tại đó diễn ra các quy trình phi sản xuất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56621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DDC3C-0BEA-4203-BE22-D45063510748}"/>
              </a:ext>
            </a:extLst>
          </p:cNvPr>
          <p:cNvSpPr/>
          <p:nvPr/>
        </p:nvSpPr>
        <p:spPr>
          <a:xfrm>
            <a:off x="1803041" y="577327"/>
            <a:ext cx="10723419"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3. THUẬT NGỮ, ĐỊNH NGHĨA CHÍNH</a:t>
            </a:r>
            <a:endParaRPr lang="en-US" sz="32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59477194"/>
              </p:ext>
            </p:extLst>
          </p:nvPr>
        </p:nvGraphicFramePr>
        <p:xfrm>
          <a:off x="1202028" y="1549745"/>
          <a:ext cx="10298806" cy="4760902"/>
        </p:xfrm>
        <a:graphic>
          <a:graphicData uri="http://schemas.openxmlformats.org/drawingml/2006/table">
            <a:tbl>
              <a:tblPr/>
              <a:tblGrid>
                <a:gridCol w="2884619">
                  <a:extLst>
                    <a:ext uri="{9D8B030D-6E8A-4147-A177-3AD203B41FA5}">
                      <a16:colId xmlns:a16="http://schemas.microsoft.com/office/drawing/2014/main" val="20000"/>
                    </a:ext>
                  </a:extLst>
                </a:gridCol>
                <a:gridCol w="7414187">
                  <a:extLst>
                    <a:ext uri="{9D8B030D-6E8A-4147-A177-3AD203B41FA5}">
                      <a16:colId xmlns:a16="http://schemas.microsoft.com/office/drawing/2014/main" val="20001"/>
                    </a:ext>
                  </a:extLst>
                </a:gridCol>
              </a:tblGrid>
              <a:tr h="432809">
                <a:tc>
                  <a:txBody>
                    <a:bodyPr/>
                    <a:lstStyle/>
                    <a:p>
                      <a:pPr algn="l" fontAlgn="ctr"/>
                      <a:r>
                        <a:rPr lang="en-US" sz="1600" b="0" i="0" u="none" strike="noStrike" dirty="0" err="1">
                          <a:solidFill>
                            <a:srgbClr val="000000"/>
                          </a:solidFill>
                          <a:effectLst/>
                          <a:latin typeface="Times New Roman" panose="02020603050405020304" pitchFamily="18" charset="0"/>
                        </a:rPr>
                        <a:t>Địa</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điểm</a:t>
                      </a:r>
                      <a:r>
                        <a:rPr lang="en-US" sz="1600" b="0" i="0" u="none" strike="noStrike" dirty="0">
                          <a:solidFill>
                            <a:srgbClr val="000000"/>
                          </a:solidFill>
                          <a:effectLst/>
                          <a:latin typeface="Times New Roman" panose="02020603050405020304" pitchFamily="18" charset="0"/>
                        </a:rPr>
                        <a:t> (site)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địa điểm mà tại đó quá trình sản xuất giá trị gia tăng được diễn ra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1731237">
                <a:tc>
                  <a:txBody>
                    <a:bodyPr/>
                    <a:lstStyle/>
                    <a:p>
                      <a:pPr algn="l" fontAlgn="ctr"/>
                      <a:r>
                        <a:rPr lang="en-US" sz="1600" b="0" i="0" u="none" strike="noStrike" dirty="0" err="1">
                          <a:solidFill>
                            <a:srgbClr val="000000"/>
                          </a:solidFill>
                          <a:effectLst/>
                          <a:latin typeface="Times New Roman" panose="02020603050405020304" pitchFamily="18" charset="0"/>
                        </a:rPr>
                        <a:t>Đặc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tính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đặc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biệt</a:t>
                      </a:r>
                      <a:r>
                        <a:rPr lang="en-US" sz="1600" b="0" i="0" u="none" strike="noStrike" dirty="0">
                          <a:solidFill>
                            <a:srgbClr val="000000"/>
                          </a:solidFill>
                          <a:effectLst/>
                          <a:latin typeface="Times New Roman" panose="02020603050405020304" pitchFamily="18" charset="0"/>
                        </a:rPr>
                        <a:t> (special characteristic)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Việc phân loại đặc tính của sản phẩm hoặc thông số quá trình sản xuất cóthể ảnh hưởng đến an toàn hoặc việc tuân thủ các quy định, phù hợp, chức năng, hiệu suất, yêu cầu, hoặc gia công tiếp theo của sản phẩm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1298428">
                <a:tc>
                  <a:txBody>
                    <a:bodyPr/>
                    <a:lstStyle/>
                    <a:p>
                      <a:pPr algn="l" fontAlgn="ctr"/>
                      <a:r>
                        <a:rPr lang="en-US" sz="1600" b="0" i="0" u="none" strike="noStrike" dirty="0" err="1">
                          <a:solidFill>
                            <a:srgbClr val="000000"/>
                          </a:solidFill>
                          <a:effectLst/>
                          <a:latin typeface="Times New Roman" panose="02020603050405020304" pitchFamily="18" charset="0"/>
                        </a:rPr>
                        <a:t>Tình</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trạng</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đặc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biệt</a:t>
                      </a:r>
                      <a:r>
                        <a:rPr lang="en-US" sz="1600" b="0" i="0" u="none" strike="noStrike" dirty="0">
                          <a:solidFill>
                            <a:srgbClr val="000000"/>
                          </a:solidFill>
                          <a:effectLst/>
                          <a:latin typeface="Times New Roman" panose="02020603050405020304" pitchFamily="18" charset="0"/>
                        </a:rPr>
                        <a:t> (special 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thông báo của một nhóm khách hàng xác định cho một tổ chức nơi mà yêu cầu của một hoặc nhiều khách hàng không được đáp ứng do những vấn đề lớn về chất lượng và giao hàng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1298428">
                <a:tc>
                  <a:txBody>
                    <a:bodyPr/>
                    <a:lstStyle/>
                    <a:p>
                      <a:pPr algn="l" fontAlgn="ctr"/>
                      <a:r>
                        <a:rPr lang="en-US" sz="1600" b="0" i="0" u="none" strike="noStrike" dirty="0" err="1">
                          <a:solidFill>
                            <a:srgbClr val="000000"/>
                          </a:solidFill>
                          <a:effectLst/>
                          <a:latin typeface="Times New Roman" panose="02020603050405020304" pitchFamily="18" charset="0"/>
                        </a:rPr>
                        <a:t>chức</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năng</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hỗ</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trợ</a:t>
                      </a:r>
                      <a:r>
                        <a:rPr lang="en-US" sz="1600" b="0" i="0" u="none" strike="noStrike" dirty="0">
                          <a:solidFill>
                            <a:srgbClr val="000000"/>
                          </a:solidFill>
                          <a:effectLst/>
                          <a:latin typeface="Times New Roman" panose="02020603050405020304" pitchFamily="18" charset="0"/>
                        </a:rPr>
                        <a:t> (support function)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vi-VN" sz="1600" b="0" i="0" u="none" strike="noStrike" dirty="0">
                          <a:solidFill>
                            <a:srgbClr val="000000"/>
                          </a:solidFill>
                          <a:effectLst/>
                          <a:latin typeface="Times New Roman" panose="02020603050405020304" pitchFamily="18" charset="0"/>
                        </a:rPr>
                        <a:t>hoạt động phi sản xuất (thực hiện tại địa điểm chính hoặc tại một địa điểm hỗ trợ từ xa) hỗ trợ một (hoặc nhiều hơn) các địa điểm sản xuất của cùng một tổ chức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95329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2433" y="1983347"/>
            <a:ext cx="9247032" cy="1200329"/>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4. GIẢI THÍCH </a:t>
            </a:r>
          </a:p>
          <a:p>
            <a:pPr algn="ctr"/>
            <a:r>
              <a:rPr lang="en-US" sz="3600" b="1" dirty="0">
                <a:latin typeface="Times New Roman" panose="02020603050405020304" pitchFamily="18" charset="0"/>
                <a:cs typeface="Times New Roman" panose="02020603050405020304" pitchFamily="18" charset="0"/>
              </a:rPr>
              <a:t>CÁC YÊU CẦU TIÊU CHUẨN</a:t>
            </a:r>
          </a:p>
        </p:txBody>
      </p:sp>
    </p:spTree>
    <p:extLst>
      <p:ext uri="{BB962C8B-B14F-4D97-AF65-F5344CB8AC3E}">
        <p14:creationId xmlns:p14="http://schemas.microsoft.com/office/powerpoint/2010/main" val="1931084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93FED1-EA00-43EA-A494-DFF597B7BDFF}"/>
              </a:ext>
            </a:extLst>
          </p:cNvPr>
          <p:cNvSpPr/>
          <p:nvPr/>
        </p:nvSpPr>
        <p:spPr>
          <a:xfrm>
            <a:off x="831273" y="879933"/>
            <a:ext cx="10618045" cy="4401205"/>
          </a:xfrm>
          <a:prstGeom prst="rect">
            <a:avLst/>
          </a:prstGeom>
        </p:spPr>
        <p:txBody>
          <a:bodyPr wrap="square">
            <a:spAutoFit/>
          </a:bodyPr>
          <a:lstStyle/>
          <a:p>
            <a:r>
              <a:rPr lang="vi-VN" sz="2000" b="1" dirty="0">
                <a:latin typeface="+mj-lt"/>
              </a:rPr>
              <a:t>4 Bối cảnh của tổ chức</a:t>
            </a:r>
          </a:p>
          <a:p>
            <a:r>
              <a:rPr lang="vi-VN" sz="2000" b="1" dirty="0">
                <a:latin typeface="+mj-lt"/>
              </a:rPr>
              <a:t>4.1 Hiểu tổ chức và bối cảnh của tổ chức</a:t>
            </a:r>
          </a:p>
          <a:p>
            <a:r>
              <a:rPr lang="vi-VN" sz="2000" dirty="0">
                <a:latin typeface="+mj-lt"/>
              </a:rPr>
              <a:t>Tổ chức phải xác định các vấn đề bên trong và bên ngoài có liên quan đến mục</a:t>
            </a:r>
            <a:r>
              <a:rPr lang="en-US" sz="2000" dirty="0">
                <a:latin typeface="+mj-lt"/>
              </a:rPr>
              <a:t> </a:t>
            </a:r>
            <a:r>
              <a:rPr lang="vi-VN" sz="2000" dirty="0">
                <a:latin typeface="+mj-lt"/>
              </a:rPr>
              <a:t>đích, định hướng chiến lược và những vấn đề ảnh hưởng đến khả năng của tổ chức trong việc đạt được kết quả mong đợi của hệ thống quản lý chất lượng.</a:t>
            </a:r>
          </a:p>
          <a:p>
            <a:r>
              <a:rPr lang="vi-VN" sz="2000" dirty="0">
                <a:latin typeface="+mj-lt"/>
              </a:rPr>
              <a:t>Tổ chức phải theo dõi và xem xét thông tin về các vấn đề bên ngoài và nội bộ.</a:t>
            </a:r>
            <a:endParaRPr lang="en-US" sz="2000" dirty="0">
              <a:latin typeface="+mj-lt"/>
            </a:endParaRPr>
          </a:p>
          <a:p>
            <a:endParaRPr lang="vi-VN" sz="2000" dirty="0">
              <a:latin typeface="+mj-lt"/>
            </a:endParaRPr>
          </a:p>
          <a:p>
            <a:r>
              <a:rPr lang="vi-VN" sz="2000" dirty="0">
                <a:latin typeface="+mj-lt"/>
              </a:rPr>
              <a:t>CHÚ THÍCH 1: Các vấn đề có thể bao gồm các yếu tố tích cực và tiêu cực hoặc các điều kiện cho việc xem xét.</a:t>
            </a:r>
          </a:p>
          <a:p>
            <a:r>
              <a:rPr lang="vi-VN" sz="2000" dirty="0">
                <a:latin typeface="+mj-lt"/>
              </a:rPr>
              <a:t>CHÚ THÍCH 2: Có thể tạo điều kiện cho việc hiểu rõ bối cảnh bên ngoài bằng cách xem xét các vấn đề phát sinh từ các môi trường pháp lý, công nghệ, cạnh tranh, thị trường, văn hóa, xã hội và kinh tế, hoặc là quốc tế, quốc gia, khu vực hoặc địa</a:t>
            </a:r>
            <a:r>
              <a:rPr lang="en-US" sz="2000" dirty="0">
                <a:latin typeface="+mj-lt"/>
              </a:rPr>
              <a:t> </a:t>
            </a:r>
            <a:r>
              <a:rPr lang="vi-VN" sz="2000" dirty="0">
                <a:latin typeface="+mj-lt"/>
              </a:rPr>
              <a:t>phương.</a:t>
            </a:r>
          </a:p>
          <a:p>
            <a:r>
              <a:rPr lang="vi-VN" sz="2000" dirty="0">
                <a:latin typeface="+mj-lt"/>
              </a:rPr>
              <a:t>CHÚ THÍCH 3: Có thể tạo điều kiện cho việc hiểu rõ bối cảnh nội bộ bằng cách xem xét các vấn đề liên quan đến giá trị, văn hóa, kiến thức và hoạt động của tổ chức.</a:t>
            </a:r>
          </a:p>
        </p:txBody>
      </p:sp>
    </p:spTree>
    <p:extLst>
      <p:ext uri="{BB962C8B-B14F-4D97-AF65-F5344CB8AC3E}">
        <p14:creationId xmlns:p14="http://schemas.microsoft.com/office/powerpoint/2010/main" val="3392368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649FB-C53A-4F44-A9E6-E694D9867653}"/>
              </a:ext>
            </a:extLst>
          </p:cNvPr>
          <p:cNvSpPr/>
          <p:nvPr/>
        </p:nvSpPr>
        <p:spPr>
          <a:xfrm>
            <a:off x="807662" y="894045"/>
            <a:ext cx="10889672" cy="4401205"/>
          </a:xfrm>
          <a:prstGeom prst="rect">
            <a:avLst/>
          </a:prstGeom>
        </p:spPr>
        <p:txBody>
          <a:bodyPr wrap="square">
            <a:spAutoFit/>
          </a:bodyPr>
          <a:lstStyle/>
          <a:p>
            <a:r>
              <a:rPr lang="vi-VN" sz="2800" b="1" dirty="0">
                <a:latin typeface="+mj-lt"/>
              </a:rPr>
              <a:t>4.2 Hiểu nhu cầu và mong đợi của các bên quan tâm</a:t>
            </a:r>
            <a:endParaRPr lang="en-US" sz="2800" b="1" dirty="0">
              <a:latin typeface="+mj-lt"/>
            </a:endParaRPr>
          </a:p>
          <a:p>
            <a:endParaRPr lang="vi-VN" sz="2800" b="1" dirty="0">
              <a:latin typeface="+mj-lt"/>
            </a:endParaRPr>
          </a:p>
          <a:p>
            <a:r>
              <a:rPr lang="vi-VN" sz="2800" dirty="0">
                <a:latin typeface="+mj-lt"/>
              </a:rPr>
              <a:t>Do có tác động hoặc tác động tiềm ẩn tới khả năng của tổ chức trong việc cung cấp nhất quán các sản phẩm và dịch vụ đáp ứng các yêu cầu của khách hàng và các yêu cầu luật định và chế định thích hợp, tổ chức phải xác định:</a:t>
            </a:r>
          </a:p>
          <a:p>
            <a:r>
              <a:rPr lang="vi-VN" sz="2800" dirty="0">
                <a:latin typeface="+mj-lt"/>
              </a:rPr>
              <a:t>a) các bên quan tâm có liên quan đến hệ thống quản lý chất lượng;</a:t>
            </a:r>
          </a:p>
          <a:p>
            <a:r>
              <a:rPr lang="vi-VN" sz="2800" dirty="0">
                <a:latin typeface="+mj-lt"/>
              </a:rPr>
              <a:t>b) các yêu cầu của các bên quan tâm này liên quan đến hệ thống quản </a:t>
            </a:r>
            <a:r>
              <a:rPr lang="en-US" sz="2800" dirty="0">
                <a:latin typeface="+mj-lt"/>
              </a:rPr>
              <a:t> </a:t>
            </a:r>
            <a:r>
              <a:rPr lang="vi-VN" sz="2800" dirty="0">
                <a:latin typeface="+mj-lt"/>
              </a:rPr>
              <a:t>lý chất lượng.Tổ chức phải theo dõi và xem xét thông tin về các bên quan tâm và các yêu cầu liên quan của họ.</a:t>
            </a:r>
          </a:p>
        </p:txBody>
      </p:sp>
    </p:spTree>
    <p:extLst>
      <p:ext uri="{BB962C8B-B14F-4D97-AF65-F5344CB8AC3E}">
        <p14:creationId xmlns:p14="http://schemas.microsoft.com/office/powerpoint/2010/main" val="4067221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337219-34AC-4942-8CC1-6A9B5C23542E}"/>
              </a:ext>
            </a:extLst>
          </p:cNvPr>
          <p:cNvSpPr/>
          <p:nvPr/>
        </p:nvSpPr>
        <p:spPr>
          <a:xfrm>
            <a:off x="547352" y="519318"/>
            <a:ext cx="11222182" cy="6186309"/>
          </a:xfrm>
          <a:prstGeom prst="rect">
            <a:avLst/>
          </a:prstGeom>
        </p:spPr>
        <p:txBody>
          <a:bodyPr wrap="square">
            <a:spAutoFit/>
          </a:bodyPr>
          <a:lstStyle/>
          <a:p>
            <a:pPr algn="just"/>
            <a:r>
              <a:rPr lang="vi-VN" sz="2200" b="1" dirty="0">
                <a:latin typeface="+mj-lt"/>
              </a:rPr>
              <a:t>4.3 Xác định phạm vi của hệ thống quản lý chất lượng</a:t>
            </a:r>
          </a:p>
          <a:p>
            <a:pPr algn="just"/>
            <a:r>
              <a:rPr lang="vi-VN" sz="2200" dirty="0">
                <a:latin typeface="+mj-lt"/>
              </a:rPr>
              <a:t>Tổ chức phải xác định các ranh giới và khả năng áp dụng của hệ thống quản lý chất</a:t>
            </a:r>
            <a:r>
              <a:rPr lang="en-US" sz="2200" dirty="0">
                <a:latin typeface="+mj-lt"/>
              </a:rPr>
              <a:t> </a:t>
            </a:r>
            <a:r>
              <a:rPr lang="vi-VN" sz="2200" dirty="0">
                <a:latin typeface="+mj-lt"/>
              </a:rPr>
              <a:t>lượng để thiết lập phạm vi hệ </a:t>
            </a:r>
            <a:r>
              <a:rPr lang="vi-VN" sz="2000" dirty="0">
                <a:latin typeface="+mj-lt"/>
              </a:rPr>
              <a:t>thống</a:t>
            </a:r>
            <a:r>
              <a:rPr lang="vi-VN" sz="2200" dirty="0">
                <a:latin typeface="+mj-lt"/>
              </a:rPr>
              <a:t> của tổ chức.</a:t>
            </a:r>
          </a:p>
          <a:p>
            <a:pPr algn="just"/>
            <a:r>
              <a:rPr lang="vi-VN" sz="2200" dirty="0">
                <a:latin typeface="+mj-lt"/>
              </a:rPr>
              <a:t>Khi xác định phạm vi này, tổ chức phải xem xét:</a:t>
            </a:r>
          </a:p>
          <a:p>
            <a:pPr algn="just"/>
            <a:r>
              <a:rPr lang="vi-VN" sz="2200" dirty="0">
                <a:latin typeface="+mj-lt"/>
              </a:rPr>
              <a:t>a) các vấn đề bên ngoài và nội bộ nêu tại 4.1;</a:t>
            </a:r>
          </a:p>
          <a:p>
            <a:pPr algn="just"/>
            <a:r>
              <a:rPr lang="vi-VN" sz="2200" dirty="0">
                <a:latin typeface="+mj-lt"/>
              </a:rPr>
              <a:t>b) các yêu cầu của các bên quan tâm liên quan nêu tại 4.2;</a:t>
            </a:r>
          </a:p>
          <a:p>
            <a:pPr algn="just"/>
            <a:r>
              <a:rPr lang="vi-VN" sz="2200" dirty="0">
                <a:latin typeface="+mj-lt"/>
              </a:rPr>
              <a:t>c) các sản phẩm và dịch vụ của tổ chức.</a:t>
            </a:r>
          </a:p>
          <a:p>
            <a:pPr algn="just"/>
            <a:r>
              <a:rPr lang="vi-VN" sz="2200" dirty="0">
                <a:latin typeface="+mj-lt"/>
              </a:rPr>
              <a:t>Tổ chức phải áp dụng tất cả các yêu cầu của Tiêu chuẩn quốc tế này nếu chúng áp dụng được trong phạm vi hệ thống quản lý chất lượng mà tổ chức xác định.</a:t>
            </a:r>
          </a:p>
          <a:p>
            <a:pPr algn="just"/>
            <a:r>
              <a:rPr lang="vi-VN" sz="2200" dirty="0">
                <a:latin typeface="+mj-lt"/>
              </a:rPr>
              <a:t>Phạm vi của hệ thống quản lý chất lượng của tổ chức phải sẵn có và được duy trì ở dạng thông tin bằng văn bản. </a:t>
            </a:r>
          </a:p>
          <a:p>
            <a:pPr algn="just"/>
            <a:r>
              <a:rPr lang="vi-VN" sz="2200" dirty="0">
                <a:latin typeface="+mj-lt"/>
              </a:rPr>
              <a:t>Phạm vi phải nêu rõ các loại sản phẩm và bao gồm dịch vụ, và giải thích cho bất kỳ yêu cầu nào của Tiêu chuẩn quốc tế này mà tổ chức xác định là không áp dụng trong phạm vi áp dụng hệ thống quản lý chất lượng của tổ chức.</a:t>
            </a:r>
          </a:p>
          <a:p>
            <a:pPr algn="just"/>
            <a:r>
              <a:rPr lang="vi-VN" sz="2200" dirty="0">
                <a:latin typeface="+mj-lt"/>
              </a:rPr>
              <a:t>Tuyên bố phù hợp với Tiêu chuẩn quốc tế này chỉ được khẳng định, nếu các yêu cầu được xác định là không áp dụng trong hệ thống không làm ảnh hưởng đến khả năng hoặc trách nhiệm của tổ chức trong việc đảm bảo sự phù hợp của sản phẩm và dịch vụ và nâng cao sự hài lòng của khách hàng.</a:t>
            </a:r>
          </a:p>
        </p:txBody>
      </p:sp>
    </p:spTree>
    <p:extLst>
      <p:ext uri="{BB962C8B-B14F-4D97-AF65-F5344CB8AC3E}">
        <p14:creationId xmlns:p14="http://schemas.microsoft.com/office/powerpoint/2010/main" val="1801107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5A8D00-D0A9-47AD-B68C-17237F80E255}"/>
              </a:ext>
            </a:extLst>
          </p:cNvPr>
          <p:cNvSpPr/>
          <p:nvPr/>
        </p:nvSpPr>
        <p:spPr>
          <a:xfrm>
            <a:off x="606868" y="858623"/>
            <a:ext cx="10986654" cy="4524315"/>
          </a:xfrm>
          <a:prstGeom prst="rect">
            <a:avLst/>
          </a:prstGeom>
        </p:spPr>
        <p:txBody>
          <a:bodyPr wrap="square">
            <a:spAutoFit/>
          </a:bodyPr>
          <a:lstStyle/>
          <a:p>
            <a:pPr algn="just"/>
            <a:r>
              <a:rPr lang="vi-VN" sz="2000" b="1" dirty="0">
                <a:latin typeface="+mj-lt"/>
              </a:rPr>
              <a:t>4</a:t>
            </a:r>
            <a:r>
              <a:rPr lang="vi-VN" sz="2400" b="1" dirty="0">
                <a:latin typeface="+mj-lt"/>
              </a:rPr>
              <a:t>.3.1 Xác định phạm vi của hệ thống quản lý chất lượng – Bổ sung</a:t>
            </a:r>
          </a:p>
          <a:p>
            <a:pPr algn="just"/>
            <a:r>
              <a:rPr lang="vi-VN" sz="2400" dirty="0">
                <a:latin typeface="+mj-lt"/>
              </a:rPr>
              <a:t>Các chức năng hỗ trợ, dù cùng địa điểm sản xuất hay tách biệt (như là các trung tâm thiết kế, tổng hành dinh, và các trung tâm phân phối), sẽ phải bao gồm trong phạm vi của Hệ thống quản lý chất lượng.</a:t>
            </a:r>
          </a:p>
          <a:p>
            <a:pPr algn="just"/>
            <a:r>
              <a:rPr lang="vi-VN" sz="2400" dirty="0">
                <a:latin typeface="+mj-lt"/>
              </a:rPr>
              <a:t>Chỉ cho phép ngoại trừ với tiêu chuẩn này liên quan tới các yêu cầu của thiết kế và phát triển sản phẩm trong ISO 9001, phần 8.3. Ngoại trừ phải được lý giải và duy trì dưới hình thức thông tin dạng văn bản. (xem ISO 9001, phần 7.5)</a:t>
            </a:r>
          </a:p>
          <a:p>
            <a:pPr algn="just"/>
            <a:r>
              <a:rPr lang="vi-VN" sz="2400" dirty="0">
                <a:latin typeface="+mj-lt"/>
              </a:rPr>
              <a:t>Các ngoại trừ không bao gồm thiết công đoạn sản xuất</a:t>
            </a:r>
            <a:r>
              <a:rPr lang="en-US" sz="2400" dirty="0">
                <a:latin typeface="+mj-lt"/>
              </a:rPr>
              <a:t>.</a:t>
            </a:r>
          </a:p>
          <a:p>
            <a:pPr algn="just"/>
            <a:endParaRPr lang="vi-VN" sz="2400" dirty="0">
              <a:latin typeface="+mj-lt"/>
            </a:endParaRPr>
          </a:p>
          <a:p>
            <a:pPr algn="just"/>
            <a:r>
              <a:rPr lang="vi-VN" sz="2400" b="1" dirty="0">
                <a:latin typeface="+mj-lt"/>
              </a:rPr>
              <a:t>4.3.2 Các yêu cầu riêng của khách hàng</a:t>
            </a:r>
          </a:p>
          <a:p>
            <a:pPr algn="just"/>
            <a:r>
              <a:rPr lang="vi-VN" sz="2400" dirty="0">
                <a:latin typeface="+mj-lt"/>
              </a:rPr>
              <a:t>Các yêu cầu riêng của khách hàng phải được đánh giá và bao gồm trong phạm vi hệ</a:t>
            </a:r>
            <a:r>
              <a:rPr lang="en-US" sz="2400" dirty="0">
                <a:latin typeface="+mj-lt"/>
              </a:rPr>
              <a:t> </a:t>
            </a:r>
            <a:r>
              <a:rPr lang="vi-VN" sz="2400" dirty="0">
                <a:latin typeface="+mj-lt"/>
              </a:rPr>
              <a:t>thống quản lý chất lượng của Tổ chức.</a:t>
            </a:r>
          </a:p>
        </p:txBody>
      </p:sp>
    </p:spTree>
    <p:extLst>
      <p:ext uri="{BB962C8B-B14F-4D97-AF65-F5344CB8AC3E}">
        <p14:creationId xmlns:p14="http://schemas.microsoft.com/office/powerpoint/2010/main" val="2169840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38226F-348A-45A6-9C24-7A9CDB6011AC}"/>
              </a:ext>
            </a:extLst>
          </p:cNvPr>
          <p:cNvSpPr/>
          <p:nvPr/>
        </p:nvSpPr>
        <p:spPr>
          <a:xfrm>
            <a:off x="651342" y="742309"/>
            <a:ext cx="11067848" cy="5324535"/>
          </a:xfrm>
          <a:prstGeom prst="rect">
            <a:avLst/>
          </a:prstGeom>
        </p:spPr>
        <p:txBody>
          <a:bodyPr wrap="square">
            <a:spAutoFit/>
          </a:bodyPr>
          <a:lstStyle/>
          <a:p>
            <a:r>
              <a:rPr lang="vi-VN" sz="2000" b="1" dirty="0">
                <a:latin typeface="+mj-lt"/>
              </a:rPr>
              <a:t>4.4 Hệ thống quản lý chất lượng và các quá trình của hệ thống</a:t>
            </a:r>
          </a:p>
          <a:p>
            <a:r>
              <a:rPr lang="vi-VN" sz="2000" dirty="0">
                <a:latin typeface="+mj-lt"/>
              </a:rPr>
              <a:t>4.4.1 Tổ chức phải thiết lập, thực hiện, duy trì và cải tiến liên tục hệ thống quản lý chất lượng, bao gồm các quá trình cần thiết và sự tương tác của các quá trình, theo các yêu cầu của Tiêu chuẩn quốc tế này.</a:t>
            </a:r>
            <a:r>
              <a:rPr lang="en-US" sz="2000" dirty="0">
                <a:latin typeface="+mj-lt"/>
              </a:rPr>
              <a:t> </a:t>
            </a:r>
            <a:r>
              <a:rPr lang="vi-VN" sz="2000" dirty="0">
                <a:latin typeface="+mj-lt"/>
              </a:rPr>
              <a:t>Tổ chức phải xác định các quá trình cần thiết của hệ thống quản lý chất lượng và việc áp dụng các quá trình này trong toàn bộ tổ chức, và phải:</a:t>
            </a:r>
          </a:p>
          <a:p>
            <a:r>
              <a:rPr lang="vi-VN" sz="2000" dirty="0">
                <a:latin typeface="+mj-lt"/>
              </a:rPr>
              <a:t>a)  xác định các yếu tố đầu vào cần thiết và đầu ra mong đợi từ các quá trình này;</a:t>
            </a:r>
          </a:p>
          <a:p>
            <a:r>
              <a:rPr lang="vi-VN" sz="2000" dirty="0">
                <a:latin typeface="+mj-lt"/>
              </a:rPr>
              <a:t>b)  xác định trình tự và mối tương tác của các quá trình này;</a:t>
            </a:r>
          </a:p>
          <a:p>
            <a:r>
              <a:rPr lang="vi-VN" sz="2000" dirty="0">
                <a:latin typeface="+mj-lt"/>
              </a:rPr>
              <a:t>c)  xác định và áp dụng các </a:t>
            </a:r>
            <a:r>
              <a:rPr lang="vi-VN" dirty="0">
                <a:latin typeface="+mj-lt"/>
              </a:rPr>
              <a:t>tiêu</a:t>
            </a:r>
            <a:r>
              <a:rPr lang="vi-VN" sz="2000" dirty="0">
                <a:latin typeface="+mj-lt"/>
              </a:rPr>
              <a:t> chí và phương pháp (bao gồm theo dõi, đo lường và các chỉ số hoạt động liên quan) cần thiết để đảm bảo việc điều hành và kiểm soát các quá trình này có hiệu lực;</a:t>
            </a:r>
          </a:p>
          <a:p>
            <a:r>
              <a:rPr lang="vi-VN" sz="2000" dirty="0">
                <a:latin typeface="+mj-lt"/>
              </a:rPr>
              <a:t>d)  xác định các nguồn lực cần thiết cho các quá trình này và đảm bảo tính sẵn có của các nguồn lực;</a:t>
            </a:r>
          </a:p>
          <a:p>
            <a:r>
              <a:rPr lang="vi-VN" sz="2000" dirty="0">
                <a:latin typeface="+mj-lt"/>
              </a:rPr>
              <a:t>e)  phân công trách nhiệm và quyền hạn cho các quá trình này</a:t>
            </a:r>
          </a:p>
          <a:p>
            <a:r>
              <a:rPr lang="vi-VN" sz="2000" dirty="0">
                <a:latin typeface="+mj-lt"/>
              </a:rPr>
              <a:t>f)   giải quyết các rủi ro và cơ hội được xác định theo các yêu cầu của 6.1.</a:t>
            </a:r>
          </a:p>
          <a:p>
            <a:r>
              <a:rPr lang="vi-VN" sz="2000" dirty="0">
                <a:latin typeface="+mj-lt"/>
              </a:rPr>
              <a:t>g)  đánh giá các quá trình này và thực hiện bất kỳ thay đổi nào cần thiết để đảm bảo rằng các quá trình này đạt được kết quả như mong đợi của tổ chức;</a:t>
            </a:r>
          </a:p>
          <a:p>
            <a:r>
              <a:rPr lang="vi-VN" sz="2000" dirty="0">
                <a:latin typeface="+mj-lt"/>
              </a:rPr>
              <a:t>h)  cải tiến các quá trình và hệ thống quản lý chất lượng.</a:t>
            </a:r>
          </a:p>
        </p:txBody>
      </p:sp>
    </p:spTree>
    <p:extLst>
      <p:ext uri="{BB962C8B-B14F-4D97-AF65-F5344CB8AC3E}">
        <p14:creationId xmlns:p14="http://schemas.microsoft.com/office/powerpoint/2010/main" val="359444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0310" y="927279"/>
            <a:ext cx="10702343" cy="4647426"/>
          </a:xfrm>
          <a:prstGeom prst="rect">
            <a:avLst/>
          </a:prstGeom>
          <a:noFill/>
        </p:spPr>
        <p:txBody>
          <a:bodyPr wrap="square" rtlCol="0">
            <a:spAutoFit/>
          </a:bodyPr>
          <a:lstStyle/>
          <a:p>
            <a:r>
              <a:rPr lang="en-US" sz="4000" b="1" dirty="0">
                <a:solidFill>
                  <a:srgbClr val="0070C0"/>
                </a:solidFill>
                <a:latin typeface="Times New Roman" panose="02020603050405020304" pitchFamily="18" charset="0"/>
                <a:cs typeface="Times New Roman" panose="02020603050405020304" pitchFamily="18" charset="0"/>
              </a:rPr>
              <a:t>NỘI DUNG</a:t>
            </a:r>
          </a:p>
          <a:p>
            <a:endParaRPr lang="en-US" sz="2800" dirty="0">
              <a:solidFill>
                <a:srgbClr val="0070C0"/>
              </a:solidFill>
              <a:latin typeface="Times New Roman" panose="02020603050405020304" pitchFamily="18" charset="0"/>
              <a:cs typeface="Times New Roman" panose="02020603050405020304" pitchFamily="18" charset="0"/>
            </a:endParaRPr>
          </a:p>
          <a:p>
            <a:endParaRPr lang="en-US" sz="2800" dirty="0">
              <a:solidFill>
                <a:srgbClr val="0070C0"/>
              </a:solidFill>
              <a:latin typeface="Times New Roman" panose="02020603050405020304" pitchFamily="18" charset="0"/>
              <a:cs typeface="Times New Roman" panose="02020603050405020304" pitchFamily="18" charset="0"/>
            </a:endParaRPr>
          </a:p>
          <a:p>
            <a:pPr marL="342900" indent="-342900">
              <a:buAutoNum type="arabicPeriod"/>
            </a:pPr>
            <a:r>
              <a:rPr lang="en-US" sz="2800" dirty="0">
                <a:solidFill>
                  <a:srgbClr val="0070C0"/>
                </a:solidFill>
                <a:latin typeface="Times New Roman" panose="02020603050405020304" pitchFamily="18" charset="0"/>
                <a:cs typeface="Times New Roman" panose="02020603050405020304" pitchFamily="18" charset="0"/>
              </a:rPr>
              <a:t>LƯU Ý BẢN QUYỀN IATF</a:t>
            </a:r>
          </a:p>
          <a:p>
            <a:pPr marL="342900" indent="-342900">
              <a:buAutoNum type="arabicPeriod"/>
            </a:pPr>
            <a:r>
              <a:rPr lang="en-US" sz="2800" dirty="0">
                <a:solidFill>
                  <a:srgbClr val="0070C0"/>
                </a:solidFill>
                <a:latin typeface="Times New Roman" panose="02020603050405020304" pitchFamily="18" charset="0"/>
                <a:cs typeface="Times New Roman" panose="02020603050405020304" pitchFamily="18" charset="0"/>
              </a:rPr>
              <a:t>CÁC NGUYÊN TẮC </a:t>
            </a:r>
            <a:r>
              <a:rPr lang="en-US" sz="3200" dirty="0">
                <a:solidFill>
                  <a:srgbClr val="0070C0"/>
                </a:solidFill>
                <a:latin typeface="Times New Roman" panose="02020603050405020304" pitchFamily="18" charset="0"/>
                <a:cs typeface="Times New Roman" panose="02020603050405020304" pitchFamily="18" charset="0"/>
              </a:rPr>
              <a:t>QUẢN</a:t>
            </a:r>
            <a:r>
              <a:rPr lang="en-US" sz="2800" dirty="0">
                <a:solidFill>
                  <a:srgbClr val="0070C0"/>
                </a:solidFill>
                <a:latin typeface="Times New Roman" panose="02020603050405020304" pitchFamily="18" charset="0"/>
                <a:cs typeface="Times New Roman" panose="02020603050405020304" pitchFamily="18" charset="0"/>
              </a:rPr>
              <a:t> LÝ CHẤT LƯỢNG, TƯ DUY DỰA TRÊN RỦI RO</a:t>
            </a:r>
          </a:p>
          <a:p>
            <a:pPr marL="342900" indent="-342900">
              <a:buAutoNum type="arabicPeriod"/>
            </a:pPr>
            <a:r>
              <a:rPr lang="en-US" sz="2800" dirty="0">
                <a:solidFill>
                  <a:srgbClr val="0070C0"/>
                </a:solidFill>
                <a:latin typeface="Times New Roman" panose="02020603050405020304" pitchFamily="18" charset="0"/>
                <a:cs typeface="Times New Roman" panose="02020603050405020304" pitchFamily="18" charset="0"/>
              </a:rPr>
              <a:t>ĐỊNH NGHĨA, THUẬT NGỮ</a:t>
            </a:r>
          </a:p>
          <a:p>
            <a:pPr marL="342900" indent="-342900">
              <a:buAutoNum type="arabicPeriod"/>
            </a:pPr>
            <a:r>
              <a:rPr lang="en-US" sz="2800" dirty="0">
                <a:solidFill>
                  <a:srgbClr val="0070C0"/>
                </a:solidFill>
                <a:latin typeface="Times New Roman" panose="02020603050405020304" pitchFamily="18" charset="0"/>
                <a:cs typeface="Times New Roman" panose="02020603050405020304" pitchFamily="18" charset="0"/>
              </a:rPr>
              <a:t>GIẢI THÍCH CÁC YÊU CẦU TIÊU CHUẨN</a:t>
            </a:r>
          </a:p>
          <a:p>
            <a:pPr marL="342900" indent="-342900">
              <a:buAutoNum type="arabicPeriod"/>
            </a:pPr>
            <a:endParaRPr lang="en-US" sz="2800" dirty="0">
              <a:solidFill>
                <a:srgbClr val="0070C0"/>
              </a:solidFill>
              <a:latin typeface="Times New Roman" panose="02020603050405020304" pitchFamily="18" charset="0"/>
              <a:cs typeface="Times New Roman" panose="02020603050405020304" pitchFamily="18" charset="0"/>
            </a:endParaRPr>
          </a:p>
          <a:p>
            <a:pPr marL="342900" indent="-342900">
              <a:buAutoNum type="arabicPeriod"/>
            </a:pPr>
            <a:endParaRPr lang="en-US" sz="2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555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38226F-348A-45A6-9C24-7A9CDB6011AC}"/>
              </a:ext>
            </a:extLst>
          </p:cNvPr>
          <p:cNvSpPr/>
          <p:nvPr/>
        </p:nvSpPr>
        <p:spPr>
          <a:xfrm>
            <a:off x="651342" y="742309"/>
            <a:ext cx="11067848" cy="5940088"/>
          </a:xfrm>
          <a:prstGeom prst="rect">
            <a:avLst/>
          </a:prstGeom>
        </p:spPr>
        <p:txBody>
          <a:bodyPr wrap="square">
            <a:spAutoFit/>
          </a:bodyPr>
          <a:lstStyle/>
          <a:p>
            <a:r>
              <a:rPr lang="vi-VN" dirty="0"/>
              <a:t>Trong cách tiếp cận của mình, IATF - International Automotive Task Force đưa ra một mô hình quá trình khá dễ dàng vận dụng là COP - SOP - MOP.</a:t>
            </a:r>
            <a:endParaRPr lang="en-US" dirty="0"/>
          </a:p>
          <a:p>
            <a:endParaRPr lang="vi-VN" dirty="0"/>
          </a:p>
          <a:p>
            <a:r>
              <a:rPr lang="vi-VN" dirty="0"/>
              <a:t>COP (Customer Oriented Process) hay còn gọi là quá trình định hướng khách hàng, được định nghĩa bởi IATF dựa trên thực tế là mọi tổ chức cần đầu vào từ khách hàng để xác định nhu cầu của khách hàng &amp; thỏa mãn các yêu cầu đó. COP là các quá trình ảnh hưởng trực tiếp đến chất lượng và chuyển giao sản phẩm cho khách hàng. Chúng là các quá trình liên quan trực tiếp đến khách hàng bên ngoài thông qua đầu vào và đầu ra. Việc nhận biết và kiểm soát đầy đủ các quá trình COP có tiếng nói quyết định đến khả năng thỏa mãn khách hàng của tổ chức</a:t>
            </a:r>
          </a:p>
          <a:p>
            <a:endParaRPr lang="en-US" dirty="0"/>
          </a:p>
          <a:p>
            <a:r>
              <a:rPr lang="vi-VN" dirty="0"/>
              <a:t>SOP (Support Process) hay còn gọi là quá trình hỗ trợ, được xác định dựa trên nguyên tắc là các quá trình COP đòi hỏi phải có sự hỗ trợ từ các quá trình khác để đạt được kết quả/đầu ra mong muốn. SOP tiếp nhận đầu vào từ các quá trình COP và cung cấp đầu ra cho các quá trình COP. Những quá trình như đào tạo, tuyển dụng, vận hành hệ thống thông tin,...được coi là quá trình SOP.</a:t>
            </a:r>
            <a:endParaRPr lang="en-US" dirty="0"/>
          </a:p>
          <a:p>
            <a:endParaRPr lang="vi-VN" dirty="0"/>
          </a:p>
          <a:p>
            <a:r>
              <a:rPr lang="vi-VN" dirty="0"/>
              <a:t>MOP (Management Process) hay còn gọi là quá trình quản lý, là các quá trình được thiết lập để khởi xướng, định hướng, theo dõi hay xem xét các quá trình COP &amp; SOP. Mục tiêu cuối cùng của các quá trình MOP là tạo văn hóa định hướng khách hàng, triển khai một cách có hiệu lực và hiệu quả các quá trình COP &amp; SOP. Các quá trình MOP điển hình là hoạch định chiến lược, đánh giá nội bộ, xem xét của lãnh đạo, cải tiến liên tục...</a:t>
            </a:r>
          </a:p>
          <a:p>
            <a:endParaRPr lang="vi-VN" sz="2000" dirty="0">
              <a:latin typeface="+mj-lt"/>
            </a:endParaRPr>
          </a:p>
        </p:txBody>
      </p:sp>
    </p:spTree>
    <p:extLst>
      <p:ext uri="{BB962C8B-B14F-4D97-AF65-F5344CB8AC3E}">
        <p14:creationId xmlns:p14="http://schemas.microsoft.com/office/powerpoint/2010/main" val="3030849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00"/>
            <a:ext cx="10515600" cy="1006475"/>
          </a:xfrm>
        </p:spPr>
        <p:txBody>
          <a:bodyPr/>
          <a:lstStyle/>
          <a:p>
            <a:r>
              <a:rPr lang="en-US" dirty="0">
                <a:solidFill>
                  <a:srgbClr val="FF0000"/>
                </a:solidFill>
              </a:rPr>
              <a:t>TIẾP CẬN THEO QUÁ TRÌNH</a:t>
            </a:r>
          </a:p>
        </p:txBody>
      </p:sp>
      <p:pic>
        <p:nvPicPr>
          <p:cNvPr id="4" name="Content Placeholder 3"/>
          <p:cNvPicPr>
            <a:picLocks noGrp="1" noChangeAspect="1"/>
          </p:cNvPicPr>
          <p:nvPr>
            <p:ph idx="1"/>
          </p:nvPr>
        </p:nvPicPr>
        <p:blipFill>
          <a:blip r:embed="rId2"/>
          <a:stretch>
            <a:fillRect/>
          </a:stretch>
        </p:blipFill>
        <p:spPr>
          <a:xfrm>
            <a:off x="2543175" y="1193706"/>
            <a:ext cx="8020050" cy="5165054"/>
          </a:xfrm>
          <a:prstGeom prst="rect">
            <a:avLst/>
          </a:prstGeom>
        </p:spPr>
      </p:pic>
    </p:spTree>
    <p:extLst>
      <p:ext uri="{BB962C8B-B14F-4D97-AF65-F5344CB8AC3E}">
        <p14:creationId xmlns:p14="http://schemas.microsoft.com/office/powerpoint/2010/main" val="1710294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AB24C-12AA-4EC2-B7A8-254D0D197578}"/>
              </a:ext>
            </a:extLst>
          </p:cNvPr>
          <p:cNvSpPr/>
          <p:nvPr/>
        </p:nvSpPr>
        <p:spPr>
          <a:xfrm>
            <a:off x="665408" y="502276"/>
            <a:ext cx="11374582" cy="6217087"/>
          </a:xfrm>
          <a:prstGeom prst="rect">
            <a:avLst/>
          </a:prstGeom>
        </p:spPr>
        <p:txBody>
          <a:bodyPr wrap="square">
            <a:spAutoFit/>
          </a:bodyPr>
          <a:lstStyle/>
          <a:p>
            <a:r>
              <a:rPr lang="vi-VN" sz="2000" b="1" dirty="0">
                <a:latin typeface="+mj-lt"/>
              </a:rPr>
              <a:t>4.4.1.2 Sản phẩm  an toàn</a:t>
            </a:r>
          </a:p>
          <a:p>
            <a:r>
              <a:rPr lang="vi-VN" dirty="0">
                <a:latin typeface="+mj-lt"/>
              </a:rPr>
              <a:t>Tổ chức  phải  có các quá  trình  bằng  văn  bản  về quản  lý sản  phẩm  an toàn  liên quan  tới các sản</a:t>
            </a:r>
            <a:r>
              <a:rPr lang="en-US" dirty="0">
                <a:latin typeface="+mj-lt"/>
              </a:rPr>
              <a:t> </a:t>
            </a:r>
            <a:r>
              <a:rPr lang="vi-VN" dirty="0">
                <a:latin typeface="+mj-lt"/>
              </a:rPr>
              <a:t>phẩm  và quá  trình  chế tạo bao gồm  nhưng không  giới hạn với các điều  sau đây, khi có thể:</a:t>
            </a:r>
            <a:endParaRPr lang="en-US" dirty="0">
              <a:latin typeface="+mj-lt"/>
            </a:endParaRPr>
          </a:p>
          <a:p>
            <a:pPr marL="457200" indent="-457200">
              <a:buFont typeface="+mj-lt"/>
              <a:buAutoNum type="alphaLcPeriod"/>
            </a:pPr>
            <a:r>
              <a:rPr lang="vi-VN" dirty="0">
                <a:latin typeface="+mj-lt"/>
              </a:rPr>
              <a:t>Nhận  biết của Tổ chức  về các yêu cầu của l</a:t>
            </a:r>
            <a:r>
              <a:rPr lang="en-US" dirty="0">
                <a:latin typeface="+mj-lt"/>
              </a:rPr>
              <a:t>u</a:t>
            </a:r>
            <a:r>
              <a:rPr lang="vi-VN" dirty="0">
                <a:latin typeface="+mj-lt"/>
              </a:rPr>
              <a:t>ật định và chế định về sản phẩm  an toàn;</a:t>
            </a:r>
            <a:endParaRPr lang="en-US" dirty="0">
              <a:latin typeface="+mj-lt"/>
            </a:endParaRPr>
          </a:p>
          <a:p>
            <a:pPr marL="457200" indent="-457200">
              <a:buFont typeface="+mj-lt"/>
              <a:buAutoNum type="alphaLcPeriod"/>
            </a:pPr>
            <a:r>
              <a:rPr lang="vi-VN" dirty="0">
                <a:latin typeface="+mj-lt"/>
              </a:rPr>
              <a:t>Các yêu cầu  về thông  báo của khách  hàng  tại mục a);</a:t>
            </a:r>
            <a:endParaRPr lang="en-US" dirty="0">
              <a:latin typeface="+mj-lt"/>
            </a:endParaRPr>
          </a:p>
          <a:p>
            <a:pPr marL="457200" indent="-457200">
              <a:buFont typeface="+mj-lt"/>
              <a:buAutoNum type="alphaLcPeriod"/>
            </a:pPr>
            <a:r>
              <a:rPr lang="vi-VN" dirty="0">
                <a:latin typeface="+mj-lt"/>
              </a:rPr>
              <a:t>Phê duyệt  đặc biệt về design  FMEA;</a:t>
            </a:r>
            <a:endParaRPr lang="en-US" dirty="0">
              <a:latin typeface="+mj-lt"/>
            </a:endParaRPr>
          </a:p>
          <a:p>
            <a:pPr marL="457200" indent="-457200">
              <a:buFont typeface="+mj-lt"/>
              <a:buAutoNum type="alphaLcPeriod"/>
            </a:pPr>
            <a:r>
              <a:rPr lang="vi-VN" dirty="0">
                <a:latin typeface="+mj-lt"/>
              </a:rPr>
              <a:t>Nhận  biết các đặc tính liên quan  tới sản phẩm  an toàn;</a:t>
            </a:r>
            <a:endParaRPr lang="en-US" dirty="0">
              <a:latin typeface="+mj-lt"/>
            </a:endParaRPr>
          </a:p>
          <a:p>
            <a:pPr marL="457200" indent="-457200">
              <a:buFont typeface="+mj-lt"/>
              <a:buAutoNum type="alphaLcPeriod"/>
            </a:pPr>
            <a:r>
              <a:rPr lang="vi-VN" dirty="0">
                <a:latin typeface="+mj-lt"/>
              </a:rPr>
              <a:t>Nhận  biết và kiểm  soát  các đặc tính liên quan tới an toàn của sản phẩm  khi sản  xuất;</a:t>
            </a:r>
            <a:endParaRPr lang="en-US" dirty="0">
              <a:latin typeface="+mj-lt"/>
            </a:endParaRPr>
          </a:p>
          <a:p>
            <a:pPr marL="457200" indent="-457200">
              <a:buFont typeface="+mj-lt"/>
              <a:buAutoNum type="alphaLcPeriod"/>
            </a:pPr>
            <a:r>
              <a:rPr lang="vi-VN" dirty="0">
                <a:latin typeface="+mj-lt"/>
              </a:rPr>
              <a:t>Phê duyệt  đặc biệt về kế hoạch  kiểm  soát  (Control plan)  và process FMEA;</a:t>
            </a:r>
            <a:endParaRPr lang="en-US" dirty="0">
              <a:latin typeface="+mj-lt"/>
            </a:endParaRPr>
          </a:p>
          <a:p>
            <a:pPr marL="457200" indent="-457200">
              <a:buFont typeface="+mj-lt"/>
              <a:buAutoNum type="alphaLcPeriod"/>
            </a:pPr>
            <a:r>
              <a:rPr lang="vi-VN" dirty="0">
                <a:latin typeface="+mj-lt"/>
              </a:rPr>
              <a:t>Các kế hoạch  ứng phó </a:t>
            </a:r>
            <a:endParaRPr lang="en-US" dirty="0">
              <a:latin typeface="+mj-lt"/>
            </a:endParaRPr>
          </a:p>
          <a:p>
            <a:pPr marL="457200" indent="-457200">
              <a:buFont typeface="+mj-lt"/>
              <a:buAutoNum type="alphaLcPeriod"/>
            </a:pPr>
            <a:r>
              <a:rPr lang="vi-VN" dirty="0">
                <a:latin typeface="+mj-lt"/>
              </a:rPr>
              <a:t>Xác  định  các trách  nhiệm, khái niệm  về quá  trình  yêu  cầu  trợ giúp  và luồng  thông  tin, bao gồm  lãnh  đạo  cao nhất,  và thông  báo của khách  hàng;</a:t>
            </a:r>
            <a:endParaRPr lang="en-US" dirty="0">
              <a:latin typeface="+mj-lt"/>
            </a:endParaRPr>
          </a:p>
          <a:p>
            <a:pPr marL="457200" indent="-457200">
              <a:buFont typeface="+mj-lt"/>
              <a:buAutoNum type="alphaLcPeriod"/>
            </a:pPr>
            <a:r>
              <a:rPr lang="vi-VN" dirty="0">
                <a:latin typeface="+mj-lt"/>
              </a:rPr>
              <a:t>Đào tạo được  xác định bởi Tổ chức  hoặc bởi khách  hàng  cho các nhân  sự gắn liền với các sản phẩm  có liên quan  tới an toàn  và các quá trình chế tạo liên quan;</a:t>
            </a:r>
            <a:endParaRPr lang="en-US" dirty="0">
              <a:latin typeface="+mj-lt"/>
            </a:endParaRPr>
          </a:p>
          <a:p>
            <a:pPr marL="457200" indent="-457200">
              <a:buFont typeface="+mj-lt"/>
              <a:buAutoNum type="alphaLcPeriod"/>
            </a:pPr>
            <a:r>
              <a:rPr lang="vi-VN" dirty="0">
                <a:latin typeface="+mj-lt"/>
              </a:rPr>
              <a:t>Những thay đổi của sản phẩm  hoặc  quá trình  phải được  phê duyệt  trước  khi áp dụng,  bao gồm  việc đánh  giá những  tác động  tiềm  ẩn tới sản  phẩm  an toàn  từ những  thay đổi của quá trình và sản  phẩm  (xem  ISO 9001, phần  8.3.6);</a:t>
            </a:r>
            <a:endParaRPr lang="en-US" dirty="0">
              <a:latin typeface="+mj-lt"/>
            </a:endParaRPr>
          </a:p>
          <a:p>
            <a:pPr marL="457200" indent="-457200">
              <a:buFont typeface="+mj-lt"/>
              <a:buAutoNum type="alphaLcPeriod"/>
            </a:pPr>
            <a:r>
              <a:rPr lang="vi-VN" dirty="0">
                <a:latin typeface="+mj-lt"/>
              </a:rPr>
              <a:t>Chuyển những  yêu  cầu  liên quan  tới sản  phẩm  an toàn  trong  toàn  bộ chuỗi  cung  cấp,  bao gồm  cả các nguồn  do khách  hàng  chỉ định</a:t>
            </a:r>
            <a:r>
              <a:rPr lang="en-US" dirty="0">
                <a:latin typeface="+mj-lt"/>
              </a:rPr>
              <a:t> </a:t>
            </a:r>
            <a:r>
              <a:rPr lang="vi-VN" dirty="0">
                <a:latin typeface="+mj-lt"/>
              </a:rPr>
              <a:t>(xem  phần  8.4.3.1);</a:t>
            </a:r>
            <a:endParaRPr lang="en-US" dirty="0">
              <a:latin typeface="+mj-lt"/>
            </a:endParaRPr>
          </a:p>
          <a:p>
            <a:pPr marL="457200" indent="-457200">
              <a:buFont typeface="+mj-lt"/>
              <a:buAutoNum type="alphaLcPeriod"/>
            </a:pPr>
            <a:r>
              <a:rPr lang="vi-VN" dirty="0">
                <a:latin typeface="+mj-lt"/>
              </a:rPr>
              <a:t>Truy  tìm nguồn  gốc sản phẩm  theo  lô chế tạo (ở mức tối thiểu)  trong  toàn bộ chuỗi  cung cấp (xem  phần 8.5.2.1);</a:t>
            </a:r>
            <a:endParaRPr lang="en-US" dirty="0">
              <a:latin typeface="+mj-lt"/>
            </a:endParaRPr>
          </a:p>
          <a:p>
            <a:pPr marL="457200" indent="-457200">
              <a:buFont typeface="+mj-lt"/>
              <a:buAutoNum type="alphaLcPeriod"/>
            </a:pPr>
            <a:r>
              <a:rPr lang="vi-VN" dirty="0">
                <a:latin typeface="+mj-lt"/>
              </a:rPr>
              <a:t>Các bài học kinh nghiệm khi giới thiệu  sản  phẩm  mới.</a:t>
            </a:r>
          </a:p>
        </p:txBody>
      </p:sp>
    </p:spTree>
    <p:extLst>
      <p:ext uri="{BB962C8B-B14F-4D97-AF65-F5344CB8AC3E}">
        <p14:creationId xmlns:p14="http://schemas.microsoft.com/office/powerpoint/2010/main" val="2810553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7A487B-91C6-45EA-85FE-D592AC3BC452}"/>
              </a:ext>
            </a:extLst>
          </p:cNvPr>
          <p:cNvSpPr/>
          <p:nvPr/>
        </p:nvSpPr>
        <p:spPr>
          <a:xfrm>
            <a:off x="867177" y="885733"/>
            <a:ext cx="10972800" cy="3539430"/>
          </a:xfrm>
          <a:prstGeom prst="rect">
            <a:avLst/>
          </a:prstGeom>
        </p:spPr>
        <p:txBody>
          <a:bodyPr wrap="square">
            <a:spAutoFit/>
          </a:bodyPr>
          <a:lstStyle/>
          <a:p>
            <a:r>
              <a:rPr lang="vi-VN" sz="3200" b="1" dirty="0">
                <a:latin typeface="+mj-lt"/>
              </a:rPr>
              <a:t>4.4.2 Theo mức độ cần thiết, tổ chức phải:</a:t>
            </a:r>
            <a:endParaRPr lang="en-US" sz="3200" b="1" dirty="0">
              <a:latin typeface="+mj-lt"/>
            </a:endParaRPr>
          </a:p>
          <a:p>
            <a:endParaRPr lang="vi-VN" sz="3200" b="1" dirty="0">
              <a:latin typeface="+mj-lt"/>
            </a:endParaRPr>
          </a:p>
          <a:p>
            <a:pPr marL="514350" indent="-514350">
              <a:buAutoNum type="alphaLcParenR"/>
            </a:pPr>
            <a:r>
              <a:rPr lang="vi-VN" sz="3200" dirty="0">
                <a:latin typeface="+mj-lt"/>
              </a:rPr>
              <a:t>duy trì thông tin dạng văn bản để hỗ trợ việc điều hành các quá trình;</a:t>
            </a:r>
            <a:endParaRPr lang="en-US" sz="3200" dirty="0">
              <a:latin typeface="+mj-lt"/>
            </a:endParaRPr>
          </a:p>
          <a:p>
            <a:pPr marL="514350" indent="-514350">
              <a:buAutoNum type="alphaLcParenR"/>
            </a:pPr>
            <a:endParaRPr lang="vi-VN" sz="3200" dirty="0">
              <a:latin typeface="+mj-lt"/>
            </a:endParaRPr>
          </a:p>
          <a:p>
            <a:r>
              <a:rPr lang="vi-VN" sz="3200" dirty="0">
                <a:latin typeface="+mj-lt"/>
              </a:rPr>
              <a:t>b)  lưu giữ thông tin dạng văn bản để khẳng định rằng các quá trình đang được tiến hành theo như hoạch định.</a:t>
            </a:r>
          </a:p>
        </p:txBody>
      </p:sp>
    </p:spTree>
    <p:extLst>
      <p:ext uri="{BB962C8B-B14F-4D97-AF65-F5344CB8AC3E}">
        <p14:creationId xmlns:p14="http://schemas.microsoft.com/office/powerpoint/2010/main" val="2099609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76538-8E50-4A1D-977C-232460D0CC69}"/>
              </a:ext>
            </a:extLst>
          </p:cNvPr>
          <p:cNvSpPr/>
          <p:nvPr/>
        </p:nvSpPr>
        <p:spPr>
          <a:xfrm>
            <a:off x="850673" y="496155"/>
            <a:ext cx="10842954" cy="5293757"/>
          </a:xfrm>
          <a:prstGeom prst="rect">
            <a:avLst/>
          </a:prstGeom>
        </p:spPr>
        <p:txBody>
          <a:bodyPr wrap="square">
            <a:spAutoFit/>
          </a:bodyPr>
          <a:lstStyle/>
          <a:p>
            <a:r>
              <a:rPr lang="vi-VN" sz="2600" b="1" dirty="0">
                <a:latin typeface="+mj-lt"/>
              </a:rPr>
              <a:t>5 Sự lãnh đạo</a:t>
            </a:r>
          </a:p>
          <a:p>
            <a:r>
              <a:rPr lang="vi-VN" sz="2600" b="1" dirty="0">
                <a:latin typeface="+mj-lt"/>
              </a:rPr>
              <a:t>5.1 Sự lãnh đạo và cam kết</a:t>
            </a:r>
          </a:p>
          <a:p>
            <a:r>
              <a:rPr lang="vi-VN" sz="2600" b="1" dirty="0">
                <a:latin typeface="+mj-lt"/>
              </a:rPr>
              <a:t>5.1.1 Khái quát</a:t>
            </a:r>
          </a:p>
          <a:p>
            <a:r>
              <a:rPr lang="vi-VN" sz="2600" dirty="0">
                <a:latin typeface="+mj-lt"/>
              </a:rPr>
              <a:t>Lãnh đạo cao nhất phải chứng tỏ vai trò lãnh đạo và cam kết đối với hệ thống quản lý chất lượng qua việc:</a:t>
            </a:r>
          </a:p>
          <a:p>
            <a:r>
              <a:rPr lang="vi-VN" sz="2600" dirty="0">
                <a:latin typeface="+mj-lt"/>
              </a:rPr>
              <a:t>a)    chịu trách nhiệm về hiệu lực của hệ thống quản lý chất lượng;</a:t>
            </a:r>
          </a:p>
          <a:p>
            <a:r>
              <a:rPr lang="vi-VN" sz="2600" dirty="0">
                <a:latin typeface="+mj-lt"/>
              </a:rPr>
              <a:t>b)    đảm bảo chính sách chất lượng và các mục tiêu chất lượng được thiết lập cho hệ thống  quản  lý chất lượng  và phù hợp với định hướng  chiến lược và bối cảnh của tổ chức;</a:t>
            </a:r>
          </a:p>
          <a:p>
            <a:r>
              <a:rPr lang="vi-VN" sz="2600" dirty="0">
                <a:latin typeface="+mj-lt"/>
              </a:rPr>
              <a:t>c)     đảm bảo sự tích hợp của các yêu cầu trong hệ thống quản lý chất lượng vào các quá trình kinh doanh của tổ chức;</a:t>
            </a:r>
          </a:p>
          <a:p>
            <a:r>
              <a:rPr lang="vi-VN" sz="2600" dirty="0">
                <a:latin typeface="+mj-lt"/>
              </a:rPr>
              <a:t>d)    thúc đẩy việc sử dụng cách tiếp cận quá trình và tư duy dựa trên rủi ro;</a:t>
            </a:r>
          </a:p>
          <a:p>
            <a:r>
              <a:rPr lang="vi-VN" sz="2600" dirty="0">
                <a:latin typeface="+mj-lt"/>
              </a:rPr>
              <a:t>e)    đảm bảo sẵn có các nguồn lực cần thiết cho hệ thống quản lý chất lượng;</a:t>
            </a:r>
            <a:endParaRPr lang="en-US" sz="2600" dirty="0">
              <a:latin typeface="+mj-lt"/>
            </a:endParaRPr>
          </a:p>
        </p:txBody>
      </p:sp>
    </p:spTree>
    <p:extLst>
      <p:ext uri="{BB962C8B-B14F-4D97-AF65-F5344CB8AC3E}">
        <p14:creationId xmlns:p14="http://schemas.microsoft.com/office/powerpoint/2010/main" val="3488524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4445FC-9A48-48F3-A452-787A9BBE3063}"/>
              </a:ext>
            </a:extLst>
          </p:cNvPr>
          <p:cNvSpPr/>
          <p:nvPr/>
        </p:nvSpPr>
        <p:spPr>
          <a:xfrm>
            <a:off x="770904" y="831935"/>
            <a:ext cx="10985043" cy="4893647"/>
          </a:xfrm>
          <a:prstGeom prst="rect">
            <a:avLst/>
          </a:prstGeom>
        </p:spPr>
        <p:txBody>
          <a:bodyPr wrap="square">
            <a:spAutoFit/>
          </a:bodyPr>
          <a:lstStyle/>
          <a:p>
            <a:r>
              <a:rPr lang="vi-VN" sz="2600" dirty="0">
                <a:latin typeface="+mj-lt"/>
              </a:rPr>
              <a:t>f)     truyền đạt về tầm quan trọng của việc quản lý chất lượng có hiệu lực và phù hợp với các yêu cầu hệ thống quản lý chất lượng;</a:t>
            </a:r>
          </a:p>
          <a:p>
            <a:r>
              <a:rPr lang="vi-VN" sz="2600" dirty="0">
                <a:latin typeface="+mj-lt"/>
              </a:rPr>
              <a:t>g)    đảm bảo hệ thống quản lý chất lượng đạt được kết quả mong đợi;</a:t>
            </a:r>
          </a:p>
          <a:p>
            <a:r>
              <a:rPr lang="vi-VN" sz="2600" dirty="0">
                <a:latin typeface="+mj-lt"/>
              </a:rPr>
              <a:t>h)    tham gia, chỉ đạo và hỗ trợ các cá nhân đóng góp vào tính hiệu lực của hệ thống quản lý chất lượng;</a:t>
            </a:r>
          </a:p>
          <a:p>
            <a:r>
              <a:rPr lang="vi-VN" sz="2600" dirty="0">
                <a:latin typeface="+mj-lt"/>
              </a:rPr>
              <a:t>i)      thúc đẩy sự cải tiến;</a:t>
            </a:r>
          </a:p>
          <a:p>
            <a:r>
              <a:rPr lang="vi-VN" sz="2600" dirty="0">
                <a:latin typeface="+mj-lt"/>
              </a:rPr>
              <a:t>j)     hỗ trợ vai trò quản lý khác có liên quan để chứng tỏ vai trò lãnh đạo của họ khi hệ thống áp dụng trong các phạm vi thuộc trách nhiệm.</a:t>
            </a:r>
          </a:p>
          <a:p>
            <a:r>
              <a:rPr lang="vi-VN" sz="2600" dirty="0">
                <a:latin typeface="+mj-lt"/>
              </a:rPr>
              <a:t>CHÚ THÍCH: Thuật ngữ “kinh doanh” trong Tiêu chuẩn quốc tế này có thể được diễn giải theo nghĩa rộng bao hàm tất cả các hoạt động mang tính cốt lõi cho mục đích tồn tại của tổ chức; bất kể đó là tổ chức công lập, tư nhân, có mục đích vì lợi nhuận hay phi lợi nhuận.</a:t>
            </a:r>
          </a:p>
        </p:txBody>
      </p:sp>
    </p:spTree>
    <p:extLst>
      <p:ext uri="{BB962C8B-B14F-4D97-AF65-F5344CB8AC3E}">
        <p14:creationId xmlns:p14="http://schemas.microsoft.com/office/powerpoint/2010/main" val="650790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11DD62-E9E7-4011-BEF0-559E62777123}"/>
              </a:ext>
            </a:extLst>
          </p:cNvPr>
          <p:cNvSpPr/>
          <p:nvPr/>
        </p:nvSpPr>
        <p:spPr>
          <a:xfrm>
            <a:off x="799937" y="703145"/>
            <a:ext cx="11036917" cy="5693866"/>
          </a:xfrm>
          <a:prstGeom prst="rect">
            <a:avLst/>
          </a:prstGeom>
        </p:spPr>
        <p:txBody>
          <a:bodyPr wrap="square">
            <a:spAutoFit/>
          </a:bodyPr>
          <a:lstStyle/>
          <a:p>
            <a:r>
              <a:rPr lang="vi-VN" sz="2600" b="1" dirty="0">
                <a:latin typeface="+mj-lt"/>
              </a:rPr>
              <a:t>5.1.1.1 Trách nhiệm phổ quát</a:t>
            </a:r>
          </a:p>
          <a:p>
            <a:r>
              <a:rPr lang="vi-VN" sz="2600" dirty="0">
                <a:latin typeface="+mj-lt"/>
              </a:rPr>
              <a:t>Tổ chức phải xác định và áp dụng các chính sách trách nhiệm có tính phổ quát, bao gồm tối thiểu là chính sách chống hối lộ, bộ quy tắc ứng xử của nhân viên, và chính sách về đạo đức.</a:t>
            </a:r>
          </a:p>
          <a:p>
            <a:r>
              <a:rPr lang="vi-VN" sz="2600" b="1" dirty="0">
                <a:latin typeface="+mj-lt"/>
              </a:rPr>
              <a:t>5.1.1.2 Hiệu lực và hiệu quả của quá trình</a:t>
            </a:r>
          </a:p>
          <a:p>
            <a:r>
              <a:rPr lang="vi-VN" sz="2600" dirty="0">
                <a:latin typeface="+mj-lt"/>
              </a:rPr>
              <a:t>Lãnh đạo cao nhất phải thực hiện xem xét các quá trình tạo sản phẩm và các quá trình hỗ trợ để đánh giá và cải tiến hiệu lực và hiệu quả của chúng. Kết quả của hoạt động xem xét các quá trình phải bao gồm trong đầu vào của xem xét lãnh đạo (xem mục 9.3.2.1)</a:t>
            </a:r>
          </a:p>
          <a:p>
            <a:r>
              <a:rPr lang="vi-VN" sz="2600" b="1" dirty="0">
                <a:latin typeface="+mj-lt"/>
              </a:rPr>
              <a:t>5.1.1.3 Những người quản lý quá trình</a:t>
            </a:r>
          </a:p>
          <a:p>
            <a:r>
              <a:rPr lang="vi-VN" sz="2600" dirty="0">
                <a:latin typeface="+mj-lt"/>
              </a:rPr>
              <a:t>Lãnh đạo cao nhất phải xác định những người quản lý quá trình là người chịu trách nhiệm quản lý các quá trình của tổ chức và các đầu ra có liên quan. Những người quản lý các quá trình phải hiểu vai trò và có năng lực để thực hiện những vai trò này (xem ISO 9001, mục 7.2).</a:t>
            </a:r>
          </a:p>
        </p:txBody>
      </p:sp>
    </p:spTree>
    <p:extLst>
      <p:ext uri="{BB962C8B-B14F-4D97-AF65-F5344CB8AC3E}">
        <p14:creationId xmlns:p14="http://schemas.microsoft.com/office/powerpoint/2010/main" val="896855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4B4973-1F40-4506-BB5B-E26B36984F6C}"/>
              </a:ext>
            </a:extLst>
          </p:cNvPr>
          <p:cNvSpPr/>
          <p:nvPr/>
        </p:nvSpPr>
        <p:spPr>
          <a:xfrm>
            <a:off x="964160" y="947707"/>
            <a:ext cx="11055927" cy="3970318"/>
          </a:xfrm>
          <a:prstGeom prst="rect">
            <a:avLst/>
          </a:prstGeom>
        </p:spPr>
        <p:txBody>
          <a:bodyPr wrap="square">
            <a:spAutoFit/>
          </a:bodyPr>
          <a:lstStyle/>
          <a:p>
            <a:r>
              <a:rPr lang="vi-VN" sz="2800" b="1" dirty="0">
                <a:latin typeface="+mj-lt"/>
              </a:rPr>
              <a:t>5.1.2 Hướng tới khách hàng</a:t>
            </a:r>
            <a:endParaRPr lang="en-US" sz="2800" b="1" dirty="0">
              <a:latin typeface="+mj-lt"/>
            </a:endParaRPr>
          </a:p>
          <a:p>
            <a:endParaRPr lang="vi-VN" sz="2800" b="1" dirty="0">
              <a:latin typeface="+mj-lt"/>
            </a:endParaRPr>
          </a:p>
          <a:p>
            <a:r>
              <a:rPr lang="vi-VN" sz="2800" dirty="0">
                <a:latin typeface="+mj-lt"/>
              </a:rPr>
              <a:t>Lãnh đạo cao nhất phải chứng tỏ vai trò lãnh đạo và cam kết liên quan đến việc hướng về khách hàng bằng cách đảm bảo rằng:</a:t>
            </a:r>
            <a:r>
              <a:rPr lang="en-US" sz="2800" dirty="0">
                <a:latin typeface="+mj-lt"/>
              </a:rPr>
              <a:t> </a:t>
            </a:r>
            <a:r>
              <a:rPr lang="vi-VN" sz="2800" dirty="0">
                <a:latin typeface="+mj-lt"/>
              </a:rPr>
              <a:t>các yêu cầu khách hàng và luật định và chế định được xác định, thấu hiểu và được đáp ứng một cách nhất quán;</a:t>
            </a:r>
            <a:r>
              <a:rPr lang="en-US" sz="2800" dirty="0">
                <a:latin typeface="+mj-lt"/>
              </a:rPr>
              <a:t> </a:t>
            </a:r>
            <a:r>
              <a:rPr lang="vi-VN" sz="2800" dirty="0">
                <a:latin typeface="+mj-lt"/>
              </a:rPr>
              <a:t>những rủi ro và cơ hội có thể ảnh hưởng đến sự phù hợp của sản phẩm  và dịch vụ và khả năng nâng cao sự hài lòng của khách hàng được</a:t>
            </a:r>
            <a:r>
              <a:rPr lang="en-US" sz="2800" dirty="0">
                <a:latin typeface="+mj-lt"/>
              </a:rPr>
              <a:t> </a:t>
            </a:r>
            <a:r>
              <a:rPr lang="vi-VN" sz="2800" dirty="0">
                <a:latin typeface="+mj-lt"/>
              </a:rPr>
              <a:t>xác định và được giải quyết;</a:t>
            </a:r>
            <a:r>
              <a:rPr lang="en-US" sz="2800" dirty="0">
                <a:latin typeface="+mj-lt"/>
              </a:rPr>
              <a:t> </a:t>
            </a:r>
            <a:r>
              <a:rPr lang="vi-VN" sz="2800" dirty="0">
                <a:latin typeface="+mj-lt"/>
              </a:rPr>
              <a:t>sự tập  trung  vào  việc  nâng  cao  sự hài  lòng  của  khách  hàng được duy trì.</a:t>
            </a:r>
          </a:p>
        </p:txBody>
      </p:sp>
    </p:spTree>
    <p:extLst>
      <p:ext uri="{BB962C8B-B14F-4D97-AF65-F5344CB8AC3E}">
        <p14:creationId xmlns:p14="http://schemas.microsoft.com/office/powerpoint/2010/main" val="2043991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4C01AE-EF81-4A9A-91DF-CEDC945E2DF0}"/>
              </a:ext>
            </a:extLst>
          </p:cNvPr>
          <p:cNvSpPr/>
          <p:nvPr/>
        </p:nvSpPr>
        <p:spPr>
          <a:xfrm>
            <a:off x="819564" y="640852"/>
            <a:ext cx="11111346" cy="5693866"/>
          </a:xfrm>
          <a:prstGeom prst="rect">
            <a:avLst/>
          </a:prstGeom>
        </p:spPr>
        <p:txBody>
          <a:bodyPr wrap="square">
            <a:spAutoFit/>
          </a:bodyPr>
          <a:lstStyle/>
          <a:p>
            <a:r>
              <a:rPr lang="vi-VN" sz="2600" b="1" dirty="0">
                <a:latin typeface="+mj-lt"/>
              </a:rPr>
              <a:t>5.2 Chính sách chất lượng</a:t>
            </a:r>
          </a:p>
          <a:p>
            <a:r>
              <a:rPr lang="vi-VN" sz="2600" b="1" dirty="0">
                <a:latin typeface="+mj-lt"/>
              </a:rPr>
              <a:t>5.2.1 Thiết lập chính sách chất lượng</a:t>
            </a:r>
          </a:p>
          <a:p>
            <a:r>
              <a:rPr lang="vi-VN" sz="2600" dirty="0">
                <a:latin typeface="+mj-lt"/>
              </a:rPr>
              <a:t>Lãnh đạo cao nhất phải thiết lập, thực hiện và duy trì chính sách chất</a:t>
            </a:r>
            <a:r>
              <a:rPr lang="en-US" sz="2600" dirty="0">
                <a:latin typeface="+mj-lt"/>
              </a:rPr>
              <a:t> </a:t>
            </a:r>
            <a:r>
              <a:rPr lang="vi-VN" sz="2600" dirty="0">
                <a:latin typeface="+mj-lt"/>
              </a:rPr>
              <a:t>lượng, đảm bảo rằng:</a:t>
            </a:r>
          </a:p>
          <a:p>
            <a:pPr marL="514350" indent="-514350">
              <a:buFont typeface="+mj-lt"/>
              <a:buAutoNum type="alphaLcPeriod"/>
            </a:pPr>
            <a:r>
              <a:rPr lang="vi-VN" sz="2600" dirty="0">
                <a:latin typeface="+mj-lt"/>
              </a:rPr>
              <a:t>phù hợp với mục đích và bối cảnh của tổ chức và hỗ trợ các định</a:t>
            </a:r>
            <a:r>
              <a:rPr lang="en-US" sz="2600" dirty="0">
                <a:latin typeface="+mj-lt"/>
              </a:rPr>
              <a:t> </a:t>
            </a:r>
            <a:r>
              <a:rPr lang="vi-VN" sz="2600" dirty="0">
                <a:latin typeface="+mj-lt"/>
              </a:rPr>
              <a:t>hướng chiến lược của tổ chức;</a:t>
            </a:r>
            <a:endParaRPr lang="en-US" sz="2600" dirty="0">
              <a:latin typeface="+mj-lt"/>
            </a:endParaRPr>
          </a:p>
          <a:p>
            <a:pPr marL="514350" indent="-514350">
              <a:buFont typeface="+mj-lt"/>
              <a:buAutoNum type="alphaLcPeriod"/>
            </a:pPr>
            <a:r>
              <a:rPr lang="vi-VN" sz="2600" dirty="0">
                <a:latin typeface="+mj-lt"/>
              </a:rPr>
              <a:t>cung cấp khuôn khổ cho việc thiết lập các mục tiêu chất lượng;</a:t>
            </a:r>
            <a:endParaRPr lang="en-US" sz="2600" dirty="0">
              <a:latin typeface="+mj-lt"/>
            </a:endParaRPr>
          </a:p>
          <a:p>
            <a:pPr marL="514350" indent="-514350">
              <a:buFont typeface="+mj-lt"/>
              <a:buAutoNum type="alphaLcPeriod"/>
            </a:pPr>
            <a:r>
              <a:rPr lang="vi-VN" sz="2600" dirty="0">
                <a:latin typeface="+mj-lt"/>
              </a:rPr>
              <a:t>bao gồm cam kết thỏa mãn các yêu cầu thích hợp;</a:t>
            </a:r>
            <a:endParaRPr lang="en-US" sz="2600" dirty="0">
              <a:latin typeface="+mj-lt"/>
            </a:endParaRPr>
          </a:p>
          <a:p>
            <a:pPr marL="514350" indent="-514350">
              <a:buFont typeface="+mj-lt"/>
              <a:buAutoNum type="alphaLcPeriod"/>
            </a:pPr>
            <a:r>
              <a:rPr lang="vi-VN" sz="2600" dirty="0">
                <a:latin typeface="+mj-lt"/>
              </a:rPr>
              <a:t>bao gồm cam kết cải tiến liên tục hệ thống quản lý chất lượng.</a:t>
            </a:r>
          </a:p>
          <a:p>
            <a:r>
              <a:rPr lang="vi-VN" sz="2600" b="1" dirty="0">
                <a:latin typeface="+mj-lt"/>
              </a:rPr>
              <a:t>5.2.2 Truyền đạt chính sách chất lượng</a:t>
            </a:r>
          </a:p>
          <a:p>
            <a:r>
              <a:rPr lang="vi-VN" sz="2600" dirty="0">
                <a:latin typeface="+mj-lt"/>
              </a:rPr>
              <a:t>Chính sách chất lượng phải:</a:t>
            </a:r>
          </a:p>
          <a:p>
            <a:pPr marL="514350" indent="-514350">
              <a:buFont typeface="+mj-lt"/>
              <a:buAutoNum type="alphaLcPeriod"/>
            </a:pPr>
            <a:r>
              <a:rPr lang="vi-VN" sz="2600" dirty="0">
                <a:latin typeface="+mj-lt"/>
              </a:rPr>
              <a:t>sẵn có và được duy trì dưới dạng thông tin bằng văn bản; </a:t>
            </a:r>
            <a:endParaRPr lang="en-US" sz="2600" dirty="0">
              <a:latin typeface="+mj-lt"/>
            </a:endParaRPr>
          </a:p>
          <a:p>
            <a:pPr marL="514350" indent="-514350">
              <a:buFont typeface="+mj-lt"/>
              <a:buAutoNum type="alphaLcPeriod"/>
            </a:pPr>
            <a:r>
              <a:rPr lang="vi-VN" sz="2600" dirty="0">
                <a:latin typeface="+mj-lt"/>
              </a:rPr>
              <a:t>được truyền đạt, thấu hiểu và được áp dụng trong tổ chức; </a:t>
            </a:r>
            <a:endParaRPr lang="en-US" sz="2600" dirty="0">
              <a:latin typeface="+mj-lt"/>
            </a:endParaRPr>
          </a:p>
          <a:p>
            <a:pPr marL="514350" indent="-514350">
              <a:buFont typeface="+mj-lt"/>
              <a:buAutoNum type="alphaLcPeriod"/>
            </a:pPr>
            <a:r>
              <a:rPr lang="vi-VN" sz="2600" dirty="0">
                <a:latin typeface="+mj-lt"/>
              </a:rPr>
              <a:t>sẵn có cho các bên liên quan, khi thích hợp.</a:t>
            </a:r>
          </a:p>
        </p:txBody>
      </p:sp>
    </p:spTree>
    <p:extLst>
      <p:ext uri="{BB962C8B-B14F-4D97-AF65-F5344CB8AC3E}">
        <p14:creationId xmlns:p14="http://schemas.microsoft.com/office/powerpoint/2010/main" val="3908524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F28E79-A6A4-482C-A626-9A1BFC7588C5}"/>
              </a:ext>
            </a:extLst>
          </p:cNvPr>
          <p:cNvSpPr/>
          <p:nvPr/>
        </p:nvSpPr>
        <p:spPr>
          <a:xfrm>
            <a:off x="849224" y="619181"/>
            <a:ext cx="10737273" cy="5632311"/>
          </a:xfrm>
          <a:prstGeom prst="rect">
            <a:avLst/>
          </a:prstGeom>
        </p:spPr>
        <p:txBody>
          <a:bodyPr wrap="square">
            <a:spAutoFit/>
          </a:bodyPr>
          <a:lstStyle/>
          <a:p>
            <a:r>
              <a:rPr lang="vi-VN" sz="2400" b="1" dirty="0">
                <a:latin typeface="+mj-lt"/>
              </a:rPr>
              <a:t>5.3 Vai trò, trách nhiệm và quyền hạn trong tổ chức</a:t>
            </a:r>
          </a:p>
          <a:p>
            <a:r>
              <a:rPr lang="vi-VN" sz="2400" dirty="0">
                <a:latin typeface="+mj-lt"/>
              </a:rPr>
              <a:t>Lãnh đạo cao nhất phải đảm bảo rằng các trách nhiệm và quyền hạn cho các vai </a:t>
            </a:r>
          </a:p>
          <a:p>
            <a:r>
              <a:rPr lang="vi-VN" sz="2400" dirty="0">
                <a:latin typeface="+mj-lt"/>
              </a:rPr>
              <a:t>trò thích hợp được phân công, truyền đạt và thấu hiểu trong tổ chức.</a:t>
            </a:r>
            <a:r>
              <a:rPr lang="en-US" sz="2400" dirty="0">
                <a:latin typeface="+mj-lt"/>
              </a:rPr>
              <a:t> </a:t>
            </a:r>
            <a:r>
              <a:rPr lang="vi-VN" sz="2400" dirty="0">
                <a:latin typeface="+mj-lt"/>
              </a:rPr>
              <a:t>Lãnh đạo cao nhất phải phân công trách nhiệm và quyền hạn để:</a:t>
            </a:r>
          </a:p>
          <a:p>
            <a:pPr marL="514350" indent="-514350">
              <a:buFont typeface="+mj-lt"/>
              <a:buAutoNum type="alphaLcPeriod"/>
            </a:pPr>
            <a:r>
              <a:rPr lang="vi-VN" sz="2400" dirty="0">
                <a:latin typeface="+mj-lt"/>
              </a:rPr>
              <a:t>đảm bảo rằng hệ thống quản lý chất lượng phù hợp với các yêu cầu của Tiêu chuẩn Quốc tế này;</a:t>
            </a:r>
            <a:endParaRPr lang="en-US" sz="2400" dirty="0">
              <a:latin typeface="+mj-lt"/>
            </a:endParaRPr>
          </a:p>
          <a:p>
            <a:pPr marL="514350" indent="-514350">
              <a:buFont typeface="+mj-lt"/>
              <a:buAutoNum type="alphaLcPeriod"/>
            </a:pPr>
            <a:r>
              <a:rPr lang="vi-VN" sz="2400" dirty="0">
                <a:latin typeface="+mj-lt"/>
              </a:rPr>
              <a:t>đảm bảo rằng các quá trình đang cung cấp các kết quả đầu ra như dự kiến;</a:t>
            </a:r>
            <a:endParaRPr lang="en-US" sz="2400" dirty="0">
              <a:latin typeface="+mj-lt"/>
            </a:endParaRPr>
          </a:p>
          <a:p>
            <a:pPr marL="514350" indent="-514350">
              <a:buFont typeface="+mj-lt"/>
              <a:buAutoNum type="alphaLcPeriod"/>
            </a:pPr>
            <a:r>
              <a:rPr lang="vi-VN" sz="2400" dirty="0">
                <a:latin typeface="+mj-lt"/>
              </a:rPr>
              <a:t>báo cáo về việc thực hiện hệ thống quản lý chất lượng và các cơ hội để cải tiến (xem 10.1), báo cáo đến lãnh đạo cao nhất.</a:t>
            </a:r>
            <a:endParaRPr lang="en-US" sz="2400" dirty="0">
              <a:latin typeface="+mj-lt"/>
            </a:endParaRPr>
          </a:p>
          <a:p>
            <a:pPr marL="514350" indent="-514350">
              <a:buFont typeface="+mj-lt"/>
              <a:buAutoNum type="alphaLcPeriod"/>
            </a:pPr>
            <a:r>
              <a:rPr lang="vi-VN" sz="2400" dirty="0">
                <a:latin typeface="+mj-lt"/>
              </a:rPr>
              <a:t>đảm bảo thúc đẩy việc hướng về khách hàng trong toàn bộ tổ chức;</a:t>
            </a:r>
            <a:endParaRPr lang="en-US" sz="2400" dirty="0">
              <a:latin typeface="+mj-lt"/>
            </a:endParaRPr>
          </a:p>
          <a:p>
            <a:pPr marL="514350" indent="-514350">
              <a:buFont typeface="+mj-lt"/>
              <a:buAutoNum type="alphaLcPeriod"/>
            </a:pPr>
            <a:r>
              <a:rPr lang="vi-VN" sz="2400" dirty="0">
                <a:latin typeface="+mj-lt"/>
              </a:rPr>
              <a:t>đảm bảo rằng tính nhất quán của hệ thống quản lý chất lượng được duy trì khi có sự thay đổi đối với hệ thống quản lý chất lượng được hoạch định và thực hiện.</a:t>
            </a:r>
          </a:p>
        </p:txBody>
      </p:sp>
    </p:spTree>
    <p:extLst>
      <p:ext uri="{BB962C8B-B14F-4D97-AF65-F5344CB8AC3E}">
        <p14:creationId xmlns:p14="http://schemas.microsoft.com/office/powerpoint/2010/main" val="1330920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F5B1E2-D433-4732-9FDD-30601ACA82B2}"/>
              </a:ext>
            </a:extLst>
          </p:cNvPr>
          <p:cNvSpPr/>
          <p:nvPr/>
        </p:nvSpPr>
        <p:spPr>
          <a:xfrm>
            <a:off x="750950" y="671437"/>
            <a:ext cx="10844645" cy="5047536"/>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1. </a:t>
            </a:r>
            <a:r>
              <a:rPr lang="vi-VN" sz="2400" b="1" dirty="0">
                <a:latin typeface="Times New Roman" panose="02020603050405020304" pitchFamily="18" charset="0"/>
                <a:cs typeface="Times New Roman" panose="02020603050405020304" pitchFamily="18" charset="0"/>
              </a:rPr>
              <a:t>Lưu ý bản quyền của IATF</a:t>
            </a:r>
            <a:endParaRPr lang="en-US" sz="2400" b="1" dirty="0">
              <a:latin typeface="Times New Roman" panose="02020603050405020304" pitchFamily="18" charset="0"/>
              <a:cs typeface="Times New Roman" panose="02020603050405020304" pitchFamily="18" charset="0"/>
            </a:endParaRPr>
          </a:p>
          <a:p>
            <a:endParaRPr lang="vi-VN" sz="2400" b="1" dirty="0">
              <a:latin typeface="Times New Roman" panose="02020603050405020304" pitchFamily="18" charset="0"/>
              <a:cs typeface="Times New Roman" panose="02020603050405020304" pitchFamily="18" charset="0"/>
            </a:endParaRPr>
          </a:p>
          <a:p>
            <a:pPr algn="just">
              <a:spcAft>
                <a:spcPts val="600"/>
              </a:spcAft>
            </a:pPr>
            <a:r>
              <a:rPr lang="vi-VN" sz="2400" dirty="0">
                <a:latin typeface="Times New Roman" panose="02020603050405020304" pitchFamily="18" charset="0"/>
                <a:cs typeface="Times New Roman" panose="02020603050405020304" pitchFamily="18" charset="0"/>
              </a:rPr>
              <a:t>Tiêu chuẩn H</a:t>
            </a:r>
            <a:r>
              <a:rPr lang="en-US" sz="2400" dirty="0">
                <a:latin typeface="Times New Roman" panose="02020603050405020304" pitchFamily="18" charset="0"/>
                <a:cs typeface="Times New Roman" panose="02020603050405020304" pitchFamily="18" charset="0"/>
              </a:rPr>
              <a:t>ệ</a:t>
            </a:r>
            <a:r>
              <a:rPr lang="vi-VN" sz="2400" dirty="0">
                <a:latin typeface="Times New Roman" panose="02020603050405020304" pitchFamily="18" charset="0"/>
                <a:cs typeface="Times New Roman" panose="02020603050405020304" pitchFamily="18" charset="0"/>
              </a:rPr>
              <a:t> thống quản l</a:t>
            </a:r>
            <a:r>
              <a:rPr lang="en-US" sz="2400" dirty="0">
                <a:latin typeface="Times New Roman" panose="02020603050405020304" pitchFamily="18" charset="0"/>
                <a:cs typeface="Times New Roman" panose="02020603050405020304" pitchFamily="18" charset="0"/>
              </a:rPr>
              <a:t>ý</a:t>
            </a:r>
            <a:r>
              <a:rPr lang="vi-VN" sz="2400" dirty="0">
                <a:latin typeface="Times New Roman" panose="02020603050405020304" pitchFamily="18" charset="0"/>
                <a:cs typeface="Times New Roman" panose="02020603050405020304" pitchFamily="18" charset="0"/>
              </a:rPr>
              <a:t> chất lượng xe hơi này, được biết đến là IATF 16949, được bảo h</a:t>
            </a:r>
            <a:r>
              <a:rPr lang="en-US" sz="2400" dirty="0">
                <a:latin typeface="Times New Roman" panose="02020603050405020304" pitchFamily="18" charset="0"/>
                <a:cs typeface="Times New Roman" panose="02020603050405020304" pitchFamily="18" charset="0"/>
              </a:rPr>
              <a:t>ộ</a:t>
            </a:r>
            <a:r>
              <a:rPr lang="vi-VN" sz="2400" dirty="0">
                <a:latin typeface="Times New Roman" panose="02020603050405020304" pitchFamily="18" charset="0"/>
                <a:cs typeface="Times New Roman" panose="02020603050405020304" pitchFamily="18" charset="0"/>
              </a:rPr>
              <a:t> tác quyền bởi các thành viên của IATF. Tiêu đ</a:t>
            </a:r>
            <a:r>
              <a:rPr lang="en-US" sz="2400" dirty="0">
                <a:latin typeface="Times New Roman" panose="02020603050405020304" pitchFamily="18" charset="0"/>
                <a:cs typeface="Times New Roman" panose="02020603050405020304" pitchFamily="18" charset="0"/>
              </a:rPr>
              <a:t>ề</a:t>
            </a:r>
            <a:r>
              <a:rPr lang="vi-VN" sz="2400" dirty="0">
                <a:latin typeface="Times New Roman" panose="02020603050405020304" pitchFamily="18" charset="0"/>
                <a:cs typeface="Times New Roman" panose="02020603050405020304" pitchFamily="18" charset="0"/>
              </a:rPr>
              <a:t> của tiêu chuẩn h</a:t>
            </a:r>
            <a:r>
              <a:rPr lang="en-US" sz="2400" dirty="0">
                <a:latin typeface="Times New Roman" panose="02020603050405020304" pitchFamily="18" charset="0"/>
                <a:cs typeface="Times New Roman" panose="02020603050405020304" pitchFamily="18" charset="0"/>
              </a:rPr>
              <a:t>ệ</a:t>
            </a:r>
            <a:r>
              <a:rPr lang="vi-VN" sz="2400" dirty="0">
                <a:latin typeface="Times New Roman" panose="02020603050405020304" pitchFamily="18" charset="0"/>
                <a:cs typeface="Times New Roman" panose="02020603050405020304" pitchFamily="18" charset="0"/>
              </a:rPr>
              <a:t> thống quản l</a:t>
            </a:r>
            <a:r>
              <a:rPr lang="en-US" sz="2400" dirty="0">
                <a:latin typeface="Times New Roman" panose="02020603050405020304" pitchFamily="18" charset="0"/>
                <a:cs typeface="Times New Roman" panose="02020603050405020304" pitchFamily="18" charset="0"/>
              </a:rPr>
              <a:t>ý</a:t>
            </a:r>
            <a:r>
              <a:rPr lang="vi-VN" sz="2400" dirty="0">
                <a:latin typeface="Times New Roman" panose="02020603050405020304" pitchFamily="18" charset="0"/>
                <a:cs typeface="Times New Roman" panose="02020603050405020304" pitchFamily="18" charset="0"/>
              </a:rPr>
              <a:t> chất lượng ô tô này “IATF 16949” là nhãn hiệu thương mại được đăng k</a:t>
            </a:r>
            <a:r>
              <a:rPr lang="en-US" sz="2400" dirty="0">
                <a:latin typeface="Times New Roman" panose="02020603050405020304" pitchFamily="18" charset="0"/>
                <a:cs typeface="Times New Roman" panose="02020603050405020304" pitchFamily="18" charset="0"/>
              </a:rPr>
              <a:t>ý</a:t>
            </a:r>
            <a:r>
              <a:rPr lang="vi-VN" sz="2400" dirty="0">
                <a:latin typeface="Times New Roman" panose="02020603050405020304" pitchFamily="18" charset="0"/>
                <a:cs typeface="Times New Roman" panose="02020603050405020304" pitchFamily="18" charset="0"/>
              </a:rPr>
              <a:t> của IATF.</a:t>
            </a:r>
          </a:p>
          <a:p>
            <a:pPr algn="just">
              <a:spcAft>
                <a:spcPts val="600"/>
              </a:spcAft>
            </a:pPr>
            <a:r>
              <a:rPr lang="vi-VN" sz="2400" dirty="0">
                <a:latin typeface="Times New Roman" panose="02020603050405020304" pitchFamily="18" charset="0"/>
                <a:cs typeface="Times New Roman" panose="02020603050405020304" pitchFamily="18" charset="0"/>
              </a:rPr>
              <a:t>Tr</a:t>
            </a:r>
            <a:r>
              <a:rPr lang="en-US" sz="2400" dirty="0">
                <a:latin typeface="Times New Roman" panose="02020603050405020304" pitchFamily="18" charset="0"/>
                <a:cs typeface="Times New Roman" panose="02020603050405020304" pitchFamily="18" charset="0"/>
              </a:rPr>
              <a:t>ừ</a:t>
            </a:r>
            <a:r>
              <a:rPr lang="vi-VN" sz="2400" dirty="0">
                <a:latin typeface="Times New Roman" panose="02020603050405020304" pitchFamily="18" charset="0"/>
                <a:cs typeface="Times New Roman" panose="02020603050405020304" pitchFamily="18" charset="0"/>
              </a:rPr>
              <a:t> khi cho phép bởi luật pháp Quốc gia của người s</a:t>
            </a:r>
            <a:r>
              <a:rPr lang="en-US" sz="2400" dirty="0">
                <a:latin typeface="Times New Roman" panose="02020603050405020304" pitchFamily="18" charset="0"/>
                <a:cs typeface="Times New Roman" panose="02020603050405020304" pitchFamily="18" charset="0"/>
              </a:rPr>
              <a:t>ử</a:t>
            </a:r>
            <a:r>
              <a:rPr lang="vi-VN" sz="2400" dirty="0">
                <a:latin typeface="Times New Roman" panose="02020603050405020304" pitchFamily="18" charset="0"/>
                <a:cs typeface="Times New Roman" panose="02020603050405020304" pitchFamily="18" charset="0"/>
              </a:rPr>
              <a:t> dụng, cả tiêu chuẩn h</a:t>
            </a:r>
            <a:r>
              <a:rPr lang="en-US" sz="2400" dirty="0">
                <a:latin typeface="Times New Roman" panose="02020603050405020304" pitchFamily="18" charset="0"/>
                <a:cs typeface="Times New Roman" panose="02020603050405020304" pitchFamily="18" charset="0"/>
              </a:rPr>
              <a:t>ệ</a:t>
            </a:r>
            <a:r>
              <a:rPr lang="vi-VN" sz="2400" dirty="0">
                <a:latin typeface="Times New Roman" panose="02020603050405020304" pitchFamily="18" charset="0"/>
                <a:cs typeface="Times New Roman" panose="02020603050405020304" pitchFamily="18" charset="0"/>
              </a:rPr>
              <a:t> thống quản l</a:t>
            </a:r>
            <a:r>
              <a:rPr lang="en-US" sz="2400" dirty="0">
                <a:latin typeface="Times New Roman" panose="02020603050405020304" pitchFamily="18" charset="0"/>
                <a:cs typeface="Times New Roman" panose="02020603050405020304" pitchFamily="18" charset="0"/>
              </a:rPr>
              <a:t>ý</a:t>
            </a:r>
            <a:r>
              <a:rPr lang="vi-VN" sz="2400" dirty="0">
                <a:latin typeface="Times New Roman" panose="02020603050405020304" pitchFamily="18" charset="0"/>
                <a:cs typeface="Times New Roman" panose="02020603050405020304" pitchFamily="18" charset="0"/>
              </a:rPr>
              <a:t> chất lượng ô tô này hay bất c</a:t>
            </a:r>
            <a:r>
              <a:rPr lang="en-US" sz="2400" dirty="0">
                <a:latin typeface="Times New Roman" panose="02020603050405020304" pitchFamily="18" charset="0"/>
                <a:cs typeface="Times New Roman" panose="02020603050405020304" pitchFamily="18" charset="0"/>
              </a:rPr>
              <a:t>ứ</a:t>
            </a:r>
            <a:r>
              <a:rPr lang="vi-VN" sz="2400" dirty="0">
                <a:latin typeface="Times New Roman" panose="02020603050405020304" pitchFamily="18" charset="0"/>
                <a:cs typeface="Times New Roman" panose="02020603050405020304" pitchFamily="18" charset="0"/>
              </a:rPr>
              <a:t> trích dẫn nào t</a:t>
            </a:r>
            <a:r>
              <a:rPr lang="en-US" sz="2400" dirty="0">
                <a:latin typeface="Times New Roman" panose="02020603050405020304" pitchFamily="18" charset="0"/>
                <a:cs typeface="Times New Roman" panose="02020603050405020304" pitchFamily="18" charset="0"/>
              </a:rPr>
              <a:t>ừ</a:t>
            </a:r>
            <a:r>
              <a:rPr lang="vi-VN" sz="2400" dirty="0">
                <a:latin typeface="Times New Roman" panose="02020603050405020304" pitchFamily="18" charset="0"/>
                <a:cs typeface="Times New Roman" panose="02020603050405020304" pitchFamily="18" charset="0"/>
              </a:rPr>
              <a:t> nó không th</a:t>
            </a:r>
            <a:r>
              <a:rPr lang="en-US" sz="2400" dirty="0">
                <a:latin typeface="Times New Roman" panose="02020603050405020304" pitchFamily="18" charset="0"/>
                <a:cs typeface="Times New Roman" panose="02020603050405020304" pitchFamily="18" charset="0"/>
              </a:rPr>
              <a:t>ể</a:t>
            </a:r>
            <a:r>
              <a:rPr lang="vi-VN" sz="2400" dirty="0">
                <a:latin typeface="Times New Roman" panose="02020603050405020304" pitchFamily="18" charset="0"/>
                <a:cs typeface="Times New Roman" panose="02020603050405020304" pitchFamily="18" charset="0"/>
              </a:rPr>
              <a:t> được sao chép, lưu tr</a:t>
            </a:r>
            <a:r>
              <a:rPr lang="en-US" sz="2400" dirty="0">
                <a:latin typeface="Times New Roman" panose="02020603050405020304" pitchFamily="18" charset="0"/>
                <a:cs typeface="Times New Roman" panose="02020603050405020304" pitchFamily="18" charset="0"/>
              </a:rPr>
              <a:t>ữ</a:t>
            </a:r>
            <a:r>
              <a:rPr lang="vi-VN" sz="2400" dirty="0">
                <a:latin typeface="Times New Roman" panose="02020603050405020304" pitchFamily="18" charset="0"/>
                <a:cs typeface="Times New Roman" panose="02020603050405020304" pitchFamily="18" charset="0"/>
              </a:rPr>
              <a:t> trong h</a:t>
            </a:r>
            <a:r>
              <a:rPr lang="en-US" sz="2400" dirty="0">
                <a:latin typeface="Times New Roman" panose="02020603050405020304" pitchFamily="18" charset="0"/>
                <a:cs typeface="Times New Roman" panose="02020603050405020304" pitchFamily="18" charset="0"/>
              </a:rPr>
              <a:t>ệ</a:t>
            </a:r>
            <a:r>
              <a:rPr lang="vi-VN" sz="2400" dirty="0">
                <a:latin typeface="Times New Roman" panose="02020603050405020304" pitchFamily="18" charset="0"/>
                <a:cs typeface="Times New Roman" panose="02020603050405020304" pitchFamily="18" charset="0"/>
              </a:rPr>
              <a:t> thống có th</a:t>
            </a:r>
            <a:r>
              <a:rPr lang="en-US" sz="2400" dirty="0">
                <a:latin typeface="Times New Roman" panose="02020603050405020304" pitchFamily="18" charset="0"/>
                <a:cs typeface="Times New Roman" panose="02020603050405020304" pitchFamily="18" charset="0"/>
              </a:rPr>
              <a:t>ể</a:t>
            </a:r>
            <a:r>
              <a:rPr lang="vi-VN" sz="2400" dirty="0">
                <a:latin typeface="Times New Roman" panose="02020603050405020304" pitchFamily="18" charset="0"/>
                <a:cs typeface="Times New Roman" panose="02020603050405020304" pitchFamily="18" charset="0"/>
              </a:rPr>
              <a:t> truy xuất hay truyền dẫn dưới bất c</a:t>
            </a:r>
            <a:r>
              <a:rPr lang="en-US" sz="2400" dirty="0">
                <a:latin typeface="Times New Roman" panose="02020603050405020304" pitchFamily="18" charset="0"/>
                <a:cs typeface="Times New Roman" panose="02020603050405020304" pitchFamily="18" charset="0"/>
              </a:rPr>
              <a:t>ứ</a:t>
            </a:r>
            <a:r>
              <a:rPr lang="vi-VN" sz="2400" dirty="0">
                <a:latin typeface="Times New Roman" panose="02020603050405020304" pitchFamily="18" charset="0"/>
                <a:cs typeface="Times New Roman" panose="02020603050405020304" pitchFamily="18" charset="0"/>
              </a:rPr>
              <a:t> dạng thức nào khác, như điện t</a:t>
            </a:r>
            <a:r>
              <a:rPr lang="en-US" sz="2400" dirty="0">
                <a:latin typeface="Times New Roman" panose="02020603050405020304" pitchFamily="18" charset="0"/>
                <a:cs typeface="Times New Roman" panose="02020603050405020304" pitchFamily="18" charset="0"/>
              </a:rPr>
              <a:t>ử</a:t>
            </a:r>
            <a:r>
              <a:rPr lang="vi-VN" sz="2400" dirty="0">
                <a:latin typeface="Times New Roman" panose="02020603050405020304" pitchFamily="18" charset="0"/>
                <a:cs typeface="Times New Roman" panose="02020603050405020304" pitchFamily="18" charset="0"/>
              </a:rPr>
              <a:t>, sao chép (copy), ghi âm nếu không được s</a:t>
            </a:r>
            <a:r>
              <a:rPr lang="en-US" sz="2400" dirty="0">
                <a:latin typeface="Times New Roman" panose="02020603050405020304" pitchFamily="18" charset="0"/>
                <a:cs typeface="Times New Roman" panose="02020603050405020304" pitchFamily="18" charset="0"/>
              </a:rPr>
              <a:t>ự</a:t>
            </a:r>
            <a:r>
              <a:rPr lang="vi-VN" sz="2400" dirty="0">
                <a:latin typeface="Times New Roman" panose="02020603050405020304" pitchFamily="18" charset="0"/>
                <a:cs typeface="Times New Roman" panose="02020603050405020304" pitchFamily="18" charset="0"/>
              </a:rPr>
              <a:t> cho phép trước bằng văn bản t</a:t>
            </a:r>
            <a:r>
              <a:rPr lang="en-US" sz="2400" dirty="0">
                <a:latin typeface="Times New Roman" panose="02020603050405020304" pitchFamily="18" charset="0"/>
                <a:cs typeface="Times New Roman" panose="02020603050405020304" pitchFamily="18" charset="0"/>
              </a:rPr>
              <a:t>ừ</a:t>
            </a:r>
            <a:r>
              <a:rPr lang="vi-VN" sz="2400" dirty="0">
                <a:latin typeface="Times New Roman" panose="02020603050405020304" pitchFamily="18" charset="0"/>
                <a:cs typeface="Times New Roman" panose="02020603050405020304" pitchFamily="18" charset="0"/>
              </a:rPr>
              <a:t> IATF.</a:t>
            </a:r>
          </a:p>
          <a:p>
            <a:pPr algn="just">
              <a:spcAft>
                <a:spcPts val="600"/>
              </a:spcAft>
            </a:pPr>
            <a:r>
              <a:rPr lang="vi-VN" sz="2400" dirty="0">
                <a:latin typeface="Times New Roman" panose="02020603050405020304" pitchFamily="18" charset="0"/>
                <a:cs typeface="Times New Roman" panose="02020603050405020304" pitchFamily="18" charset="0"/>
              </a:rPr>
              <a:t>Việc sao chép có th</a:t>
            </a:r>
            <a:r>
              <a:rPr lang="en-US" sz="2400" dirty="0">
                <a:latin typeface="Times New Roman" panose="02020603050405020304" pitchFamily="18" charset="0"/>
                <a:cs typeface="Times New Roman" panose="02020603050405020304" pitchFamily="18" charset="0"/>
              </a:rPr>
              <a:t>ể</a:t>
            </a:r>
            <a:r>
              <a:rPr lang="vi-VN" sz="2400" dirty="0">
                <a:latin typeface="Times New Roman" panose="02020603050405020304" pitchFamily="18" charset="0"/>
                <a:cs typeface="Times New Roman" panose="02020603050405020304" pitchFamily="18" charset="0"/>
              </a:rPr>
              <a:t> bị buộc phải tr</a:t>
            </a:r>
            <a:r>
              <a:rPr lang="en-US" sz="2400" dirty="0">
                <a:latin typeface="Times New Roman" panose="02020603050405020304" pitchFamily="18" charset="0"/>
                <a:cs typeface="Times New Roman" panose="02020603050405020304" pitchFamily="18" charset="0"/>
              </a:rPr>
              <a:t>ả</a:t>
            </a:r>
            <a:r>
              <a:rPr lang="vi-VN" sz="2400" dirty="0">
                <a:latin typeface="Times New Roman" panose="02020603050405020304" pitchFamily="18" charset="0"/>
                <a:cs typeface="Times New Roman" panose="02020603050405020304" pitchFamily="18" charset="0"/>
              </a:rPr>
              <a:t> tiền tác quyền v</a:t>
            </a:r>
            <a:r>
              <a:rPr lang="en-US" sz="2400" dirty="0">
                <a:latin typeface="Times New Roman" panose="02020603050405020304" pitchFamily="18" charset="0"/>
                <a:cs typeface="Times New Roman" panose="02020603050405020304" pitchFamily="18" charset="0"/>
              </a:rPr>
              <a:t>à</a:t>
            </a:r>
            <a:r>
              <a:rPr lang="vi-VN" sz="2400" dirty="0">
                <a:latin typeface="Times New Roman" panose="02020603050405020304" pitchFamily="18" charset="0"/>
                <a:cs typeface="Times New Roman" panose="02020603050405020304" pitchFamily="18" charset="0"/>
              </a:rPr>
              <a:t> thỏa thuận bản quyền v</a:t>
            </a:r>
            <a:r>
              <a:rPr lang="en-US" sz="2400" dirty="0">
                <a:latin typeface="Times New Roman" panose="02020603050405020304" pitchFamily="18" charset="0"/>
                <a:cs typeface="Times New Roman" panose="02020603050405020304" pitchFamily="18" charset="0"/>
              </a:rPr>
              <a:t>à</a:t>
            </a:r>
            <a:r>
              <a:rPr lang="vi-VN" sz="2400" dirty="0">
                <a:latin typeface="Times New Roman" panose="02020603050405020304" pitchFamily="18" charset="0"/>
                <a:cs typeface="Times New Roman" panose="02020603050405020304" pitchFamily="18" charset="0"/>
              </a:rPr>
              <a:t> người vi phạm bị khởi kiện.</a:t>
            </a:r>
          </a:p>
        </p:txBody>
      </p:sp>
    </p:spTree>
    <p:extLst>
      <p:ext uri="{BB962C8B-B14F-4D97-AF65-F5344CB8AC3E}">
        <p14:creationId xmlns:p14="http://schemas.microsoft.com/office/powerpoint/2010/main" val="2151180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9F8F73-0CBA-4958-B11E-559D2422FDA8}"/>
              </a:ext>
            </a:extLst>
          </p:cNvPr>
          <p:cNvSpPr/>
          <p:nvPr/>
        </p:nvSpPr>
        <p:spPr>
          <a:xfrm>
            <a:off x="790879" y="867468"/>
            <a:ext cx="10668000" cy="3785652"/>
          </a:xfrm>
          <a:prstGeom prst="rect">
            <a:avLst/>
          </a:prstGeom>
        </p:spPr>
        <p:txBody>
          <a:bodyPr wrap="square">
            <a:spAutoFit/>
          </a:bodyPr>
          <a:lstStyle/>
          <a:p>
            <a:r>
              <a:rPr lang="vi-VN" sz="2400" b="1" dirty="0">
                <a:latin typeface="+mj-lt"/>
              </a:rPr>
              <a:t>5.3.1 Vai trò của Tổ chức, các trách nhiệm và quyền hạn – Bổ sung</a:t>
            </a:r>
            <a:endParaRPr lang="en-US" sz="2400" b="1" dirty="0">
              <a:latin typeface="+mj-lt"/>
            </a:endParaRPr>
          </a:p>
          <a:p>
            <a:endParaRPr lang="vi-VN" sz="2400" b="1" dirty="0">
              <a:latin typeface="+mj-lt"/>
            </a:endParaRPr>
          </a:p>
          <a:p>
            <a:r>
              <a:rPr lang="vi-VN" sz="2400" dirty="0">
                <a:latin typeface="+mj-lt"/>
              </a:rPr>
              <a:t>Lãnh đạo cao nhất phải chỉ định nhân  sự với trách nhiệm  và quyền hạn để bảo đảm rằng các yêu cầu của khách hàng được đáp ứng. Sự chỉ định này phải bằng văn bản. </a:t>
            </a:r>
            <a:endParaRPr lang="en-US" sz="2400" dirty="0">
              <a:latin typeface="+mj-lt"/>
            </a:endParaRPr>
          </a:p>
          <a:p>
            <a:r>
              <a:rPr lang="vi-VN" sz="2400" dirty="0">
                <a:latin typeface="+mj-lt"/>
              </a:rPr>
              <a:t>Điều đó bao gồm nhưng không giới hạn với việc lựa chọn các đặc tính quan trọng, thiết lập các mục tiêu chất lượng và các đào tạo liên quan, các hành động khắc phục và phòng ngừa, thiết kế và phát triển sản phẩm, phân tích năng suất, thông tin hậu cần, các thẻ điểm của khách hàng (score cards),và cổng thông tin của khách hàng.</a:t>
            </a:r>
          </a:p>
        </p:txBody>
      </p:sp>
    </p:spTree>
    <p:extLst>
      <p:ext uri="{BB962C8B-B14F-4D97-AF65-F5344CB8AC3E}">
        <p14:creationId xmlns:p14="http://schemas.microsoft.com/office/powerpoint/2010/main" val="3442234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05054-88B5-4713-ADC8-3E691B94E08E}"/>
              </a:ext>
            </a:extLst>
          </p:cNvPr>
          <p:cNvSpPr/>
          <p:nvPr/>
        </p:nvSpPr>
        <p:spPr>
          <a:xfrm>
            <a:off x="653642" y="533127"/>
            <a:ext cx="11168052" cy="4893647"/>
          </a:xfrm>
          <a:prstGeom prst="rect">
            <a:avLst/>
          </a:prstGeom>
        </p:spPr>
        <p:txBody>
          <a:bodyPr wrap="square">
            <a:spAutoFit/>
          </a:bodyPr>
          <a:lstStyle/>
          <a:p>
            <a:pPr algn="just"/>
            <a:r>
              <a:rPr lang="vi-VN" sz="2400" b="1" dirty="0">
                <a:latin typeface="+mj-lt"/>
              </a:rPr>
              <a:t>5.3.2 Trách nhiệm và quyền hạn với yêu cầu của sản phẩm và hành động</a:t>
            </a:r>
            <a:r>
              <a:rPr lang="en-US" sz="2400" b="1" dirty="0">
                <a:latin typeface="+mj-lt"/>
              </a:rPr>
              <a:t> </a:t>
            </a:r>
            <a:r>
              <a:rPr lang="vi-VN" sz="2400" b="1" dirty="0">
                <a:latin typeface="+mj-lt"/>
              </a:rPr>
              <a:t>khắc phục</a:t>
            </a:r>
          </a:p>
          <a:p>
            <a:pPr algn="just"/>
            <a:r>
              <a:rPr lang="vi-VN" sz="2400" dirty="0">
                <a:latin typeface="+mj-lt"/>
              </a:rPr>
              <a:t>Lãnh đạo cao nhất phải bảo đảm rằng:</a:t>
            </a:r>
          </a:p>
          <a:p>
            <a:pPr marL="514350" indent="-514350" algn="just">
              <a:buFont typeface="+mj-lt"/>
              <a:buAutoNum type="alphaLcPeriod"/>
            </a:pPr>
            <a:r>
              <a:rPr lang="vi-VN" sz="2400" dirty="0">
                <a:latin typeface="+mj-lt"/>
              </a:rPr>
              <a:t>Nhân sự chịu trách nhiệm cho sự phù hợp của sản phẩm có thẩm quyền d</a:t>
            </a:r>
            <a:r>
              <a:rPr lang="en-US" sz="2400" dirty="0">
                <a:latin typeface="+mj-lt"/>
              </a:rPr>
              <a:t>ừ</a:t>
            </a:r>
            <a:r>
              <a:rPr lang="vi-VN" sz="2400" dirty="0">
                <a:latin typeface="+mj-lt"/>
              </a:rPr>
              <a:t>ng giao hàng và d</a:t>
            </a:r>
            <a:r>
              <a:rPr lang="en-US" sz="2400" dirty="0">
                <a:latin typeface="+mj-lt"/>
              </a:rPr>
              <a:t>ừ</a:t>
            </a:r>
            <a:r>
              <a:rPr lang="vi-VN" sz="2400" dirty="0">
                <a:latin typeface="+mj-lt"/>
              </a:rPr>
              <a:t>ng sản xuất để xử lý các vấn đề v</a:t>
            </a:r>
            <a:r>
              <a:rPr lang="en-US" sz="2400" dirty="0">
                <a:latin typeface="+mj-lt"/>
              </a:rPr>
              <a:t>ề</a:t>
            </a:r>
            <a:r>
              <a:rPr lang="vi-VN" sz="2400" dirty="0">
                <a:latin typeface="+mj-lt"/>
              </a:rPr>
              <a:t> chất lượng;</a:t>
            </a:r>
            <a:r>
              <a:rPr lang="en-US" sz="2400" dirty="0">
                <a:latin typeface="+mj-lt"/>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ý: </a:t>
            </a:r>
            <a:r>
              <a:rPr lang="vi-VN" sz="2400" dirty="0">
                <a:latin typeface="Times New Roman" panose="02020603050405020304" pitchFamily="18" charset="0"/>
                <a:cs typeface="Times New Roman" panose="02020603050405020304" pitchFamily="18" charset="0"/>
              </a:rPr>
              <a:t>thiết </a:t>
            </a:r>
            <a:r>
              <a:rPr lang="vi-VN" sz="2400" dirty="0">
                <a:latin typeface="+mj-lt"/>
              </a:rPr>
              <a:t>k</a:t>
            </a:r>
            <a:r>
              <a:rPr lang="en-US" sz="2400" dirty="0">
                <a:latin typeface="+mj-lt"/>
              </a:rPr>
              <a:t>ế</a:t>
            </a:r>
            <a:r>
              <a:rPr lang="vi-VN" sz="2400" dirty="0">
                <a:latin typeface="+mj-lt"/>
              </a:rPr>
              <a:t> công đoạn trong một vài lĩnh vực công nghiệp, không phải lúc nào cũng có thể dừng sản xuất ngay lập tức. Khi đó, lô sản phẩm bị ảnh hưởng phải được chặn lại và ngăn ngừa sự chuyển giao tới khách hàng.</a:t>
            </a:r>
            <a:endParaRPr lang="en-US" sz="2400" dirty="0">
              <a:latin typeface="+mj-lt"/>
            </a:endParaRPr>
          </a:p>
          <a:p>
            <a:pPr marL="514350" indent="-514350" algn="just">
              <a:buFont typeface="+mj-lt"/>
              <a:buAutoNum type="alphaLcPeriod"/>
            </a:pPr>
            <a:r>
              <a:rPr lang="vi-VN" sz="2400" dirty="0">
                <a:latin typeface="+mj-lt"/>
              </a:rPr>
              <a:t>Nhân sự với thẩm quyền và trách nhiệm về hành động khắc phục phải được thông báo ngay về các sản phẩm hay quá trình không đáp ứng các yêu cầu để đảm bảo rằng sả phẩm không phù hợp không được chuyển giao tới khách hàng và tất cả sản phẩm không phù hợp tiềm tàng được nhận biết và bị chặn</a:t>
            </a:r>
            <a:r>
              <a:rPr lang="en-US" sz="2400" dirty="0">
                <a:latin typeface="+mj-lt"/>
              </a:rPr>
              <a:t> </a:t>
            </a:r>
            <a:r>
              <a:rPr lang="vi-VN" sz="2400" dirty="0">
                <a:latin typeface="+mj-lt"/>
              </a:rPr>
              <a:t>lại;</a:t>
            </a:r>
            <a:endParaRPr lang="en-US" sz="2400" dirty="0">
              <a:latin typeface="+mj-lt"/>
            </a:endParaRPr>
          </a:p>
          <a:p>
            <a:pPr marL="514350" indent="-514350" algn="just">
              <a:buFont typeface="+mj-lt"/>
              <a:buAutoNum type="alphaLcPeriod"/>
            </a:pPr>
            <a:r>
              <a:rPr lang="vi-VN" sz="2400" dirty="0">
                <a:latin typeface="+mj-lt"/>
              </a:rPr>
              <a:t>Hoạt động sản xuất tại tất cả các ca phải được bố trí nhân sự với trách nhiệm, hoặc trách nhiệm được ủy quyền về đảm bảo sự phù hợp với các yêu cầu của sản phẩm.</a:t>
            </a:r>
          </a:p>
        </p:txBody>
      </p:sp>
    </p:spTree>
    <p:extLst>
      <p:ext uri="{BB962C8B-B14F-4D97-AF65-F5344CB8AC3E}">
        <p14:creationId xmlns:p14="http://schemas.microsoft.com/office/powerpoint/2010/main" val="1546245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450E40-65B8-44A4-B73E-A359E3C7FEF7}"/>
              </a:ext>
            </a:extLst>
          </p:cNvPr>
          <p:cNvSpPr/>
          <p:nvPr/>
        </p:nvSpPr>
        <p:spPr>
          <a:xfrm>
            <a:off x="714582" y="779259"/>
            <a:ext cx="11042073" cy="4401205"/>
          </a:xfrm>
          <a:prstGeom prst="rect">
            <a:avLst/>
          </a:prstGeom>
        </p:spPr>
        <p:txBody>
          <a:bodyPr wrap="square">
            <a:spAutoFit/>
          </a:bodyPr>
          <a:lstStyle/>
          <a:p>
            <a:r>
              <a:rPr lang="vi-VN" sz="2800" b="1" dirty="0">
                <a:latin typeface="+mj-lt"/>
              </a:rPr>
              <a:t>6 Hoạch định</a:t>
            </a:r>
          </a:p>
          <a:p>
            <a:r>
              <a:rPr lang="vi-VN" sz="2800" b="1" dirty="0">
                <a:latin typeface="+mj-lt"/>
              </a:rPr>
              <a:t>6.1 Hành động giải quyết rủi ro và cơ hội</a:t>
            </a:r>
          </a:p>
          <a:p>
            <a:r>
              <a:rPr lang="vi-VN" sz="2800" b="1" dirty="0">
                <a:latin typeface="+mj-lt"/>
              </a:rPr>
              <a:t>6.1.1</a:t>
            </a:r>
            <a:r>
              <a:rPr lang="vi-VN" sz="2800" dirty="0">
                <a:latin typeface="+mj-lt"/>
              </a:rPr>
              <a:t> Khi hoạch định hệ thống quản lý chất lượng, tổ chức phải xem xét các vấn đề được đề cập tại điểm 4.1 và các yêu cầu nêu trong mục</a:t>
            </a:r>
            <a:r>
              <a:rPr lang="en-US" sz="2800" dirty="0">
                <a:latin typeface="+mj-lt"/>
              </a:rPr>
              <a:t> </a:t>
            </a:r>
            <a:r>
              <a:rPr lang="vi-VN" sz="2800" dirty="0">
                <a:latin typeface="+mj-lt"/>
              </a:rPr>
              <a:t>4.2 và xác định các rủi ro và cơ hội cần phải được giải quyết để:</a:t>
            </a:r>
          </a:p>
          <a:p>
            <a:pPr marL="514350" indent="-514350">
              <a:buFont typeface="+mj-lt"/>
              <a:buAutoNum type="alphaLcPeriod"/>
            </a:pPr>
            <a:r>
              <a:rPr lang="vi-VN" sz="2800" dirty="0">
                <a:latin typeface="+mj-lt"/>
              </a:rPr>
              <a:t>cung cấp sự bảo đảm rằng hệ thống quản lý chất lượng có thể đạt được (các) kết quả như dự kiến;</a:t>
            </a:r>
            <a:endParaRPr lang="en-US" sz="2800" dirty="0">
              <a:latin typeface="+mj-lt"/>
            </a:endParaRPr>
          </a:p>
          <a:p>
            <a:pPr marL="514350" indent="-514350">
              <a:buFont typeface="+mj-lt"/>
              <a:buAutoNum type="alphaLcPeriod"/>
            </a:pPr>
            <a:r>
              <a:rPr lang="vi-VN" sz="2800" dirty="0">
                <a:latin typeface="+mj-lt"/>
              </a:rPr>
              <a:t>nâng cao các tác động mong muốn;</a:t>
            </a:r>
            <a:endParaRPr lang="en-US" sz="2800" dirty="0">
              <a:latin typeface="+mj-lt"/>
            </a:endParaRPr>
          </a:p>
          <a:p>
            <a:pPr marL="514350" indent="-514350">
              <a:buFont typeface="+mj-lt"/>
              <a:buAutoNum type="alphaLcPeriod"/>
            </a:pPr>
            <a:r>
              <a:rPr lang="vi-VN" sz="2800" dirty="0">
                <a:latin typeface="+mj-lt"/>
              </a:rPr>
              <a:t>ngăn ngừa, hoặc giảm các tác động không mong muốn;</a:t>
            </a:r>
            <a:endParaRPr lang="en-US" sz="2800" dirty="0">
              <a:latin typeface="+mj-lt"/>
            </a:endParaRPr>
          </a:p>
          <a:p>
            <a:pPr marL="514350" indent="-514350">
              <a:buFont typeface="+mj-lt"/>
              <a:buAutoNum type="alphaLcPeriod"/>
            </a:pPr>
            <a:r>
              <a:rPr lang="vi-VN" sz="2800" dirty="0">
                <a:latin typeface="+mj-lt"/>
              </a:rPr>
              <a:t>đạt được sự cải tiến.</a:t>
            </a:r>
          </a:p>
        </p:txBody>
      </p:sp>
    </p:spTree>
    <p:extLst>
      <p:ext uri="{BB962C8B-B14F-4D97-AF65-F5344CB8AC3E}">
        <p14:creationId xmlns:p14="http://schemas.microsoft.com/office/powerpoint/2010/main" val="170235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8F41A7-6DCE-40AB-B285-A2B1EEE0C656}"/>
              </a:ext>
            </a:extLst>
          </p:cNvPr>
          <p:cNvSpPr/>
          <p:nvPr/>
        </p:nvSpPr>
        <p:spPr>
          <a:xfrm>
            <a:off x="593210" y="788461"/>
            <a:ext cx="11340429" cy="2800767"/>
          </a:xfrm>
          <a:prstGeom prst="rect">
            <a:avLst/>
          </a:prstGeom>
        </p:spPr>
        <p:txBody>
          <a:bodyPr wrap="square">
            <a:spAutoFit/>
          </a:bodyPr>
          <a:lstStyle/>
          <a:p>
            <a:r>
              <a:rPr lang="vi-VN" sz="2200" b="1" dirty="0">
                <a:latin typeface="+mj-lt"/>
              </a:rPr>
              <a:t>6.1.2 </a:t>
            </a:r>
            <a:r>
              <a:rPr lang="vi-VN" sz="2200" dirty="0">
                <a:latin typeface="+mj-lt"/>
              </a:rPr>
              <a:t>Tổ chức phải hoạch định:</a:t>
            </a:r>
          </a:p>
          <a:p>
            <a:pPr marL="457200" indent="-457200">
              <a:buFont typeface="+mj-lt"/>
              <a:buAutoNum type="alphaLcPeriod"/>
            </a:pPr>
            <a:r>
              <a:rPr lang="vi-VN" sz="2200" dirty="0">
                <a:latin typeface="+mj-lt"/>
              </a:rPr>
              <a:t>các hành động để giải quyết các rủi ro và cơ hội;</a:t>
            </a:r>
            <a:endParaRPr lang="en-US" sz="2200" dirty="0">
              <a:latin typeface="+mj-lt"/>
            </a:endParaRPr>
          </a:p>
          <a:p>
            <a:pPr marL="457200" indent="-457200">
              <a:buFont typeface="+mj-lt"/>
              <a:buAutoNum type="alphaLcPeriod"/>
            </a:pPr>
            <a:r>
              <a:rPr lang="vi-VN" sz="2200" dirty="0">
                <a:latin typeface="+mj-lt"/>
              </a:rPr>
              <a:t>làm thế nào để:</a:t>
            </a:r>
          </a:p>
          <a:p>
            <a:r>
              <a:rPr lang="vi-VN" sz="2200" dirty="0">
                <a:latin typeface="+mj-lt"/>
              </a:rPr>
              <a:t>1] tích hợp và thực hiện các hành động vào trong các quá trình của hệ thống quản lý chất</a:t>
            </a:r>
            <a:r>
              <a:rPr lang="en-US" sz="2200" dirty="0">
                <a:latin typeface="+mj-lt"/>
              </a:rPr>
              <a:t> </a:t>
            </a:r>
            <a:r>
              <a:rPr lang="vi-VN" sz="2200" dirty="0">
                <a:latin typeface="+mj-lt"/>
              </a:rPr>
              <a:t>lượng của tổ chức (xem 4.4);</a:t>
            </a:r>
          </a:p>
          <a:p>
            <a:r>
              <a:rPr lang="vi-VN" sz="2200" dirty="0">
                <a:latin typeface="+mj-lt"/>
              </a:rPr>
              <a:t>2] đánh giá hiệu lực của các hành động này.</a:t>
            </a:r>
          </a:p>
          <a:p>
            <a:r>
              <a:rPr lang="vi-VN" sz="2200" dirty="0">
                <a:latin typeface="+mj-lt"/>
              </a:rPr>
              <a:t>Các hành động được thực hiện để giải quyết các rủi ro và cơ hội phải tương  xứng với tác động</a:t>
            </a:r>
            <a:r>
              <a:rPr lang="en-US" sz="2200" dirty="0">
                <a:latin typeface="+mj-lt"/>
              </a:rPr>
              <a:t> </a:t>
            </a:r>
            <a:r>
              <a:rPr lang="vi-VN" sz="2200" dirty="0">
                <a:latin typeface="+mj-lt"/>
              </a:rPr>
              <a:t>tiềm ẩn đến sự phù hợp của sản phẩm và dịch vụ.</a:t>
            </a:r>
          </a:p>
        </p:txBody>
      </p:sp>
    </p:spTree>
    <p:extLst>
      <p:ext uri="{BB962C8B-B14F-4D97-AF65-F5344CB8AC3E}">
        <p14:creationId xmlns:p14="http://schemas.microsoft.com/office/powerpoint/2010/main" val="4195391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9F9BE7-18C4-4D29-A47E-B17738CF983A}"/>
              </a:ext>
            </a:extLst>
          </p:cNvPr>
          <p:cNvSpPr/>
          <p:nvPr/>
        </p:nvSpPr>
        <p:spPr>
          <a:xfrm>
            <a:off x="612820" y="717869"/>
            <a:ext cx="11430000" cy="5324535"/>
          </a:xfrm>
          <a:prstGeom prst="rect">
            <a:avLst/>
          </a:prstGeom>
        </p:spPr>
        <p:txBody>
          <a:bodyPr wrap="square">
            <a:spAutoFit/>
          </a:bodyPr>
          <a:lstStyle/>
          <a:p>
            <a:r>
              <a:rPr lang="vi-VN" sz="2000" b="1" dirty="0">
                <a:latin typeface="+mj-lt"/>
              </a:rPr>
              <a:t>6.1.2.1 Phân tích rủi ro</a:t>
            </a:r>
          </a:p>
          <a:p>
            <a:r>
              <a:rPr lang="vi-VN" sz="2000" dirty="0">
                <a:latin typeface="+mj-lt"/>
              </a:rPr>
              <a:t>Tổ chức ph</a:t>
            </a:r>
            <a:r>
              <a:rPr lang="en-US" sz="2000" dirty="0" err="1">
                <a:latin typeface="+mj-lt"/>
              </a:rPr>
              <a:t>ải</a:t>
            </a:r>
            <a:r>
              <a:rPr lang="en-US" sz="2000" dirty="0">
                <a:latin typeface="+mj-lt"/>
              </a:rPr>
              <a:t> </a:t>
            </a:r>
            <a:r>
              <a:rPr lang="vi-VN" sz="2000" dirty="0">
                <a:latin typeface="+mj-lt"/>
              </a:rPr>
              <a:t>bao gồm trong trong phân tích rủi ro của mình, tối thiểu là, các bài học kinh nghiệm  từ các triệu hồi sản phẩm, đánh giá sản phẩm, hàng bị trả lại và sửa chữa, sản phẩm bị thải loại, và bị làm lại.</a:t>
            </a:r>
          </a:p>
          <a:p>
            <a:r>
              <a:rPr lang="vi-VN" sz="2000" dirty="0">
                <a:latin typeface="+mj-lt"/>
              </a:rPr>
              <a:t>Tổ chức phải lưu giữ thông tin dạng văn bản như là bằng chứng của các kết quả phân tích rủi ro.</a:t>
            </a:r>
          </a:p>
          <a:p>
            <a:r>
              <a:rPr lang="vi-VN" sz="2000" b="1" dirty="0">
                <a:latin typeface="+mj-lt"/>
              </a:rPr>
              <a:t>6.1.2.2 Hành động phòng ngừa</a:t>
            </a:r>
          </a:p>
          <a:p>
            <a:r>
              <a:rPr lang="vi-VN" sz="2000" dirty="0">
                <a:latin typeface="+mj-lt"/>
              </a:rPr>
              <a:t>Tổ chức phải xá</a:t>
            </a:r>
            <a:r>
              <a:rPr lang="en-US" sz="2000" dirty="0">
                <a:latin typeface="+mj-lt"/>
              </a:rPr>
              <a:t>c</a:t>
            </a:r>
            <a:r>
              <a:rPr lang="vi-VN" sz="2000" dirty="0">
                <a:latin typeface="+mj-lt"/>
              </a:rPr>
              <a:t> định và áp dụng hành động để loại trừ nguyên  nhân của những không phù hợp tiềm ẩn để ngăn ngừa chúng xảy ra. Những hành động phòng ngừa phải tương xứng với sự nghiêm trọng của những vấn đề tiềm ẩn.</a:t>
            </a:r>
          </a:p>
          <a:p>
            <a:r>
              <a:rPr lang="vi-VN" sz="2000" dirty="0">
                <a:latin typeface="+mj-lt"/>
              </a:rPr>
              <a:t>Tổ chức phải thiết lập một quá trình để làm giảm tác động của những ảnh hưởng tiêu cực của các rủi ro bao gồm những điều sau:</a:t>
            </a:r>
          </a:p>
          <a:p>
            <a:r>
              <a:rPr lang="vi-VN" sz="2000" dirty="0">
                <a:latin typeface="+mj-lt"/>
              </a:rPr>
              <a:t>a)  Xác định những không phù hợp tiềm ẩn;</a:t>
            </a:r>
          </a:p>
          <a:p>
            <a:r>
              <a:rPr lang="vi-VN" sz="2000" dirty="0">
                <a:latin typeface="+mj-lt"/>
              </a:rPr>
              <a:t>b)  Đánh giá nhu cầu về hành động để ngăn ngừa việc xảy ra sự không phù hợp;</a:t>
            </a:r>
          </a:p>
          <a:p>
            <a:r>
              <a:rPr lang="vi-VN" sz="2000" dirty="0">
                <a:latin typeface="+mj-lt"/>
              </a:rPr>
              <a:t>c)  Xác định và áp dụng những hành động cần thiết ;</a:t>
            </a:r>
          </a:p>
          <a:p>
            <a:r>
              <a:rPr lang="vi-VN" sz="2000" dirty="0">
                <a:latin typeface="+mj-lt"/>
              </a:rPr>
              <a:t>d)  Thông tin dạng văn bản của hành động đã thực hiện;</a:t>
            </a:r>
          </a:p>
          <a:p>
            <a:r>
              <a:rPr lang="vi-VN" sz="2000" dirty="0">
                <a:latin typeface="+mj-lt"/>
              </a:rPr>
              <a:t>e)  Xem xét hiệu lực của những hành đ</a:t>
            </a:r>
            <a:r>
              <a:rPr lang="en-US" sz="2000" dirty="0">
                <a:latin typeface="+mj-lt"/>
              </a:rPr>
              <a:t>ộ</a:t>
            </a:r>
            <a:r>
              <a:rPr lang="vi-VN" sz="2000" dirty="0">
                <a:latin typeface="+mj-lt"/>
              </a:rPr>
              <a:t>ng phòng ngừa đã thực hiện;</a:t>
            </a:r>
          </a:p>
          <a:p>
            <a:r>
              <a:rPr lang="vi-VN" sz="2000" dirty="0">
                <a:latin typeface="+mj-lt"/>
              </a:rPr>
              <a:t>f)   Sử dụng những bài học kinh nghiệm để ngăn ngừa sự tái diễn ra tại các quá trình tương tự (xem ISO 9001, mục 7.1.6)</a:t>
            </a:r>
          </a:p>
        </p:txBody>
      </p:sp>
    </p:spTree>
    <p:extLst>
      <p:ext uri="{BB962C8B-B14F-4D97-AF65-F5344CB8AC3E}">
        <p14:creationId xmlns:p14="http://schemas.microsoft.com/office/powerpoint/2010/main" val="2485972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574A10-CBCB-44B8-9A69-744D37C1D3FB}"/>
              </a:ext>
            </a:extLst>
          </p:cNvPr>
          <p:cNvSpPr/>
          <p:nvPr/>
        </p:nvSpPr>
        <p:spPr>
          <a:xfrm>
            <a:off x="620382" y="612646"/>
            <a:ext cx="11440633" cy="5940088"/>
          </a:xfrm>
          <a:prstGeom prst="rect">
            <a:avLst/>
          </a:prstGeom>
        </p:spPr>
        <p:txBody>
          <a:bodyPr wrap="square">
            <a:spAutoFit/>
          </a:bodyPr>
          <a:lstStyle/>
          <a:p>
            <a:r>
              <a:rPr lang="vi-VN" sz="2000" b="1" dirty="0">
                <a:latin typeface="+mj-lt"/>
              </a:rPr>
              <a:t>6.1.2.3 Kế hoạch ứng phó</a:t>
            </a:r>
          </a:p>
          <a:p>
            <a:r>
              <a:rPr lang="vi-VN" sz="2000" dirty="0">
                <a:latin typeface="+mj-lt"/>
              </a:rPr>
              <a:t>Tổ chức phải:</a:t>
            </a:r>
          </a:p>
          <a:p>
            <a:pPr marL="457200" indent="-457200">
              <a:buFont typeface="+mj-lt"/>
              <a:buAutoNum type="alphaLcPeriod"/>
            </a:pPr>
            <a:r>
              <a:rPr lang="vi-VN" sz="2000" dirty="0">
                <a:latin typeface="+mj-lt"/>
              </a:rPr>
              <a:t>Nhận biết và đánh giá những rủi ro bên trong và bên ngoài với tất cả các quá trình sản xuất và trang thiết bị cơ sở hạ tầng cần thiết để duy trì đầu ra của sản xuất và đảm bảo rằng các yêu cầu của khách hàng được đáp ứng;</a:t>
            </a:r>
            <a:endParaRPr lang="en-US" sz="2000" dirty="0">
              <a:latin typeface="+mj-lt"/>
            </a:endParaRPr>
          </a:p>
          <a:p>
            <a:pPr marL="457200" indent="-457200">
              <a:buFont typeface="+mj-lt"/>
              <a:buAutoNum type="alphaLcPeriod"/>
            </a:pPr>
            <a:r>
              <a:rPr lang="vi-VN" sz="2000" dirty="0">
                <a:latin typeface="+mj-lt"/>
              </a:rPr>
              <a:t>Xác định các kế hoạch ứng phó theo các rủi ro và tác động tới khách hàng;</a:t>
            </a:r>
            <a:endParaRPr lang="en-US" sz="2000" dirty="0">
              <a:latin typeface="+mj-lt"/>
            </a:endParaRPr>
          </a:p>
          <a:p>
            <a:pPr marL="457200" indent="-457200">
              <a:buFont typeface="+mj-lt"/>
              <a:buAutoNum type="alphaLcPeriod"/>
            </a:pPr>
            <a:r>
              <a:rPr lang="vi-VN" sz="2000" dirty="0">
                <a:latin typeface="+mj-lt"/>
              </a:rPr>
              <a:t>Chuẩn bị các kế hoạch ứng phó về liên tục cung cấp trong bất cứ tình huống nào sau đây: máy chính hỏng (cùng xem mục</a:t>
            </a:r>
            <a:r>
              <a:rPr lang="en-US" sz="2000" dirty="0">
                <a:latin typeface="+mj-lt"/>
              </a:rPr>
              <a:t> </a:t>
            </a:r>
            <a:r>
              <a:rPr lang="vi-VN" sz="2000" dirty="0">
                <a:latin typeface="+mj-lt"/>
              </a:rPr>
              <a:t>8.5.6.1.1); gián đoạn từ sản phẩm, quá trình và dịch vụ được cung cấp từ bên ngoài; tái diễn các thảm họa thiên nhiên; hỏa hoạn; gián đoạn về hạ tầng thiết yếu; thiếu hụt lao động; hoặc gián đoạn cơ sở hạ tầng</a:t>
            </a:r>
            <a:r>
              <a:rPr lang="en-US" sz="2000" dirty="0">
                <a:latin typeface="+mj-lt"/>
              </a:rPr>
              <a:t>, </a:t>
            </a:r>
            <a:r>
              <a:rPr lang="en-US" sz="2000" dirty="0" err="1">
                <a:latin typeface="+mj-lt"/>
              </a:rPr>
              <a:t>sự</a:t>
            </a:r>
            <a:r>
              <a:rPr lang="en-US" sz="2000" dirty="0">
                <a:latin typeface="+mj-lt"/>
              </a:rPr>
              <a:t> </a:t>
            </a:r>
            <a:r>
              <a:rPr lang="en-US" sz="2000" dirty="0" err="1">
                <a:latin typeface="+mj-lt"/>
              </a:rPr>
              <a:t>cố</a:t>
            </a:r>
            <a:r>
              <a:rPr lang="en-US" sz="2000" dirty="0">
                <a:latin typeface="+mj-lt"/>
              </a:rPr>
              <a:t> </a:t>
            </a:r>
            <a:r>
              <a:rPr lang="en-US" sz="2000" dirty="0" err="1">
                <a:latin typeface="+mj-lt"/>
              </a:rPr>
              <a:t>bảo</a:t>
            </a:r>
            <a:r>
              <a:rPr lang="en-US" sz="2000" dirty="0">
                <a:latin typeface="+mj-lt"/>
              </a:rPr>
              <a:t> </a:t>
            </a:r>
            <a:r>
              <a:rPr lang="en-US" sz="2000" dirty="0" err="1">
                <a:latin typeface="+mj-lt"/>
              </a:rPr>
              <a:t>mật</a:t>
            </a:r>
            <a:r>
              <a:rPr lang="en-US" sz="2000" dirty="0">
                <a:latin typeface="+mj-lt"/>
              </a:rPr>
              <a:t>, </a:t>
            </a:r>
            <a:r>
              <a:rPr lang="en-US" sz="2000" dirty="0" err="1">
                <a:latin typeface="+mj-lt"/>
              </a:rPr>
              <a:t>dịch</a:t>
            </a:r>
            <a:r>
              <a:rPr lang="en-US" sz="2000" dirty="0">
                <a:latin typeface="+mj-lt"/>
              </a:rPr>
              <a:t> </a:t>
            </a:r>
            <a:r>
              <a:rPr lang="en-US" sz="2000" dirty="0" err="1">
                <a:latin typeface="+mj-lt"/>
              </a:rPr>
              <a:t>bệnh</a:t>
            </a:r>
            <a:r>
              <a:rPr lang="vi-VN" sz="2000" dirty="0">
                <a:latin typeface="+mj-lt"/>
              </a:rPr>
              <a:t>;</a:t>
            </a:r>
            <a:endParaRPr lang="en-US" sz="2000" dirty="0">
              <a:latin typeface="+mj-lt"/>
            </a:endParaRPr>
          </a:p>
          <a:p>
            <a:pPr marL="457200" indent="-457200">
              <a:buFont typeface="+mj-lt"/>
              <a:buAutoNum type="alphaLcPeriod"/>
            </a:pPr>
            <a:r>
              <a:rPr lang="vi-VN" sz="2000" dirty="0">
                <a:latin typeface="+mj-lt"/>
              </a:rPr>
              <a:t>Bao gồm, như là phần bổ sung cho các kế hoạch ứng phó, một quá trình thông báo tới khách hàng và các bên quan tâm khác về m</a:t>
            </a:r>
            <a:r>
              <a:rPr lang="en-US" sz="2000" dirty="0">
                <a:latin typeface="+mj-lt"/>
              </a:rPr>
              <a:t>ứ</a:t>
            </a:r>
            <a:r>
              <a:rPr lang="vi-VN" sz="2000" dirty="0">
                <a:latin typeface="+mj-lt"/>
              </a:rPr>
              <a:t>c độ và thời gian tác động tới hoạt động của khách hàng;</a:t>
            </a:r>
            <a:endParaRPr lang="en-US" sz="2000" dirty="0">
              <a:latin typeface="+mj-lt"/>
            </a:endParaRPr>
          </a:p>
          <a:p>
            <a:pPr marL="457200" indent="-457200">
              <a:buFont typeface="+mj-lt"/>
              <a:buAutoNum type="alphaLcPeriod"/>
            </a:pPr>
            <a:r>
              <a:rPr lang="vi-VN" sz="2000" dirty="0">
                <a:latin typeface="+mj-lt"/>
              </a:rPr>
              <a:t>Định kỳ thử nghiệm các kế hoạch ứng phó về tính hiệu lực (Ví dụ như giả định, khi thích hợp);</a:t>
            </a:r>
            <a:endParaRPr lang="en-US" sz="2000" dirty="0">
              <a:latin typeface="+mj-lt"/>
            </a:endParaRPr>
          </a:p>
          <a:p>
            <a:pPr marL="457200" indent="-457200">
              <a:buFont typeface="+mj-lt"/>
              <a:buAutoNum type="alphaLcPeriod"/>
            </a:pPr>
            <a:r>
              <a:rPr lang="vi-VN" sz="2000" dirty="0">
                <a:latin typeface="+mj-lt"/>
              </a:rPr>
              <a:t>Sử dụng nhóm đa nhiệm bao gồm cả </a:t>
            </a:r>
            <a:r>
              <a:rPr lang="vi-VN" sz="2000" b="1" dirty="0">
                <a:latin typeface="+mj-lt"/>
              </a:rPr>
              <a:t>lãnh đạo cao nhất thực hiện xem xét kế hoạch ứng phó </a:t>
            </a:r>
            <a:r>
              <a:rPr lang="vi-VN" sz="2000" dirty="0">
                <a:latin typeface="+mj-lt"/>
              </a:rPr>
              <a:t>(tối thiểu là hàng năm), và cập nhật khi được yêu cầu;</a:t>
            </a:r>
            <a:r>
              <a:rPr lang="en-US" sz="2000" dirty="0">
                <a:latin typeface="+mj-lt"/>
              </a:rPr>
              <a:t> </a:t>
            </a:r>
            <a:r>
              <a:rPr lang="vi-VN" sz="2000" dirty="0">
                <a:latin typeface="+mj-lt"/>
              </a:rPr>
              <a:t>Văn bản hóa các kế hoạch ứng phó và lưu giữ thông tin dạng văn bản mô tả mọi thay đổi bao gồm nhân sự có thẩm quyền thay đổi. </a:t>
            </a:r>
            <a:endParaRPr lang="en-US" sz="2000" dirty="0">
              <a:latin typeface="+mj-lt"/>
            </a:endParaRPr>
          </a:p>
          <a:p>
            <a:r>
              <a:rPr lang="vi-VN" sz="2000" b="1" dirty="0">
                <a:latin typeface="+mj-lt"/>
              </a:rPr>
              <a:t>Các kế hoạch ứng phó phải bao gồm các dự tính để xác nhận rằng sản phẩm làm ra vẫn đáp ứng các yêu cầu của khách hàng khi</a:t>
            </a:r>
            <a:r>
              <a:rPr lang="en-US" sz="2000" b="1" dirty="0">
                <a:latin typeface="+mj-lt"/>
              </a:rPr>
              <a:t> </a:t>
            </a:r>
            <a:r>
              <a:rPr lang="vi-VN" sz="2000" b="1" dirty="0">
                <a:latin typeface="+mj-lt"/>
              </a:rPr>
              <a:t>sản xuất được tái khởi động theo sau một tình huống khẩn cấp mà trong đó sản xuất bị dừng nhưng không theo trình tự thông</a:t>
            </a:r>
            <a:r>
              <a:rPr lang="en-US" sz="2000" b="1" dirty="0">
                <a:latin typeface="+mj-lt"/>
              </a:rPr>
              <a:t> </a:t>
            </a:r>
            <a:r>
              <a:rPr lang="vi-VN" sz="2000" b="1" dirty="0">
                <a:latin typeface="+mj-lt"/>
              </a:rPr>
              <a:t>thường.</a:t>
            </a:r>
          </a:p>
        </p:txBody>
      </p:sp>
    </p:spTree>
    <p:extLst>
      <p:ext uri="{BB962C8B-B14F-4D97-AF65-F5344CB8AC3E}">
        <p14:creationId xmlns:p14="http://schemas.microsoft.com/office/powerpoint/2010/main" val="1231725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66779B-338E-4D9D-A358-417EF2D4F2E2}"/>
              </a:ext>
            </a:extLst>
          </p:cNvPr>
          <p:cNvSpPr/>
          <p:nvPr/>
        </p:nvSpPr>
        <p:spPr>
          <a:xfrm>
            <a:off x="689995" y="660664"/>
            <a:ext cx="11249891" cy="4893647"/>
          </a:xfrm>
          <a:prstGeom prst="rect">
            <a:avLst/>
          </a:prstGeom>
        </p:spPr>
        <p:txBody>
          <a:bodyPr wrap="square">
            <a:spAutoFit/>
          </a:bodyPr>
          <a:lstStyle/>
          <a:p>
            <a:r>
              <a:rPr lang="vi-VN" sz="2400" b="1" dirty="0">
                <a:latin typeface="+mj-lt"/>
              </a:rPr>
              <a:t>6.2 Mục tiêu chất lượng  và hoạch định để đạt được mục tiêu</a:t>
            </a:r>
          </a:p>
          <a:p>
            <a:r>
              <a:rPr lang="vi-VN" sz="2400" b="1" dirty="0">
                <a:latin typeface="+mj-lt"/>
              </a:rPr>
              <a:t>6.2.1</a:t>
            </a:r>
            <a:r>
              <a:rPr lang="vi-VN" sz="2400" dirty="0">
                <a:latin typeface="+mj-lt"/>
              </a:rPr>
              <a:t> Tổ chức phải thiết lập các mục tiêu chất lượng tại các cấp, bộ phận chức năng và các quá trình cần thiết của hệ thống quản lý chất lượng.</a:t>
            </a:r>
          </a:p>
          <a:p>
            <a:r>
              <a:rPr lang="vi-VN" sz="2400" dirty="0">
                <a:latin typeface="+mj-lt"/>
              </a:rPr>
              <a:t>Mục tiêu chất lượng  phải:</a:t>
            </a:r>
          </a:p>
          <a:p>
            <a:pPr marL="514350" indent="-514350">
              <a:buFont typeface="+mj-lt"/>
              <a:buAutoNum type="alphaLcPeriod"/>
            </a:pPr>
            <a:r>
              <a:rPr lang="vi-VN" sz="2400" dirty="0">
                <a:latin typeface="+mj-lt"/>
              </a:rPr>
              <a:t>nhất quán với chính sách chất lượng;</a:t>
            </a:r>
            <a:endParaRPr lang="en-US" sz="2400" dirty="0">
              <a:latin typeface="+mj-lt"/>
            </a:endParaRPr>
          </a:p>
          <a:p>
            <a:pPr marL="514350" indent="-514350">
              <a:buFont typeface="+mj-lt"/>
              <a:buAutoNum type="alphaLcPeriod"/>
            </a:pPr>
            <a:r>
              <a:rPr lang="vi-VN" sz="2400" dirty="0">
                <a:latin typeface="+mj-lt"/>
              </a:rPr>
              <a:t>đo lường được;</a:t>
            </a:r>
            <a:endParaRPr lang="en-US" sz="2400" dirty="0">
              <a:latin typeface="+mj-lt"/>
            </a:endParaRPr>
          </a:p>
          <a:p>
            <a:pPr marL="514350" indent="-514350">
              <a:buFont typeface="+mj-lt"/>
              <a:buAutoNum type="alphaLcPeriod"/>
            </a:pPr>
            <a:r>
              <a:rPr lang="vi-VN" sz="2400" dirty="0">
                <a:latin typeface="+mj-lt"/>
              </a:rPr>
              <a:t>có tính đến các yêu cầu có thể áp dụng;</a:t>
            </a:r>
            <a:endParaRPr lang="en-US" sz="2400" dirty="0">
              <a:latin typeface="+mj-lt"/>
            </a:endParaRPr>
          </a:p>
          <a:p>
            <a:pPr marL="514350" indent="-514350">
              <a:buFont typeface="+mj-lt"/>
              <a:buAutoNum type="alphaLcPeriod"/>
            </a:pPr>
            <a:r>
              <a:rPr lang="vi-VN" sz="2400" dirty="0">
                <a:latin typeface="+mj-lt"/>
              </a:rPr>
              <a:t>liên quan đến sự phù hợp của sản phẩm và dịch vụ và nâng cao sự thỏa mãn của khách hàng;</a:t>
            </a:r>
            <a:endParaRPr lang="en-US" sz="2400" dirty="0">
              <a:latin typeface="+mj-lt"/>
            </a:endParaRPr>
          </a:p>
          <a:p>
            <a:pPr marL="514350" indent="-514350">
              <a:buFont typeface="+mj-lt"/>
              <a:buAutoNum type="alphaLcPeriod"/>
            </a:pPr>
            <a:r>
              <a:rPr lang="vi-VN" sz="2400" dirty="0">
                <a:latin typeface="+mj-lt"/>
              </a:rPr>
              <a:t>được giám sát;</a:t>
            </a:r>
            <a:endParaRPr lang="en-US" sz="2400" dirty="0">
              <a:latin typeface="+mj-lt"/>
            </a:endParaRPr>
          </a:p>
          <a:p>
            <a:pPr marL="514350" indent="-514350">
              <a:buFont typeface="+mj-lt"/>
              <a:buAutoNum type="alphaLcPeriod"/>
            </a:pPr>
            <a:r>
              <a:rPr lang="vi-VN" sz="2400" dirty="0">
                <a:latin typeface="+mj-lt"/>
              </a:rPr>
              <a:t>được truyền  đạt;</a:t>
            </a:r>
            <a:endParaRPr lang="en-US" sz="2400" dirty="0">
              <a:latin typeface="+mj-lt"/>
            </a:endParaRPr>
          </a:p>
          <a:p>
            <a:pPr marL="514350" indent="-514350">
              <a:buFont typeface="+mj-lt"/>
              <a:buAutoNum type="alphaLcPeriod"/>
            </a:pPr>
            <a:r>
              <a:rPr lang="vi-VN" sz="2400" dirty="0">
                <a:latin typeface="+mj-lt"/>
              </a:rPr>
              <a:t>được cập nhật khi thích hợp.</a:t>
            </a:r>
          </a:p>
          <a:p>
            <a:r>
              <a:rPr lang="vi-VN" sz="2400" dirty="0">
                <a:latin typeface="+mj-lt"/>
              </a:rPr>
              <a:t>Tổ chức phải duy trì thông tin dạng văn bản về các mục tiêu chất lượng.</a:t>
            </a:r>
          </a:p>
        </p:txBody>
      </p:sp>
    </p:spTree>
    <p:extLst>
      <p:ext uri="{BB962C8B-B14F-4D97-AF65-F5344CB8AC3E}">
        <p14:creationId xmlns:p14="http://schemas.microsoft.com/office/powerpoint/2010/main" val="2393103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4402F3-C96D-4B33-8E00-DA9DCC3FBA21}"/>
              </a:ext>
            </a:extLst>
          </p:cNvPr>
          <p:cNvSpPr/>
          <p:nvPr/>
        </p:nvSpPr>
        <p:spPr>
          <a:xfrm>
            <a:off x="792286" y="687264"/>
            <a:ext cx="11399714" cy="5693866"/>
          </a:xfrm>
          <a:prstGeom prst="rect">
            <a:avLst/>
          </a:prstGeom>
        </p:spPr>
        <p:txBody>
          <a:bodyPr wrap="square">
            <a:spAutoFit/>
          </a:bodyPr>
          <a:lstStyle/>
          <a:p>
            <a:r>
              <a:rPr lang="vi-VN" sz="2400" b="1" dirty="0">
                <a:latin typeface="+mj-lt"/>
              </a:rPr>
              <a:t>6.2.2</a:t>
            </a:r>
            <a:r>
              <a:rPr lang="vi-VN" sz="2400" dirty="0">
                <a:latin typeface="+mj-lt"/>
              </a:rPr>
              <a:t> Khi hoạch định cách thức đạt được các mục tiêu chất lượng của tổ chức, tổ chức phải xác định:</a:t>
            </a:r>
          </a:p>
          <a:p>
            <a:pPr marL="514350" indent="-514350">
              <a:buFont typeface="+mj-lt"/>
              <a:buAutoNum type="alphaLcPeriod"/>
            </a:pPr>
            <a:r>
              <a:rPr lang="vi-VN" sz="2400" dirty="0">
                <a:latin typeface="+mj-lt"/>
              </a:rPr>
              <a:t>cái gì sẽ được thực hiện;</a:t>
            </a:r>
            <a:endParaRPr lang="en-US" sz="2400" dirty="0">
              <a:latin typeface="+mj-lt"/>
            </a:endParaRPr>
          </a:p>
          <a:p>
            <a:pPr marL="514350" indent="-514350">
              <a:buFont typeface="+mj-lt"/>
              <a:buAutoNum type="alphaLcPeriod"/>
            </a:pPr>
            <a:r>
              <a:rPr lang="vi-VN" sz="2400" dirty="0">
                <a:latin typeface="+mj-lt"/>
              </a:rPr>
              <a:t>những  nguồn lực nào sẽ được yêu cầu;</a:t>
            </a:r>
            <a:endParaRPr lang="en-US" sz="2400" dirty="0">
              <a:latin typeface="+mj-lt"/>
            </a:endParaRPr>
          </a:p>
          <a:p>
            <a:pPr marL="514350" indent="-514350">
              <a:buFont typeface="+mj-lt"/>
              <a:buAutoNum type="alphaLcPeriod"/>
            </a:pPr>
            <a:r>
              <a:rPr lang="vi-VN" sz="2400" dirty="0">
                <a:latin typeface="+mj-lt"/>
              </a:rPr>
              <a:t>ai sẽ chịu trách nhiệm;</a:t>
            </a:r>
            <a:endParaRPr lang="en-US" sz="2400" dirty="0">
              <a:latin typeface="+mj-lt"/>
            </a:endParaRPr>
          </a:p>
          <a:p>
            <a:pPr marL="514350" indent="-514350">
              <a:buFont typeface="+mj-lt"/>
              <a:buAutoNum type="alphaLcPeriod"/>
            </a:pPr>
            <a:r>
              <a:rPr lang="vi-VN" sz="2400" dirty="0">
                <a:latin typeface="+mj-lt"/>
              </a:rPr>
              <a:t>khi nào chúng sẽ được hoàn thành;</a:t>
            </a:r>
            <a:endParaRPr lang="en-US" sz="2400" dirty="0">
              <a:latin typeface="+mj-lt"/>
            </a:endParaRPr>
          </a:p>
          <a:p>
            <a:pPr marL="514350" indent="-514350">
              <a:buFont typeface="+mj-lt"/>
              <a:buAutoNum type="alphaLcPeriod"/>
            </a:pPr>
            <a:r>
              <a:rPr lang="vi-VN" sz="2400" dirty="0">
                <a:latin typeface="+mj-lt"/>
              </a:rPr>
              <a:t>kết quả sẽ được đánh giá như thế nào.</a:t>
            </a:r>
          </a:p>
          <a:p>
            <a:r>
              <a:rPr lang="vi-VN" sz="2400" b="1" dirty="0">
                <a:latin typeface="+mj-lt"/>
              </a:rPr>
              <a:t>6.2.2.1 Mục tiêu chất lượng và hoạch định để đạt được mục tiêu – Bổ</a:t>
            </a:r>
            <a:r>
              <a:rPr lang="en-US" sz="2400" b="1" dirty="0">
                <a:latin typeface="+mj-lt"/>
              </a:rPr>
              <a:t> </a:t>
            </a:r>
            <a:r>
              <a:rPr lang="vi-VN" sz="2400" b="1" dirty="0">
                <a:latin typeface="+mj-lt"/>
              </a:rPr>
              <a:t>sung</a:t>
            </a:r>
          </a:p>
          <a:p>
            <a:r>
              <a:rPr lang="vi-VN" sz="2400" dirty="0">
                <a:latin typeface="+mj-lt"/>
              </a:rPr>
              <a:t>Lãnh đạo cao nhất phải đảm bảo rằng mục tiêu chất lượng được  xác định,</a:t>
            </a:r>
            <a:r>
              <a:rPr lang="en-US" sz="2400" dirty="0">
                <a:latin typeface="+mj-lt"/>
              </a:rPr>
              <a:t> </a:t>
            </a:r>
            <a:r>
              <a:rPr lang="vi-VN" sz="2400" dirty="0">
                <a:latin typeface="+mj-lt"/>
              </a:rPr>
              <a:t>thiết lập, và duy trì tại các bộ phận chức năng thích hợp, các quá trình và tại các cấp trong toàn bộ tổ chức.</a:t>
            </a:r>
          </a:p>
          <a:p>
            <a:r>
              <a:rPr lang="vi-VN" sz="2400" dirty="0">
                <a:latin typeface="+mj-lt"/>
              </a:rPr>
              <a:t>Kết quả xem xét của tổ chức dựa trên các bên quan tâm và các yêu cầu tương ứng của họ phải được cân nhắc khi tổ chức thiết lập mục tiêu chất lượng  hàng năm (là tối thiểu)  và các mục tiêu điều hành liên quan (bên trong và bên ngoài)  của mình.</a:t>
            </a:r>
          </a:p>
        </p:txBody>
      </p:sp>
    </p:spTree>
    <p:extLst>
      <p:ext uri="{BB962C8B-B14F-4D97-AF65-F5344CB8AC3E}">
        <p14:creationId xmlns:p14="http://schemas.microsoft.com/office/powerpoint/2010/main" val="1953118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64A95A-B480-4FEA-9C88-8293F71D76C6}"/>
              </a:ext>
            </a:extLst>
          </p:cNvPr>
          <p:cNvSpPr/>
          <p:nvPr/>
        </p:nvSpPr>
        <p:spPr>
          <a:xfrm>
            <a:off x="767171" y="756142"/>
            <a:ext cx="11069782" cy="3970318"/>
          </a:xfrm>
          <a:prstGeom prst="rect">
            <a:avLst/>
          </a:prstGeom>
        </p:spPr>
        <p:txBody>
          <a:bodyPr wrap="square">
            <a:spAutoFit/>
          </a:bodyPr>
          <a:lstStyle/>
          <a:p>
            <a:r>
              <a:rPr lang="vi-VN" sz="2800" b="1" dirty="0">
                <a:latin typeface="+mj-lt"/>
              </a:rPr>
              <a:t>6.3 Hoạch định sự thay đổi</a:t>
            </a:r>
          </a:p>
          <a:p>
            <a:r>
              <a:rPr lang="vi-VN" sz="2800" dirty="0">
                <a:latin typeface="+mj-lt"/>
              </a:rPr>
              <a:t>Khi tổ chức xác định nhu cầu cho các thay đổi đối với hệ thống quản lý chất lượng, các thay đổi phải được tiến hành một cách hệ thống và có kế hoạch (xem 4.4).</a:t>
            </a:r>
          </a:p>
          <a:p>
            <a:r>
              <a:rPr lang="vi-VN" sz="2800" dirty="0">
                <a:latin typeface="+mj-lt"/>
              </a:rPr>
              <a:t>Tổ chức phải xem xét:</a:t>
            </a:r>
          </a:p>
          <a:p>
            <a:pPr marL="514350" indent="-514350">
              <a:buFont typeface="+mj-lt"/>
              <a:buAutoNum type="alphaLcPeriod"/>
            </a:pPr>
            <a:r>
              <a:rPr lang="vi-VN" sz="2800" dirty="0">
                <a:latin typeface="+mj-lt"/>
              </a:rPr>
              <a:t>mục đích của sự thay đổi và các hậu quả tiềm ẩn của sự thay đổi;</a:t>
            </a:r>
            <a:endParaRPr lang="en-US" sz="2800" dirty="0">
              <a:latin typeface="+mj-lt"/>
            </a:endParaRPr>
          </a:p>
          <a:p>
            <a:pPr marL="514350" indent="-514350">
              <a:buFont typeface="+mj-lt"/>
              <a:buAutoNum type="alphaLcPeriod"/>
            </a:pPr>
            <a:r>
              <a:rPr lang="vi-VN" sz="2800" dirty="0">
                <a:latin typeface="+mj-lt"/>
              </a:rPr>
              <a:t>tính toàn vẹn của hệ thống quản lý chất lượng;</a:t>
            </a:r>
            <a:endParaRPr lang="en-US" sz="2800" dirty="0">
              <a:latin typeface="+mj-lt"/>
            </a:endParaRPr>
          </a:p>
          <a:p>
            <a:pPr marL="514350" indent="-514350">
              <a:buFont typeface="+mj-lt"/>
              <a:buAutoNum type="alphaLcPeriod"/>
            </a:pPr>
            <a:r>
              <a:rPr lang="vi-VN" sz="2800" dirty="0">
                <a:latin typeface="+mj-lt"/>
              </a:rPr>
              <a:t>sự sẵn có các nguồn lực;</a:t>
            </a:r>
            <a:endParaRPr lang="en-US" sz="2800" dirty="0">
              <a:latin typeface="+mj-lt"/>
            </a:endParaRPr>
          </a:p>
          <a:p>
            <a:pPr marL="514350" indent="-514350">
              <a:buFont typeface="+mj-lt"/>
              <a:buAutoNum type="alphaLcPeriod"/>
            </a:pPr>
            <a:r>
              <a:rPr lang="vi-VN" sz="2800" dirty="0">
                <a:latin typeface="+mj-lt"/>
              </a:rPr>
              <a:t>việc phân bổ hoặc tái phân bổ trách nhiệm và quyền hạn.</a:t>
            </a:r>
          </a:p>
        </p:txBody>
      </p:sp>
    </p:spTree>
    <p:extLst>
      <p:ext uri="{BB962C8B-B14F-4D97-AF65-F5344CB8AC3E}">
        <p14:creationId xmlns:p14="http://schemas.microsoft.com/office/powerpoint/2010/main" val="4181290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5B9634-33CC-4883-8AB2-4D583868FB45}"/>
              </a:ext>
            </a:extLst>
          </p:cNvPr>
          <p:cNvSpPr/>
          <p:nvPr/>
        </p:nvSpPr>
        <p:spPr>
          <a:xfrm>
            <a:off x="708729" y="723612"/>
            <a:ext cx="11083635" cy="4524315"/>
          </a:xfrm>
          <a:prstGeom prst="rect">
            <a:avLst/>
          </a:prstGeom>
        </p:spPr>
        <p:txBody>
          <a:bodyPr wrap="square">
            <a:spAutoFit/>
          </a:bodyPr>
          <a:lstStyle/>
          <a:p>
            <a:r>
              <a:rPr lang="vi-VN" sz="2400" b="1" dirty="0">
                <a:latin typeface="+mj-lt"/>
              </a:rPr>
              <a:t>7.1 Nguồn lực</a:t>
            </a:r>
          </a:p>
          <a:p>
            <a:r>
              <a:rPr lang="vi-VN" sz="2400" b="1" dirty="0">
                <a:latin typeface="+mj-lt"/>
              </a:rPr>
              <a:t>7.1.1 Khái quát</a:t>
            </a:r>
          </a:p>
          <a:p>
            <a:r>
              <a:rPr lang="vi-VN" sz="2400" dirty="0">
                <a:latin typeface="+mj-lt"/>
              </a:rPr>
              <a:t>Tổ chức phải xác định và cung cấp các nguồn lực cần thiết cho việc thiết</a:t>
            </a:r>
            <a:r>
              <a:rPr lang="en-US" sz="2400" dirty="0">
                <a:latin typeface="+mj-lt"/>
              </a:rPr>
              <a:t> </a:t>
            </a:r>
            <a:r>
              <a:rPr lang="vi-VN" sz="2400" dirty="0">
                <a:latin typeface="+mj-lt"/>
              </a:rPr>
              <a:t>lập, thực hiện, duy trì và cải tiến liên tục hệ thống quản lý chất lượng.</a:t>
            </a:r>
          </a:p>
          <a:p>
            <a:r>
              <a:rPr lang="vi-VN" sz="2400" dirty="0">
                <a:latin typeface="+mj-lt"/>
              </a:rPr>
              <a:t>Tổ chức phải xem xét:</a:t>
            </a:r>
          </a:p>
          <a:p>
            <a:pPr marL="514350" indent="-514350">
              <a:buFont typeface="+mj-lt"/>
              <a:buAutoNum type="alphaLcPeriod"/>
            </a:pPr>
            <a:r>
              <a:rPr lang="vi-VN" sz="2400" dirty="0">
                <a:latin typeface="+mj-lt"/>
              </a:rPr>
              <a:t>khả năng, và những hạn chế của các nguồn lực nội bộ hiện có;</a:t>
            </a:r>
            <a:endParaRPr lang="en-US" sz="2400" dirty="0">
              <a:latin typeface="+mj-lt"/>
            </a:endParaRPr>
          </a:p>
          <a:p>
            <a:pPr marL="514350" indent="-514350">
              <a:buFont typeface="+mj-lt"/>
              <a:buAutoNum type="alphaLcPeriod"/>
            </a:pPr>
            <a:r>
              <a:rPr lang="vi-VN" sz="2400" dirty="0">
                <a:latin typeface="+mj-lt"/>
              </a:rPr>
              <a:t>những gì cần phải cung cấp từ các nhà cung cấp bên ngoài.</a:t>
            </a:r>
            <a:endParaRPr lang="en-US" sz="2400" dirty="0">
              <a:latin typeface="+mj-lt"/>
            </a:endParaRPr>
          </a:p>
          <a:p>
            <a:pPr marL="514350" indent="-514350">
              <a:buFont typeface="+mj-lt"/>
              <a:buAutoNum type="alphaLcPeriod"/>
            </a:pPr>
            <a:endParaRPr lang="vi-VN" sz="2400" dirty="0">
              <a:latin typeface="+mj-lt"/>
            </a:endParaRPr>
          </a:p>
          <a:p>
            <a:r>
              <a:rPr lang="vi-VN" sz="2400" b="1" dirty="0">
                <a:latin typeface="+mj-lt"/>
              </a:rPr>
              <a:t>7.1.2 Nhân lực</a:t>
            </a:r>
          </a:p>
          <a:p>
            <a:r>
              <a:rPr lang="vi-VN" sz="2400" dirty="0">
                <a:latin typeface="+mj-lt"/>
              </a:rPr>
              <a:t>Tổ chức phải xác định và cung cấp nhân lực cần thiết để việc thực hiện có hiệu  lực  hệ thống  quản  lý chất  lượng  của tổ chức  và cho  hoạt  động  và kiểm soát các quá trình của hệ thống.</a:t>
            </a:r>
          </a:p>
        </p:txBody>
      </p:sp>
    </p:spTree>
    <p:extLst>
      <p:ext uri="{BB962C8B-B14F-4D97-AF65-F5344CB8AC3E}">
        <p14:creationId xmlns:p14="http://schemas.microsoft.com/office/powerpoint/2010/main" val="1845153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482645-E9E4-404C-920D-5791674710C0}"/>
              </a:ext>
            </a:extLst>
          </p:cNvPr>
          <p:cNvPicPr>
            <a:picLocks noChangeAspect="1"/>
          </p:cNvPicPr>
          <p:nvPr/>
        </p:nvPicPr>
        <p:blipFill>
          <a:blip r:embed="rId2"/>
          <a:stretch>
            <a:fillRect/>
          </a:stretch>
        </p:blipFill>
        <p:spPr>
          <a:xfrm>
            <a:off x="200025" y="400050"/>
            <a:ext cx="11791950" cy="6057900"/>
          </a:xfrm>
          <a:prstGeom prst="rect">
            <a:avLst/>
          </a:prstGeom>
        </p:spPr>
      </p:pic>
    </p:spTree>
    <p:extLst>
      <p:ext uri="{BB962C8B-B14F-4D97-AF65-F5344CB8AC3E}">
        <p14:creationId xmlns:p14="http://schemas.microsoft.com/office/powerpoint/2010/main" val="2016122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DB52DF-B317-4817-B931-E0B731F66B93}"/>
              </a:ext>
            </a:extLst>
          </p:cNvPr>
          <p:cNvSpPr/>
          <p:nvPr/>
        </p:nvSpPr>
        <p:spPr>
          <a:xfrm>
            <a:off x="892837" y="872981"/>
            <a:ext cx="10792691" cy="4401205"/>
          </a:xfrm>
          <a:prstGeom prst="rect">
            <a:avLst/>
          </a:prstGeom>
        </p:spPr>
        <p:txBody>
          <a:bodyPr wrap="square">
            <a:spAutoFit/>
          </a:bodyPr>
          <a:lstStyle/>
          <a:p>
            <a:r>
              <a:rPr lang="vi-VN" sz="2800" b="1" dirty="0">
                <a:latin typeface="+mj-lt"/>
              </a:rPr>
              <a:t>7.1.3 Cơ sở hạ tầng</a:t>
            </a:r>
          </a:p>
          <a:p>
            <a:r>
              <a:rPr lang="vi-VN" sz="2800" dirty="0">
                <a:latin typeface="+mj-lt"/>
              </a:rPr>
              <a:t>Tổ chức phải xác định, cung cấp và duy trì cơ sở hạ tầng thiết yếu cho</a:t>
            </a:r>
            <a:r>
              <a:rPr lang="en-US" sz="2800" dirty="0">
                <a:latin typeface="+mj-lt"/>
              </a:rPr>
              <a:t> </a:t>
            </a:r>
            <a:r>
              <a:rPr lang="vi-VN" sz="2800" dirty="0">
                <a:latin typeface="+mj-lt"/>
              </a:rPr>
              <a:t>việc vận hành các quá trình của tổ chức để đạt được sự phù hợp của sản phẩm và dịch vụ.</a:t>
            </a:r>
            <a:endParaRPr lang="en-US" sz="2800" dirty="0">
              <a:latin typeface="+mj-lt"/>
            </a:endParaRPr>
          </a:p>
          <a:p>
            <a:endParaRPr lang="vi-VN" sz="2800" dirty="0">
              <a:latin typeface="+mj-lt"/>
            </a:endParaRPr>
          </a:p>
          <a:p>
            <a:r>
              <a:rPr lang="vi-VN" sz="2800" dirty="0">
                <a:latin typeface="+mj-lt"/>
              </a:rPr>
              <a:t>Cơ sở hạ tầng có thể bao gồm:</a:t>
            </a:r>
          </a:p>
          <a:p>
            <a:r>
              <a:rPr lang="vi-VN" sz="2800" dirty="0">
                <a:latin typeface="+mj-lt"/>
              </a:rPr>
              <a:t>a)    Nhà xưởng và phương tiện kèm theo;</a:t>
            </a:r>
          </a:p>
          <a:p>
            <a:r>
              <a:rPr lang="vi-VN" sz="2800" dirty="0">
                <a:latin typeface="+mj-lt"/>
              </a:rPr>
              <a:t>b)    Trang thiết bị, gồm cả phần cứng lẫn phần mềm;</a:t>
            </a:r>
          </a:p>
          <a:p>
            <a:r>
              <a:rPr lang="vi-VN" sz="2800" dirty="0">
                <a:latin typeface="+mj-lt"/>
              </a:rPr>
              <a:t>c)     nguồn lực vận chuyển;</a:t>
            </a:r>
          </a:p>
          <a:p>
            <a:r>
              <a:rPr lang="vi-VN" sz="2800" dirty="0">
                <a:latin typeface="+mj-lt"/>
              </a:rPr>
              <a:t>d)    công nghệ thông tin và truyền thông.</a:t>
            </a:r>
          </a:p>
        </p:txBody>
      </p:sp>
    </p:spTree>
    <p:extLst>
      <p:ext uri="{BB962C8B-B14F-4D97-AF65-F5344CB8AC3E}">
        <p14:creationId xmlns:p14="http://schemas.microsoft.com/office/powerpoint/2010/main" val="1617597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13F72A-8BAB-4380-AE25-1320F2A34B3C}"/>
              </a:ext>
            </a:extLst>
          </p:cNvPr>
          <p:cNvSpPr/>
          <p:nvPr/>
        </p:nvSpPr>
        <p:spPr>
          <a:xfrm>
            <a:off x="640822" y="619969"/>
            <a:ext cx="11091832" cy="5632311"/>
          </a:xfrm>
          <a:prstGeom prst="rect">
            <a:avLst/>
          </a:prstGeom>
        </p:spPr>
        <p:txBody>
          <a:bodyPr wrap="square">
            <a:spAutoFit/>
          </a:bodyPr>
          <a:lstStyle/>
          <a:p>
            <a:r>
              <a:rPr lang="vi-VN" sz="2000" b="1" dirty="0">
                <a:latin typeface="+mj-lt"/>
              </a:rPr>
              <a:t>7.1.3.1 Hoạch định nhà xưởng, trang bị và thiết bị</a:t>
            </a:r>
          </a:p>
          <a:p>
            <a:r>
              <a:rPr lang="vi-VN" sz="2000" dirty="0">
                <a:latin typeface="+mj-lt"/>
              </a:rPr>
              <a:t>Tổ chức phải sử dụng cách tiếp cận đa nhiệm bao gồm các phương pháp nhận biết và giảm thiểu các rủi ro khi triển khai và cải tiến các kế hoạch về nhà xưởng, trang bị và thiết bị. Khi thiết kế mặt bằng nhà xưởng, tổ chức phải:</a:t>
            </a:r>
          </a:p>
          <a:p>
            <a:pPr marL="457200" indent="-457200">
              <a:buFont typeface="+mj-lt"/>
              <a:buAutoNum type="alphaLcPeriod"/>
            </a:pPr>
            <a:r>
              <a:rPr lang="vi-VN" sz="2000" dirty="0">
                <a:latin typeface="+mj-lt"/>
              </a:rPr>
              <a:t>Tối ưu hóa dòng nguyên liệu, xếp dỡ nguyên liệu, sử dụng hữu ích không gian nhà xưởng bao gồm kiểm soát sản phẩm không phù hợp, và</a:t>
            </a:r>
            <a:endParaRPr lang="en-US" sz="2000" dirty="0">
              <a:latin typeface="+mj-lt"/>
            </a:endParaRPr>
          </a:p>
          <a:p>
            <a:pPr marL="457200" indent="-457200">
              <a:buFont typeface="+mj-lt"/>
              <a:buAutoNum type="alphaLcPeriod"/>
            </a:pPr>
            <a:r>
              <a:rPr lang="vi-VN" sz="2000" dirty="0">
                <a:latin typeface="+mj-lt"/>
              </a:rPr>
              <a:t>Trang bị dòng nguyên liệu được đồng bộ hóa, khi có thể.</a:t>
            </a:r>
          </a:p>
          <a:p>
            <a:r>
              <a:rPr lang="vi-VN" sz="2000" dirty="0">
                <a:latin typeface="+mj-lt"/>
              </a:rPr>
              <a:t>Các phương pháp phải được triển khai và áp dụng để đánh giá tính khả thi của sản xuất cho sản phẩm mới hoặc hoạt động mới. Đánh giá tính khả thi của sản xuất phải bao gồm hoạch định về năng suất. Những phương pháp này phải được áp dụng để đánh giá cả những thay đổi của các hoạt động hiện</a:t>
            </a:r>
            <a:r>
              <a:rPr lang="en-US" sz="2000" dirty="0">
                <a:latin typeface="+mj-lt"/>
              </a:rPr>
              <a:t> </a:t>
            </a:r>
            <a:r>
              <a:rPr lang="vi-VN" sz="2000" dirty="0">
                <a:latin typeface="+mj-lt"/>
              </a:rPr>
              <a:t>hành.</a:t>
            </a:r>
          </a:p>
          <a:p>
            <a:r>
              <a:rPr lang="vi-VN" sz="2000" dirty="0">
                <a:latin typeface="+mj-lt"/>
              </a:rPr>
              <a:t>Tổ chức phải duy trì tính hiệu lực của quá trình, gồm cả tái đánh giá định kỳ liên quan tới rủi ro, tới mọi thay đổi diễn ra khi phê duyệt quá trình, duy trì kế hoạch kiểm soát – control plan – (xem mục 8.5.1.1) và thẩm tra việc thiết định công việc (xem mục 8.5.1.3).</a:t>
            </a:r>
          </a:p>
          <a:p>
            <a:r>
              <a:rPr lang="vi-VN" sz="2000" b="1" dirty="0">
                <a:latin typeface="+mj-lt"/>
              </a:rPr>
              <a:t>Đánh giá tính khả thi của sản xuất và đánh giá hoạch định năng suất phải là đầu vào của xem xét lãnh đạo </a:t>
            </a:r>
            <a:r>
              <a:rPr lang="vi-VN" sz="2000" dirty="0">
                <a:latin typeface="+mj-lt"/>
              </a:rPr>
              <a:t>(xem ISO 9001, mục 9.3)</a:t>
            </a:r>
          </a:p>
          <a:p>
            <a:r>
              <a:rPr lang="vi-VN" sz="2000" dirty="0">
                <a:latin typeface="+mj-lt"/>
              </a:rPr>
              <a:t>Chú thích 1 Những yêu cầu này nên bao gồm việc áp dụng các nguyên tắc của sản xuất tinh gọn (lean manufacturing). </a:t>
            </a:r>
          </a:p>
          <a:p>
            <a:r>
              <a:rPr lang="vi-VN" sz="2000" dirty="0">
                <a:latin typeface="+mj-lt"/>
              </a:rPr>
              <a:t>Chú thích 2 Những yêu cầu này nên áp dụng đối với các hoạt động của nhà cung cấp tại hiện trường</a:t>
            </a:r>
            <a:endParaRPr lang="en-US" sz="2000" dirty="0">
              <a:latin typeface="+mj-lt"/>
            </a:endParaRPr>
          </a:p>
        </p:txBody>
      </p:sp>
    </p:spTree>
    <p:extLst>
      <p:ext uri="{BB962C8B-B14F-4D97-AF65-F5344CB8AC3E}">
        <p14:creationId xmlns:p14="http://schemas.microsoft.com/office/powerpoint/2010/main" val="2778199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EFD35D-05B7-4FE5-BB71-8B2D5121204A}"/>
              </a:ext>
            </a:extLst>
          </p:cNvPr>
          <p:cNvSpPr/>
          <p:nvPr/>
        </p:nvSpPr>
        <p:spPr>
          <a:xfrm>
            <a:off x="638630" y="797510"/>
            <a:ext cx="11291454" cy="5262979"/>
          </a:xfrm>
          <a:prstGeom prst="rect">
            <a:avLst/>
          </a:prstGeom>
        </p:spPr>
        <p:txBody>
          <a:bodyPr wrap="square">
            <a:spAutoFit/>
          </a:bodyPr>
          <a:lstStyle/>
          <a:p>
            <a:r>
              <a:rPr lang="vi-VN" sz="2400" b="1" dirty="0">
                <a:latin typeface="+mj-lt"/>
              </a:rPr>
              <a:t>7.1.4 Môi trường cho việc vận hành các quá trình</a:t>
            </a:r>
          </a:p>
          <a:p>
            <a:r>
              <a:rPr lang="vi-VN" sz="2400" dirty="0">
                <a:latin typeface="+mj-lt"/>
              </a:rPr>
              <a:t>Tổ chức phải xác định, cung cấp và duy trì môi trường cần thiết cho vận hành của các quá trình của tổ chức và để đạt được sự phù hợp của sản phẩm và dịch vụ.</a:t>
            </a:r>
          </a:p>
          <a:p>
            <a:r>
              <a:rPr lang="vi-VN" sz="2400" dirty="0">
                <a:latin typeface="+mj-lt"/>
              </a:rPr>
              <a:t>CHÚ THÍCH: Môi trường thích hợp có thể là một sự kết hợp của yếu tố con người và vật chất, chẳng hạn như:</a:t>
            </a:r>
          </a:p>
          <a:p>
            <a:pPr marL="514350" indent="-514350">
              <a:buFont typeface="+mj-lt"/>
              <a:buAutoNum type="alphaLcPeriod"/>
            </a:pPr>
            <a:r>
              <a:rPr lang="vi-VN" sz="2400" dirty="0">
                <a:latin typeface="+mj-lt"/>
              </a:rPr>
              <a:t>xã hội (ví dụ như không phân biệt đối xử, bình tĩnh, không đối đầu);</a:t>
            </a:r>
            <a:endParaRPr lang="en-US" sz="2400" dirty="0">
              <a:latin typeface="+mj-lt"/>
            </a:endParaRPr>
          </a:p>
          <a:p>
            <a:pPr marL="514350" indent="-514350">
              <a:buFont typeface="+mj-lt"/>
              <a:buAutoNum type="alphaLcPeriod"/>
            </a:pPr>
            <a:r>
              <a:rPr lang="vi-VN" sz="2400" dirty="0">
                <a:latin typeface="+mj-lt"/>
              </a:rPr>
              <a:t>tâm lý (ví dụ như giảm căng thẳng, phòng ngừa kiệt sức, bảo vệ cảm xúc);</a:t>
            </a:r>
            <a:endParaRPr lang="en-US" sz="2400" dirty="0">
              <a:latin typeface="+mj-lt"/>
            </a:endParaRPr>
          </a:p>
          <a:p>
            <a:pPr marL="514350" indent="-514350">
              <a:buFont typeface="+mj-lt"/>
              <a:buAutoNum type="alphaLcPeriod"/>
            </a:pPr>
            <a:r>
              <a:rPr lang="vi-VN" sz="2400" dirty="0">
                <a:latin typeface="+mj-lt"/>
              </a:rPr>
              <a:t>vật lý (ví dụ như nhiệt độ, nóng, độ ẩm, ánh sáng, luồng không khí, vệ sinh, tiếng ồn) </a:t>
            </a:r>
          </a:p>
          <a:p>
            <a:r>
              <a:rPr lang="vi-VN" sz="2400" dirty="0">
                <a:latin typeface="+mj-lt"/>
              </a:rPr>
              <a:t>Những yếu tố này có thể khác nhau đáng kể tùy thuộc vào các sản phẩm, dịch vụ cung cấp.</a:t>
            </a:r>
          </a:p>
          <a:p>
            <a:r>
              <a:rPr lang="vi-VN" sz="2400" b="1" dirty="0">
                <a:latin typeface="+mj-lt"/>
              </a:rPr>
              <a:t>7.1.4.1 Môi trường cho việc vận hành các quá trình – bổ sung</a:t>
            </a:r>
          </a:p>
          <a:p>
            <a:r>
              <a:rPr lang="vi-VN" sz="2400" dirty="0">
                <a:latin typeface="+mj-lt"/>
              </a:rPr>
              <a:t>Tổ chức phải duy trì nhà xưởng của mình sao cho gọn gàng, sạch sẽ, và được duy tu tương ứng với nhu cầu của sản phẩm và quá trình sản xuất.</a:t>
            </a:r>
          </a:p>
        </p:txBody>
      </p:sp>
    </p:spTree>
    <p:extLst>
      <p:ext uri="{BB962C8B-B14F-4D97-AF65-F5344CB8AC3E}">
        <p14:creationId xmlns:p14="http://schemas.microsoft.com/office/powerpoint/2010/main" val="2059904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F78EF7-57F3-42EA-85D9-D03E97341E8A}"/>
              </a:ext>
            </a:extLst>
          </p:cNvPr>
          <p:cNvSpPr/>
          <p:nvPr/>
        </p:nvSpPr>
        <p:spPr>
          <a:xfrm>
            <a:off x="673215" y="848716"/>
            <a:ext cx="10982166" cy="4154984"/>
          </a:xfrm>
          <a:prstGeom prst="rect">
            <a:avLst/>
          </a:prstGeom>
        </p:spPr>
        <p:txBody>
          <a:bodyPr wrap="square">
            <a:spAutoFit/>
          </a:bodyPr>
          <a:lstStyle/>
          <a:p>
            <a:r>
              <a:rPr lang="vi-VN" sz="2400" b="1" dirty="0">
                <a:latin typeface="+mj-lt"/>
              </a:rPr>
              <a:t>7.1.5 Các nguồn lực theo dõi và đo lường</a:t>
            </a:r>
          </a:p>
          <a:p>
            <a:r>
              <a:rPr lang="vi-VN" sz="2400" b="1" dirty="0">
                <a:latin typeface="+mj-lt"/>
              </a:rPr>
              <a:t>7.1.5.1 Khái quát</a:t>
            </a:r>
          </a:p>
          <a:p>
            <a:r>
              <a:rPr lang="vi-VN" sz="2400" dirty="0">
                <a:latin typeface="+mj-lt"/>
              </a:rPr>
              <a:t>Tổ chức phải xác định và cung cấp các nguồn lực cần thiết để đảm bảo các</a:t>
            </a:r>
            <a:r>
              <a:rPr lang="en-US" sz="2400" dirty="0">
                <a:latin typeface="+mj-lt"/>
              </a:rPr>
              <a:t> </a:t>
            </a:r>
            <a:r>
              <a:rPr lang="vi-VN" sz="2400" dirty="0">
                <a:latin typeface="+mj-lt"/>
              </a:rPr>
              <a:t>kết quả xác thực và đáng  tin cậy khi sử dụng hoạt động  theo dõi hoặc đo lường  để xác nhận sự phù hợp của các sản phẩm và dịch vụ đối với các yêu cầu.</a:t>
            </a:r>
          </a:p>
          <a:p>
            <a:r>
              <a:rPr lang="vi-VN" sz="2400" dirty="0">
                <a:latin typeface="+mj-lt"/>
              </a:rPr>
              <a:t>Tổ chức phải đảm bảo rằng các nguồn lực được cung cấp:</a:t>
            </a:r>
          </a:p>
          <a:p>
            <a:pPr marL="514350" indent="-514350">
              <a:buFont typeface="+mj-lt"/>
              <a:buAutoNum type="alphaLcPeriod"/>
            </a:pPr>
            <a:r>
              <a:rPr lang="vi-VN" sz="2400" dirty="0">
                <a:latin typeface="+mj-lt"/>
              </a:rPr>
              <a:t>phù hợp với các loại hình cụ thể của các hoạt động giám sát và đo lường đang được thực hiện;</a:t>
            </a:r>
            <a:endParaRPr lang="en-US" sz="2400" dirty="0">
              <a:latin typeface="+mj-lt"/>
            </a:endParaRPr>
          </a:p>
          <a:p>
            <a:pPr marL="514350" indent="-514350">
              <a:buFont typeface="+mj-lt"/>
              <a:buAutoNum type="alphaLcPeriod"/>
            </a:pPr>
            <a:r>
              <a:rPr lang="vi-VN" sz="2400" dirty="0">
                <a:latin typeface="+mj-lt"/>
              </a:rPr>
              <a:t>được duy trì để đảm bảo chúng liên tục phù hợp với mục đích của tổ chức.</a:t>
            </a:r>
          </a:p>
          <a:p>
            <a:r>
              <a:rPr lang="vi-VN" sz="2400" dirty="0">
                <a:latin typeface="+mj-lt"/>
              </a:rPr>
              <a:t>Tổ chức phải lưu giữ lại các thông tin dạng văn bản thích hợp như là bằng chứng của sự phù hợp với mục đích của các nguồn lực theo dõi và đo lường</a:t>
            </a:r>
            <a:endParaRPr lang="en-US" sz="2400" dirty="0">
              <a:latin typeface="+mj-lt"/>
            </a:endParaRPr>
          </a:p>
        </p:txBody>
      </p:sp>
    </p:spTree>
    <p:extLst>
      <p:ext uri="{BB962C8B-B14F-4D97-AF65-F5344CB8AC3E}">
        <p14:creationId xmlns:p14="http://schemas.microsoft.com/office/powerpoint/2010/main" val="3624996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A8E33F-74AB-4721-A7E3-3D45BC4BB688}"/>
              </a:ext>
            </a:extLst>
          </p:cNvPr>
          <p:cNvSpPr/>
          <p:nvPr/>
        </p:nvSpPr>
        <p:spPr>
          <a:xfrm>
            <a:off x="679731" y="705144"/>
            <a:ext cx="10462751" cy="4893647"/>
          </a:xfrm>
          <a:prstGeom prst="rect">
            <a:avLst/>
          </a:prstGeom>
        </p:spPr>
        <p:txBody>
          <a:bodyPr wrap="square">
            <a:spAutoFit/>
          </a:bodyPr>
          <a:lstStyle/>
          <a:p>
            <a:pPr algn="just"/>
            <a:r>
              <a:rPr lang="vi-VN" sz="2400" b="1" dirty="0">
                <a:latin typeface="+mj-lt"/>
              </a:rPr>
              <a:t>7.1.5.1.1 Phân tích hệ thống đo lường</a:t>
            </a:r>
          </a:p>
          <a:p>
            <a:pPr algn="just"/>
            <a:r>
              <a:rPr lang="vi-VN" sz="2400" dirty="0">
                <a:latin typeface="+mj-lt"/>
              </a:rPr>
              <a:t>Nghiên cứu thống kê phải được thực hiện để phân tích biến động trong kết quả của hệ thống thiết bị kiểm tra, đo lường và thử nghiệm được xác định trong kế hoạch kiểm soát. Phương  pháp phân tích và tiêu chí chấp nhận phải tuân theo những sổ tay tham chiếu của phân tích hệ thống đo lường. </a:t>
            </a:r>
            <a:endParaRPr lang="en-US" sz="2400" dirty="0">
              <a:latin typeface="+mj-lt"/>
            </a:endParaRPr>
          </a:p>
          <a:p>
            <a:pPr algn="just"/>
            <a:endParaRPr lang="vi-VN" sz="2400" dirty="0">
              <a:latin typeface="+mj-lt"/>
            </a:endParaRPr>
          </a:p>
          <a:p>
            <a:pPr algn="just"/>
            <a:r>
              <a:rPr lang="vi-VN" sz="2400" dirty="0">
                <a:latin typeface="+mj-lt"/>
              </a:rPr>
              <a:t>Những phương pháp phân tích và tiêu chí chấp nhận khác có thể được áp dụng nếu được phê duyệt bởi khách hàng.</a:t>
            </a:r>
            <a:endParaRPr lang="en-US" sz="2400" dirty="0">
              <a:latin typeface="+mj-lt"/>
            </a:endParaRPr>
          </a:p>
          <a:p>
            <a:pPr algn="just"/>
            <a:endParaRPr lang="vi-VN" sz="2400" dirty="0">
              <a:latin typeface="+mj-lt"/>
            </a:endParaRPr>
          </a:p>
          <a:p>
            <a:pPr algn="just"/>
            <a:r>
              <a:rPr lang="vi-VN" sz="2400" dirty="0">
                <a:latin typeface="+mj-lt"/>
              </a:rPr>
              <a:t>Hồ  sơ  chấp  thuận  của  khách  hàng  về  các  phương  pháp  thay  thế  phải được lưu giữ cùng với kế quả phân tích hệ thống đo lường thay thế (xem mục 9.1.1.1).</a:t>
            </a:r>
          </a:p>
          <a:p>
            <a:pPr algn="just"/>
            <a:r>
              <a:rPr lang="vi-VN" sz="2400" dirty="0">
                <a:latin typeface="+mj-lt"/>
              </a:rPr>
              <a:t>Chú thích Sự ưu tiên của nghiên cứu MSA nên tập trung vào đặc tính thiết yếu hoặc quan trọng của sản phẩm hoặc quá trình.</a:t>
            </a:r>
          </a:p>
        </p:txBody>
      </p:sp>
    </p:spTree>
    <p:extLst>
      <p:ext uri="{BB962C8B-B14F-4D97-AF65-F5344CB8AC3E}">
        <p14:creationId xmlns:p14="http://schemas.microsoft.com/office/powerpoint/2010/main" val="18628487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ADAEBA-9B08-48BA-B69C-956C6041B280}"/>
              </a:ext>
            </a:extLst>
          </p:cNvPr>
          <p:cNvSpPr/>
          <p:nvPr/>
        </p:nvSpPr>
        <p:spPr>
          <a:xfrm>
            <a:off x="581247" y="618186"/>
            <a:ext cx="11610753" cy="4493538"/>
          </a:xfrm>
          <a:prstGeom prst="rect">
            <a:avLst/>
          </a:prstGeom>
        </p:spPr>
        <p:txBody>
          <a:bodyPr wrap="square">
            <a:spAutoFit/>
          </a:bodyPr>
          <a:lstStyle/>
          <a:p>
            <a:r>
              <a:rPr lang="vi-VN" sz="2200" b="1" dirty="0">
                <a:latin typeface="+mj-lt"/>
              </a:rPr>
              <a:t>7.1.5.2 Liên kết chuẩn đo lường</a:t>
            </a:r>
          </a:p>
          <a:p>
            <a:r>
              <a:rPr lang="vi-VN" sz="2200" dirty="0">
                <a:latin typeface="+mj-lt"/>
              </a:rPr>
              <a:t>Khi liên kết chuẩn đo lường là một yêu cầu, hoặc khi tổ chức xem xét rằng đây là một phần thiết yếu của việc cung cấp sự tin cậy về tính xác thực của các kết quả đo, thì thiết bị đo phải:</a:t>
            </a:r>
            <a:endParaRPr lang="en-US" sz="2200" dirty="0">
              <a:latin typeface="+mj-lt"/>
            </a:endParaRPr>
          </a:p>
          <a:p>
            <a:pPr marL="514350" indent="-514350">
              <a:buFont typeface="+mj-lt"/>
              <a:buAutoNum type="alphaLcPeriod"/>
            </a:pPr>
            <a:r>
              <a:rPr lang="vi-VN" sz="2200" dirty="0">
                <a:latin typeface="+mj-lt"/>
              </a:rPr>
              <a:t>được hiệu chuẩn hoặc kiểm tra xác nhận, hoặc cả hai, định kỳ, hoặc trước khi sử dụng, dựa trên tiêu chuẩn đo lường được liên kết với các tiêu chuẩn đo lường quốc gia hay quốc tế; khi không có các chuẩn này, thì căn cứ được sử dụng để hiệu chuẩn hoặc kiểm tra xác nhận phải được lưu giữ thông tin dạng văn bản;</a:t>
            </a:r>
            <a:endParaRPr lang="en-US" sz="2200" dirty="0">
              <a:latin typeface="+mj-lt"/>
            </a:endParaRPr>
          </a:p>
          <a:p>
            <a:pPr marL="514350" indent="-514350">
              <a:buFont typeface="+mj-lt"/>
              <a:buAutoNum type="alphaLcPeriod"/>
            </a:pPr>
            <a:r>
              <a:rPr lang="vi-VN" sz="2200" dirty="0">
                <a:latin typeface="+mj-lt"/>
              </a:rPr>
              <a:t>được nhận biết để xác định tình trạng;</a:t>
            </a:r>
            <a:endParaRPr lang="en-US" sz="2200" dirty="0">
              <a:latin typeface="+mj-lt"/>
            </a:endParaRPr>
          </a:p>
          <a:p>
            <a:pPr marL="514350" indent="-514350">
              <a:buFont typeface="+mj-lt"/>
              <a:buAutoNum type="alphaLcPeriod"/>
            </a:pPr>
            <a:r>
              <a:rPr lang="vi-VN" sz="2200" dirty="0">
                <a:latin typeface="+mj-lt"/>
              </a:rPr>
              <a:t>giữ gìn tránh bị điều chỉnh, hư hỏng hoặc xuống cấp có thể làm mất hiệu lực các tình trạng hiệu chuẩn và các kết quả tiếp đo lường sau đó.</a:t>
            </a:r>
          </a:p>
          <a:p>
            <a:r>
              <a:rPr lang="vi-VN" sz="2200" dirty="0">
                <a:latin typeface="+mj-lt"/>
              </a:rPr>
              <a:t>Tổ chức phải xác định tính xác thực của các kết quả đo lường trước đó có bị ảnh hưởng xấu khi có thiết bị đo lường được xác định là không thích hợp với mục đích dự kiến, và phải có hành động thích hợp khi cần thiết.</a:t>
            </a:r>
          </a:p>
        </p:txBody>
      </p:sp>
    </p:spTree>
    <p:extLst>
      <p:ext uri="{BB962C8B-B14F-4D97-AF65-F5344CB8AC3E}">
        <p14:creationId xmlns:p14="http://schemas.microsoft.com/office/powerpoint/2010/main" val="3841567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05A4E0-14EA-4315-AA1D-7085E0744245}"/>
              </a:ext>
            </a:extLst>
          </p:cNvPr>
          <p:cNvSpPr/>
          <p:nvPr/>
        </p:nvSpPr>
        <p:spPr>
          <a:xfrm>
            <a:off x="809614" y="907946"/>
            <a:ext cx="11083635" cy="3785652"/>
          </a:xfrm>
          <a:prstGeom prst="rect">
            <a:avLst/>
          </a:prstGeom>
        </p:spPr>
        <p:txBody>
          <a:bodyPr wrap="square">
            <a:spAutoFit/>
          </a:bodyPr>
          <a:lstStyle/>
          <a:p>
            <a:r>
              <a:rPr lang="vi-VN" sz="2400" b="1" dirty="0">
                <a:latin typeface="+mj-lt"/>
              </a:rPr>
              <a:t>7.1.5.2.1 Hồ sơ hiệu chuẩn/ kiểm tra xác nhận</a:t>
            </a:r>
          </a:p>
          <a:p>
            <a:r>
              <a:rPr lang="vi-VN" sz="2400" dirty="0">
                <a:latin typeface="+mj-lt"/>
              </a:rPr>
              <a:t>Tổ chức phải có một quá trình bằng văn bản về quản lý hồ sơ hiệu chuẩn</a:t>
            </a:r>
            <a:r>
              <a:rPr lang="en-US" sz="2400" dirty="0">
                <a:latin typeface="+mj-lt"/>
              </a:rPr>
              <a:t>/ </a:t>
            </a:r>
            <a:r>
              <a:rPr lang="vi-VN" sz="2400" dirty="0">
                <a:latin typeface="+mj-lt"/>
              </a:rPr>
              <a:t>kiểm tra xác nhận.</a:t>
            </a:r>
          </a:p>
          <a:p>
            <a:r>
              <a:rPr lang="vi-VN" sz="2400" dirty="0">
                <a:latin typeface="+mj-lt"/>
              </a:rPr>
              <a:t>Các hồ sơ của hoạt động hiệu chuẩn/ kiểm tra xác nhận của tất cả dưỡng kiểm và thiết đo lường và thử nghiệm (bao gồm cả thiết bị thuộc sở hữu của nhân viên dùng để đo lường, thiết bị thuộc sở hữu của khách hàng, hoặc thiết bị thuộc sở hữu của nhà cung cấp tại hiện trường) cần thiết để cung cấp bằng chứng của sự phù hợp với những yêu cầu bên trong, những yêu cầu của luật định và chế định, và những yêu cầu được xác định bởi khách hàng phải được lưu giữ.</a:t>
            </a:r>
          </a:p>
        </p:txBody>
      </p:sp>
    </p:spTree>
    <p:extLst>
      <p:ext uri="{BB962C8B-B14F-4D97-AF65-F5344CB8AC3E}">
        <p14:creationId xmlns:p14="http://schemas.microsoft.com/office/powerpoint/2010/main" val="1400899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DD24D1-A17E-4AEF-9540-5BD90B37F888}"/>
              </a:ext>
            </a:extLst>
          </p:cNvPr>
          <p:cNvSpPr/>
          <p:nvPr/>
        </p:nvSpPr>
        <p:spPr>
          <a:xfrm>
            <a:off x="588092" y="528034"/>
            <a:ext cx="11247636" cy="5940088"/>
          </a:xfrm>
          <a:prstGeom prst="rect">
            <a:avLst/>
          </a:prstGeom>
        </p:spPr>
        <p:txBody>
          <a:bodyPr wrap="square">
            <a:spAutoFit/>
          </a:bodyPr>
          <a:lstStyle/>
          <a:p>
            <a:r>
              <a:rPr lang="vi-VN" sz="2000" dirty="0">
                <a:latin typeface="+mj-lt"/>
              </a:rPr>
              <a:t>Tổ chức phải đảm bảo rằng các hoạt động và hồ sơ hiệu chuẩn/ kiểm tra xác nhận phải bao gồm các chi tiết sau:</a:t>
            </a:r>
          </a:p>
          <a:p>
            <a:pPr marL="457200" indent="-457200">
              <a:buFont typeface="+mj-lt"/>
              <a:buAutoNum type="alphaLcPeriod"/>
            </a:pPr>
            <a:r>
              <a:rPr lang="vi-VN" sz="2000" dirty="0">
                <a:latin typeface="+mj-lt"/>
              </a:rPr>
              <a:t>những cập nhật theo sự thay đổi điều kiện gia công có tác động đến hệ thống đo lường;</a:t>
            </a:r>
            <a:endParaRPr lang="en-US" sz="2000" dirty="0">
              <a:latin typeface="+mj-lt"/>
            </a:endParaRPr>
          </a:p>
          <a:p>
            <a:pPr marL="457200" indent="-457200">
              <a:buFont typeface="+mj-lt"/>
              <a:buAutoNum type="alphaLcPeriod"/>
            </a:pPr>
            <a:r>
              <a:rPr lang="vi-VN" sz="2000" dirty="0">
                <a:latin typeface="+mj-lt"/>
              </a:rPr>
              <a:t>mọi kết quả đo ngoài tiêu chuẩn khi hiệu chuẩn/kiểm  tra xác nhận;</a:t>
            </a:r>
            <a:endParaRPr lang="en-US" sz="2000" dirty="0">
              <a:latin typeface="+mj-lt"/>
            </a:endParaRPr>
          </a:p>
          <a:p>
            <a:pPr marL="457200" indent="-457200">
              <a:buFont typeface="+mj-lt"/>
              <a:buAutoNum type="alphaLcPeriod"/>
            </a:pPr>
            <a:r>
              <a:rPr lang="vi-VN" sz="2000" dirty="0">
                <a:latin typeface="+mj-lt"/>
              </a:rPr>
              <a:t>đánh giá rủi ro về sử dụng dự kiến của sản phẩm gây ra bởi tình trạng ngoài tiêu chuẩn;</a:t>
            </a:r>
            <a:endParaRPr lang="en-US" sz="2000" dirty="0">
              <a:latin typeface="+mj-lt"/>
            </a:endParaRPr>
          </a:p>
          <a:p>
            <a:pPr marL="457200" indent="-457200">
              <a:buFont typeface="+mj-lt"/>
              <a:buAutoNum type="alphaLcPeriod"/>
            </a:pPr>
            <a:r>
              <a:rPr lang="vi-VN" sz="2000" dirty="0">
                <a:latin typeface="+mj-lt"/>
              </a:rPr>
              <a:t>khi một thiết bị đo lường kiểm tra hoặc thử nghiệm  bị phát hiện là không được hiệu chuẩn hoặc bị lỗi khi kiểm tra xác nhận hoặc khi hiệu chuẩn hoặc khi sử dụng, thông tin dạng văn bản về hiệu lực của kết quả đo lường trước đó có được từ thiết bị này phải được lưu giữ, bao gồm ngày hiệu chuẩn cuối cùng và ngày hết hạn của các tiêu chuẩn liên quan trong báo cáo hiệu chuẩn;</a:t>
            </a:r>
            <a:endParaRPr lang="en-US" sz="2000" dirty="0">
              <a:latin typeface="+mj-lt"/>
            </a:endParaRPr>
          </a:p>
          <a:p>
            <a:pPr marL="457200" indent="-457200">
              <a:buFont typeface="+mj-lt"/>
              <a:buAutoNum type="alphaLcPeriod"/>
            </a:pPr>
            <a:r>
              <a:rPr lang="vi-VN" sz="2000" dirty="0">
                <a:latin typeface="+mj-lt"/>
              </a:rPr>
              <a:t>thông báo tới khách hàng nếu sản phẩm hoặc nguyên liệu bị nghi ngờ đã được chuyển giao;</a:t>
            </a:r>
            <a:endParaRPr lang="en-US" sz="2000" dirty="0">
              <a:latin typeface="+mj-lt"/>
            </a:endParaRPr>
          </a:p>
          <a:p>
            <a:pPr marL="457200" indent="-457200">
              <a:buFont typeface="+mj-lt"/>
              <a:buAutoNum type="alphaLcPeriod"/>
            </a:pPr>
            <a:r>
              <a:rPr lang="vi-VN" sz="2000" dirty="0">
                <a:latin typeface="+mj-lt"/>
              </a:rPr>
              <a:t>công bố về sự phù hợp với tiêu chuẩn sau khi hiệu chuẩn/ kiểm tra xác nhận;</a:t>
            </a:r>
            <a:endParaRPr lang="en-US" sz="2000" dirty="0">
              <a:latin typeface="+mj-lt"/>
            </a:endParaRPr>
          </a:p>
          <a:p>
            <a:pPr marL="457200" indent="-457200">
              <a:buFont typeface="+mj-lt"/>
              <a:buAutoNum type="alphaLcPeriod"/>
            </a:pPr>
            <a:r>
              <a:rPr lang="vi-VN" sz="2000" dirty="0">
                <a:latin typeface="+mj-lt"/>
              </a:rPr>
              <a:t>xác nhận rằng phiên bản của phần mềm được sử dụng để kiểm soát sản phẩm và quá trình là như đã định;</a:t>
            </a:r>
            <a:endParaRPr lang="en-US" sz="2000" dirty="0">
              <a:latin typeface="+mj-lt"/>
            </a:endParaRPr>
          </a:p>
          <a:p>
            <a:pPr marL="457200" indent="-457200">
              <a:buFont typeface="+mj-lt"/>
              <a:buAutoNum type="alphaLcPeriod"/>
            </a:pPr>
            <a:r>
              <a:rPr lang="vi-VN" sz="2000" dirty="0">
                <a:latin typeface="+mj-lt"/>
              </a:rPr>
              <a:t>các hồ sơ của hiệu chuẩn và các hoạt động bảo trì của tất cả dưỡng kiểm (bao gồm cả thiết bị thuộc sở hữu của nhân viên, thiết bị thuộc sở hữu của khách hàng, hoặc thiết bị thuộc sở hữu của nhà cung cấp tại hiện trường);</a:t>
            </a:r>
            <a:endParaRPr lang="en-US" sz="2000" dirty="0">
              <a:latin typeface="+mj-lt"/>
            </a:endParaRPr>
          </a:p>
          <a:p>
            <a:pPr marL="457200" indent="-457200">
              <a:buFont typeface="+mj-lt"/>
              <a:buAutoNum type="alphaLcPeriod"/>
            </a:pPr>
            <a:r>
              <a:rPr lang="vi-VN" sz="2000" dirty="0">
                <a:latin typeface="+mj-lt"/>
              </a:rPr>
              <a:t>xác nhận phần mềm liên quan đến sản xuất được sử dụng cho kiểm soát sản phẩm và quá trình</a:t>
            </a:r>
          </a:p>
        </p:txBody>
      </p:sp>
    </p:spTree>
    <p:extLst>
      <p:ext uri="{BB962C8B-B14F-4D97-AF65-F5344CB8AC3E}">
        <p14:creationId xmlns:p14="http://schemas.microsoft.com/office/powerpoint/2010/main" val="19573999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16A13-0D8D-432C-BF01-D6054A1959F4}"/>
              </a:ext>
            </a:extLst>
          </p:cNvPr>
          <p:cNvSpPr/>
          <p:nvPr/>
        </p:nvSpPr>
        <p:spPr>
          <a:xfrm>
            <a:off x="679487" y="743852"/>
            <a:ext cx="11373938" cy="5632311"/>
          </a:xfrm>
          <a:prstGeom prst="rect">
            <a:avLst/>
          </a:prstGeom>
        </p:spPr>
        <p:txBody>
          <a:bodyPr wrap="square">
            <a:spAutoFit/>
          </a:bodyPr>
          <a:lstStyle/>
          <a:p>
            <a:r>
              <a:rPr lang="vi-VN" sz="2000" b="1" dirty="0">
                <a:latin typeface="+mj-lt"/>
              </a:rPr>
              <a:t>7.1.5.3 Những yêu cầu với các phép kiểm tra, thử nghiệm và hiệu chuẩn</a:t>
            </a:r>
          </a:p>
          <a:p>
            <a:r>
              <a:rPr lang="vi-VN" sz="2000" b="1" dirty="0">
                <a:latin typeface="+mj-lt"/>
              </a:rPr>
              <a:t>7.1.5.3.1 Các phép kiểm tra, thử nghiệm và hiệu chuẩn nội bộ</a:t>
            </a:r>
          </a:p>
          <a:p>
            <a:r>
              <a:rPr lang="vi-VN" sz="2000" dirty="0">
                <a:latin typeface="+mj-lt"/>
              </a:rPr>
              <a:t>Các phép kiểm tra, thử nghiệm và hiệu chuẩn nội bộ của tổ chức phải có phạm vi xác định bao gồm khả năng thực hiện các phép kiểm tra, thử nghiệm hoặc hiệu chuẩn. Phạm vi này phải bao gồm trong tài liệu của hệ thống quản lý chất lượng. Các phép kiểm tra, thử nghiệm và hiệu chuẩn sẽ định rõ và thực hiện, tối thiểu là các yêu cầu về:</a:t>
            </a:r>
          </a:p>
          <a:p>
            <a:pPr marL="457200" indent="-457200">
              <a:buFont typeface="+mj-lt"/>
              <a:buAutoNum type="alphaLcPeriod"/>
            </a:pPr>
            <a:r>
              <a:rPr lang="vi-VN" sz="2000" dirty="0">
                <a:latin typeface="+mj-lt"/>
              </a:rPr>
              <a:t>sự thích hợp của các quy trình kỹ thuật của các phép kiểm tra, thử nghiệm và hiệu chuẩn;</a:t>
            </a:r>
            <a:endParaRPr lang="en-US" sz="2000" dirty="0">
              <a:latin typeface="+mj-lt"/>
            </a:endParaRPr>
          </a:p>
          <a:p>
            <a:pPr marL="457200" indent="-457200">
              <a:buFont typeface="+mj-lt"/>
              <a:buAutoNum type="alphaLcPeriod"/>
            </a:pPr>
            <a:r>
              <a:rPr lang="vi-VN" sz="2000" dirty="0">
                <a:latin typeface="+mj-lt"/>
              </a:rPr>
              <a:t>năng lực của nhân sự thực hiện các phép kiểm tra, thử nghiệm và hiệu chuẩn;</a:t>
            </a:r>
            <a:endParaRPr lang="en-US" sz="2000" dirty="0">
              <a:latin typeface="+mj-lt"/>
            </a:endParaRPr>
          </a:p>
          <a:p>
            <a:pPr marL="457200" indent="-457200">
              <a:buFont typeface="+mj-lt"/>
              <a:buAutoNum type="alphaLcPeriod"/>
            </a:pPr>
            <a:r>
              <a:rPr lang="vi-VN" sz="2000" dirty="0">
                <a:latin typeface="+mj-lt"/>
              </a:rPr>
              <a:t>thử nghiệm sản phẩm;</a:t>
            </a:r>
            <a:endParaRPr lang="en-US" sz="2000" dirty="0">
              <a:latin typeface="+mj-lt"/>
            </a:endParaRPr>
          </a:p>
          <a:p>
            <a:pPr marL="457200" indent="-457200">
              <a:buFont typeface="+mj-lt"/>
              <a:buAutoNum type="alphaLcPeriod"/>
            </a:pPr>
            <a:r>
              <a:rPr lang="vi-VN" sz="2000" dirty="0">
                <a:latin typeface="+mj-lt"/>
              </a:rPr>
              <a:t>khả năng thực hiện các hoạt động này một cách đúng đắn, có khả năng liên kết tới các tiêu chuẩn có</a:t>
            </a:r>
            <a:r>
              <a:rPr lang="en-US" sz="2000" dirty="0">
                <a:latin typeface="+mj-lt"/>
              </a:rPr>
              <a:t> </a:t>
            </a:r>
            <a:r>
              <a:rPr lang="vi-VN" sz="2000" dirty="0">
                <a:latin typeface="+mj-lt"/>
              </a:rPr>
              <a:t>liên quan (như là ASTM, EN, vv.); khi không có các tiêu chuẩn quốc gia hoặc quốc tế, tổ chức phải xác định và thực hiện một phương cách để kiểm tra xác nhận năng lực của hệ thống đo lường;</a:t>
            </a:r>
            <a:endParaRPr lang="en-US" sz="2000" dirty="0">
              <a:latin typeface="+mj-lt"/>
            </a:endParaRPr>
          </a:p>
          <a:p>
            <a:pPr marL="457200" indent="-457200">
              <a:buFont typeface="+mj-lt"/>
              <a:buAutoNum type="alphaLcPeriod"/>
            </a:pPr>
            <a:r>
              <a:rPr lang="vi-VN" sz="2000" dirty="0">
                <a:latin typeface="+mj-lt"/>
              </a:rPr>
              <a:t>các yêu cầu của khách hàng, nếu có;</a:t>
            </a:r>
            <a:endParaRPr lang="en-US" sz="2000" dirty="0">
              <a:latin typeface="+mj-lt"/>
            </a:endParaRPr>
          </a:p>
          <a:p>
            <a:pPr marL="457200" indent="-457200">
              <a:buFont typeface="+mj-lt"/>
              <a:buAutoNum type="alphaLcPeriod"/>
            </a:pPr>
            <a:r>
              <a:rPr lang="vi-VN" sz="2000" dirty="0">
                <a:latin typeface="+mj-lt"/>
              </a:rPr>
              <a:t>xem xét các hồ sơ liên quan.</a:t>
            </a:r>
          </a:p>
          <a:p>
            <a:r>
              <a:rPr lang="vi-VN" sz="2000" dirty="0">
                <a:latin typeface="+mj-lt"/>
              </a:rPr>
              <a:t>Chú thích Công nhận của bên thứ ba với ISO/IEC 17025 (hoặc tương đương) có thể được sử dụng để chứng minh sự phù hợp của các phép kiểm tra, thử nghiệm và hiệu chuẩn của tại cơ sở tổ chức với yêu cầu này.</a:t>
            </a:r>
          </a:p>
        </p:txBody>
      </p:sp>
    </p:spTree>
    <p:extLst>
      <p:ext uri="{BB962C8B-B14F-4D97-AF65-F5344CB8AC3E}">
        <p14:creationId xmlns:p14="http://schemas.microsoft.com/office/powerpoint/2010/main" val="28493741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6817F0-B8D7-4C25-8B71-86AF6A864910}"/>
              </a:ext>
            </a:extLst>
          </p:cNvPr>
          <p:cNvSpPr/>
          <p:nvPr/>
        </p:nvSpPr>
        <p:spPr>
          <a:xfrm>
            <a:off x="632849" y="864763"/>
            <a:ext cx="11235393" cy="3785652"/>
          </a:xfrm>
          <a:prstGeom prst="rect">
            <a:avLst/>
          </a:prstGeom>
        </p:spPr>
        <p:txBody>
          <a:bodyPr wrap="square">
            <a:spAutoFit/>
          </a:bodyPr>
          <a:lstStyle/>
          <a:p>
            <a:r>
              <a:rPr lang="vi-VN" sz="2000" b="1" dirty="0">
                <a:latin typeface="+mj-lt"/>
              </a:rPr>
              <a:t>7.1.5.3.2 Các phép kiểm tra, thử nghiệm và hiệu chuẩn bên ngoài</a:t>
            </a:r>
          </a:p>
          <a:p>
            <a:r>
              <a:rPr lang="vi-VN" sz="2000" dirty="0">
                <a:latin typeface="+mj-lt"/>
              </a:rPr>
              <a:t>Các phòng kiểm tra, thử nghiệm hoặc hiệu chuẩn bên ngoài/ thương mại/ độc lập được tổ chức sử dụng để kiểm tra, thử nghiệm hoặc hiệu chuẩn phải có phạm vi được xác định bao gồm khả năng thực hiện về kiểm tra, thử nghiệm hoặc hiệu chuẩn khi được yêu cầu, và:</a:t>
            </a:r>
            <a:endParaRPr lang="en-US" sz="2000" dirty="0">
              <a:latin typeface="+mj-lt"/>
            </a:endParaRPr>
          </a:p>
          <a:p>
            <a:endParaRPr lang="vi-VN" sz="2000" dirty="0">
              <a:latin typeface="+mj-lt"/>
            </a:endParaRPr>
          </a:p>
          <a:p>
            <a:pPr marL="457200" indent="-457200">
              <a:buFont typeface="Wingdings" panose="05000000000000000000" pitchFamily="2" charset="2"/>
              <a:buChar char="q"/>
            </a:pPr>
            <a:r>
              <a:rPr lang="vi-VN" sz="2000" dirty="0">
                <a:latin typeface="+mj-lt"/>
              </a:rPr>
              <a:t>các phép kiểm tra, thử nghiệm hoặc hiệu chuẩn phải được công nhận với ISO/IEC 17025 hoặc tiêu chuẩn quốc gia tương đương và bao gồm các phép kiểm tra, thử nghiệm hoặc hiệu chuẩn tương ứng trong phạm vi công nhận (chứng chỉ công nhận); chứng chỉ hiệu chuẩn hoặc báo cáo thử nghiệm phải bao gồm dấu hiệu của cơ quan công nhận quốc gia; hoặc</a:t>
            </a:r>
            <a:endParaRPr lang="en-US" sz="2000" dirty="0">
              <a:latin typeface="+mj-lt"/>
            </a:endParaRPr>
          </a:p>
          <a:p>
            <a:pPr marL="457200" indent="-457200">
              <a:buFont typeface="Wingdings" panose="05000000000000000000" pitchFamily="2" charset="2"/>
              <a:buChar char="q"/>
            </a:pPr>
            <a:endParaRPr lang="en-US" sz="2000" dirty="0">
              <a:latin typeface="+mj-lt"/>
            </a:endParaRPr>
          </a:p>
          <a:p>
            <a:pPr marL="457200" indent="-457200">
              <a:buFont typeface="Wingdings" panose="05000000000000000000" pitchFamily="2" charset="2"/>
              <a:buChar char="q"/>
            </a:pPr>
            <a:r>
              <a:rPr lang="vi-VN" sz="2000" dirty="0">
                <a:latin typeface="+mj-lt"/>
              </a:rPr>
              <a:t>có bằng chứng là các phép kiểm tra, thử nghiệm hoặc hiệu chuẩn bên ngoài có thể được chấp nhận với khách hàng.</a:t>
            </a:r>
          </a:p>
        </p:txBody>
      </p:sp>
    </p:spTree>
    <p:extLst>
      <p:ext uri="{BB962C8B-B14F-4D97-AF65-F5344CB8AC3E}">
        <p14:creationId xmlns:p14="http://schemas.microsoft.com/office/powerpoint/2010/main" val="173080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96D562-4EC9-4555-ABAD-DD3D56334469}"/>
              </a:ext>
            </a:extLst>
          </p:cNvPr>
          <p:cNvSpPr/>
          <p:nvPr/>
        </p:nvSpPr>
        <p:spPr>
          <a:xfrm>
            <a:off x="1129572" y="882149"/>
            <a:ext cx="9932856" cy="5047536"/>
          </a:xfrm>
          <a:prstGeom prst="rect">
            <a:avLst/>
          </a:prstGeom>
        </p:spPr>
        <p:txBody>
          <a:bodyPr wrap="square">
            <a:spAutoFit/>
          </a:bodyPr>
          <a:lstStyle/>
          <a:p>
            <a:pPr algn="just"/>
            <a:r>
              <a:rPr lang="vi-VN" sz="2400" b="1" dirty="0">
                <a:latin typeface="+mj-lt"/>
              </a:rPr>
              <a:t>Tiêu chuẩn QMS ngành ô tô</a:t>
            </a:r>
          </a:p>
          <a:p>
            <a:pPr algn="just">
              <a:spcAft>
                <a:spcPts val="600"/>
              </a:spcAft>
            </a:pPr>
            <a:r>
              <a:rPr lang="vi-VN" sz="2000" dirty="0">
                <a:latin typeface="+mj-lt"/>
              </a:rPr>
              <a:t>Tiêu chuẩn hệ thống quản lý chất lượng ngành ô tô này, sau đây được gọi là “Tiêu chuẩn QMS </a:t>
            </a:r>
          </a:p>
          <a:p>
            <a:pPr algn="just">
              <a:spcAft>
                <a:spcPts val="600"/>
              </a:spcAft>
            </a:pPr>
            <a:r>
              <a:rPr lang="vi-VN" sz="2000" dirty="0">
                <a:latin typeface="+mj-lt"/>
              </a:rPr>
              <a:t>ngành ô tô” hoặc “IATF 16949”, cùng với các yêu cầu riêng của khách hàng ngành ô tô được </a:t>
            </a:r>
          </a:p>
          <a:p>
            <a:pPr algn="just">
              <a:spcAft>
                <a:spcPts val="600"/>
              </a:spcAft>
            </a:pPr>
            <a:r>
              <a:rPr lang="vi-VN" sz="2000" dirty="0">
                <a:latin typeface="+mj-lt"/>
              </a:rPr>
              <a:t>áp dụng, các yêu cầu của ISO 9001:2015, và ISO 9000:2015 định ra các yêu cầu cơ bản của </a:t>
            </a:r>
          </a:p>
          <a:p>
            <a:pPr algn="just">
              <a:spcAft>
                <a:spcPts val="600"/>
              </a:spcAft>
            </a:pPr>
            <a:r>
              <a:rPr lang="vi-VN" sz="2000" dirty="0">
                <a:latin typeface="+mj-lt"/>
              </a:rPr>
              <a:t>hệ thống quản lý chất lượng cho các tổ chức sản xuất và cung cấp linh kiện ngành ô tô. Vì vậy, </a:t>
            </a:r>
          </a:p>
          <a:p>
            <a:pPr algn="just">
              <a:spcAft>
                <a:spcPts val="600"/>
              </a:spcAft>
            </a:pPr>
            <a:r>
              <a:rPr lang="vi-VN" sz="2000" dirty="0">
                <a:latin typeface="+mj-lt"/>
              </a:rPr>
              <a:t>Tiêu chuẩn QMS ngành ô tô này không được coi là Tiêu chuẩn QMS riêng biệt mà phải được </a:t>
            </a:r>
          </a:p>
          <a:p>
            <a:pPr algn="just">
              <a:spcAft>
                <a:spcPts val="600"/>
              </a:spcAft>
            </a:pPr>
            <a:r>
              <a:rPr lang="vi-VN" sz="2000" dirty="0">
                <a:latin typeface="+mj-lt"/>
              </a:rPr>
              <a:t>hiểu là phần bổ sung và được sử dụng gắn liền với ISO 9001:2015. ISO 9001:2015 được ban </a:t>
            </a:r>
          </a:p>
          <a:p>
            <a:pPr algn="just">
              <a:spcAft>
                <a:spcPts val="600"/>
              </a:spcAft>
            </a:pPr>
            <a:r>
              <a:rPr lang="vi-VN" sz="2000" dirty="0">
                <a:latin typeface="+mj-lt"/>
              </a:rPr>
              <a:t>hành như một tiêu chuẩn riêng rẽ.</a:t>
            </a:r>
          </a:p>
          <a:p>
            <a:pPr algn="just">
              <a:spcAft>
                <a:spcPts val="600"/>
              </a:spcAft>
            </a:pPr>
            <a:r>
              <a:rPr lang="vi-VN" sz="2000" dirty="0">
                <a:latin typeface="+mj-lt"/>
              </a:rPr>
              <a:t>IATF 16949:2016 là một tiêu chuẩn có tính cách mạng, đưa ra những định hướng mạnh mẽ tới khách hàng, với hàng loạt các yêu cầu riêng của khách hàng đã được hợp nhất.</a:t>
            </a:r>
          </a:p>
          <a:p>
            <a:pPr algn="just">
              <a:spcAft>
                <a:spcPts val="600"/>
              </a:spcAft>
            </a:pPr>
            <a:r>
              <a:rPr lang="vi-VN" sz="2000" dirty="0">
                <a:latin typeface="+mj-lt"/>
              </a:rPr>
              <a:t>Phụ lục B đưa ra hướng dẫn áp dụng các yêu cầu của IATF trừ khi có chỉ định khác bởi các </a:t>
            </a:r>
          </a:p>
          <a:p>
            <a:pPr algn="just">
              <a:spcAft>
                <a:spcPts val="600"/>
              </a:spcAft>
            </a:pPr>
            <a:r>
              <a:rPr lang="vi-VN" sz="2000" dirty="0">
                <a:latin typeface="+mj-lt"/>
              </a:rPr>
              <a:t>yêu cầu riêng của khách hàng</a:t>
            </a:r>
            <a:r>
              <a:rPr lang="vi-VN" sz="2400" dirty="0">
                <a:latin typeface="+mj-lt"/>
              </a:rPr>
              <a:t>.</a:t>
            </a:r>
            <a:endParaRPr lang="en-US" sz="2400" dirty="0">
              <a:latin typeface="+mj-lt"/>
            </a:endParaRPr>
          </a:p>
          <a:p>
            <a:pPr algn="just">
              <a:spcAft>
                <a:spcPts val="600"/>
              </a:spcAft>
            </a:pPr>
            <a:r>
              <a:rPr lang="en-US" sz="2000" dirty="0">
                <a:latin typeface="+mj-lt"/>
              </a:rPr>
              <a:t>IATF: </a:t>
            </a:r>
            <a:r>
              <a:rPr lang="vi-VN" sz="2000" dirty="0">
                <a:latin typeface="+mj-lt"/>
              </a:rPr>
              <a:t>International Automotive Task Force</a:t>
            </a:r>
          </a:p>
        </p:txBody>
      </p:sp>
    </p:spTree>
    <p:extLst>
      <p:ext uri="{BB962C8B-B14F-4D97-AF65-F5344CB8AC3E}">
        <p14:creationId xmlns:p14="http://schemas.microsoft.com/office/powerpoint/2010/main" val="14741939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C0BF6A-308C-40A3-8646-4747115AC220}"/>
              </a:ext>
            </a:extLst>
          </p:cNvPr>
          <p:cNvSpPr/>
          <p:nvPr/>
        </p:nvSpPr>
        <p:spPr>
          <a:xfrm>
            <a:off x="645816" y="1209611"/>
            <a:ext cx="11441279" cy="3785652"/>
          </a:xfrm>
          <a:prstGeom prst="rect">
            <a:avLst/>
          </a:prstGeom>
        </p:spPr>
        <p:txBody>
          <a:bodyPr wrap="square">
            <a:spAutoFit/>
          </a:bodyPr>
          <a:lstStyle/>
          <a:p>
            <a:r>
              <a:rPr lang="vi-VN" sz="2000" dirty="0">
                <a:latin typeface="+mj-lt"/>
              </a:rPr>
              <a:t>Chú thích: Bằng chứng như vậy có thể được chứng tỏ bằng đánh giá của khách hàng, là ví dụ, hoặc đánh giá bên thứ hai được phê duyệt bởi khách hàng rằng các phép kiểm tra, thử nghiệm hoặc hiệu chuẩn phù hợp với ý định của</a:t>
            </a:r>
            <a:r>
              <a:rPr lang="en-US" sz="2000" dirty="0">
                <a:latin typeface="+mj-lt"/>
              </a:rPr>
              <a:t> </a:t>
            </a:r>
            <a:r>
              <a:rPr lang="vi-VN" sz="2000" dirty="0">
                <a:latin typeface="+mj-lt"/>
              </a:rPr>
              <a:t>ISO/IEC 17025 hoặc tiêu chuẩn quốc gia tương đương. Đánh giá bên thứ hai có thể được tổ chức đánh giá các phép kiểm tra, thử nghiệm  hoặc hiệu cuẩn bằng một phương  pháp đánh giá được phê duyệt bởi khách hàng.</a:t>
            </a:r>
            <a:endParaRPr lang="en-US" sz="2000" dirty="0">
              <a:latin typeface="+mj-lt"/>
            </a:endParaRPr>
          </a:p>
          <a:p>
            <a:endParaRPr lang="vi-VN" sz="2000" dirty="0">
              <a:latin typeface="+mj-lt"/>
            </a:endParaRPr>
          </a:p>
          <a:p>
            <a:r>
              <a:rPr lang="vi-VN" sz="2000" dirty="0">
                <a:latin typeface="+mj-lt"/>
              </a:rPr>
              <a:t>Dịch vụ hiệu chuẩn có thể được thực hiện bởi nhà chế tạo thiết bị khi không có sẵn phòng hiệu chuẩn có năng lực với nhóm thiết bị nào đó. Trong trường hợp đó, tổ chức phải đảm bảo rằng các yêu cầu đưa ra ở mục 7.1.5.3.1 phải được đáp ứng.</a:t>
            </a:r>
            <a:endParaRPr lang="en-US" sz="2000" dirty="0">
              <a:latin typeface="+mj-lt"/>
            </a:endParaRPr>
          </a:p>
          <a:p>
            <a:endParaRPr lang="vi-VN" sz="2000" dirty="0">
              <a:latin typeface="+mj-lt"/>
            </a:endParaRPr>
          </a:p>
          <a:p>
            <a:r>
              <a:rPr lang="vi-VN" sz="2000" dirty="0">
                <a:latin typeface="+mj-lt"/>
              </a:rPr>
              <a:t>Việc sử dụng các dịch vụ hiệu chuẩn,  trừ khi bởi các phòng hiệu chuẩn có</a:t>
            </a:r>
            <a:r>
              <a:rPr lang="en-US" sz="2000" dirty="0">
                <a:latin typeface="+mj-lt"/>
              </a:rPr>
              <a:t> </a:t>
            </a:r>
            <a:r>
              <a:rPr lang="vi-VN" sz="2000" dirty="0">
                <a:latin typeface="+mj-lt"/>
              </a:rPr>
              <a:t>năng lực, có thể phải phụ thuộc vào yêu cầu chế định của chính phủ, nếu có yêu cầu.</a:t>
            </a:r>
          </a:p>
        </p:txBody>
      </p:sp>
    </p:spTree>
    <p:extLst>
      <p:ext uri="{BB962C8B-B14F-4D97-AF65-F5344CB8AC3E}">
        <p14:creationId xmlns:p14="http://schemas.microsoft.com/office/powerpoint/2010/main" val="33368601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020624-8E18-4C1E-BE95-931B6A6FE747}"/>
              </a:ext>
            </a:extLst>
          </p:cNvPr>
          <p:cNvSpPr/>
          <p:nvPr/>
        </p:nvSpPr>
        <p:spPr>
          <a:xfrm>
            <a:off x="679684" y="963837"/>
            <a:ext cx="11398747" cy="5016758"/>
          </a:xfrm>
          <a:prstGeom prst="rect">
            <a:avLst/>
          </a:prstGeom>
        </p:spPr>
        <p:txBody>
          <a:bodyPr wrap="square">
            <a:spAutoFit/>
          </a:bodyPr>
          <a:lstStyle/>
          <a:p>
            <a:r>
              <a:rPr lang="vi-VN" sz="2000" b="1" dirty="0">
                <a:latin typeface="+mj-lt"/>
              </a:rPr>
              <a:t>7.1.6 Tri thức của tổ chức</a:t>
            </a:r>
          </a:p>
          <a:p>
            <a:r>
              <a:rPr lang="vi-VN" sz="2000" dirty="0">
                <a:latin typeface="+mj-lt"/>
              </a:rPr>
              <a:t>Tổ chức phải xác định tri thức cần thiết cho việc vận hành các quá trình của tổ chức và để đạt được sự phù hợp của các sản phẩm và dịch vụ.</a:t>
            </a:r>
          </a:p>
          <a:p>
            <a:r>
              <a:rPr lang="vi-VN" sz="2000" dirty="0">
                <a:latin typeface="+mj-lt"/>
              </a:rPr>
              <a:t>Tri thức này phải được duy trì và phải sẵn có tùy mức độ cần thiết.</a:t>
            </a:r>
          </a:p>
          <a:p>
            <a:r>
              <a:rPr lang="vi-VN" sz="2000" dirty="0">
                <a:latin typeface="+mj-lt"/>
              </a:rPr>
              <a:t>Khi giải quyết các nhu cầu và xu hướng thay đổi, tổ chức phải xem xét tri thức hiện tại của tổ chức và xác định làm thế nào để có được hoặc tiếp cận bất kỳ kiến thức bổ sung và cập nhật tri thức cần thiết.</a:t>
            </a:r>
            <a:endParaRPr lang="en-US" sz="2000" dirty="0">
              <a:latin typeface="+mj-lt"/>
            </a:endParaRPr>
          </a:p>
          <a:p>
            <a:endParaRPr lang="vi-VN" sz="2000" dirty="0">
              <a:latin typeface="+mj-lt"/>
            </a:endParaRPr>
          </a:p>
          <a:p>
            <a:r>
              <a:rPr lang="vi-VN" sz="2000" dirty="0">
                <a:latin typeface="+mj-lt"/>
              </a:rPr>
              <a:t>CHÚ THÍCH 1: Tri thức của tổ chức là kiến thức đặc trưng đối với tổ chức; được thu thập từ kinh nghiệm. Nó là thông tin được sử dụng và chia sẻ để đạt được các mục tiêu của tổ chức.</a:t>
            </a:r>
          </a:p>
          <a:p>
            <a:r>
              <a:rPr lang="vi-VN" sz="2000" dirty="0">
                <a:latin typeface="+mj-lt"/>
              </a:rPr>
              <a:t>CHÚ THÍCH 2: Tri thức của tổ chức có thể dựa trên: nguồn nội bộ (ví dụ như sở hữu trí tuệ, kiến thức thu được từ kinh nghiệm;  bài học kinh nghiệm từ các dự án thất bại và thành công; nắm bắt và chia sẻ kinh nghiệm  và kiến thức không được lập văn bản; các kết quả của những cải tiến trong các quá trình, sản phẩm và dịch vụ);</a:t>
            </a:r>
          </a:p>
          <a:p>
            <a:r>
              <a:rPr lang="vi-VN" sz="2000" dirty="0">
                <a:latin typeface="+mj-lt"/>
              </a:rPr>
              <a:t>Các nguồn  bên ngoài (ví dụ như các tiêu chuẩn;  học viện; hội nghị;  thu thập kiến thức từ khách hàng hoặc  các nhà cung cấp bên ngoài).</a:t>
            </a:r>
          </a:p>
        </p:txBody>
      </p:sp>
    </p:spTree>
    <p:extLst>
      <p:ext uri="{BB962C8B-B14F-4D97-AF65-F5344CB8AC3E}">
        <p14:creationId xmlns:p14="http://schemas.microsoft.com/office/powerpoint/2010/main" val="2692610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DFA269-5FD6-4C45-B25B-9D6CDB60BE55}"/>
              </a:ext>
            </a:extLst>
          </p:cNvPr>
          <p:cNvSpPr/>
          <p:nvPr/>
        </p:nvSpPr>
        <p:spPr>
          <a:xfrm>
            <a:off x="663997" y="841549"/>
            <a:ext cx="11272767" cy="3477875"/>
          </a:xfrm>
          <a:prstGeom prst="rect">
            <a:avLst/>
          </a:prstGeom>
        </p:spPr>
        <p:txBody>
          <a:bodyPr wrap="square">
            <a:spAutoFit/>
          </a:bodyPr>
          <a:lstStyle/>
          <a:p>
            <a:r>
              <a:rPr lang="vi-VN" sz="2000" b="1" dirty="0">
                <a:latin typeface="+mj-lt"/>
              </a:rPr>
              <a:t>7.2 Năng lực</a:t>
            </a:r>
          </a:p>
          <a:p>
            <a:r>
              <a:rPr lang="vi-VN" sz="2000" dirty="0">
                <a:latin typeface="+mj-lt"/>
              </a:rPr>
              <a:t>Tổ chức phải:</a:t>
            </a:r>
          </a:p>
          <a:p>
            <a:pPr marL="514350" indent="-514350">
              <a:buFont typeface="+mj-lt"/>
              <a:buAutoNum type="alphaLcPeriod"/>
            </a:pPr>
            <a:r>
              <a:rPr lang="vi-VN" sz="2000" dirty="0">
                <a:latin typeface="+mj-lt"/>
              </a:rPr>
              <a:t>xác định năng lực cần thiết của những người làm việc dưới sự kiểm soát của</a:t>
            </a:r>
            <a:r>
              <a:rPr lang="en-US" sz="2000" dirty="0">
                <a:latin typeface="+mj-lt"/>
              </a:rPr>
              <a:t> </a:t>
            </a:r>
            <a:r>
              <a:rPr lang="vi-VN" sz="2000" dirty="0">
                <a:latin typeface="+mj-lt"/>
              </a:rPr>
              <a:t>tổ chức có ảnh hưởng đến kết quả hoạt động và hiệu lực của hệ thống quản lý chất lượng;</a:t>
            </a:r>
            <a:endParaRPr lang="en-US" sz="2000" dirty="0">
              <a:latin typeface="+mj-lt"/>
            </a:endParaRPr>
          </a:p>
          <a:p>
            <a:pPr marL="514350" indent="-514350">
              <a:buFont typeface="+mj-lt"/>
              <a:buAutoNum type="alphaLcPeriod"/>
            </a:pPr>
            <a:r>
              <a:rPr lang="vi-VN" sz="2000" dirty="0">
                <a:latin typeface="+mj-lt"/>
              </a:rPr>
              <a:t>đảm bảo rằng những người này có năng lực dựa trên giáo dục, đào tạo, hoặc kinh nghiệm thích hợp;</a:t>
            </a:r>
            <a:endParaRPr lang="en-US" sz="2000" dirty="0">
              <a:latin typeface="+mj-lt"/>
            </a:endParaRPr>
          </a:p>
          <a:p>
            <a:pPr marL="514350" indent="-514350">
              <a:buFont typeface="+mj-lt"/>
              <a:buAutoNum type="alphaLcPeriod"/>
            </a:pPr>
            <a:r>
              <a:rPr lang="vi-VN" sz="2000" dirty="0">
                <a:latin typeface="+mj-lt"/>
              </a:rPr>
              <a:t>khi thích hợp, phải có những hành động để đạt được các năng lực cần thiết, và đánh giá tính hiệu lực của các hành động này;</a:t>
            </a:r>
            <a:endParaRPr lang="en-US" sz="2000" dirty="0">
              <a:latin typeface="+mj-lt"/>
            </a:endParaRPr>
          </a:p>
          <a:p>
            <a:pPr marL="514350" indent="-514350">
              <a:buFont typeface="+mj-lt"/>
              <a:buAutoNum type="alphaLcPeriod"/>
            </a:pPr>
            <a:r>
              <a:rPr lang="vi-VN" sz="2000" dirty="0">
                <a:latin typeface="+mj-lt"/>
              </a:rPr>
              <a:t>lưu giữ thông tin dạng văn bản thích hợp như bằng chứng chứng minh năng lực.</a:t>
            </a:r>
            <a:endParaRPr lang="en-US" sz="2000" dirty="0">
              <a:latin typeface="+mj-lt"/>
            </a:endParaRPr>
          </a:p>
          <a:p>
            <a:pPr marL="514350" indent="-514350">
              <a:buFont typeface="+mj-lt"/>
              <a:buAutoNum type="alphaLcPeriod"/>
            </a:pPr>
            <a:endParaRPr lang="vi-VN" sz="2000" dirty="0">
              <a:latin typeface="+mj-lt"/>
            </a:endParaRPr>
          </a:p>
          <a:p>
            <a:r>
              <a:rPr lang="vi-VN" sz="2000" dirty="0">
                <a:latin typeface="+mj-lt"/>
              </a:rPr>
              <a:t>CHÚ THÍCH: Các hành động thích hợp có thể bao gồm, ví dụ, việc cung cấp đào tạo, hướng dẫn, hoặc bố trí lại những người hiện đang làm việc; hoặc thuê mướn hoặc thuê hợp đồng với người có đủ năng lực.</a:t>
            </a:r>
          </a:p>
        </p:txBody>
      </p:sp>
    </p:spTree>
    <p:extLst>
      <p:ext uri="{BB962C8B-B14F-4D97-AF65-F5344CB8AC3E}">
        <p14:creationId xmlns:p14="http://schemas.microsoft.com/office/powerpoint/2010/main" val="20553692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D845EA-24EA-4C2A-B002-2E9CAAEBC4D8}"/>
              </a:ext>
            </a:extLst>
          </p:cNvPr>
          <p:cNvSpPr/>
          <p:nvPr/>
        </p:nvSpPr>
        <p:spPr>
          <a:xfrm>
            <a:off x="651331" y="898631"/>
            <a:ext cx="11132837" cy="5016758"/>
          </a:xfrm>
          <a:prstGeom prst="rect">
            <a:avLst/>
          </a:prstGeom>
        </p:spPr>
        <p:txBody>
          <a:bodyPr wrap="square">
            <a:spAutoFit/>
          </a:bodyPr>
          <a:lstStyle/>
          <a:p>
            <a:r>
              <a:rPr lang="vi-VN" sz="2000" b="1" dirty="0">
                <a:latin typeface="+mj-lt"/>
              </a:rPr>
              <a:t>7.2.1 Năng lực – Bổ sung</a:t>
            </a:r>
          </a:p>
          <a:p>
            <a:r>
              <a:rPr lang="vi-VN" sz="2000" dirty="0">
                <a:latin typeface="+mj-lt"/>
              </a:rPr>
              <a:t>Tổ chức phải thiết lập và duy trì một (nhiều) quá trình dạng văn bản cho việc nhận biết các nhu cầu đào tạo bao gồm nhận thức (xem mục 7.3) và việc đạt được những khả năng của tất cả nhân sự thực hiện các hoạt động có ảnh hưởng sự phù hợp với các yêu cầu của sản phẩm và quá trình. Nhân sự thực hiện những công việc được phân công cụ thể phải có đủ khả năng, khi được yêu cầu, với chú ý đặc biệt tới sự thỏa mãn các yêu cầu của khách hàng.</a:t>
            </a:r>
            <a:endParaRPr lang="en-US" sz="2000" dirty="0">
              <a:latin typeface="+mj-lt"/>
            </a:endParaRPr>
          </a:p>
          <a:p>
            <a:endParaRPr lang="vi-VN" sz="2000" dirty="0">
              <a:latin typeface="+mj-lt"/>
            </a:endParaRPr>
          </a:p>
          <a:p>
            <a:r>
              <a:rPr lang="vi-VN" sz="2000" b="1" dirty="0">
                <a:latin typeface="+mj-lt"/>
              </a:rPr>
              <a:t>7.2.2 Năng lực – đào tạo tại hiện trường</a:t>
            </a:r>
          </a:p>
          <a:p>
            <a:r>
              <a:rPr lang="vi-VN" sz="2000" dirty="0">
                <a:latin typeface="+mj-lt"/>
              </a:rPr>
              <a:t>Tổ chức phải cung cấp đào tạo tại hiện trường (bao gồm cả đào tạo các yêu cầu của khách hàng) cho các nhân sự trong mọi trách nhiệm mới hoặc được điều chuyển ảnh hưởng tới sự phù hợp với các yêu cầu chất lượng, các yêu cầu nội bộ, các yêu cầu của luật định và chế định; điều đó bao gồm cả các nhân sự hợp đồng hay đại lý. Mức độ chi tiết được yêu cầu với đào tạo tại hiện trường phải tương xứng với trình độ mà nhân sự có được và sự phức tạp của (những) công việc mà họ được yêu cầu thực hiện hàng ngày. Những nhân sự mà công việc có thể ảnh hưởng tới chất lượng phải được thông báo về hậu quả của sự không phù hợp với các yêu cầu của khách hàng</a:t>
            </a:r>
            <a:endParaRPr lang="en-US" sz="2000" dirty="0">
              <a:latin typeface="+mj-lt"/>
            </a:endParaRPr>
          </a:p>
        </p:txBody>
      </p:sp>
    </p:spTree>
    <p:extLst>
      <p:ext uri="{BB962C8B-B14F-4D97-AF65-F5344CB8AC3E}">
        <p14:creationId xmlns:p14="http://schemas.microsoft.com/office/powerpoint/2010/main" val="24159888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2E03D-ECED-4BCD-98C1-C9D87ADE4FFE}"/>
              </a:ext>
            </a:extLst>
          </p:cNvPr>
          <p:cNvSpPr/>
          <p:nvPr/>
        </p:nvSpPr>
        <p:spPr>
          <a:xfrm>
            <a:off x="841873" y="988811"/>
            <a:ext cx="10736235" cy="4093428"/>
          </a:xfrm>
          <a:prstGeom prst="rect">
            <a:avLst/>
          </a:prstGeom>
        </p:spPr>
        <p:txBody>
          <a:bodyPr wrap="square">
            <a:spAutoFit/>
          </a:bodyPr>
          <a:lstStyle/>
          <a:p>
            <a:r>
              <a:rPr lang="vi-VN" sz="2000" b="1" dirty="0">
                <a:latin typeface="+mj-lt"/>
              </a:rPr>
              <a:t>7.2.3 Năng lực của đánh giá viên nội bộ</a:t>
            </a:r>
          </a:p>
          <a:p>
            <a:r>
              <a:rPr lang="vi-VN" sz="2000" dirty="0">
                <a:latin typeface="+mj-lt"/>
              </a:rPr>
              <a:t>Tổ chức phải có một (những)  quá trình dạng văn bản để xác nhận rằng đánh giá viên nội bộ là có năng lực, có tính đến mọi yêu cầu riêng của khách hàng. Hướng  dẫn bổ sung về những năng lực của đánh giá viên nội bộ, tham khảo ISO 19011. Tổ chức phải duy trì một danh sách các đánh giá viên nội bộ có đủ khả năng.</a:t>
            </a:r>
          </a:p>
          <a:p>
            <a:r>
              <a:rPr lang="vi-VN" sz="2000" dirty="0">
                <a:latin typeface="+mj-lt"/>
              </a:rPr>
              <a:t>Các đánh giá viên hệ thống quản lý chất  lượng phải có khả năng để chứng  tỏ những  năng lực tối thiểu sau đây:</a:t>
            </a:r>
          </a:p>
          <a:p>
            <a:pPr marL="457200" indent="-457200">
              <a:buFont typeface="+mj-lt"/>
              <a:buAutoNum type="alphaLcPeriod"/>
            </a:pPr>
            <a:r>
              <a:rPr lang="vi-VN" sz="2000" dirty="0">
                <a:latin typeface="+mj-lt"/>
              </a:rPr>
              <a:t>hiểu rõ cách tiếp cận theo quá trình của ngành  ô tô để đánh giá, bao gồm cả tư duy dựa trên rủi ro;</a:t>
            </a:r>
            <a:endParaRPr lang="en-US" sz="2000" dirty="0">
              <a:latin typeface="+mj-lt"/>
            </a:endParaRPr>
          </a:p>
          <a:p>
            <a:pPr marL="457200" indent="-457200">
              <a:buFont typeface="+mj-lt"/>
              <a:buAutoNum type="alphaLcPeriod"/>
            </a:pPr>
            <a:r>
              <a:rPr lang="vi-VN" sz="2000" dirty="0">
                <a:latin typeface="+mj-lt"/>
              </a:rPr>
              <a:t>hiểu rõ việc áp dụng các yêu cầu riêng của khách hàng;</a:t>
            </a:r>
            <a:endParaRPr lang="en-US" sz="2000" dirty="0">
              <a:latin typeface="+mj-lt"/>
            </a:endParaRPr>
          </a:p>
          <a:p>
            <a:pPr marL="457200" indent="-457200">
              <a:buFont typeface="+mj-lt"/>
              <a:buAutoNum type="alphaLcPeriod"/>
            </a:pPr>
            <a:r>
              <a:rPr lang="vi-VN" sz="2000" dirty="0">
                <a:latin typeface="+mj-lt"/>
              </a:rPr>
              <a:t>hiểu rõ việc áp dụng các yêu cầu của ISO 9001 và IATF  16949 liên quan tới phạm vi đánh giá;</a:t>
            </a:r>
            <a:endParaRPr lang="en-US" sz="2000" dirty="0">
              <a:latin typeface="+mj-lt"/>
            </a:endParaRPr>
          </a:p>
          <a:p>
            <a:pPr marL="457200" indent="-457200">
              <a:buFont typeface="+mj-lt"/>
              <a:buAutoNum type="alphaLcPeriod"/>
            </a:pPr>
            <a:r>
              <a:rPr lang="vi-VN" sz="2000" dirty="0">
                <a:latin typeface="+mj-lt"/>
              </a:rPr>
              <a:t>hiểu rõ việc áp dụng các yêu cầu của công cụ thiết yếu liên quan tới phạm vi đánh giá;</a:t>
            </a:r>
            <a:endParaRPr lang="en-US" sz="2000" dirty="0">
              <a:latin typeface="+mj-lt"/>
            </a:endParaRPr>
          </a:p>
          <a:p>
            <a:pPr marL="457200" indent="-457200">
              <a:buFont typeface="+mj-lt"/>
              <a:buAutoNum type="alphaLcPeriod"/>
            </a:pPr>
            <a:r>
              <a:rPr lang="vi-VN" sz="2000" dirty="0">
                <a:latin typeface="+mj-lt"/>
              </a:rPr>
              <a:t>hiểu rõ cách lập kế hoạch đánh giá, thực hiện đánh giá, báo cáo đánh giá và kết thúc các phát hiện đánh giá.</a:t>
            </a:r>
          </a:p>
        </p:txBody>
      </p:sp>
    </p:spTree>
    <p:extLst>
      <p:ext uri="{BB962C8B-B14F-4D97-AF65-F5344CB8AC3E}">
        <p14:creationId xmlns:p14="http://schemas.microsoft.com/office/powerpoint/2010/main" val="21377338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38B368-8637-4F9A-967C-4B7F4FEFD3CB}"/>
              </a:ext>
            </a:extLst>
          </p:cNvPr>
          <p:cNvSpPr/>
          <p:nvPr/>
        </p:nvSpPr>
        <p:spPr>
          <a:xfrm>
            <a:off x="901522" y="982957"/>
            <a:ext cx="10972800" cy="4093428"/>
          </a:xfrm>
          <a:prstGeom prst="rect">
            <a:avLst/>
          </a:prstGeom>
        </p:spPr>
        <p:txBody>
          <a:bodyPr wrap="square">
            <a:spAutoFit/>
          </a:bodyPr>
          <a:lstStyle/>
          <a:p>
            <a:r>
              <a:rPr lang="en-US" sz="2000" dirty="0" err="1">
                <a:latin typeface="+mj-lt"/>
              </a:rPr>
              <a:t>Tối</a:t>
            </a:r>
            <a:r>
              <a:rPr lang="en-US" sz="2000" dirty="0">
                <a:latin typeface="+mj-lt"/>
              </a:rPr>
              <a:t> </a:t>
            </a:r>
            <a:r>
              <a:rPr lang="en-US" sz="2000" dirty="0" err="1">
                <a:latin typeface="+mj-lt"/>
              </a:rPr>
              <a:t>thiểu</a:t>
            </a:r>
            <a:r>
              <a:rPr lang="vi-VN" sz="2000" dirty="0">
                <a:latin typeface="+mj-lt"/>
              </a:rPr>
              <a:t>, các đánh giá viên công đoạn sản xuất phải chứng tỏ hiểu biết về mặt kỹ thuật của (những) công đoạn sản xuất tương ứng được đánh giá, bao gồm phân tích rủi ro của quá trình (như là FMEA) và kế hoạch kiểm soát.</a:t>
            </a:r>
            <a:endParaRPr lang="en-US" sz="2000" dirty="0">
              <a:latin typeface="+mj-lt"/>
            </a:endParaRPr>
          </a:p>
          <a:p>
            <a:r>
              <a:rPr lang="vi-VN" sz="2000" dirty="0">
                <a:latin typeface="+mj-lt"/>
              </a:rPr>
              <a:t> Đánh giá viên sản phẩm phải chứng tỏ khả năng trong việc hiểu rõ các yêu cầu của sản phẩm và việc sử dụng những thiết bị đo lường và thử nghiệm tương ứng để xác nhận dự phù hợp của sản phẩm.</a:t>
            </a:r>
            <a:endParaRPr lang="en-US" sz="2000" dirty="0">
              <a:latin typeface="+mj-lt"/>
            </a:endParaRPr>
          </a:p>
          <a:p>
            <a:endParaRPr lang="vi-VN" sz="2000" dirty="0">
              <a:latin typeface="+mj-lt"/>
            </a:endParaRPr>
          </a:p>
          <a:p>
            <a:r>
              <a:rPr lang="vi-VN" sz="2000" dirty="0">
                <a:latin typeface="+mj-lt"/>
              </a:rPr>
              <a:t>Khi đào tạo được cung c</a:t>
            </a:r>
            <a:r>
              <a:rPr lang="en-US" sz="2000" dirty="0">
                <a:latin typeface="+mj-lt"/>
              </a:rPr>
              <a:t>ấ</a:t>
            </a:r>
            <a:r>
              <a:rPr lang="vi-VN" sz="2000" dirty="0">
                <a:latin typeface="+mj-lt"/>
              </a:rPr>
              <a:t>p để đạt được năng lực, thông tin dạng văn bản phải được lưu giữ.Việc duy trì và cải thiện năng lực của đánh giá viên nội bộ phải được chứng tỏ thông qua:</a:t>
            </a:r>
            <a:endParaRPr lang="en-US" sz="2000" dirty="0">
              <a:latin typeface="+mj-lt"/>
            </a:endParaRPr>
          </a:p>
          <a:p>
            <a:endParaRPr lang="vi-VN" sz="2000" dirty="0">
              <a:latin typeface="+mj-lt"/>
            </a:endParaRPr>
          </a:p>
          <a:p>
            <a:r>
              <a:rPr lang="en-US" sz="2000" dirty="0">
                <a:latin typeface="Times New Roman" panose="02020603050405020304" pitchFamily="18" charset="0"/>
                <a:cs typeface="Times New Roman" panose="02020603050405020304" pitchFamily="18" charset="0"/>
              </a:rPr>
              <a:t>f.     </a:t>
            </a:r>
            <a:r>
              <a:rPr lang="vi-VN" sz="2000" dirty="0">
                <a:latin typeface="+mj-lt"/>
              </a:rPr>
              <a:t>thực hành một số lượng đánh giá tối thiểu hàng năm, được xác định bởi tổ chức; </a:t>
            </a:r>
            <a:endParaRPr lang="en-US" sz="2000" dirty="0">
              <a:latin typeface="+mj-lt"/>
            </a:endParaRPr>
          </a:p>
          <a:p>
            <a:pPr marL="568325" indent="-568325"/>
            <a:r>
              <a:rPr lang="en-US" sz="2000" dirty="0">
                <a:latin typeface="Times New Roman" panose="02020603050405020304" pitchFamily="18" charset="0"/>
                <a:cs typeface="Times New Roman" panose="02020603050405020304" pitchFamily="18" charset="0"/>
              </a:rPr>
              <a:t>g.    </a:t>
            </a:r>
            <a:r>
              <a:rPr lang="vi-VN" sz="2000" dirty="0">
                <a:latin typeface="+mj-lt"/>
              </a:rPr>
              <a:t>việc duy trì kiến thức của các yêu cầu tương ứng dựa trên những thay đổi bên trong (VD., quy trình công nghệ, công nghệ sản phẩm) và những thay đổi từ bên ngoài (VD., ISO 9001, IATF 16949, các công cụ thiết yếu, và những yêu cầu riêng của khách hàng).</a:t>
            </a:r>
          </a:p>
        </p:txBody>
      </p:sp>
    </p:spTree>
    <p:extLst>
      <p:ext uri="{BB962C8B-B14F-4D97-AF65-F5344CB8AC3E}">
        <p14:creationId xmlns:p14="http://schemas.microsoft.com/office/powerpoint/2010/main" val="35845033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BE0EC-2947-4081-B7C9-137A74229E80}"/>
              </a:ext>
            </a:extLst>
          </p:cNvPr>
          <p:cNvSpPr/>
          <p:nvPr/>
        </p:nvSpPr>
        <p:spPr>
          <a:xfrm>
            <a:off x="759745" y="1015408"/>
            <a:ext cx="10895635" cy="3785652"/>
          </a:xfrm>
          <a:prstGeom prst="rect">
            <a:avLst/>
          </a:prstGeom>
        </p:spPr>
        <p:txBody>
          <a:bodyPr wrap="square">
            <a:spAutoFit/>
          </a:bodyPr>
          <a:lstStyle/>
          <a:p>
            <a:r>
              <a:rPr lang="vi-VN" sz="2000" b="1" dirty="0">
                <a:latin typeface="+mj-lt"/>
              </a:rPr>
              <a:t>7.2.4 Năng lực của đánh giá viên bên thứ hai</a:t>
            </a:r>
          </a:p>
          <a:p>
            <a:r>
              <a:rPr lang="vi-VN" sz="2000" dirty="0">
                <a:latin typeface="+mj-lt"/>
              </a:rPr>
              <a:t>Tổ chức phải chứng minh năng lực của các đánh giá viên thực hiện đánh giá bên thứ hai. Các đánh giá viên bên thứ hai phải đáp ứng các yêu cầu riêng của khách hàng về trình độ của đánh giá và chứng minh tối thiểu nhưng năng lực thiết yếu sau đây, bao gồm việc hiểu rõ về:</a:t>
            </a:r>
            <a:endParaRPr lang="en-US" sz="2000" dirty="0">
              <a:latin typeface="+mj-lt"/>
            </a:endParaRPr>
          </a:p>
          <a:p>
            <a:endParaRPr lang="vi-VN" sz="2000" dirty="0">
              <a:latin typeface="+mj-lt"/>
            </a:endParaRPr>
          </a:p>
          <a:p>
            <a:pPr marL="342900" indent="-342900">
              <a:buFont typeface="+mj-lt"/>
              <a:buAutoNum type="alphaLcPeriod"/>
            </a:pPr>
            <a:r>
              <a:rPr lang="vi-VN" sz="2000" dirty="0">
                <a:latin typeface="+mj-lt"/>
              </a:rPr>
              <a:t>cách tiếp cận quá trình của ngành ô tô để đánh giá, bao gồm cả tư duy dựa trên rủi ro;</a:t>
            </a:r>
            <a:endParaRPr lang="en-US" sz="2000" dirty="0">
              <a:latin typeface="+mj-lt"/>
            </a:endParaRPr>
          </a:p>
          <a:p>
            <a:pPr marL="342900" indent="-342900">
              <a:buFont typeface="+mj-lt"/>
              <a:buAutoNum type="alphaLcPeriod"/>
            </a:pPr>
            <a:r>
              <a:rPr lang="vi-VN" sz="2000" dirty="0">
                <a:latin typeface="+mj-lt"/>
              </a:rPr>
              <a:t>việc áp dụng các yêu cầu riêng của khách hàng và của tổ chức;</a:t>
            </a:r>
            <a:endParaRPr lang="en-US" sz="2000" dirty="0">
              <a:latin typeface="+mj-lt"/>
            </a:endParaRPr>
          </a:p>
          <a:p>
            <a:pPr marL="342900" indent="-342900">
              <a:buFont typeface="+mj-lt"/>
              <a:buAutoNum type="alphaLcPeriod"/>
            </a:pPr>
            <a:r>
              <a:rPr lang="vi-VN" sz="2000" dirty="0">
                <a:latin typeface="+mj-lt"/>
              </a:rPr>
              <a:t>việc áp dụng các yêu cầu của ISO 9001 và IATF 16949 liên quan tới phạm vi đánh giá;</a:t>
            </a:r>
            <a:endParaRPr lang="en-US" sz="2000" dirty="0">
              <a:latin typeface="+mj-lt"/>
            </a:endParaRPr>
          </a:p>
          <a:p>
            <a:pPr marL="342900" indent="-342900">
              <a:buFont typeface="+mj-lt"/>
              <a:buAutoNum type="alphaLcPeriod"/>
            </a:pPr>
            <a:r>
              <a:rPr lang="vi-VN" sz="2000" dirty="0">
                <a:latin typeface="+mj-lt"/>
              </a:rPr>
              <a:t>(các) công đoạn sản xuất được đánh giá, bao gồm PFMEA và kế hoạch kiểm soát;</a:t>
            </a:r>
            <a:endParaRPr lang="en-US" sz="2000" dirty="0">
              <a:latin typeface="+mj-lt"/>
            </a:endParaRPr>
          </a:p>
          <a:p>
            <a:pPr marL="342900" indent="-342900">
              <a:buFont typeface="+mj-lt"/>
              <a:buAutoNum type="alphaLcPeriod"/>
            </a:pPr>
            <a:r>
              <a:rPr lang="vi-VN" sz="2000" dirty="0">
                <a:latin typeface="+mj-lt"/>
              </a:rPr>
              <a:t>Việc áp dụng những yêu cầu của công cụ thiết yếu liên quan tới phạm vi đánh giá;</a:t>
            </a:r>
            <a:endParaRPr lang="en-US" sz="2000" dirty="0">
              <a:latin typeface="+mj-lt"/>
            </a:endParaRPr>
          </a:p>
          <a:p>
            <a:pPr marL="342900" indent="-342900">
              <a:buFont typeface="+mj-lt"/>
              <a:buAutoNum type="alphaLcPeriod"/>
            </a:pPr>
            <a:r>
              <a:rPr lang="vi-VN" sz="2000" dirty="0">
                <a:latin typeface="+mj-lt"/>
              </a:rPr>
              <a:t>cách lập kế hoạch đánh giá, thực hiện đánh giá, báo cáo đánh giá và kết thúc các phát hiện đánh giá.</a:t>
            </a:r>
          </a:p>
        </p:txBody>
      </p:sp>
    </p:spTree>
    <p:extLst>
      <p:ext uri="{BB962C8B-B14F-4D97-AF65-F5344CB8AC3E}">
        <p14:creationId xmlns:p14="http://schemas.microsoft.com/office/powerpoint/2010/main" val="39211557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5808D2-258D-4C68-B6B8-E9C5A7B9450F}"/>
              </a:ext>
            </a:extLst>
          </p:cNvPr>
          <p:cNvSpPr/>
          <p:nvPr/>
        </p:nvSpPr>
        <p:spPr>
          <a:xfrm>
            <a:off x="673598" y="639651"/>
            <a:ext cx="10968903" cy="5016758"/>
          </a:xfrm>
          <a:prstGeom prst="rect">
            <a:avLst/>
          </a:prstGeom>
        </p:spPr>
        <p:txBody>
          <a:bodyPr wrap="square">
            <a:spAutoFit/>
          </a:bodyPr>
          <a:lstStyle/>
          <a:p>
            <a:r>
              <a:rPr lang="vi-VN" sz="2000" b="1" dirty="0">
                <a:latin typeface="+mj-lt"/>
              </a:rPr>
              <a:t>7.3 Nhận thức</a:t>
            </a:r>
          </a:p>
          <a:p>
            <a:r>
              <a:rPr lang="vi-VN" sz="2000" dirty="0">
                <a:latin typeface="+mj-lt"/>
              </a:rPr>
              <a:t>Tổ chức phải đảm bảo rằng những người làm việc dưới sự kiểm soát của tổ chức nhận thức được:</a:t>
            </a:r>
          </a:p>
          <a:p>
            <a:pPr marL="457200" indent="-457200">
              <a:buFont typeface="+mj-lt"/>
              <a:buAutoNum type="alphaLcPeriod"/>
            </a:pPr>
            <a:r>
              <a:rPr lang="vi-VN" sz="2000" dirty="0">
                <a:latin typeface="+mj-lt"/>
              </a:rPr>
              <a:t>chính sách chất lượng;</a:t>
            </a:r>
            <a:endParaRPr lang="en-US" sz="2000" dirty="0">
              <a:latin typeface="+mj-lt"/>
            </a:endParaRPr>
          </a:p>
          <a:p>
            <a:pPr marL="457200" indent="-457200">
              <a:buFont typeface="+mj-lt"/>
              <a:buAutoNum type="alphaLcPeriod"/>
            </a:pPr>
            <a:r>
              <a:rPr lang="vi-VN" sz="2000" dirty="0">
                <a:latin typeface="+mj-lt"/>
              </a:rPr>
              <a:t>các mục tiêu chất lượng liên quan;</a:t>
            </a:r>
            <a:endParaRPr lang="en-US" sz="2000" dirty="0">
              <a:latin typeface="+mj-lt"/>
            </a:endParaRPr>
          </a:p>
          <a:p>
            <a:pPr marL="457200" indent="-457200">
              <a:buFont typeface="+mj-lt"/>
              <a:buAutoNum type="alphaLcPeriod"/>
            </a:pPr>
            <a:r>
              <a:rPr lang="vi-VN" sz="2000" dirty="0">
                <a:latin typeface="+mj-lt"/>
              </a:rPr>
              <a:t>đóng góp của họ đối với hiệu lực của hệ thống quản lý chất lượng, bao gồm các lợi ích khi kết quả hoạt động chất lượng được cải tiến;</a:t>
            </a:r>
            <a:endParaRPr lang="en-US" sz="2000" dirty="0">
              <a:latin typeface="+mj-lt"/>
            </a:endParaRPr>
          </a:p>
          <a:p>
            <a:pPr marL="457200" indent="-457200">
              <a:buFont typeface="+mj-lt"/>
              <a:buAutoNum type="alphaLcPeriod"/>
            </a:pPr>
            <a:r>
              <a:rPr lang="vi-VN" sz="2000" dirty="0">
                <a:latin typeface="+mj-lt"/>
              </a:rPr>
              <a:t>những tác động của sự không phù hợp với các yêu cầu hệ thống quản lý chất lượng.</a:t>
            </a:r>
          </a:p>
          <a:p>
            <a:r>
              <a:rPr lang="vi-VN" sz="2000" b="1" dirty="0">
                <a:latin typeface="+mj-lt"/>
              </a:rPr>
              <a:t>7.3.1 Nhận thức – Bổ sung</a:t>
            </a:r>
          </a:p>
          <a:p>
            <a:r>
              <a:rPr lang="vi-VN" sz="2000" dirty="0">
                <a:latin typeface="+mj-lt"/>
              </a:rPr>
              <a:t>Tổ chức phải duy trì thông tin dạng văn bản để chứng tỏ rằng tất cả nhân viên nhận thức được ảnh hưởng của họ về chất lượng sản phẩm và tầm quan trọng của các hoạt động của họ trong việc đạt được, duy trì, và cải tiến chất lượng, gồm cả các yêu cầu của khách hàng và các rủi ro liên quan với khách hàng về sản phẩm không phù hợp.</a:t>
            </a:r>
          </a:p>
          <a:p>
            <a:r>
              <a:rPr lang="vi-VN" sz="2000" b="1" dirty="0">
                <a:latin typeface="+mj-lt"/>
              </a:rPr>
              <a:t>7.3.2 Tạo động lực cho nhân viên và trao quyền</a:t>
            </a:r>
          </a:p>
          <a:p>
            <a:r>
              <a:rPr lang="vi-VN" sz="2000" dirty="0">
                <a:latin typeface="+mj-lt"/>
              </a:rPr>
              <a:t>Tổ chức phải duy trì một (những) quá trình bằng văn </a:t>
            </a:r>
            <a:r>
              <a:rPr lang="vi-VN" sz="2000" dirty="0">
                <a:latin typeface="Times New Roman" panose="02020603050405020304" pitchFamily="18" charset="0"/>
                <a:cs typeface="Times New Roman" panose="02020603050405020304" pitchFamily="18" charset="0"/>
              </a:rPr>
              <a:t>b</a:t>
            </a:r>
            <a:r>
              <a:rPr lang="en-US" sz="2000" dirty="0" err="1">
                <a:latin typeface="Times New Roman" panose="02020603050405020304" pitchFamily="18" charset="0"/>
                <a:cs typeface="Times New Roman" panose="02020603050405020304" pitchFamily="18" charset="0"/>
              </a:rPr>
              <a:t>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vi-VN" sz="2000" dirty="0">
                <a:latin typeface="Times New Roman" panose="02020603050405020304" pitchFamily="18" charset="0"/>
                <a:cs typeface="Times New Roman" panose="02020603050405020304" pitchFamily="18" charset="0"/>
              </a:rPr>
              <a:t> </a:t>
            </a:r>
            <a:r>
              <a:rPr lang="vi-VN" sz="2000" dirty="0">
                <a:latin typeface="+mj-lt"/>
              </a:rPr>
              <a:t>động lực cho nhân viên để đạt được các mục tiêu chất lượng, để thực hiện cải tiến liên tục, và để tạo ra một môi trường thúc đẩy sự đổi mới. Quá trình sẽ bao gồm sự thúc đẩy nhận thức về chất lượng và công nghệ trong toàn bộ tổ</a:t>
            </a:r>
            <a:r>
              <a:rPr lang="en-US" sz="2000" dirty="0">
                <a:latin typeface="+mj-lt"/>
              </a:rPr>
              <a:t> </a:t>
            </a:r>
            <a:r>
              <a:rPr lang="vi-VN" sz="2000" dirty="0">
                <a:latin typeface="+mj-lt"/>
              </a:rPr>
              <a:t>chức.</a:t>
            </a:r>
          </a:p>
        </p:txBody>
      </p:sp>
    </p:spTree>
    <p:extLst>
      <p:ext uri="{BB962C8B-B14F-4D97-AF65-F5344CB8AC3E}">
        <p14:creationId xmlns:p14="http://schemas.microsoft.com/office/powerpoint/2010/main" val="14206052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7C9243-DE25-408E-87B3-A2A9E4515468}"/>
              </a:ext>
            </a:extLst>
          </p:cNvPr>
          <p:cNvSpPr/>
          <p:nvPr/>
        </p:nvSpPr>
        <p:spPr>
          <a:xfrm>
            <a:off x="973584" y="802640"/>
            <a:ext cx="9675627" cy="3539430"/>
          </a:xfrm>
          <a:prstGeom prst="rect">
            <a:avLst/>
          </a:prstGeom>
        </p:spPr>
        <p:txBody>
          <a:bodyPr wrap="square">
            <a:spAutoFit/>
          </a:bodyPr>
          <a:lstStyle/>
          <a:p>
            <a:r>
              <a:rPr lang="vi-VN" sz="2800" b="1" dirty="0">
                <a:latin typeface="+mj-lt"/>
              </a:rPr>
              <a:t>7.4 Trao đổi thông tin</a:t>
            </a:r>
          </a:p>
          <a:p>
            <a:r>
              <a:rPr lang="vi-VN" sz="2800" dirty="0">
                <a:latin typeface="+mj-lt"/>
              </a:rPr>
              <a:t>Tổ chức phải xác định việc trao đổi thông tin nội bộ và bên </a:t>
            </a:r>
          </a:p>
          <a:p>
            <a:r>
              <a:rPr lang="vi-VN" sz="2800" dirty="0">
                <a:latin typeface="+mj-lt"/>
              </a:rPr>
              <a:t>ngoài liên quan đến hệ thống quản lý chất lượng, bao gồm: </a:t>
            </a:r>
          </a:p>
          <a:p>
            <a:pPr marL="514350" indent="-514350">
              <a:buFont typeface="+mj-lt"/>
              <a:buAutoNum type="alphaLcPeriod"/>
            </a:pPr>
            <a:r>
              <a:rPr lang="vi-VN" sz="2800" dirty="0">
                <a:latin typeface="+mj-lt"/>
              </a:rPr>
              <a:t>điều gì tổ chức sẽ truyền đạt;</a:t>
            </a:r>
            <a:endParaRPr lang="en-US" sz="2800" dirty="0">
              <a:latin typeface="+mj-lt"/>
            </a:endParaRPr>
          </a:p>
          <a:p>
            <a:pPr marL="514350" indent="-514350">
              <a:buFont typeface="+mj-lt"/>
              <a:buAutoNum type="alphaLcPeriod"/>
            </a:pPr>
            <a:r>
              <a:rPr lang="vi-VN" sz="2800" dirty="0">
                <a:latin typeface="+mj-lt"/>
              </a:rPr>
              <a:t>khi nào phải truyền đạt;</a:t>
            </a:r>
            <a:endParaRPr lang="en-US" sz="2800" dirty="0">
              <a:latin typeface="+mj-lt"/>
            </a:endParaRPr>
          </a:p>
          <a:p>
            <a:pPr marL="514350" indent="-514350">
              <a:buFont typeface="+mj-lt"/>
              <a:buAutoNum type="alphaLcPeriod"/>
            </a:pPr>
            <a:r>
              <a:rPr lang="vi-VN" sz="2800" dirty="0">
                <a:latin typeface="+mj-lt"/>
              </a:rPr>
              <a:t>truyền đạt cho ai;</a:t>
            </a:r>
            <a:endParaRPr lang="en-US" sz="2800" dirty="0">
              <a:latin typeface="+mj-lt"/>
            </a:endParaRPr>
          </a:p>
          <a:p>
            <a:pPr marL="514350" indent="-514350">
              <a:buFont typeface="+mj-lt"/>
              <a:buAutoNum type="alphaLcPeriod"/>
            </a:pPr>
            <a:r>
              <a:rPr lang="vi-VN" sz="2800" dirty="0">
                <a:latin typeface="+mj-lt"/>
              </a:rPr>
              <a:t>truyền đạt như thế nào;</a:t>
            </a:r>
            <a:endParaRPr lang="en-US" sz="2800" dirty="0">
              <a:latin typeface="+mj-lt"/>
            </a:endParaRPr>
          </a:p>
          <a:p>
            <a:pPr marL="514350" indent="-514350">
              <a:buFont typeface="+mj-lt"/>
              <a:buAutoNum type="alphaLcPeriod"/>
            </a:pPr>
            <a:r>
              <a:rPr lang="vi-VN" sz="2800" dirty="0">
                <a:latin typeface="+mj-lt"/>
              </a:rPr>
              <a:t>ai truyền đạt.</a:t>
            </a:r>
          </a:p>
        </p:txBody>
      </p:sp>
    </p:spTree>
    <p:extLst>
      <p:ext uri="{BB962C8B-B14F-4D97-AF65-F5344CB8AC3E}">
        <p14:creationId xmlns:p14="http://schemas.microsoft.com/office/powerpoint/2010/main" val="2761945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789DA6-CEF0-4D12-8FF2-D65F56F960B3}"/>
              </a:ext>
            </a:extLst>
          </p:cNvPr>
          <p:cNvSpPr/>
          <p:nvPr/>
        </p:nvSpPr>
        <p:spPr>
          <a:xfrm>
            <a:off x="692187" y="636662"/>
            <a:ext cx="11642651" cy="5262979"/>
          </a:xfrm>
          <a:prstGeom prst="rect">
            <a:avLst/>
          </a:prstGeom>
        </p:spPr>
        <p:txBody>
          <a:bodyPr wrap="square">
            <a:spAutoFit/>
          </a:bodyPr>
          <a:lstStyle/>
          <a:p>
            <a:r>
              <a:rPr lang="vi-VN" sz="2800" b="1" dirty="0">
                <a:latin typeface="+mj-lt"/>
              </a:rPr>
              <a:t>7.5 Thông tin dạng văn bản</a:t>
            </a:r>
          </a:p>
          <a:p>
            <a:r>
              <a:rPr lang="vi-VN" sz="2800" b="1" dirty="0">
                <a:latin typeface="+mj-lt"/>
              </a:rPr>
              <a:t>7.5.1 Khái quát</a:t>
            </a:r>
          </a:p>
          <a:p>
            <a:r>
              <a:rPr lang="vi-VN" sz="2800" dirty="0">
                <a:latin typeface="+mj-lt"/>
              </a:rPr>
              <a:t>Hệ thống quản lý chất lượng của tổ chức phải bao gồm:</a:t>
            </a:r>
          </a:p>
          <a:p>
            <a:pPr marL="514350" indent="-514350">
              <a:buFont typeface="+mj-lt"/>
              <a:buAutoNum type="alphaLcPeriod"/>
            </a:pPr>
            <a:r>
              <a:rPr lang="vi-VN" sz="2800" dirty="0">
                <a:latin typeface="+mj-lt"/>
              </a:rPr>
              <a:t>các thông tin dạng văn bản theo yêu cầu của Tiêu chuẩn quốc tế này;</a:t>
            </a:r>
            <a:endParaRPr lang="en-US" sz="2800" dirty="0">
              <a:latin typeface="+mj-lt"/>
            </a:endParaRPr>
          </a:p>
          <a:p>
            <a:pPr marL="514350" indent="-514350">
              <a:buFont typeface="+mj-lt"/>
              <a:buAutoNum type="alphaLcPeriod"/>
            </a:pPr>
            <a:r>
              <a:rPr lang="vi-VN" sz="2800" dirty="0">
                <a:latin typeface="+mj-lt"/>
              </a:rPr>
              <a:t>các thông tin dạng văn bản được tổ chức xác định là cần thiết để đảm bảo tính hiệu lực của hệ thống quản lý chất lượng.</a:t>
            </a:r>
          </a:p>
          <a:p>
            <a:r>
              <a:rPr lang="vi-VN" sz="2800" dirty="0">
                <a:latin typeface="+mj-lt"/>
              </a:rPr>
              <a:t>CHÚ THÍCH: Mức độ thông tin dạng văn bản của một hệ thống quản lý chất lượng có thể khác nhau giữa các tổ chức bởi:</a:t>
            </a:r>
          </a:p>
          <a:p>
            <a:r>
              <a:rPr lang="vi-VN" sz="2800" dirty="0">
                <a:latin typeface="+mj-lt"/>
              </a:rPr>
              <a:t>•    quy mô và loại hình hoạt động, các quá trình, sản phẩm và dịch vụ của tổ</a:t>
            </a:r>
            <a:r>
              <a:rPr lang="en-US" sz="2800" dirty="0">
                <a:latin typeface="+mj-lt"/>
              </a:rPr>
              <a:t> </a:t>
            </a:r>
            <a:r>
              <a:rPr lang="vi-VN" sz="2800" dirty="0">
                <a:latin typeface="+mj-lt"/>
              </a:rPr>
              <a:t>chức;</a:t>
            </a:r>
          </a:p>
          <a:p>
            <a:r>
              <a:rPr lang="vi-VN" sz="2800" dirty="0">
                <a:latin typeface="+mj-lt"/>
              </a:rPr>
              <a:t>•    mức độ phức tạp của các quá trình và sự tương tác của chúng;</a:t>
            </a:r>
          </a:p>
          <a:p>
            <a:r>
              <a:rPr lang="vi-VN" sz="2800" dirty="0">
                <a:latin typeface="+mj-lt"/>
              </a:rPr>
              <a:t>•    năng lực nhân sự.</a:t>
            </a:r>
          </a:p>
        </p:txBody>
      </p:sp>
    </p:spTree>
    <p:extLst>
      <p:ext uri="{BB962C8B-B14F-4D97-AF65-F5344CB8AC3E}">
        <p14:creationId xmlns:p14="http://schemas.microsoft.com/office/powerpoint/2010/main" val="81128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D866-2395-49B3-B59D-B253BA7A14A7}"/>
              </a:ext>
            </a:extLst>
          </p:cNvPr>
          <p:cNvSpPr>
            <a:spLocks noGrp="1"/>
          </p:cNvSpPr>
          <p:nvPr>
            <p:ph type="ctrTitle"/>
          </p:nvPr>
        </p:nvSpPr>
        <p:spPr>
          <a:xfrm>
            <a:off x="964663" y="378676"/>
            <a:ext cx="10795000" cy="647699"/>
          </a:xfrm>
        </p:spPr>
        <p:txBody>
          <a:bodyPr>
            <a:noAutofit/>
          </a:bodyPr>
          <a:lstStyle/>
          <a:p>
            <a:r>
              <a:rPr lang="en-US" sz="4000" dirty="0">
                <a:latin typeface="Times New Roman" panose="02020603050405020304" pitchFamily="18" charset="0"/>
                <a:cs typeface="Times New Roman" panose="02020603050405020304" pitchFamily="18" charset="0"/>
              </a:rPr>
              <a:t>LỊCH SỬ CỦA TIÊU CHUẨN</a:t>
            </a:r>
          </a:p>
        </p:txBody>
      </p:sp>
      <p:graphicFrame>
        <p:nvGraphicFramePr>
          <p:cNvPr id="7" name="Diagram 6"/>
          <p:cNvGraphicFramePr/>
          <p:nvPr>
            <p:extLst>
              <p:ext uri="{D42A27DB-BD31-4B8C-83A1-F6EECF244321}">
                <p14:modId xmlns:p14="http://schemas.microsoft.com/office/powerpoint/2010/main" val="3506256988"/>
              </p:ext>
            </p:extLst>
          </p:nvPr>
        </p:nvGraphicFramePr>
        <p:xfrm>
          <a:off x="1764406" y="1193800"/>
          <a:ext cx="8512935" cy="4728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2794715" y="5589431"/>
            <a:ext cx="3567448" cy="646331"/>
          </a:xfrm>
          <a:prstGeom prst="rect">
            <a:avLst/>
          </a:prstGeom>
          <a:noFill/>
        </p:spPr>
        <p:txBody>
          <a:bodyPr wrap="square" rtlCol="0">
            <a:spAutoFit/>
          </a:bodyPr>
          <a:lstStyle/>
          <a:p>
            <a:r>
              <a:rPr lang="vi-VN" sz="1200" dirty="0"/>
              <a:t>hài hòa những  hệ thống  chứng  nhận và đánh giá khác nhau trên toàn cầu trong chuỗi  cung  cấp cho n</a:t>
            </a:r>
            <a:r>
              <a:rPr lang="en-US" sz="1200" dirty="0" err="1"/>
              <a:t>gành</a:t>
            </a:r>
            <a:r>
              <a:rPr lang="vi-VN" sz="1200" dirty="0"/>
              <a:t>  ô tô</a:t>
            </a:r>
            <a:endParaRPr lang="en-US" sz="1200" dirty="0"/>
          </a:p>
        </p:txBody>
      </p:sp>
      <p:sp>
        <p:nvSpPr>
          <p:cNvPr id="6" name="TextBox 5"/>
          <p:cNvSpPr txBox="1"/>
          <p:nvPr/>
        </p:nvSpPr>
        <p:spPr>
          <a:xfrm>
            <a:off x="5009881" y="4340181"/>
            <a:ext cx="3567448" cy="461665"/>
          </a:xfrm>
          <a:prstGeom prst="rect">
            <a:avLst/>
          </a:prstGeom>
          <a:noFill/>
        </p:spPr>
        <p:txBody>
          <a:bodyPr wrap="square" rtlCol="0">
            <a:spAutoFit/>
          </a:bodyPr>
          <a:lstStyle/>
          <a:p>
            <a:r>
              <a:rPr lang="vi-VN" sz="1200" dirty="0"/>
              <a:t>nâng  cao yêu cầu của ngành  ô tô </a:t>
            </a:r>
            <a:r>
              <a:rPr lang="en-US" sz="1200" dirty="0" err="1"/>
              <a:t>và</a:t>
            </a:r>
            <a:r>
              <a:rPr lang="en-US" sz="1200" dirty="0"/>
              <a:t> </a:t>
            </a:r>
            <a:r>
              <a:rPr lang="en-US" sz="1200" dirty="0" err="1"/>
              <a:t>tích</a:t>
            </a:r>
            <a:r>
              <a:rPr lang="en-US" sz="1200" dirty="0"/>
              <a:t> </a:t>
            </a:r>
            <a:r>
              <a:rPr lang="en-US" sz="1200" dirty="0" err="1"/>
              <a:t>hợp</a:t>
            </a:r>
            <a:r>
              <a:rPr lang="en-US" sz="1200" dirty="0"/>
              <a:t> </a:t>
            </a:r>
            <a:r>
              <a:rPr lang="vi-VN" sz="1200" dirty="0"/>
              <a:t>với các sửa đổi của ISO 9001</a:t>
            </a:r>
            <a:endParaRPr lang="en-US" sz="1200" dirty="0"/>
          </a:p>
        </p:txBody>
      </p:sp>
      <p:sp>
        <p:nvSpPr>
          <p:cNvPr id="8" name="TextBox 7"/>
          <p:cNvSpPr txBox="1"/>
          <p:nvPr/>
        </p:nvSpPr>
        <p:spPr>
          <a:xfrm>
            <a:off x="7824273" y="3425781"/>
            <a:ext cx="3567448" cy="276999"/>
          </a:xfrm>
          <a:prstGeom prst="rect">
            <a:avLst/>
          </a:prstGeom>
          <a:noFill/>
        </p:spPr>
        <p:txBody>
          <a:bodyPr wrap="square" rtlCol="0">
            <a:spAutoFit/>
          </a:bodyPr>
          <a:lstStyle/>
          <a:p>
            <a:r>
              <a:rPr lang="en-US" sz="1200" dirty="0" err="1"/>
              <a:t>Phiên</a:t>
            </a:r>
            <a:r>
              <a:rPr lang="en-US" sz="1200" dirty="0"/>
              <a:t> </a:t>
            </a:r>
            <a:r>
              <a:rPr lang="en-US" sz="1200" dirty="0" err="1"/>
              <a:t>bản</a:t>
            </a:r>
            <a:r>
              <a:rPr lang="en-US" sz="1200" dirty="0"/>
              <a:t> </a:t>
            </a:r>
            <a:r>
              <a:rPr lang="en-US" sz="1200" dirty="0" err="1"/>
              <a:t>mới</a:t>
            </a:r>
            <a:r>
              <a:rPr lang="en-US" sz="1200" dirty="0"/>
              <a:t> </a:t>
            </a:r>
            <a:r>
              <a:rPr lang="en-US" sz="1200" dirty="0" err="1"/>
              <a:t>nhất</a:t>
            </a:r>
            <a:r>
              <a:rPr lang="en-US" sz="1200" dirty="0"/>
              <a:t> </a:t>
            </a:r>
            <a:r>
              <a:rPr lang="en-US" sz="1200" dirty="0" err="1"/>
              <a:t>dựa</a:t>
            </a:r>
            <a:r>
              <a:rPr lang="en-US" sz="1200" dirty="0"/>
              <a:t> </a:t>
            </a:r>
            <a:r>
              <a:rPr lang="en-US" sz="1200" dirty="0" err="1"/>
              <a:t>trên</a:t>
            </a:r>
            <a:r>
              <a:rPr lang="en-US" sz="1200" dirty="0"/>
              <a:t> ISO 9001:2015</a:t>
            </a:r>
          </a:p>
        </p:txBody>
      </p:sp>
    </p:spTree>
    <p:extLst>
      <p:ext uri="{BB962C8B-B14F-4D97-AF65-F5344CB8AC3E}">
        <p14:creationId xmlns:p14="http://schemas.microsoft.com/office/powerpoint/2010/main" val="9873857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60CDA8-E267-4D79-A2E4-7422FF1CE3F0}"/>
              </a:ext>
            </a:extLst>
          </p:cNvPr>
          <p:cNvSpPr/>
          <p:nvPr/>
        </p:nvSpPr>
        <p:spPr>
          <a:xfrm>
            <a:off x="624775" y="914400"/>
            <a:ext cx="11082121" cy="4708981"/>
          </a:xfrm>
          <a:prstGeom prst="rect">
            <a:avLst/>
          </a:prstGeom>
        </p:spPr>
        <p:txBody>
          <a:bodyPr wrap="square">
            <a:spAutoFit/>
          </a:bodyPr>
          <a:lstStyle/>
          <a:p>
            <a:r>
              <a:rPr lang="vi-VN" sz="2000" b="1" dirty="0">
                <a:latin typeface="+mj-lt"/>
              </a:rPr>
              <a:t>7.5.1.1 Tài liệu của hệ thống quản lý chất lượng</a:t>
            </a:r>
          </a:p>
          <a:p>
            <a:r>
              <a:rPr lang="vi-VN" sz="2000" dirty="0">
                <a:latin typeface="+mj-lt"/>
              </a:rPr>
              <a:t>Hệ thống quản lý chất lượng của tổ chức phải được văn bản hóa và bao gồm một sổ tay chất lượng, mà có thể là một dãy các tài liệu (dạng điện tử hoặc bản cứng).</a:t>
            </a:r>
          </a:p>
          <a:p>
            <a:r>
              <a:rPr lang="vi-VN" sz="2000" dirty="0">
                <a:latin typeface="+mj-lt"/>
              </a:rPr>
              <a:t>Định dạng và cấu trúc của sổ tay chất lượng do tổ chức tự xác định và phụ thuộc vào quy mô, văn hóa và sự phức tạp của tổ chức. Nếu một dãy tài liệu được sử dụng thì phải duy trì một danh mục các tài liệu cấu thành nên sổ tay chất lượng của tổ chức.</a:t>
            </a:r>
          </a:p>
          <a:p>
            <a:r>
              <a:rPr lang="vi-VN" sz="2000" dirty="0">
                <a:latin typeface="+mj-lt"/>
              </a:rPr>
              <a:t>Sổ tay chất lượng phải bao gồm, tối thiểu là, những điều sau:</a:t>
            </a:r>
          </a:p>
          <a:p>
            <a:pPr marL="514350" indent="-514350">
              <a:buFont typeface="+mj-lt"/>
              <a:buAutoNum type="alphaLcPeriod"/>
            </a:pPr>
            <a:r>
              <a:rPr lang="vi-VN" sz="2000" dirty="0">
                <a:latin typeface="+mj-lt"/>
              </a:rPr>
              <a:t>phạm vi của hệ th</a:t>
            </a:r>
            <a:r>
              <a:rPr lang="en-US" sz="2000" dirty="0">
                <a:latin typeface="+mj-lt"/>
              </a:rPr>
              <a:t>ố</a:t>
            </a:r>
            <a:r>
              <a:rPr lang="vi-VN" sz="2000" dirty="0">
                <a:latin typeface="+mj-lt"/>
              </a:rPr>
              <a:t>ng quản lý chất lượng, bao gồm chi tiết của lý giải cho bất cứ ngoại trừ nào;</a:t>
            </a:r>
            <a:endParaRPr lang="en-US" sz="2000" dirty="0">
              <a:latin typeface="+mj-lt"/>
            </a:endParaRPr>
          </a:p>
          <a:p>
            <a:pPr marL="514350" indent="-514350">
              <a:buFont typeface="+mj-lt"/>
              <a:buAutoNum type="alphaLcPeriod"/>
            </a:pPr>
            <a:r>
              <a:rPr lang="vi-VN" sz="2000" dirty="0">
                <a:latin typeface="+mj-lt"/>
              </a:rPr>
              <a:t>các quá trình dạng văn bản được thiết lập cho hệ thống quản lý chất lư</a:t>
            </a:r>
            <a:r>
              <a:rPr lang="en-US" sz="2000" dirty="0">
                <a:latin typeface="+mj-lt"/>
              </a:rPr>
              <a:t>ợ</a:t>
            </a:r>
            <a:r>
              <a:rPr lang="vi-VN" sz="2000" dirty="0">
                <a:latin typeface="+mj-lt"/>
              </a:rPr>
              <a:t>ng, hoặc viện dẫn tới chúng;</a:t>
            </a:r>
            <a:endParaRPr lang="en-US" sz="2000" dirty="0">
              <a:latin typeface="+mj-lt"/>
            </a:endParaRPr>
          </a:p>
          <a:p>
            <a:pPr marL="514350" indent="-514350">
              <a:buFont typeface="+mj-lt"/>
              <a:buAutoNum type="alphaLcPeriod"/>
            </a:pPr>
            <a:r>
              <a:rPr lang="vi-VN" sz="2000" dirty="0">
                <a:latin typeface="+mj-lt"/>
              </a:rPr>
              <a:t>các quá trình của tổ chức và trình tự và sự tương tác của chúng (các đầu vào và các đầu ra) bao gồm kiểu và mức đ</a:t>
            </a:r>
            <a:r>
              <a:rPr lang="en-US" sz="2000" dirty="0">
                <a:latin typeface="+mj-lt"/>
              </a:rPr>
              <a:t>ộ</a:t>
            </a:r>
            <a:r>
              <a:rPr lang="vi-VN" sz="2000" dirty="0">
                <a:latin typeface="+mj-lt"/>
              </a:rPr>
              <a:t> kiểm soát của bất cứ quá trình nào được đưa ra bên ngoài;</a:t>
            </a:r>
            <a:endParaRPr lang="en-US" sz="2000" dirty="0">
              <a:latin typeface="+mj-lt"/>
            </a:endParaRPr>
          </a:p>
          <a:p>
            <a:pPr marL="514350" indent="-514350">
              <a:buFont typeface="+mj-lt"/>
              <a:buAutoNum type="alphaLcPeriod"/>
            </a:pPr>
            <a:r>
              <a:rPr lang="vi-VN" sz="2000" dirty="0">
                <a:latin typeface="+mj-lt"/>
              </a:rPr>
              <a:t>một tài liệu (VD., ma trận) chỉ ra trong hệ thống quản lý chất lượng của tổ chức các yêu cầu riêng của khách hàng được nêu ra.</a:t>
            </a:r>
          </a:p>
          <a:p>
            <a:r>
              <a:rPr lang="vi-VN" sz="2000" dirty="0">
                <a:latin typeface="+mj-lt"/>
              </a:rPr>
              <a:t>Chú thích một ma trận về các yêu cầu của tiêu chuẩn này được nêu ra bởi các quá trình của tổ chức có thể được sử dụng để giúp sự kết nối giữa các quá trình của tổ chức với tiêu chuẩ</a:t>
            </a:r>
            <a:r>
              <a:rPr lang="en-US" sz="2000" dirty="0">
                <a:latin typeface="Times New Roman" panose="02020603050405020304" pitchFamily="18" charset="0"/>
                <a:cs typeface="Times New Roman" panose="02020603050405020304" pitchFamily="18" charset="0"/>
              </a:rPr>
              <a:t>n</a:t>
            </a:r>
            <a:r>
              <a:rPr lang="vi-VN" sz="2000" dirty="0">
                <a:latin typeface="+mj-lt"/>
              </a:rPr>
              <a:t> này.</a:t>
            </a:r>
          </a:p>
        </p:txBody>
      </p:sp>
    </p:spTree>
    <p:extLst>
      <p:ext uri="{BB962C8B-B14F-4D97-AF65-F5344CB8AC3E}">
        <p14:creationId xmlns:p14="http://schemas.microsoft.com/office/powerpoint/2010/main" val="22343556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4D9EB3-89D3-4A52-B0FE-3522F430CDB3}"/>
              </a:ext>
            </a:extLst>
          </p:cNvPr>
          <p:cNvSpPr/>
          <p:nvPr/>
        </p:nvSpPr>
        <p:spPr>
          <a:xfrm>
            <a:off x="674709" y="761805"/>
            <a:ext cx="11228949" cy="4093428"/>
          </a:xfrm>
          <a:prstGeom prst="rect">
            <a:avLst/>
          </a:prstGeom>
        </p:spPr>
        <p:txBody>
          <a:bodyPr wrap="square">
            <a:spAutoFit/>
          </a:bodyPr>
          <a:lstStyle/>
          <a:p>
            <a:r>
              <a:rPr lang="vi-VN" sz="2000" b="1" dirty="0">
                <a:latin typeface="+mj-lt"/>
              </a:rPr>
              <a:t>7.5.2 Tạo mới và cập nhật</a:t>
            </a:r>
          </a:p>
          <a:p>
            <a:r>
              <a:rPr lang="vi-VN" sz="2000" dirty="0">
                <a:latin typeface="+mj-lt"/>
              </a:rPr>
              <a:t>Khi tạo mới và cập nhật thông tin dạng văn bản, tổ chức phải đảm bảo:</a:t>
            </a:r>
          </a:p>
          <a:p>
            <a:pPr marL="514350" indent="-514350">
              <a:buFont typeface="+mj-lt"/>
              <a:buAutoNum type="alphaLcPeriod"/>
            </a:pPr>
            <a:r>
              <a:rPr lang="vi-VN" sz="2000" dirty="0">
                <a:latin typeface="+mj-lt"/>
              </a:rPr>
              <a:t>việc nhận biết và mô tả thích hợp (ví dụ: tiêu đề, ngày, tác giả hoặc số tham chiếu);</a:t>
            </a:r>
            <a:endParaRPr lang="en-US" sz="2000" dirty="0">
              <a:latin typeface="+mj-lt"/>
            </a:endParaRPr>
          </a:p>
          <a:p>
            <a:pPr marL="514350" indent="-514350">
              <a:buFont typeface="+mj-lt"/>
              <a:buAutoNum type="alphaLcPeriod"/>
            </a:pPr>
            <a:r>
              <a:rPr lang="vi-VN" sz="2000" dirty="0">
                <a:latin typeface="+mj-lt"/>
              </a:rPr>
              <a:t>định dạng trình bày thích hợp (ví dụ: ngôn ngữ, phiên bản phần mềm, hình ảnh) và dạng phát hành (ví dụ: giấy, điện tử);</a:t>
            </a:r>
            <a:endParaRPr lang="en-US" sz="2000" dirty="0">
              <a:latin typeface="+mj-lt"/>
            </a:endParaRPr>
          </a:p>
          <a:p>
            <a:pPr marL="514350" indent="-514350">
              <a:buFont typeface="+mj-lt"/>
              <a:buAutoNum type="alphaLcPeriod"/>
            </a:pPr>
            <a:r>
              <a:rPr lang="vi-VN" sz="2000" dirty="0">
                <a:latin typeface="+mj-lt"/>
              </a:rPr>
              <a:t>xem xét và phê duyệt cho sự thích hợp và thỏa đáng</a:t>
            </a:r>
            <a:endParaRPr lang="en-US" sz="2000" dirty="0">
              <a:latin typeface="+mj-lt"/>
            </a:endParaRPr>
          </a:p>
          <a:p>
            <a:pPr marL="514350" indent="-514350">
              <a:buFont typeface="+mj-lt"/>
              <a:buAutoNum type="alphaLcPeriod"/>
            </a:pPr>
            <a:endParaRPr lang="vi-VN" sz="2000" dirty="0">
              <a:latin typeface="+mj-lt"/>
            </a:endParaRPr>
          </a:p>
          <a:p>
            <a:r>
              <a:rPr lang="vi-VN" sz="2000" b="1" dirty="0">
                <a:latin typeface="+mj-lt"/>
              </a:rPr>
              <a:t>7.5.3 Kiểm soát thông tin dạng văn bản</a:t>
            </a:r>
          </a:p>
          <a:p>
            <a:r>
              <a:rPr lang="vi-VN" sz="2000" b="1" dirty="0">
                <a:latin typeface="+mj-lt"/>
              </a:rPr>
              <a:t>7.5.3.1 </a:t>
            </a:r>
            <a:r>
              <a:rPr lang="vi-VN" sz="2000" dirty="0">
                <a:latin typeface="+mj-lt"/>
              </a:rPr>
              <a:t>Thông tin dạng văn bản được yêu cầu bởi hệ thống quản lý chất lượng và bởi Tiêu chuẩn quốc tế này phải được kiểm soát để đảm bảo:</a:t>
            </a:r>
          </a:p>
          <a:p>
            <a:pPr marL="514350" indent="-514350">
              <a:buFont typeface="+mj-lt"/>
              <a:buAutoNum type="alphaLcPeriod"/>
            </a:pPr>
            <a:r>
              <a:rPr lang="vi-VN" sz="2000" dirty="0">
                <a:latin typeface="+mj-lt"/>
              </a:rPr>
              <a:t>nó sẵn có và thích hợp cho việc sử dụng, bất cứ khi nào và bất cứ ở đâu khi cần thiết;</a:t>
            </a:r>
            <a:endParaRPr lang="en-US" sz="2000" dirty="0">
              <a:latin typeface="+mj-lt"/>
            </a:endParaRPr>
          </a:p>
          <a:p>
            <a:pPr marL="514350" indent="-514350">
              <a:buFont typeface="+mj-lt"/>
              <a:buAutoNum type="alphaLcPeriod"/>
            </a:pPr>
            <a:r>
              <a:rPr lang="vi-VN" sz="2000" dirty="0">
                <a:latin typeface="+mj-lt"/>
              </a:rPr>
              <a:t>nó được bảo vệ đầy đủ (ví dụ: tránh mất tình trạng bảo mật, sử dụng sai mục đích, hoặc mất tính toàn vẹn).</a:t>
            </a:r>
          </a:p>
        </p:txBody>
      </p:sp>
    </p:spTree>
    <p:extLst>
      <p:ext uri="{BB962C8B-B14F-4D97-AF65-F5344CB8AC3E}">
        <p14:creationId xmlns:p14="http://schemas.microsoft.com/office/powerpoint/2010/main" val="42774166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3A7139-9562-4F45-8CFE-768AF7B28F28}"/>
              </a:ext>
            </a:extLst>
          </p:cNvPr>
          <p:cNvSpPr/>
          <p:nvPr/>
        </p:nvSpPr>
        <p:spPr>
          <a:xfrm>
            <a:off x="712531" y="1006615"/>
            <a:ext cx="10917091" cy="4401205"/>
          </a:xfrm>
          <a:prstGeom prst="rect">
            <a:avLst/>
          </a:prstGeom>
        </p:spPr>
        <p:txBody>
          <a:bodyPr wrap="square">
            <a:spAutoFit/>
          </a:bodyPr>
          <a:lstStyle/>
          <a:p>
            <a:r>
              <a:rPr lang="vi-VN" sz="2000" b="1" dirty="0">
                <a:latin typeface="+mj-lt"/>
              </a:rPr>
              <a:t>7.5.3.2</a:t>
            </a:r>
            <a:r>
              <a:rPr lang="vi-VN" sz="2000" dirty="0">
                <a:latin typeface="+mj-lt"/>
              </a:rPr>
              <a:t> Để kiểm soát thông tin dạng văn bản, tổ chức phải giải quyết các hoạt động sau, khi thích hợp:</a:t>
            </a:r>
          </a:p>
          <a:p>
            <a:pPr marL="514350" indent="-514350">
              <a:buFont typeface="+mj-lt"/>
              <a:buAutoNum type="alphaLcPeriod"/>
            </a:pPr>
            <a:r>
              <a:rPr lang="vi-VN" sz="2000" dirty="0">
                <a:latin typeface="+mj-lt"/>
              </a:rPr>
              <a:t>phân phối, truy cập, thu hồi và sử dụng;</a:t>
            </a:r>
            <a:endParaRPr lang="en-US" sz="2000" dirty="0">
              <a:latin typeface="+mj-lt"/>
            </a:endParaRPr>
          </a:p>
          <a:p>
            <a:pPr marL="514350" indent="-514350">
              <a:buFont typeface="+mj-lt"/>
              <a:buAutoNum type="alphaLcPeriod"/>
            </a:pPr>
            <a:r>
              <a:rPr lang="vi-VN" sz="2000" dirty="0">
                <a:latin typeface="+mj-lt"/>
              </a:rPr>
              <a:t>lưu trữ, bảo quản, bao gồm cả việc bảo quản mức độ rõ ràng;</a:t>
            </a:r>
            <a:endParaRPr lang="en-US" sz="2000" dirty="0">
              <a:latin typeface="+mj-lt"/>
            </a:endParaRPr>
          </a:p>
          <a:p>
            <a:pPr marL="514350" indent="-514350">
              <a:buFont typeface="+mj-lt"/>
              <a:buAutoNum type="alphaLcPeriod"/>
            </a:pPr>
            <a:r>
              <a:rPr lang="vi-VN" sz="2000" dirty="0">
                <a:latin typeface="+mj-lt"/>
              </a:rPr>
              <a:t>kiểm soát sự thay đổi (ví dụ kiểm soát phiên bản);</a:t>
            </a:r>
            <a:endParaRPr lang="en-US" sz="2000" dirty="0">
              <a:latin typeface="+mj-lt"/>
            </a:endParaRPr>
          </a:p>
          <a:p>
            <a:pPr marL="514350" indent="-514350">
              <a:buFont typeface="+mj-lt"/>
              <a:buAutoNum type="alphaLcPeriod"/>
            </a:pPr>
            <a:r>
              <a:rPr lang="vi-VN" sz="2000" dirty="0">
                <a:latin typeface="+mj-lt"/>
              </a:rPr>
              <a:t>lưu giữ và hủy bỏ.</a:t>
            </a:r>
          </a:p>
          <a:p>
            <a:r>
              <a:rPr lang="vi-VN" sz="2000" dirty="0">
                <a:latin typeface="+mj-lt"/>
              </a:rPr>
              <a:t>Thông tin dạng văn bản có nguồn gốc bên ngoài được tổ chức xác định là cần thiết cho việc hoạch định và điều hành hệ thống quản lý chất lượng phải được nhận biết khi thích hợp và được kiểm soát.</a:t>
            </a:r>
          </a:p>
          <a:p>
            <a:r>
              <a:rPr lang="vi-VN" sz="2000" dirty="0">
                <a:latin typeface="+mj-lt"/>
              </a:rPr>
              <a:t>Thông tin dạng văn bản được lưu giữ lại làm bằng chứng của sự phù hợp phải được bảo vệ tránh bị sửa đổi ngoài ý muốn.</a:t>
            </a:r>
          </a:p>
          <a:p>
            <a:r>
              <a:rPr lang="vi-VN" sz="2000" dirty="0">
                <a:latin typeface="+mj-lt"/>
              </a:rPr>
              <a:t>CHÚ THÍCH:  Truy cập có thể bao hàm một quyết định liên quan đến việc chỉ cho phép xem thông tin dạng văn bản, hoặc sự cho phép và thẩm quyền để xem và sửa đổi thông tin dạng văn bản.</a:t>
            </a:r>
          </a:p>
        </p:txBody>
      </p:sp>
    </p:spTree>
    <p:extLst>
      <p:ext uri="{BB962C8B-B14F-4D97-AF65-F5344CB8AC3E}">
        <p14:creationId xmlns:p14="http://schemas.microsoft.com/office/powerpoint/2010/main" val="29531159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600D75-A533-4DA7-8620-B318D4427C47}"/>
              </a:ext>
            </a:extLst>
          </p:cNvPr>
          <p:cNvSpPr/>
          <p:nvPr/>
        </p:nvSpPr>
        <p:spPr>
          <a:xfrm>
            <a:off x="831805" y="791439"/>
            <a:ext cx="10797817" cy="3477875"/>
          </a:xfrm>
          <a:prstGeom prst="rect">
            <a:avLst/>
          </a:prstGeom>
        </p:spPr>
        <p:txBody>
          <a:bodyPr wrap="square">
            <a:spAutoFit/>
          </a:bodyPr>
          <a:lstStyle/>
          <a:p>
            <a:r>
              <a:rPr lang="vi-VN" sz="2000" b="1" dirty="0">
                <a:latin typeface="+mj-lt"/>
              </a:rPr>
              <a:t>7.5.3.2.1 Lưu giữ hồ sơ</a:t>
            </a:r>
          </a:p>
          <a:p>
            <a:r>
              <a:rPr lang="vi-VN" sz="2000" dirty="0">
                <a:latin typeface="+mj-lt"/>
              </a:rPr>
              <a:t>Tổ chức sẽ xác định, văn bản hóa, và áp dụng một chính sách lưu giữ hồ sơ. Việc kiểm soát hồ sơ phải thỏa mãn các yêu cầu của luật định, chế định, của tổ chức, và của khách hàng.</a:t>
            </a:r>
            <a:endParaRPr lang="en-US" sz="2000" dirty="0">
              <a:latin typeface="+mj-lt"/>
            </a:endParaRPr>
          </a:p>
          <a:p>
            <a:endParaRPr lang="vi-VN" sz="2000" dirty="0">
              <a:latin typeface="+mj-lt"/>
            </a:endParaRPr>
          </a:p>
          <a:p>
            <a:r>
              <a:rPr lang="vi-VN" sz="2000" dirty="0">
                <a:latin typeface="+mj-lt"/>
              </a:rPr>
              <a:t>Các hồ sơ phê duyệt sản phẩm, hồ sơ công cụ dụng cụ (bao gồm bảo dưỡng và chủ sở hữu), các hồ sơ thiết kế sản phẩm và quá trình, các đơn đặt hàng (nếu thích hợp), hoặc các hợp đồng và các sửa đổi phải được lưu giữ theo thời gian mà sản phẩm còn hoạt động theo các yêu cầu của sản xuất và dịch vụ, cộng với một năm, trừ khi có yêu cầu nào khác của khách hàng hoặc của chế định.</a:t>
            </a:r>
            <a:endParaRPr lang="en-US" sz="2000" dirty="0">
              <a:latin typeface="+mj-lt"/>
            </a:endParaRPr>
          </a:p>
          <a:p>
            <a:endParaRPr lang="vi-VN" sz="2000" dirty="0">
              <a:latin typeface="+mj-lt"/>
            </a:endParaRPr>
          </a:p>
          <a:p>
            <a:r>
              <a:rPr lang="vi-VN" sz="2000" dirty="0">
                <a:latin typeface="+mj-lt"/>
              </a:rPr>
              <a:t>Chú thích thông tin dạng văn bản của phê duyệt sản phẩm có thể bao gồm sản</a:t>
            </a:r>
            <a:r>
              <a:rPr lang="en-US" sz="2000" dirty="0">
                <a:latin typeface="+mj-lt"/>
              </a:rPr>
              <a:t> </a:t>
            </a:r>
            <a:r>
              <a:rPr lang="vi-VN" sz="2000" dirty="0">
                <a:latin typeface="+mj-lt"/>
              </a:rPr>
              <a:t>phẩm được phê duyệt, các hồ sơ thiết bị thử nghiệm được sử dụng, hoặc dữ liệu thử nghiệm được duyệt.</a:t>
            </a:r>
          </a:p>
        </p:txBody>
      </p:sp>
    </p:spTree>
    <p:extLst>
      <p:ext uri="{BB962C8B-B14F-4D97-AF65-F5344CB8AC3E}">
        <p14:creationId xmlns:p14="http://schemas.microsoft.com/office/powerpoint/2010/main" val="2219686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B0450D-34D4-47A6-933F-A4536E952C11}"/>
              </a:ext>
            </a:extLst>
          </p:cNvPr>
          <p:cNvSpPr/>
          <p:nvPr/>
        </p:nvSpPr>
        <p:spPr>
          <a:xfrm>
            <a:off x="615844" y="899876"/>
            <a:ext cx="10897869" cy="5324535"/>
          </a:xfrm>
          <a:prstGeom prst="rect">
            <a:avLst/>
          </a:prstGeom>
        </p:spPr>
        <p:txBody>
          <a:bodyPr wrap="square">
            <a:spAutoFit/>
          </a:bodyPr>
          <a:lstStyle/>
          <a:p>
            <a:r>
              <a:rPr lang="vi-VN" sz="2000" b="1" dirty="0">
                <a:latin typeface="+mj-lt"/>
              </a:rPr>
              <a:t>7.5.3.2.2  Tiêu chuẩn kỹ thuật</a:t>
            </a:r>
          </a:p>
          <a:p>
            <a:r>
              <a:rPr lang="vi-VN" sz="2000" dirty="0">
                <a:latin typeface="+mj-lt"/>
              </a:rPr>
              <a:t>Tổ chức phải có một quá trình bằng văn bản mô tả việc xem xét, phân phối, và áp dụng tất cả các tiêu chuẩn/yêu cầu kỹ thuật  của  khách  hàng  và các  phiên  bản  liên quan  dựa  trên  kế hoạch  của  khách hàng,  khi được yêu cầu.</a:t>
            </a:r>
            <a:endParaRPr lang="en-US" sz="2000" dirty="0">
              <a:latin typeface="+mj-lt"/>
            </a:endParaRPr>
          </a:p>
          <a:p>
            <a:endParaRPr lang="vi-VN" sz="2000" dirty="0">
              <a:latin typeface="+mj-lt"/>
            </a:endParaRPr>
          </a:p>
          <a:p>
            <a:r>
              <a:rPr lang="vi-VN" sz="2000" dirty="0">
                <a:latin typeface="+mj-lt"/>
              </a:rPr>
              <a:t>Khi thay đổi tiêu chuẩn/yêu cầu kỹ thuật diễn ra với thay đổi thiết kế sản phẩm, theo yêu cầu của ISO9001, mục 8.3.6. Khi thay đổi tiêu chuẩn/yêu cầu kỹ thuật diễn ra với thay đổi quá trình tạo sản phẩm, theo các yêu cầu tại mục 8.5.6.1.  Tổ chức phải lưu giữ hồ sơ về ngày mà tại đó mỗi thay đổi được áp dụng trong sản xuất. Việc áp dụng sẽ bao gồm cả các tài liệu được cập nhật.</a:t>
            </a:r>
          </a:p>
          <a:p>
            <a:r>
              <a:rPr lang="vi-VN" sz="2000" b="1" dirty="0">
                <a:latin typeface="+mj-lt"/>
              </a:rPr>
              <a:t>Việc xem xét nên được hoàn thành trong 10 ngày làm việc kể từ khi nhận được thông báo của những thay đổi tiêu chuẩn/yêu cầu kỹ thuật.</a:t>
            </a:r>
            <a:endParaRPr lang="en-US" sz="2000" b="1" dirty="0">
              <a:latin typeface="+mj-lt"/>
            </a:endParaRPr>
          </a:p>
          <a:p>
            <a:endParaRPr lang="vi-VN" sz="2000" dirty="0">
              <a:latin typeface="+mj-lt"/>
            </a:endParaRPr>
          </a:p>
          <a:p>
            <a:r>
              <a:rPr lang="vi-VN" sz="2000" dirty="0">
                <a:latin typeface="+mj-lt"/>
              </a:rPr>
              <a:t>Chú thích:  Thay đổi của những  tiêu chuẩn/yêu cầu kỹ thuật  này có thể yêu cầu cập nhật hồ sơ phê duyệt sản phẩm  của khách hàng khi những  yêu cầu này được viện dẫn trong hồ sơ thiết kế hoặc nếu chúng ảnh hưởng  tới tài liệu của quá trình phê duyệt sản phẩm, như là kế hoạch kiểm soát, phân tích rủi ro (như là các FMEA),  vv…</a:t>
            </a:r>
          </a:p>
        </p:txBody>
      </p:sp>
    </p:spTree>
    <p:extLst>
      <p:ext uri="{BB962C8B-B14F-4D97-AF65-F5344CB8AC3E}">
        <p14:creationId xmlns:p14="http://schemas.microsoft.com/office/powerpoint/2010/main" val="29661670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98D380-939A-4520-8129-1DACB9C3ADF9}"/>
              </a:ext>
            </a:extLst>
          </p:cNvPr>
          <p:cNvSpPr/>
          <p:nvPr/>
        </p:nvSpPr>
        <p:spPr>
          <a:xfrm>
            <a:off x="669702" y="577404"/>
            <a:ext cx="11024315" cy="5632311"/>
          </a:xfrm>
          <a:prstGeom prst="rect">
            <a:avLst/>
          </a:prstGeom>
        </p:spPr>
        <p:txBody>
          <a:bodyPr wrap="square">
            <a:spAutoFit/>
          </a:bodyPr>
          <a:lstStyle/>
          <a:p>
            <a:r>
              <a:rPr lang="vi-VN" sz="2000" b="1" dirty="0">
                <a:latin typeface="+mj-lt"/>
              </a:rPr>
              <a:t>8 Điều  hành</a:t>
            </a:r>
          </a:p>
          <a:p>
            <a:r>
              <a:rPr lang="vi-VN" sz="2000" b="1" dirty="0">
                <a:latin typeface="+mj-lt"/>
              </a:rPr>
              <a:t>8.1 Hoạch định  và kiểm  soát  điều  hành</a:t>
            </a:r>
          </a:p>
          <a:p>
            <a:r>
              <a:rPr lang="vi-VN" sz="2000" dirty="0">
                <a:latin typeface="+mj-lt"/>
              </a:rPr>
              <a:t>Tổ chức  phải  lập kế hoạch, thực  hiện  và kiểm  soát  các quá  trình  cần  thiết  (xem  4.4) để đáp  ứng  các yêu  cầu  cung  cấp  sản  phẩm  và dịch vụ, và để thực hiện  các hành  động  xác định trong  điều 6, bằng  cách:</a:t>
            </a:r>
          </a:p>
          <a:p>
            <a:r>
              <a:rPr lang="vi-VN" sz="2000" dirty="0">
                <a:latin typeface="+mj-lt"/>
              </a:rPr>
              <a:t>xác định các yêu cầu đối với sản phẩm  và dịch vụ;</a:t>
            </a:r>
          </a:p>
          <a:p>
            <a:pPr marL="514350" indent="-514350">
              <a:buFont typeface="+mj-lt"/>
              <a:buAutoNum type="alphaLcPeriod"/>
            </a:pPr>
            <a:r>
              <a:rPr lang="vi-VN" sz="2000" dirty="0">
                <a:latin typeface="+mj-lt"/>
              </a:rPr>
              <a:t>thiết lập chuẩn  mực cho:</a:t>
            </a:r>
          </a:p>
          <a:p>
            <a:pPr marL="512763"/>
            <a:r>
              <a:rPr lang="vi-VN" sz="2000" dirty="0">
                <a:latin typeface="+mj-lt"/>
              </a:rPr>
              <a:t>1] các quá trình;</a:t>
            </a:r>
          </a:p>
          <a:p>
            <a:pPr marL="512763"/>
            <a:r>
              <a:rPr lang="vi-VN" sz="2000" dirty="0">
                <a:latin typeface="+mj-lt"/>
              </a:rPr>
              <a:t>2] việc chấp nhận sản phẩm và dịch vụ;</a:t>
            </a:r>
          </a:p>
          <a:p>
            <a:pPr marL="514350" indent="-514350">
              <a:buAutoNum type="alphaLcPeriod" startAt="2"/>
            </a:pPr>
            <a:r>
              <a:rPr lang="vi-VN" sz="2000" dirty="0">
                <a:latin typeface="+mj-lt"/>
                <a:cs typeface="Times New Roman" panose="02020603050405020304" pitchFamily="18" charset="0"/>
              </a:rPr>
              <a:t>xác </a:t>
            </a:r>
            <a:r>
              <a:rPr lang="vi-VN" sz="2000" dirty="0">
                <a:latin typeface="+mj-lt"/>
              </a:rPr>
              <a:t>định các nguồn  lực cần  thiết để đạt được  sự phù hợp với các yêu cầu  của sản phẩm  và dịch vụ;</a:t>
            </a:r>
            <a:endParaRPr lang="en-US" sz="2000" dirty="0">
              <a:latin typeface="+mj-lt"/>
            </a:endParaRPr>
          </a:p>
          <a:p>
            <a:pPr marL="514350" indent="-514350">
              <a:buAutoNum type="alphaLcPeriod" startAt="2"/>
            </a:pPr>
            <a:r>
              <a:rPr lang="vi-VN" sz="2000" dirty="0">
                <a:latin typeface="+mj-lt"/>
              </a:rPr>
              <a:t>thực hiện  việc  kiểm  soát  các quá trình theo các chuẩn  mực;</a:t>
            </a:r>
            <a:endParaRPr lang="en-US" sz="2000" dirty="0">
              <a:latin typeface="+mj-lt"/>
            </a:endParaRPr>
          </a:p>
          <a:p>
            <a:pPr marL="514350" indent="-514350">
              <a:buAutoNum type="alphaLcPeriod" startAt="2"/>
            </a:pPr>
            <a:r>
              <a:rPr lang="vi-VN" sz="2000" dirty="0">
                <a:latin typeface="+mj-lt"/>
              </a:rPr>
              <a:t>xác định, duy trì và lưu giữ các thông  tin dạng  văn  bản ở mức độ cần thiết:</a:t>
            </a:r>
          </a:p>
          <a:p>
            <a:pPr marL="568325"/>
            <a:r>
              <a:rPr lang="vi-VN" sz="2000" dirty="0">
                <a:latin typeface="+mj-lt"/>
              </a:rPr>
              <a:t>1] để có sự tin tưởng rằng các quá trình đã được thực hiện như hoạch định;</a:t>
            </a:r>
          </a:p>
          <a:p>
            <a:pPr marL="568325"/>
            <a:r>
              <a:rPr lang="vi-VN" sz="2000" dirty="0">
                <a:latin typeface="+mj-lt"/>
              </a:rPr>
              <a:t>2] để chứng minh sự phù hợp với các yêu cầu của sản phẩm và dịch vụ.</a:t>
            </a:r>
          </a:p>
          <a:p>
            <a:r>
              <a:rPr lang="en-US" sz="2000" dirty="0">
                <a:latin typeface="+mj-lt"/>
                <a:cs typeface="Times New Roman" panose="02020603050405020304" pitchFamily="18" charset="0"/>
              </a:rPr>
              <a:t>e.    </a:t>
            </a:r>
            <a:r>
              <a:rPr lang="vi-VN" sz="2000" dirty="0">
                <a:latin typeface="+mj-lt"/>
                <a:cs typeface="Times New Roman" panose="02020603050405020304" pitchFamily="18" charset="0"/>
              </a:rPr>
              <a:t>Đầu  </a:t>
            </a:r>
            <a:r>
              <a:rPr lang="vi-VN" sz="2000" dirty="0">
                <a:latin typeface="+mj-lt"/>
              </a:rPr>
              <a:t>ra của việc  hoạch  định này phải  thích hợp  với các hoạt  động  của tổ chức.</a:t>
            </a:r>
          </a:p>
          <a:p>
            <a:r>
              <a:rPr lang="vi-VN" sz="2000" dirty="0">
                <a:latin typeface="+mj-lt"/>
              </a:rPr>
              <a:t>Tổ </a:t>
            </a:r>
            <a:r>
              <a:rPr lang="vi-VN" sz="2000">
                <a:latin typeface="+mj-lt"/>
              </a:rPr>
              <a:t>chức  phải </a:t>
            </a:r>
            <a:r>
              <a:rPr lang="vi-VN" sz="2000" dirty="0">
                <a:latin typeface="+mj-lt"/>
              </a:rPr>
              <a:t>kiểm  soát  các thay đổi theo  kế hoạch  và xem  xét hậu quả của các thay đổi không  mong  muốn,  thực  hiện hành  động  để giảm thiểu  bất kỳ ảnh hưởng tiêu cực nào, khi cần  thiết.</a:t>
            </a:r>
            <a:r>
              <a:rPr lang="en-US" sz="2000" dirty="0">
                <a:latin typeface="+mj-lt"/>
              </a:rPr>
              <a:t> </a:t>
            </a:r>
            <a:r>
              <a:rPr lang="vi-VN" sz="2000" dirty="0">
                <a:latin typeface="+mj-lt"/>
              </a:rPr>
              <a:t>Tổ chức phải  đảm bảo rằng  các quá trình thuê ngoài  được  kiểm  soát  (xem  8.4)</a:t>
            </a:r>
          </a:p>
        </p:txBody>
      </p:sp>
    </p:spTree>
    <p:extLst>
      <p:ext uri="{BB962C8B-B14F-4D97-AF65-F5344CB8AC3E}">
        <p14:creationId xmlns:p14="http://schemas.microsoft.com/office/powerpoint/2010/main" val="28601891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9E0D83-34BA-4B82-83D7-F5FED1F48EB0}"/>
              </a:ext>
            </a:extLst>
          </p:cNvPr>
          <p:cNvSpPr/>
          <p:nvPr/>
        </p:nvSpPr>
        <p:spPr>
          <a:xfrm>
            <a:off x="709933" y="871697"/>
            <a:ext cx="10765143" cy="4093428"/>
          </a:xfrm>
          <a:prstGeom prst="rect">
            <a:avLst/>
          </a:prstGeom>
        </p:spPr>
        <p:txBody>
          <a:bodyPr wrap="square">
            <a:spAutoFit/>
          </a:bodyPr>
          <a:lstStyle/>
          <a:p>
            <a:r>
              <a:rPr lang="vi-VN" sz="2000" b="1" dirty="0">
                <a:latin typeface="+mj-lt"/>
              </a:rPr>
              <a:t>8.1.1 Hoạch định và kiểm soát điều hành – Bổ sung</a:t>
            </a:r>
          </a:p>
          <a:p>
            <a:r>
              <a:rPr lang="vi-VN" sz="2000" dirty="0">
                <a:latin typeface="+mj-lt"/>
              </a:rPr>
              <a:t>Khi hoạch định tạo sản phẩm, sẽ bao gồm các chủ đề sau đây:</a:t>
            </a:r>
          </a:p>
          <a:p>
            <a:r>
              <a:rPr lang="vi-VN" sz="2000" dirty="0">
                <a:latin typeface="+mj-lt"/>
              </a:rPr>
              <a:t>a)      nhũng yêu cầu sản phẩm và yêu cầu kỹ thuật của khách hàng;</a:t>
            </a:r>
          </a:p>
          <a:p>
            <a:r>
              <a:rPr lang="vi-VN" sz="2000" dirty="0">
                <a:latin typeface="+mj-lt"/>
              </a:rPr>
              <a:t>b)      những yêu cầu về giao nhận;</a:t>
            </a:r>
          </a:p>
          <a:p>
            <a:r>
              <a:rPr lang="vi-VN" sz="2000" dirty="0">
                <a:latin typeface="+mj-lt"/>
              </a:rPr>
              <a:t>c)       tính khả thi của sản xuất;</a:t>
            </a:r>
          </a:p>
          <a:p>
            <a:r>
              <a:rPr lang="vi-VN" sz="2000" dirty="0">
                <a:latin typeface="+mj-lt"/>
              </a:rPr>
              <a:t>d)      hoạch định cho dự án</a:t>
            </a:r>
          </a:p>
          <a:p>
            <a:r>
              <a:rPr lang="vi-VN" sz="2000" dirty="0">
                <a:latin typeface="+mj-lt"/>
              </a:rPr>
              <a:t>e)      các tiêu chí chấp nhận.</a:t>
            </a:r>
          </a:p>
          <a:p>
            <a:r>
              <a:rPr lang="vi-VN" sz="2000" dirty="0">
                <a:latin typeface="+mj-lt"/>
              </a:rPr>
              <a:t>Các nguồn lực được nhận biết trong ISO 9001, mục 8.1 c, dẫn chiếu tới các hoạt động thẩm tra, xác nhận, theo dõi, đo lường, kiểm tra, và thử nghiệm được yêu cầu cụ thể với sản phẩm và tiêu chí cho chấp nhận sản phẩm.</a:t>
            </a:r>
          </a:p>
          <a:p>
            <a:r>
              <a:rPr lang="vi-VN" sz="2000" b="1" dirty="0">
                <a:latin typeface="+mj-lt"/>
              </a:rPr>
              <a:t>8.1.2 Bảo mật</a:t>
            </a:r>
          </a:p>
          <a:p>
            <a:r>
              <a:rPr lang="vi-VN" sz="2000" dirty="0">
                <a:latin typeface="+mj-lt"/>
              </a:rPr>
              <a:t>Tổ chức phải đảm bảo tính bảo mật của các sản phẩm đã hợp đồng với khách</a:t>
            </a:r>
            <a:r>
              <a:rPr lang="en-US" sz="2000" dirty="0">
                <a:latin typeface="+mj-lt"/>
              </a:rPr>
              <a:t> </a:t>
            </a:r>
            <a:r>
              <a:rPr lang="vi-VN" sz="2000" dirty="0">
                <a:latin typeface="+mj-lt"/>
              </a:rPr>
              <a:t>hàng và các dự án đang phát triển, bao gồm thông tin của sản phẩm liên quan.</a:t>
            </a:r>
          </a:p>
        </p:txBody>
      </p:sp>
    </p:spTree>
    <p:extLst>
      <p:ext uri="{BB962C8B-B14F-4D97-AF65-F5344CB8AC3E}">
        <p14:creationId xmlns:p14="http://schemas.microsoft.com/office/powerpoint/2010/main" val="29722186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119586-5688-4337-9499-1E7534C01CBD}"/>
              </a:ext>
            </a:extLst>
          </p:cNvPr>
          <p:cNvSpPr/>
          <p:nvPr/>
        </p:nvSpPr>
        <p:spPr>
          <a:xfrm>
            <a:off x="886645" y="1123924"/>
            <a:ext cx="11078804" cy="2862322"/>
          </a:xfrm>
          <a:prstGeom prst="rect">
            <a:avLst/>
          </a:prstGeom>
        </p:spPr>
        <p:txBody>
          <a:bodyPr wrap="square">
            <a:spAutoFit/>
          </a:bodyPr>
          <a:lstStyle/>
          <a:p>
            <a:r>
              <a:rPr lang="vi-VN" sz="2000" b="1" dirty="0">
                <a:latin typeface="+mj-lt"/>
              </a:rPr>
              <a:t>8.2 Yêu cầu đối với sản phẩm và dịch vụ</a:t>
            </a:r>
          </a:p>
          <a:p>
            <a:r>
              <a:rPr lang="vi-VN" sz="2000" b="1" dirty="0">
                <a:latin typeface="+mj-lt"/>
              </a:rPr>
              <a:t>8.2.1 Trao đổi thông tin với khách hàng</a:t>
            </a:r>
          </a:p>
          <a:p>
            <a:r>
              <a:rPr lang="vi-VN" sz="2000" dirty="0">
                <a:latin typeface="+mj-lt"/>
              </a:rPr>
              <a:t>Trao đổi thông tin với khách hàng phải bao gồm:</a:t>
            </a:r>
          </a:p>
          <a:p>
            <a:r>
              <a:rPr lang="vi-VN" sz="2000" dirty="0">
                <a:latin typeface="+mj-lt"/>
              </a:rPr>
              <a:t>a) cung cấp thông tin liên quan đến sản phẩm và dịch vụ;</a:t>
            </a:r>
          </a:p>
          <a:p>
            <a:r>
              <a:rPr lang="vi-VN" sz="2000" dirty="0">
                <a:latin typeface="+mj-lt"/>
              </a:rPr>
              <a:t>b) xử lý các yêu cầu, hợp đồng hoặc đơn đặt hàng, bao gồm cả những thay đổi;</a:t>
            </a:r>
          </a:p>
          <a:p>
            <a:r>
              <a:rPr lang="vi-VN" sz="2000" dirty="0">
                <a:latin typeface="+mj-lt"/>
              </a:rPr>
              <a:t>c) thu thập thông tin phản hồi của khách hàng liên quan đến các sản phẩm và dịch vụ, bao gồm cả các khiếu nại của khách hàng;</a:t>
            </a:r>
          </a:p>
          <a:p>
            <a:r>
              <a:rPr lang="vi-VN" sz="2000" dirty="0">
                <a:latin typeface="+mj-lt"/>
              </a:rPr>
              <a:t>d) xử lý hoặc kiểm soát tài sản của khách hàng;</a:t>
            </a:r>
          </a:p>
          <a:p>
            <a:r>
              <a:rPr lang="vi-VN" sz="2000" dirty="0">
                <a:latin typeface="+mj-lt"/>
              </a:rPr>
              <a:t>e) thiết lập các yêu cầu cụ thể đối với các hành động dự phòng, khi thích hợp.</a:t>
            </a:r>
          </a:p>
        </p:txBody>
      </p:sp>
    </p:spTree>
    <p:extLst>
      <p:ext uri="{BB962C8B-B14F-4D97-AF65-F5344CB8AC3E}">
        <p14:creationId xmlns:p14="http://schemas.microsoft.com/office/powerpoint/2010/main" val="31200644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8E7FC1-388C-4D16-9DA8-D4EB53BBDE17}"/>
              </a:ext>
            </a:extLst>
          </p:cNvPr>
          <p:cNvSpPr/>
          <p:nvPr/>
        </p:nvSpPr>
        <p:spPr>
          <a:xfrm>
            <a:off x="1156139" y="933300"/>
            <a:ext cx="9971207" cy="4093428"/>
          </a:xfrm>
          <a:prstGeom prst="rect">
            <a:avLst/>
          </a:prstGeom>
        </p:spPr>
        <p:txBody>
          <a:bodyPr wrap="square">
            <a:spAutoFit/>
          </a:bodyPr>
          <a:lstStyle/>
          <a:p>
            <a:r>
              <a:rPr lang="vi-VN" sz="2000" b="1" dirty="0">
                <a:latin typeface="+mj-lt"/>
              </a:rPr>
              <a:t>8.2.1.1 Trao đổi thông tin với khách hàng – Bổ sung</a:t>
            </a:r>
          </a:p>
          <a:p>
            <a:r>
              <a:rPr lang="vi-VN" sz="2000" dirty="0">
                <a:latin typeface="+mj-lt"/>
              </a:rPr>
              <a:t>Trao đổi thông tín với khách hàng bằng văn bản hay bằng lời phải là ngôn ngữ</a:t>
            </a:r>
            <a:r>
              <a:rPr lang="en-US" sz="2000" dirty="0">
                <a:latin typeface="+mj-lt"/>
              </a:rPr>
              <a:t> </a:t>
            </a:r>
            <a:r>
              <a:rPr lang="vi-VN" sz="2000" dirty="0">
                <a:latin typeface="+mj-lt"/>
              </a:rPr>
              <a:t>được đồng ý với khách hàng. Tổ chức phải có khả năng để trao đổi những </a:t>
            </a:r>
            <a:r>
              <a:rPr lang="en-US" sz="2000" dirty="0">
                <a:latin typeface="+mj-lt"/>
              </a:rPr>
              <a:t> </a:t>
            </a:r>
            <a:r>
              <a:rPr lang="vi-VN" sz="2000" dirty="0">
                <a:latin typeface="+mj-lt"/>
              </a:rPr>
              <a:t>thông tin cần thiết, bao gồm dữ liệu theo định dạng và ngôn ngữ máy tính được khách hàng chỉ định (VD., dữ liệu thiết kế được máy tính trợ giúp, trao đổi dữ liệu điện tử).</a:t>
            </a:r>
            <a:endParaRPr lang="en-US" sz="2000" dirty="0">
              <a:latin typeface="+mj-lt"/>
            </a:endParaRPr>
          </a:p>
          <a:p>
            <a:endParaRPr lang="vi-VN" sz="2000" dirty="0">
              <a:latin typeface="+mj-lt"/>
            </a:endParaRPr>
          </a:p>
          <a:p>
            <a:r>
              <a:rPr lang="vi-VN" sz="2000" b="1" dirty="0">
                <a:latin typeface="+mj-lt"/>
              </a:rPr>
              <a:t>8.2.2 Xác định các yêu cầu liên quan đến sản</a:t>
            </a:r>
            <a:r>
              <a:rPr lang="en-US" sz="2000" b="1" dirty="0">
                <a:latin typeface="+mj-lt"/>
              </a:rPr>
              <a:t> </a:t>
            </a:r>
            <a:r>
              <a:rPr lang="vi-VN" sz="2000" b="1" dirty="0">
                <a:latin typeface="+mj-lt"/>
              </a:rPr>
              <a:t>phẩm và dịch vụ </a:t>
            </a:r>
            <a:endParaRPr lang="en-US" sz="2000" b="1" dirty="0">
              <a:latin typeface="+mj-lt"/>
            </a:endParaRPr>
          </a:p>
          <a:p>
            <a:r>
              <a:rPr lang="vi-VN" sz="2000" dirty="0">
                <a:latin typeface="+mj-lt"/>
              </a:rPr>
              <a:t>Khi xác định các yêu cầu đối với các sản phẩm và dịch vụ sẽ cung cấp cho khách hàng, tổ chức phải đảm bảo rằng:</a:t>
            </a:r>
          </a:p>
          <a:p>
            <a:r>
              <a:rPr lang="vi-VN" sz="2000" dirty="0">
                <a:latin typeface="+mj-lt"/>
              </a:rPr>
              <a:t>a)  các yêu cầu đối với các sản phẩm và dịch vụ được xác định, bao gồm:</a:t>
            </a:r>
          </a:p>
          <a:p>
            <a:r>
              <a:rPr lang="vi-VN" sz="2000" dirty="0">
                <a:latin typeface="+mj-lt"/>
              </a:rPr>
              <a:t>1) các yêu cầu luật định và chế định áp dụng;</a:t>
            </a:r>
          </a:p>
          <a:p>
            <a:r>
              <a:rPr lang="vi-VN" sz="2000" dirty="0">
                <a:latin typeface="+mj-lt"/>
              </a:rPr>
              <a:t>2) những yêu cầu mà tổ chức xem xét là cần thiết;</a:t>
            </a:r>
          </a:p>
          <a:p>
            <a:r>
              <a:rPr lang="vi-VN" sz="2000" dirty="0">
                <a:latin typeface="+mj-lt"/>
              </a:rPr>
              <a:t>b)  có khả năng đáp ứng các tuyên bố về sản phẩm và dịch vụ mà tổ chức cung cấp.</a:t>
            </a:r>
          </a:p>
        </p:txBody>
      </p:sp>
    </p:spTree>
    <p:extLst>
      <p:ext uri="{BB962C8B-B14F-4D97-AF65-F5344CB8AC3E}">
        <p14:creationId xmlns:p14="http://schemas.microsoft.com/office/powerpoint/2010/main" val="23982174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3E7700-0D77-44A2-94FE-51CCE9C9FB37}"/>
              </a:ext>
            </a:extLst>
          </p:cNvPr>
          <p:cNvSpPr/>
          <p:nvPr/>
        </p:nvSpPr>
        <p:spPr>
          <a:xfrm>
            <a:off x="894922" y="1326910"/>
            <a:ext cx="11101357" cy="2246769"/>
          </a:xfrm>
          <a:prstGeom prst="rect">
            <a:avLst/>
          </a:prstGeom>
        </p:spPr>
        <p:txBody>
          <a:bodyPr wrap="square">
            <a:spAutoFit/>
          </a:bodyPr>
          <a:lstStyle/>
          <a:p>
            <a:r>
              <a:rPr lang="vi-VN" sz="2000" b="1" dirty="0">
                <a:latin typeface="+mj-lt"/>
              </a:rPr>
              <a:t>8.2.2.1 Xác định các yêu cầu liên quan đến sản – b</a:t>
            </a:r>
            <a:r>
              <a:rPr lang="en-US" sz="2000" b="1" dirty="0">
                <a:latin typeface="+mj-lt"/>
              </a:rPr>
              <a:t>ổ sung</a:t>
            </a:r>
            <a:endParaRPr lang="vi-VN" sz="2000" b="1" dirty="0">
              <a:latin typeface="+mj-lt"/>
            </a:endParaRPr>
          </a:p>
          <a:p>
            <a:endParaRPr lang="en-US" sz="2000" dirty="0">
              <a:latin typeface="+mj-lt"/>
            </a:endParaRPr>
          </a:p>
          <a:p>
            <a:r>
              <a:rPr lang="vi-VN" sz="2000" dirty="0">
                <a:latin typeface="+mj-lt"/>
              </a:rPr>
              <a:t>Những yêu cầu này sẽ bao gồm việc tái chế, tác động của môi trường, và các đặc tính được coi như là kiến thức của tổ chức về sản phẩm và các quá trình sản xuất.</a:t>
            </a:r>
          </a:p>
          <a:p>
            <a:r>
              <a:rPr lang="vi-VN" sz="2000" dirty="0">
                <a:latin typeface="+mj-lt"/>
              </a:rPr>
              <a:t>Tuân thủ ISO 9001, mục 8.2.2 mục a)1), sẽ bao gồm nhưng không giới hạn với những điều sau đây: tất cả các yêu cầu được áp dụng của chính ph</a:t>
            </a:r>
            <a:r>
              <a:rPr lang="en-US" sz="2000" dirty="0">
                <a:latin typeface="+mj-lt"/>
              </a:rPr>
              <a:t>ủ</a:t>
            </a:r>
            <a:r>
              <a:rPr lang="vi-VN" sz="2000" dirty="0">
                <a:latin typeface="+mj-lt"/>
              </a:rPr>
              <a:t>, yêu cầu về an toàn, và môi trường liên quan tới việc tiếp nhận, lưu trữ, chuyên chở, tái chế, loại bỏ hoặc hủy bỏ nguyên liệu.</a:t>
            </a:r>
          </a:p>
        </p:txBody>
      </p:sp>
    </p:spTree>
    <p:extLst>
      <p:ext uri="{BB962C8B-B14F-4D97-AF65-F5344CB8AC3E}">
        <p14:creationId xmlns:p14="http://schemas.microsoft.com/office/powerpoint/2010/main" val="319389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712890" y="260350"/>
            <a:ext cx="7640660" cy="865188"/>
          </a:xfrm>
        </p:spPr>
        <p:txBody>
          <a:bodyPr rtlCol="0">
            <a:normAutofit lnSpcReduction="10000"/>
          </a:bodyPr>
          <a:lstStyle/>
          <a:p>
            <a:pPr algn="l">
              <a:defRPr/>
            </a:pPr>
            <a:r>
              <a:rPr lang="en-US" b="1" dirty="0"/>
              <a:t>2. CÁC NGUYÊN TẮC QUẢN LÝ</a:t>
            </a:r>
          </a:p>
          <a:p>
            <a:pPr algn="l">
              <a:defRPr/>
            </a:pPr>
            <a:r>
              <a:rPr lang="en-US" b="1" dirty="0" err="1">
                <a:solidFill>
                  <a:srgbClr val="FF0000"/>
                </a:solidFill>
              </a:rPr>
              <a:t>Nguyên</a:t>
            </a:r>
            <a:r>
              <a:rPr lang="en-US" b="1" dirty="0">
                <a:solidFill>
                  <a:srgbClr val="FF0000"/>
                </a:solidFill>
              </a:rPr>
              <a:t> </a:t>
            </a:r>
            <a:r>
              <a:rPr lang="en-US" b="1" dirty="0" err="1">
                <a:solidFill>
                  <a:srgbClr val="FF0000"/>
                </a:solidFill>
              </a:rPr>
              <a:t>tắc</a:t>
            </a:r>
            <a:r>
              <a:rPr lang="en-US" b="1" dirty="0">
                <a:solidFill>
                  <a:srgbClr val="FF0000"/>
                </a:solidFill>
              </a:rPr>
              <a:t> 1: </a:t>
            </a:r>
            <a:r>
              <a:rPr lang="en-US" b="1" dirty="0" err="1">
                <a:solidFill>
                  <a:srgbClr val="FF0000"/>
                </a:solidFill>
              </a:rPr>
              <a:t>Hướng</a:t>
            </a:r>
            <a:r>
              <a:rPr lang="en-US" b="1" dirty="0">
                <a:solidFill>
                  <a:srgbClr val="FF0000"/>
                </a:solidFill>
              </a:rPr>
              <a:t> </a:t>
            </a:r>
            <a:r>
              <a:rPr lang="en-US" b="1" dirty="0" err="1">
                <a:solidFill>
                  <a:srgbClr val="FF0000"/>
                </a:solidFill>
              </a:rPr>
              <a:t>vào</a:t>
            </a:r>
            <a:r>
              <a:rPr lang="en-US" b="1" dirty="0">
                <a:solidFill>
                  <a:srgbClr val="FF0000"/>
                </a:solidFill>
              </a:rPr>
              <a:t> </a:t>
            </a:r>
            <a:r>
              <a:rPr lang="en-US" b="1" dirty="0" err="1">
                <a:solidFill>
                  <a:srgbClr val="FF0000"/>
                </a:solidFill>
              </a:rPr>
              <a:t>khách</a:t>
            </a:r>
            <a:r>
              <a:rPr lang="en-US" b="1" dirty="0">
                <a:solidFill>
                  <a:srgbClr val="FF0000"/>
                </a:solidFill>
              </a:rPr>
              <a:t> </a:t>
            </a:r>
            <a:r>
              <a:rPr lang="en-US" b="1" dirty="0" err="1">
                <a:solidFill>
                  <a:srgbClr val="FF0000"/>
                </a:solidFill>
              </a:rPr>
              <a:t>hàng</a:t>
            </a:r>
            <a:endParaRPr lang="en-US" b="1" dirty="0">
              <a:solidFill>
                <a:srgbClr val="FF0000"/>
              </a:solidFill>
            </a:endParaRPr>
          </a:p>
        </p:txBody>
      </p:sp>
      <p:pic>
        <p:nvPicPr>
          <p:cNvPr id="22531" name="Picture 6" descr="http://tapchibanle.org/wp-content/uploads/2014/11/nghien-cuu-hanh-vi-mua-sam-cua-khach-ha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438" y="1557339"/>
            <a:ext cx="473075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7482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F0520F-25D1-4704-A1F0-F269E4E4CEAE}"/>
              </a:ext>
            </a:extLst>
          </p:cNvPr>
          <p:cNvSpPr/>
          <p:nvPr/>
        </p:nvSpPr>
        <p:spPr>
          <a:xfrm>
            <a:off x="611996" y="688495"/>
            <a:ext cx="10824443" cy="5632311"/>
          </a:xfrm>
          <a:prstGeom prst="rect">
            <a:avLst/>
          </a:prstGeom>
        </p:spPr>
        <p:txBody>
          <a:bodyPr wrap="square">
            <a:spAutoFit/>
          </a:bodyPr>
          <a:lstStyle/>
          <a:p>
            <a:r>
              <a:rPr lang="vi-VN" sz="2000" b="1" dirty="0">
                <a:latin typeface="+mj-lt"/>
              </a:rPr>
              <a:t>8.2.3 Xem xét các yêu cầu liên quan đến sản phẩm và dịch vụ</a:t>
            </a:r>
          </a:p>
          <a:p>
            <a:r>
              <a:rPr lang="vi-VN" sz="2000" b="1" dirty="0">
                <a:latin typeface="+mj-lt"/>
              </a:rPr>
              <a:t>8.2.3.1</a:t>
            </a:r>
            <a:r>
              <a:rPr lang="vi-VN" sz="2000" dirty="0">
                <a:latin typeface="+mj-lt"/>
              </a:rPr>
              <a:t> Tổ chức phải đảm bảo rằng tổ chức có khả năng đáp ứng các yêu cầu đối với các sản phẩm và dịch vụ cung cấp cho khách hàng. Tổ chức phải tiến hành xem xét trước khi cam kết cung cấp sản phẩm và dịch vụ cho khách hàng, bao gồm:</a:t>
            </a:r>
          </a:p>
          <a:p>
            <a:r>
              <a:rPr lang="vi-VN" sz="2000" dirty="0">
                <a:latin typeface="+mj-lt"/>
              </a:rPr>
              <a:t>a)   các yêu cầu đưa ra bởi khách hàng, bao gồm các yêu cầu đối với các hoạt động giao hàng và sau giao hàng;</a:t>
            </a:r>
          </a:p>
          <a:p>
            <a:r>
              <a:rPr lang="vi-VN" sz="2000" dirty="0">
                <a:latin typeface="+mj-lt"/>
              </a:rPr>
              <a:t>b)   các yêu cầu khách hàng không đưa ra, nhưng cần thiết cho mục đích sử dụng, khi đã biết;</a:t>
            </a:r>
          </a:p>
          <a:p>
            <a:r>
              <a:rPr lang="vi-VN" sz="2000" dirty="0">
                <a:latin typeface="+mj-lt"/>
              </a:rPr>
              <a:t>c)   các yêu cầu do tổ chức xác định;</a:t>
            </a:r>
          </a:p>
          <a:p>
            <a:r>
              <a:rPr lang="vi-VN" sz="2000" dirty="0">
                <a:latin typeface="+mj-lt"/>
              </a:rPr>
              <a:t>d)   các yêu cầu chế định và luật pháp áp dụng đối với các sản phẩm và dịch vụ;</a:t>
            </a:r>
          </a:p>
          <a:p>
            <a:r>
              <a:rPr lang="vi-VN" sz="2000" dirty="0">
                <a:latin typeface="+mj-lt"/>
              </a:rPr>
              <a:t>e)   các yêu cầu trong hợp đồng hoặc đơn đặt hàng khác biệt so với những yêu cầu đã đưa ra trước đó.</a:t>
            </a:r>
          </a:p>
          <a:p>
            <a:r>
              <a:rPr lang="vi-VN" sz="2000" dirty="0">
                <a:latin typeface="+mj-lt"/>
              </a:rPr>
              <a:t>Tổ chức phải đảm bảo rằng hợp đồng hoặc đơn đặt hàng có các yêu cầu khác biệt với những gì đã đưa ra trước đó phải được xác định và giải quyết.</a:t>
            </a:r>
          </a:p>
          <a:p>
            <a:r>
              <a:rPr lang="vi-VN" sz="2000" dirty="0">
                <a:latin typeface="+mj-lt"/>
              </a:rPr>
              <a:t>Tổ chức phải xác nhận yêu cầu của khách hàng trước khi chấp nhận, khi khách hàng không cung cấp yêu cầu của họ bằng văn bản.</a:t>
            </a:r>
          </a:p>
          <a:p>
            <a:r>
              <a:rPr lang="vi-VN" sz="2000" dirty="0">
                <a:latin typeface="+mj-lt"/>
              </a:rPr>
              <a:t>CHÚ THÍCH:  Trong  một số trường  hợp, như bán hàng qua internet,  với mỗi lần đặt hàng,  việc xem xét chính  thức là không  thực tế cho mỗi đơn hàng.  Thay vào đó, việc xem xét có thể thực hiện với các thông  tin liên quan về sản phẩm, như tài liệu chào hàng.</a:t>
            </a:r>
          </a:p>
        </p:txBody>
      </p:sp>
    </p:spTree>
    <p:extLst>
      <p:ext uri="{BB962C8B-B14F-4D97-AF65-F5344CB8AC3E}">
        <p14:creationId xmlns:p14="http://schemas.microsoft.com/office/powerpoint/2010/main" val="18403222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61A196-4189-43F6-8B32-E594CF753BDE}"/>
              </a:ext>
            </a:extLst>
          </p:cNvPr>
          <p:cNvSpPr/>
          <p:nvPr/>
        </p:nvSpPr>
        <p:spPr>
          <a:xfrm>
            <a:off x="705443" y="797626"/>
            <a:ext cx="11270512" cy="4093428"/>
          </a:xfrm>
          <a:prstGeom prst="rect">
            <a:avLst/>
          </a:prstGeom>
        </p:spPr>
        <p:txBody>
          <a:bodyPr wrap="square">
            <a:spAutoFit/>
          </a:bodyPr>
          <a:lstStyle/>
          <a:p>
            <a:r>
              <a:rPr lang="vi-VN" sz="2000" b="1" dirty="0">
                <a:latin typeface="+mj-lt"/>
              </a:rPr>
              <a:t>8.2.3.1.1 Xem xét các yêu cầu liên quan đến sản phẩm và dịch vụ - Bổ sung</a:t>
            </a:r>
          </a:p>
          <a:p>
            <a:r>
              <a:rPr lang="vi-VN" sz="2000" dirty="0">
                <a:latin typeface="+mj-lt"/>
              </a:rPr>
              <a:t>Tổ chức phải duy trì bằng chứng dạng văn bản của sự miễn trừ được phép của khách hàng cho các yêu cầu nêu ra trong ISO 9001, mục 8.2.3.1, về một xem xét chính thức.</a:t>
            </a:r>
          </a:p>
          <a:p>
            <a:r>
              <a:rPr lang="vi-VN" sz="2000" b="1" dirty="0">
                <a:latin typeface="+mj-lt"/>
              </a:rPr>
              <a:t>8.2.3.1.2 Các đặc tính quan trọng được chỉ định bởi khách hàng</a:t>
            </a:r>
          </a:p>
          <a:p>
            <a:r>
              <a:rPr lang="vi-VN" sz="2000" dirty="0">
                <a:latin typeface="+mj-lt"/>
              </a:rPr>
              <a:t>Tổ chức phải tuân theo các yêu cầu của khách hàng về sự chỉ định, phê duyệt tài liệu, và kiểm soát các đặc tính quan trọng.</a:t>
            </a:r>
          </a:p>
          <a:p>
            <a:r>
              <a:rPr lang="vi-VN" sz="2000" b="1" dirty="0">
                <a:latin typeface="+mj-lt"/>
              </a:rPr>
              <a:t>8.2.3.1.3 Tính khả thi về sản xuất của Tổ chức</a:t>
            </a:r>
          </a:p>
          <a:p>
            <a:r>
              <a:rPr lang="vi-VN" sz="2000" dirty="0">
                <a:latin typeface="+mj-lt"/>
              </a:rPr>
              <a:t>Tổ chức phải sử dụng cách tiếp cận đa nhiệm nhằm phân tích để xác định tính khả thi rằng các quá </a:t>
            </a:r>
            <a:r>
              <a:rPr lang="en-US" sz="2000" dirty="0">
                <a:latin typeface="+mj-lt"/>
              </a:rPr>
              <a:t>t</a:t>
            </a:r>
            <a:r>
              <a:rPr lang="vi-VN" sz="2000" dirty="0">
                <a:latin typeface="+mj-lt"/>
              </a:rPr>
              <a:t>rình sản xuất của tổ chức là có khả năng sản xuất một cách ổn định sản phẩm đáp ứng tất cả các yêu cầu về chế tạo và sản lượng đã được xác định bởi khách hàng. Tổ chức phải thực hiện nghiên cứu khả thi này cho mọi chế tạo mới và công nghệ sản phảm mới và mọi thiết kế công đoạn sản xuất hoặc thiết kế sản phẩm bị thay đổi.</a:t>
            </a:r>
          </a:p>
          <a:p>
            <a:r>
              <a:rPr lang="vi-VN" sz="2000" dirty="0">
                <a:latin typeface="+mj-lt"/>
              </a:rPr>
              <a:t>Thêm vào đó, tổ chức nên xác nhận thông qua sản xuất, phân tích đối chứng, hoặc bất cứ phương pháp nào khác, về khả năng của tổ chức để tạo ra sản phẩm theo yêu cầu tại một tỷ lệ xác định.</a:t>
            </a:r>
          </a:p>
        </p:txBody>
      </p:sp>
    </p:spTree>
    <p:extLst>
      <p:ext uri="{BB962C8B-B14F-4D97-AF65-F5344CB8AC3E}">
        <p14:creationId xmlns:p14="http://schemas.microsoft.com/office/powerpoint/2010/main" val="2168648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B533B1-7969-4119-AA33-0DCAF0FF81F7}"/>
              </a:ext>
            </a:extLst>
          </p:cNvPr>
          <p:cNvSpPr/>
          <p:nvPr/>
        </p:nvSpPr>
        <p:spPr>
          <a:xfrm>
            <a:off x="773185" y="933381"/>
            <a:ext cx="11104257" cy="3539430"/>
          </a:xfrm>
          <a:prstGeom prst="rect">
            <a:avLst/>
          </a:prstGeom>
        </p:spPr>
        <p:txBody>
          <a:bodyPr wrap="square">
            <a:spAutoFit/>
          </a:bodyPr>
          <a:lstStyle/>
          <a:p>
            <a:r>
              <a:rPr lang="vi-VN" sz="2800" b="1" dirty="0">
                <a:latin typeface="+mj-lt"/>
              </a:rPr>
              <a:t>8.2.3.2 Tổ chức phải lưu trữ các thông tin dạng văn bản, khi thích hợp:</a:t>
            </a:r>
          </a:p>
          <a:p>
            <a:r>
              <a:rPr lang="vi-VN" sz="2800" dirty="0">
                <a:latin typeface="+mj-lt"/>
              </a:rPr>
              <a:t>a) về kết quả xem xét;</a:t>
            </a:r>
          </a:p>
          <a:p>
            <a:r>
              <a:rPr lang="vi-VN" sz="2800" dirty="0">
                <a:latin typeface="+mj-lt"/>
              </a:rPr>
              <a:t>b) về bất kỳ yêu cầu mới cho các sản phẩm và dịch vụ</a:t>
            </a:r>
            <a:endParaRPr lang="en-US" sz="2800" dirty="0">
              <a:latin typeface="+mj-lt"/>
            </a:endParaRPr>
          </a:p>
          <a:p>
            <a:endParaRPr lang="vi-VN" sz="2800" dirty="0">
              <a:latin typeface="+mj-lt"/>
            </a:endParaRPr>
          </a:p>
          <a:p>
            <a:r>
              <a:rPr lang="vi-VN" sz="2800" b="1" dirty="0">
                <a:latin typeface="+mj-lt"/>
              </a:rPr>
              <a:t>8.2.4 Các thay đổi yêu cầu đối với sản phẩm và dịch vụ</a:t>
            </a:r>
          </a:p>
          <a:p>
            <a:r>
              <a:rPr lang="vi-VN" sz="2800" dirty="0">
                <a:latin typeface="+mj-lt"/>
              </a:rPr>
              <a:t>Tổ chức phải đảm bảo các thông tin dạng văn bản liên quan được hiệu chỉnh, và các cá nhân liên quan nhận thức được các yêu cầu đã bị thay đổi, khi các yêu cầu về sản phẩm và dịch vụ thay đổi.</a:t>
            </a:r>
          </a:p>
        </p:txBody>
      </p:sp>
    </p:spTree>
    <p:extLst>
      <p:ext uri="{BB962C8B-B14F-4D97-AF65-F5344CB8AC3E}">
        <p14:creationId xmlns:p14="http://schemas.microsoft.com/office/powerpoint/2010/main" val="41384161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EE71B-6A41-4E41-85E8-9F989A1FD4C3}"/>
              </a:ext>
            </a:extLst>
          </p:cNvPr>
          <p:cNvSpPr/>
          <p:nvPr/>
        </p:nvSpPr>
        <p:spPr>
          <a:xfrm>
            <a:off x="647252" y="706876"/>
            <a:ext cx="11151943" cy="4401205"/>
          </a:xfrm>
          <a:prstGeom prst="rect">
            <a:avLst/>
          </a:prstGeom>
        </p:spPr>
        <p:txBody>
          <a:bodyPr wrap="square">
            <a:spAutoFit/>
          </a:bodyPr>
          <a:lstStyle/>
          <a:p>
            <a:r>
              <a:rPr lang="vi-VN" sz="2800" b="1" dirty="0">
                <a:latin typeface="+mj-lt"/>
              </a:rPr>
              <a:t>8.3 Thiết kế và phát triển sản phẩm và dịch vụ</a:t>
            </a:r>
          </a:p>
          <a:p>
            <a:r>
              <a:rPr lang="vi-VN" sz="2800" b="1" dirty="0">
                <a:latin typeface="+mj-lt"/>
              </a:rPr>
              <a:t>8.3.1 Khái quát</a:t>
            </a:r>
          </a:p>
          <a:p>
            <a:r>
              <a:rPr lang="vi-VN" sz="2800" dirty="0">
                <a:latin typeface="+mj-lt"/>
              </a:rPr>
              <a:t>Tổ chức phải thiết lập, thực hiện và duy trì quá trình thiết kế và phát triển thích hợp để đảm bảo việc cung cấp sản phẩm và dịch vụ sau đó.</a:t>
            </a:r>
            <a:endParaRPr lang="en-US" sz="2800" dirty="0">
              <a:latin typeface="+mj-lt"/>
            </a:endParaRPr>
          </a:p>
          <a:p>
            <a:endParaRPr lang="vi-VN" sz="2800" dirty="0">
              <a:latin typeface="+mj-lt"/>
            </a:endParaRPr>
          </a:p>
          <a:p>
            <a:r>
              <a:rPr lang="vi-VN" sz="2800" b="1" dirty="0">
                <a:latin typeface="+mj-lt"/>
              </a:rPr>
              <a:t>8.3.1.1 Thiết kế và phát triển sản phẩm và dịch vụ - bổ sung</a:t>
            </a:r>
          </a:p>
          <a:p>
            <a:r>
              <a:rPr lang="vi-VN" sz="2800" dirty="0">
                <a:latin typeface="+mj-lt"/>
              </a:rPr>
              <a:t>Các yêu cầu của ISO 9001, mục 8.3.1 phải áp dụng với thiết kế và phát triển sản phẩm và công đoạn sản xuất và phải tập trung vào phòng lỗi hơn là phát hiện.</a:t>
            </a:r>
          </a:p>
          <a:p>
            <a:r>
              <a:rPr lang="vi-VN" sz="2800" dirty="0">
                <a:latin typeface="+mj-lt"/>
              </a:rPr>
              <a:t>Tổ chức phải văn bản hóa quá trình thiết kế và phát triển.</a:t>
            </a:r>
          </a:p>
        </p:txBody>
      </p:sp>
    </p:spTree>
    <p:extLst>
      <p:ext uri="{BB962C8B-B14F-4D97-AF65-F5344CB8AC3E}">
        <p14:creationId xmlns:p14="http://schemas.microsoft.com/office/powerpoint/2010/main" val="12549232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E6B32D-7457-47BB-BBDC-A5A150098983}"/>
              </a:ext>
            </a:extLst>
          </p:cNvPr>
          <p:cNvSpPr/>
          <p:nvPr/>
        </p:nvSpPr>
        <p:spPr>
          <a:xfrm>
            <a:off x="559997" y="805125"/>
            <a:ext cx="11484130" cy="4708981"/>
          </a:xfrm>
          <a:prstGeom prst="rect">
            <a:avLst/>
          </a:prstGeom>
        </p:spPr>
        <p:txBody>
          <a:bodyPr wrap="square">
            <a:spAutoFit/>
          </a:bodyPr>
          <a:lstStyle/>
          <a:p>
            <a:r>
              <a:rPr lang="vi-VN" sz="2000" b="1" dirty="0">
                <a:latin typeface="+mj-lt"/>
              </a:rPr>
              <a:t>8.3.2 Hoạch định thiết kế và phát triển</a:t>
            </a:r>
          </a:p>
          <a:p>
            <a:r>
              <a:rPr lang="vi-VN" sz="2000" dirty="0">
                <a:latin typeface="+mj-lt"/>
              </a:rPr>
              <a:t>Khi xác định các giai đoạn và biện pháp kiểm soát thiết kế và phát triển, tổ chức phải xem xét:</a:t>
            </a:r>
          </a:p>
          <a:p>
            <a:r>
              <a:rPr lang="vi-VN" sz="2000" dirty="0">
                <a:latin typeface="+mj-lt"/>
              </a:rPr>
              <a:t>a)   bản chất, thời gian và mức độ phức tạp của các hoạt động thiết kế và phát triển;</a:t>
            </a:r>
          </a:p>
          <a:p>
            <a:r>
              <a:rPr lang="vi-VN" sz="2000" dirty="0">
                <a:latin typeface="+mj-lt"/>
              </a:rPr>
              <a:t>b)   các giai đoạn thiết kế cần thiết, bao gồm các hoạt động xem xét thiết kế và phát triển phù hợp;</a:t>
            </a:r>
          </a:p>
          <a:p>
            <a:r>
              <a:rPr lang="vi-VN" sz="2000" dirty="0">
                <a:latin typeface="+mj-lt"/>
              </a:rPr>
              <a:t>c)   các hoạt động xác nhận giá trị sử dụng và kiểm tra xác nhận thiết kế và phát triển cần thiết;</a:t>
            </a:r>
          </a:p>
          <a:p>
            <a:r>
              <a:rPr lang="vi-VN" sz="2000" dirty="0">
                <a:latin typeface="+mj-lt"/>
              </a:rPr>
              <a:t>d)   trách nhiệm và quyền hạn trong quá trình thiết kế và phát triển;</a:t>
            </a:r>
          </a:p>
          <a:p>
            <a:r>
              <a:rPr lang="vi-VN" sz="2000" dirty="0">
                <a:latin typeface="+mj-lt"/>
              </a:rPr>
              <a:t>e)   nguồn lực nội bộ và bên ngoài cần thiết cho việc thiết kế và phát triển sản phẩm và dịch vụ;</a:t>
            </a:r>
          </a:p>
          <a:p>
            <a:r>
              <a:rPr lang="vi-VN" sz="2000" dirty="0">
                <a:latin typeface="+mj-lt"/>
              </a:rPr>
              <a:t>f)    nhu cầu kiểm soát các mối tương giao giữa những người tham gia vào quá trình thiết kế và phát triển;</a:t>
            </a:r>
          </a:p>
          <a:p>
            <a:r>
              <a:rPr lang="vi-VN" sz="2000" dirty="0">
                <a:latin typeface="+mj-lt"/>
              </a:rPr>
              <a:t>g)   nhu cầu tham gia của khách hàng và người sử dụng trong quá trình thiết kế và phát triển;</a:t>
            </a:r>
          </a:p>
          <a:p>
            <a:r>
              <a:rPr lang="vi-VN" sz="2000" dirty="0">
                <a:latin typeface="+mj-lt"/>
              </a:rPr>
              <a:t>h)   các yêu cầu đối với việc cung cấp của sản phẩm và dịch vụ sau đó;</a:t>
            </a:r>
          </a:p>
          <a:p>
            <a:r>
              <a:rPr lang="vi-VN" sz="2000" dirty="0">
                <a:latin typeface="+mj-lt"/>
              </a:rPr>
              <a:t>i)    mức độ kiểm soát dự kiến cho quá trình thiết kế và phát triển bởi các khách hàng và các bên quan tâm khác có liên quan;</a:t>
            </a:r>
          </a:p>
          <a:p>
            <a:r>
              <a:rPr lang="vi-VN" sz="2000" dirty="0">
                <a:latin typeface="+mj-lt"/>
              </a:rPr>
              <a:t>j)    các thông tin dạng văn bản cần thiết để chứng minh rằng các yêu cầu thiết kế và phát triển đã được đáp ứng.</a:t>
            </a:r>
          </a:p>
        </p:txBody>
      </p:sp>
    </p:spTree>
    <p:extLst>
      <p:ext uri="{BB962C8B-B14F-4D97-AF65-F5344CB8AC3E}">
        <p14:creationId xmlns:p14="http://schemas.microsoft.com/office/powerpoint/2010/main" val="16021175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C59974-83F2-43DF-97B6-F9ED908C8B26}"/>
              </a:ext>
            </a:extLst>
          </p:cNvPr>
          <p:cNvSpPr/>
          <p:nvPr/>
        </p:nvSpPr>
        <p:spPr>
          <a:xfrm>
            <a:off x="601545" y="1105560"/>
            <a:ext cx="11590455" cy="4093428"/>
          </a:xfrm>
          <a:prstGeom prst="rect">
            <a:avLst/>
          </a:prstGeom>
        </p:spPr>
        <p:txBody>
          <a:bodyPr wrap="square">
            <a:spAutoFit/>
          </a:bodyPr>
          <a:lstStyle/>
          <a:p>
            <a:r>
              <a:rPr lang="vi-VN" sz="2000" b="1" dirty="0">
                <a:latin typeface="+mj-lt"/>
              </a:rPr>
              <a:t>8.3.2.1 Hoạch định thiết kế và phát triển – bổ sung</a:t>
            </a:r>
          </a:p>
          <a:p>
            <a:r>
              <a:rPr lang="vi-VN" sz="2000" dirty="0">
                <a:latin typeface="+mj-lt"/>
              </a:rPr>
              <a:t>Tổ chức phải đảm bảo rằng hoạch định thiết kế và phát triển bao gòm tất cả các bên liên quan bị ảnh hưởng trong tổ chức và, khi thích hợp, chuối cung cấp của mình. Những ví dụ của các lĩnh vực có sử dụng cách tiếp cận đa nhiệm bao gồm nhưng không giới hạn như dưới đây:</a:t>
            </a:r>
          </a:p>
          <a:p>
            <a:r>
              <a:rPr lang="vi-VN" sz="2000" dirty="0">
                <a:latin typeface="+mj-lt"/>
              </a:rPr>
              <a:t>a)  quản lý dự án (Ví dụ, APQP hoặc VDA-RGA);</a:t>
            </a:r>
          </a:p>
          <a:p>
            <a:r>
              <a:rPr lang="vi-VN" sz="2000" dirty="0">
                <a:latin typeface="+mj-lt"/>
              </a:rPr>
              <a:t>b)  các h</a:t>
            </a:r>
            <a:r>
              <a:rPr lang="en-US" sz="2000" dirty="0">
                <a:latin typeface="Times New Roman" panose="02020603050405020304" pitchFamily="18" charset="0"/>
                <a:cs typeface="Times New Roman" panose="02020603050405020304" pitchFamily="18" charset="0"/>
              </a:rPr>
              <a:t>o</a:t>
            </a:r>
            <a:r>
              <a:rPr lang="vi-VN" sz="2000" dirty="0">
                <a:latin typeface="Times New Roman" panose="02020603050405020304" pitchFamily="18" charset="0"/>
                <a:cs typeface="Times New Roman" panose="02020603050405020304" pitchFamily="18" charset="0"/>
              </a:rPr>
              <a:t>ạ</a:t>
            </a:r>
            <a:r>
              <a:rPr lang="vi-VN" sz="2000" dirty="0">
                <a:latin typeface="+mj-lt"/>
              </a:rPr>
              <a:t>t động thiết kế sản phẩm và công đoạn sản xuất, cũng như việc cân nhắc sử dụng các quá trình thiết kế và sản xuất thay thế;</a:t>
            </a:r>
          </a:p>
          <a:p>
            <a:r>
              <a:rPr lang="vi-VN" sz="2000" dirty="0">
                <a:latin typeface="+mj-lt"/>
              </a:rPr>
              <a:t>c)  Phát triển và xem xét các phân tích rủi ro của thiết kế sản phẩm (FMEAs), bao gồm những hành động để giảm thiểu các rủi ro tiềm ẩn;</a:t>
            </a:r>
          </a:p>
          <a:p>
            <a:r>
              <a:rPr lang="vi-VN" sz="2000" dirty="0">
                <a:latin typeface="+mj-lt"/>
              </a:rPr>
              <a:t>d)  Phát triển và xem xét các phân tích rủi ro của quá trình sản xuất (ví dụ, FMEAs, sơ đồ công đoạn, kế hoạch kiểm soát, và các hướng dẫn công việc).</a:t>
            </a:r>
          </a:p>
          <a:p>
            <a:r>
              <a:rPr lang="vi-VN" sz="2000" dirty="0">
                <a:latin typeface="+mj-lt"/>
              </a:rPr>
              <a:t>Một cách tiếp cận đa nhiệm điển hình bao gồm các chức năng thiết kế, chế tạo, kỹ thuật, chất lượng, sản xuất, mua hàng, nhà cung cấp, bảo trì và các chức năng thích hợp khác của tổ chức.</a:t>
            </a:r>
          </a:p>
        </p:txBody>
      </p:sp>
    </p:spTree>
    <p:extLst>
      <p:ext uri="{BB962C8B-B14F-4D97-AF65-F5344CB8AC3E}">
        <p14:creationId xmlns:p14="http://schemas.microsoft.com/office/powerpoint/2010/main" val="3837712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D6111D-DA69-414C-8FFE-7A2BAC98A09C}"/>
              </a:ext>
            </a:extLst>
          </p:cNvPr>
          <p:cNvSpPr/>
          <p:nvPr/>
        </p:nvSpPr>
        <p:spPr>
          <a:xfrm>
            <a:off x="540996" y="905638"/>
            <a:ext cx="11496373" cy="4093428"/>
          </a:xfrm>
          <a:prstGeom prst="rect">
            <a:avLst/>
          </a:prstGeom>
        </p:spPr>
        <p:txBody>
          <a:bodyPr wrap="square">
            <a:spAutoFit/>
          </a:bodyPr>
          <a:lstStyle/>
          <a:p>
            <a:r>
              <a:rPr lang="vi-VN" sz="2000" b="1" dirty="0">
                <a:latin typeface="+mj-lt"/>
              </a:rPr>
              <a:t>8.3.2.2 Kỹ năng thiết kế sản phẩm</a:t>
            </a:r>
          </a:p>
          <a:p>
            <a:r>
              <a:rPr lang="vi-VN" sz="2000" dirty="0">
                <a:latin typeface="+mj-lt"/>
              </a:rPr>
              <a:t>Tổ chức phải đảm bảo rằng nhân sự với trách nhiệm thiết kế là có năng lực để dạt được các yêu cầu thiết kế và có kỹ năng để áp dụng các kỹ thuật và công cụ thiết kế sản phẩm. Các công cụ và kỹ thuật áp dụng phải được tổ chức nhận biết.</a:t>
            </a:r>
          </a:p>
          <a:p>
            <a:r>
              <a:rPr lang="vi-VN" sz="2000" dirty="0">
                <a:latin typeface="+mj-lt"/>
              </a:rPr>
              <a:t>Chú thích Một ví dụ của kỹ năng thiết kế sản phẩm là việc áp dụng cơ sở dữ liệu được số hóa.</a:t>
            </a:r>
          </a:p>
          <a:p>
            <a:r>
              <a:rPr lang="vi-VN" sz="2000" b="1" dirty="0">
                <a:latin typeface="+mj-lt"/>
              </a:rPr>
              <a:t>8.3.2.3 Phát triển sản phẩm với phần mềm nhúng</a:t>
            </a:r>
          </a:p>
          <a:p>
            <a:r>
              <a:rPr lang="vi-VN" sz="2000" dirty="0">
                <a:latin typeface="+mj-lt"/>
              </a:rPr>
              <a:t>Tổ chức phải sử dụng một quá trình để đảm bảo chất lượng cho các sản phẩm của mình với các phần mềm nhúng được phát triển nội bộ. Một phương pháp đánh giá phát triển phần mềm phải được sử dụng để đánh giá quá trình phát triển phần mềm của tổ chức. Đặt rủi ro và tác động tiềm ẩn tới khách hàng làm ưu tiên, tổ chức phải lưu giữ thông tin dạng văn bản của việc tự đánh giá khả năng phát triển phần mềm.</a:t>
            </a:r>
          </a:p>
          <a:p>
            <a:r>
              <a:rPr lang="vi-VN" sz="2000" dirty="0">
                <a:latin typeface="+mj-lt"/>
              </a:rPr>
              <a:t>Tổ chức phải bao hàm phát triển phần mềm vào trong phạm vi của chương trình đánh giá nội bộ (xem mục 9.2.2.1).</a:t>
            </a:r>
          </a:p>
        </p:txBody>
      </p:sp>
    </p:spTree>
    <p:extLst>
      <p:ext uri="{BB962C8B-B14F-4D97-AF65-F5344CB8AC3E}">
        <p14:creationId xmlns:p14="http://schemas.microsoft.com/office/powerpoint/2010/main" val="9241431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0F98B5-7ED6-4236-81CC-F0A021999B18}"/>
              </a:ext>
            </a:extLst>
          </p:cNvPr>
          <p:cNvSpPr/>
          <p:nvPr/>
        </p:nvSpPr>
        <p:spPr>
          <a:xfrm>
            <a:off x="594134" y="977803"/>
            <a:ext cx="11597866" cy="3477875"/>
          </a:xfrm>
          <a:prstGeom prst="rect">
            <a:avLst/>
          </a:prstGeom>
        </p:spPr>
        <p:txBody>
          <a:bodyPr wrap="square">
            <a:spAutoFit/>
          </a:bodyPr>
          <a:lstStyle/>
          <a:p>
            <a:r>
              <a:rPr lang="vi-VN" sz="2000" b="1" dirty="0">
                <a:latin typeface="+mj-lt"/>
              </a:rPr>
              <a:t>8.3.3 Đầu vào của thiết kế và phát triển</a:t>
            </a:r>
          </a:p>
          <a:p>
            <a:r>
              <a:rPr lang="vi-VN" sz="2000" dirty="0">
                <a:latin typeface="+mj-lt"/>
              </a:rPr>
              <a:t>Tổ chức phải xác định các yêu cầu thiết yếu cho các loại hình cụ thể của sản phẩm và dịch vụ sẽ được thiết kế và phát triển. Tổ chức phải xem xét:</a:t>
            </a:r>
          </a:p>
          <a:p>
            <a:r>
              <a:rPr lang="vi-VN" sz="2000" dirty="0">
                <a:latin typeface="+mj-lt"/>
              </a:rPr>
              <a:t>a)  các yêu cầu chức năng và kết quả hoạt động;</a:t>
            </a:r>
          </a:p>
          <a:p>
            <a:r>
              <a:rPr lang="vi-VN" sz="2000" dirty="0">
                <a:latin typeface="+mj-lt"/>
              </a:rPr>
              <a:t>b)  thông tin từ các hoạt động thiết kế và phát triển tương tự trước đó;</a:t>
            </a:r>
          </a:p>
          <a:p>
            <a:r>
              <a:rPr lang="vi-VN" sz="2000" dirty="0">
                <a:latin typeface="+mj-lt"/>
              </a:rPr>
              <a:t>c)  các yêu cầu chế định và luật định;</a:t>
            </a:r>
          </a:p>
          <a:p>
            <a:r>
              <a:rPr lang="vi-VN" sz="2000" dirty="0">
                <a:latin typeface="+mj-lt"/>
              </a:rPr>
              <a:t>d)  tiêu chuẩn hoặc quy phạm thực hành mà tổ chức đã cam kết thực hiện;</a:t>
            </a:r>
          </a:p>
          <a:p>
            <a:r>
              <a:rPr lang="vi-VN" sz="2000" dirty="0">
                <a:latin typeface="+mj-lt"/>
              </a:rPr>
              <a:t>e)  những hậu quả tiềm ẩn của sự thất bại do bản chất của các sản phẩm và dịch vụ.</a:t>
            </a:r>
          </a:p>
          <a:p>
            <a:r>
              <a:rPr lang="vi-VN" sz="2000" dirty="0">
                <a:latin typeface="+mj-lt"/>
              </a:rPr>
              <a:t>Đầu vào phải đầy đủ cho các mục đích thiết kế và phát triển, toàn vẹn, và không mơ hồ. Mâu thuẫn trong đầu vào thiết kế và phát triển phải được giải quyết.</a:t>
            </a:r>
          </a:p>
          <a:p>
            <a:r>
              <a:rPr lang="vi-VN" sz="2000" dirty="0">
                <a:latin typeface="+mj-lt"/>
              </a:rPr>
              <a:t>Tổ chức phải lưu giữ lại các thông tin dạng văn bản đầu vào thiết kế và phát triển.</a:t>
            </a:r>
          </a:p>
        </p:txBody>
      </p:sp>
    </p:spTree>
    <p:extLst>
      <p:ext uri="{BB962C8B-B14F-4D97-AF65-F5344CB8AC3E}">
        <p14:creationId xmlns:p14="http://schemas.microsoft.com/office/powerpoint/2010/main" val="31984207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E60692-EE25-49FA-93F8-72E1C4456B53}"/>
              </a:ext>
            </a:extLst>
          </p:cNvPr>
          <p:cNvSpPr/>
          <p:nvPr/>
        </p:nvSpPr>
        <p:spPr>
          <a:xfrm>
            <a:off x="746975" y="624053"/>
            <a:ext cx="11445025" cy="4801314"/>
          </a:xfrm>
          <a:prstGeom prst="rect">
            <a:avLst/>
          </a:prstGeom>
        </p:spPr>
        <p:txBody>
          <a:bodyPr wrap="square">
            <a:spAutoFit/>
          </a:bodyPr>
          <a:lstStyle/>
          <a:p>
            <a:r>
              <a:rPr lang="vi-VN" b="1" dirty="0">
                <a:latin typeface="+mj-lt"/>
              </a:rPr>
              <a:t>8.3.3.1 Đầu vào của thiết kế sản phẩm</a:t>
            </a:r>
          </a:p>
          <a:p>
            <a:r>
              <a:rPr lang="vi-VN" dirty="0">
                <a:latin typeface="+mj-lt"/>
              </a:rPr>
              <a:t>Tổ chức phải nhận biết, văn bản hóa, và xem xét các yêu cầu đầu vào của thiết kế sản phẩm coi như một kết quả của xem xét hợp đồng.</a:t>
            </a:r>
          </a:p>
          <a:p>
            <a:r>
              <a:rPr lang="vi-VN" dirty="0">
                <a:latin typeface="+mj-lt"/>
              </a:rPr>
              <a:t>Các yêu cầu đầu vào của thiết kế sản phẩm bao gồm nhưng  không giới hạn với dưới đây:</a:t>
            </a:r>
          </a:p>
          <a:p>
            <a:r>
              <a:rPr lang="vi-VN" dirty="0">
                <a:latin typeface="+mj-lt"/>
              </a:rPr>
              <a:t>a)     các đặc tính của sản phẩm bao gồm nhưng  không giới hạn với các đặc tính quan trọng (xem mục 8.3.3.3);</a:t>
            </a:r>
          </a:p>
          <a:p>
            <a:r>
              <a:rPr lang="vi-VN" dirty="0">
                <a:latin typeface="+mj-lt"/>
              </a:rPr>
              <a:t>b)     những  yêu cầu về ranh giới và giao diện; </a:t>
            </a:r>
          </a:p>
          <a:p>
            <a:r>
              <a:rPr lang="vi-VN" dirty="0">
                <a:latin typeface="+mj-lt"/>
              </a:rPr>
              <a:t>c)     nhận biết, truy tìm nguồn  gốc và bao gói; </a:t>
            </a:r>
          </a:p>
          <a:p>
            <a:r>
              <a:rPr lang="vi-VN" dirty="0">
                <a:latin typeface="+mj-lt"/>
              </a:rPr>
              <a:t>d)    xem xét các tương  đồng về thiết kế;</a:t>
            </a:r>
          </a:p>
          <a:p>
            <a:r>
              <a:rPr lang="vi-VN" dirty="0">
                <a:latin typeface="+mj-lt"/>
              </a:rPr>
              <a:t>e)     đánh giá rủi ro với các yêu cầu đầu vào và khả năng của tổ chức để giảm thiểu/ quản lý các rủi ro, bao gồm cả phân tích tính khả thi;</a:t>
            </a:r>
          </a:p>
          <a:p>
            <a:r>
              <a:rPr lang="vi-VN" dirty="0">
                <a:latin typeface="+mj-lt"/>
              </a:rPr>
              <a:t>f)     các mục tiêu cho sự phù hợp với các yêu cầu của sản phẩm bao gồm sự bảo quản, tính tin cậy, tính lâu bền, tính tiện dụng,  tính (hợp) thể chất, tính an toàn, tính môi trường,  thời gian phát triển và chi phí;</a:t>
            </a:r>
          </a:p>
          <a:p>
            <a:r>
              <a:rPr lang="vi-VN" dirty="0">
                <a:latin typeface="+mj-lt"/>
              </a:rPr>
              <a:t>g)    việc áp dụng  các yêu cầu luật định và chế định của nơi đến là quốc gia được khách hàng nhận biết, nếu được đưa ra;</a:t>
            </a:r>
          </a:p>
          <a:p>
            <a:r>
              <a:rPr lang="vi-VN" dirty="0">
                <a:latin typeface="+mj-lt"/>
              </a:rPr>
              <a:t>h)    những  yêu cầu của phần mềm nhúng.</a:t>
            </a:r>
          </a:p>
          <a:p>
            <a:r>
              <a:rPr lang="vi-VN" dirty="0">
                <a:latin typeface="+mj-lt"/>
              </a:rPr>
              <a:t>Tổ chức phải có một quá trình để triển khai thông tin có được từ các dự án thiết kế trước đó, phân tích sản phẩm của đối thủ (so sánh đối chứng),  phản hồi của nhà cung cấp, dữ liệu nội bộ, dữ liệu thị trường,  và những  nguồn thích hợp khác cho các dự án hiện tại và tương lai có cùng bản chất.</a:t>
            </a:r>
          </a:p>
        </p:txBody>
      </p:sp>
    </p:spTree>
    <p:extLst>
      <p:ext uri="{BB962C8B-B14F-4D97-AF65-F5344CB8AC3E}">
        <p14:creationId xmlns:p14="http://schemas.microsoft.com/office/powerpoint/2010/main" val="33135546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4EF6E6-7339-4798-80FF-FB53410F49FC}"/>
              </a:ext>
            </a:extLst>
          </p:cNvPr>
          <p:cNvSpPr/>
          <p:nvPr/>
        </p:nvSpPr>
        <p:spPr>
          <a:xfrm>
            <a:off x="529050" y="1056068"/>
            <a:ext cx="11255119" cy="4093428"/>
          </a:xfrm>
          <a:prstGeom prst="rect">
            <a:avLst/>
          </a:prstGeom>
        </p:spPr>
        <p:txBody>
          <a:bodyPr wrap="square">
            <a:spAutoFit/>
          </a:bodyPr>
          <a:lstStyle/>
          <a:p>
            <a:r>
              <a:rPr lang="vi-VN" sz="2000" b="1" dirty="0">
                <a:latin typeface="+mj-lt"/>
              </a:rPr>
              <a:t>8.3.3.2 Đầu vào của thiết kế công đoạn sản xuất</a:t>
            </a:r>
          </a:p>
          <a:p>
            <a:r>
              <a:rPr lang="vi-VN" sz="2000" dirty="0">
                <a:latin typeface="+mj-lt"/>
              </a:rPr>
              <a:t>Tổ chức phải nhận biết, văn bản hóa và xem xét các yêu cầu đàu vào của thiết kế công đoạn sản xuất bao gồm nhưng không giới hạn với dưới đây:</a:t>
            </a:r>
          </a:p>
          <a:p>
            <a:r>
              <a:rPr lang="vi-VN" sz="2000" dirty="0">
                <a:latin typeface="+mj-lt"/>
              </a:rPr>
              <a:t>a)  dữ liệu đầu ra của thiết kế sản phẩm các đặc tính quan trọng;</a:t>
            </a:r>
          </a:p>
          <a:p>
            <a:r>
              <a:rPr lang="vi-VN" sz="2000" dirty="0">
                <a:latin typeface="+mj-lt"/>
              </a:rPr>
              <a:t>b)  các mục tiêu về năng suất, năng lực quá trình, thời gian và chi phí;</a:t>
            </a:r>
          </a:p>
          <a:p>
            <a:r>
              <a:rPr lang="vi-VN" sz="2000" dirty="0">
                <a:latin typeface="+mj-lt"/>
              </a:rPr>
              <a:t>c)  những tương đồng về công nghệ chế tạo;</a:t>
            </a:r>
          </a:p>
          <a:p>
            <a:r>
              <a:rPr lang="vi-VN" sz="2000" dirty="0">
                <a:latin typeface="+mj-lt"/>
              </a:rPr>
              <a:t>d)  những yêu cầu của khách hàng, nếu có; </a:t>
            </a:r>
          </a:p>
          <a:p>
            <a:r>
              <a:rPr lang="vi-VN" sz="2000" dirty="0">
                <a:latin typeface="+mj-lt"/>
              </a:rPr>
              <a:t>e)  kinh nghiệm từ các phát triển trước đó; </a:t>
            </a:r>
          </a:p>
          <a:p>
            <a:r>
              <a:rPr lang="vi-VN" sz="2000" dirty="0">
                <a:latin typeface="+mj-lt"/>
              </a:rPr>
              <a:t>f)   những nguyên liệu mới;</a:t>
            </a:r>
          </a:p>
          <a:p>
            <a:r>
              <a:rPr lang="vi-VN" sz="2000" dirty="0">
                <a:latin typeface="+mj-lt"/>
              </a:rPr>
              <a:t>g)  những yêu cầu về di chuyển sản phẩm và tư thế an toàn; và </a:t>
            </a:r>
          </a:p>
          <a:p>
            <a:r>
              <a:rPr lang="vi-VN" sz="2000" dirty="0">
                <a:latin typeface="+mj-lt"/>
              </a:rPr>
              <a:t>h)  thiết kế cho chế tạo và thiết kế cho lắp ráp.</a:t>
            </a:r>
          </a:p>
          <a:p>
            <a:r>
              <a:rPr lang="vi-VN" sz="2000" dirty="0">
                <a:latin typeface="+mj-lt"/>
              </a:rPr>
              <a:t>Thiết kế công đoạn sản xuất phải bao gồm việc sử dụng các phương pháp phòng lỗi tương ứng với mức độ nghiêm trọng của vấn đề và tương xứng với rủi ro gặp phải.</a:t>
            </a:r>
          </a:p>
        </p:txBody>
      </p:sp>
    </p:spTree>
    <p:extLst>
      <p:ext uri="{BB962C8B-B14F-4D97-AF65-F5344CB8AC3E}">
        <p14:creationId xmlns:p14="http://schemas.microsoft.com/office/powerpoint/2010/main" val="159222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495550" y="260350"/>
            <a:ext cx="6858000" cy="865188"/>
          </a:xfrm>
        </p:spPr>
        <p:txBody>
          <a:bodyPr rtlCol="0">
            <a:normAutofit lnSpcReduction="10000"/>
          </a:bodyPr>
          <a:lstStyle/>
          <a:p>
            <a:pPr algn="l">
              <a:defRPr/>
            </a:pPr>
            <a:r>
              <a:rPr lang="en-US" b="1" dirty="0"/>
              <a:t>CÁC NGUYÊN TẮC QUẢN LÝ</a:t>
            </a:r>
          </a:p>
          <a:p>
            <a:pPr algn="l">
              <a:defRPr/>
            </a:pPr>
            <a:r>
              <a:rPr lang="en-US" b="1" dirty="0" err="1">
                <a:solidFill>
                  <a:srgbClr val="FF0000"/>
                </a:solidFill>
              </a:rPr>
              <a:t>Nguyên</a:t>
            </a:r>
            <a:r>
              <a:rPr lang="en-US" b="1" dirty="0">
                <a:solidFill>
                  <a:srgbClr val="FF0000"/>
                </a:solidFill>
              </a:rPr>
              <a:t> </a:t>
            </a:r>
            <a:r>
              <a:rPr lang="en-US" b="1" dirty="0" err="1">
                <a:solidFill>
                  <a:srgbClr val="FF0000"/>
                </a:solidFill>
              </a:rPr>
              <a:t>tắc</a:t>
            </a:r>
            <a:r>
              <a:rPr lang="en-US" b="1" dirty="0">
                <a:solidFill>
                  <a:srgbClr val="FF0000"/>
                </a:solidFill>
              </a:rPr>
              <a:t> 2: </a:t>
            </a:r>
            <a:r>
              <a:rPr lang="en-US" b="1" dirty="0" err="1">
                <a:solidFill>
                  <a:srgbClr val="FF0000"/>
                </a:solidFill>
              </a:rPr>
              <a:t>Sự</a:t>
            </a:r>
            <a:r>
              <a:rPr lang="en-US" b="1" dirty="0">
                <a:solidFill>
                  <a:srgbClr val="FF0000"/>
                </a:solidFill>
              </a:rPr>
              <a:t> </a:t>
            </a:r>
            <a:r>
              <a:rPr lang="en-US" b="1" dirty="0" err="1">
                <a:solidFill>
                  <a:srgbClr val="FF0000"/>
                </a:solidFill>
              </a:rPr>
              <a:t>lãnh</a:t>
            </a:r>
            <a:r>
              <a:rPr lang="en-US" b="1" dirty="0">
                <a:solidFill>
                  <a:srgbClr val="FF0000"/>
                </a:solidFill>
              </a:rPr>
              <a:t> </a:t>
            </a:r>
            <a:r>
              <a:rPr lang="en-US" b="1" dirty="0" err="1">
                <a:solidFill>
                  <a:srgbClr val="FF0000"/>
                </a:solidFill>
              </a:rPr>
              <a:t>đạo</a:t>
            </a:r>
            <a:endParaRPr lang="en-US" b="1" dirty="0">
              <a:solidFill>
                <a:srgbClr val="FF0000"/>
              </a:solidFill>
            </a:endParaRPr>
          </a:p>
        </p:txBody>
      </p:sp>
      <p:pic>
        <p:nvPicPr>
          <p:cNvPr id="23555"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08425" y="1268413"/>
            <a:ext cx="40322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6726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169E01-2E23-42C3-BF85-7E854B0E89A7}"/>
              </a:ext>
            </a:extLst>
          </p:cNvPr>
          <p:cNvSpPr/>
          <p:nvPr/>
        </p:nvSpPr>
        <p:spPr>
          <a:xfrm>
            <a:off x="785610" y="858760"/>
            <a:ext cx="10792497" cy="4093428"/>
          </a:xfrm>
          <a:prstGeom prst="rect">
            <a:avLst/>
          </a:prstGeom>
        </p:spPr>
        <p:txBody>
          <a:bodyPr wrap="square">
            <a:spAutoFit/>
          </a:bodyPr>
          <a:lstStyle/>
          <a:p>
            <a:r>
              <a:rPr lang="vi-VN" sz="2000" b="1" dirty="0">
                <a:latin typeface="+mj-lt"/>
              </a:rPr>
              <a:t>8.3.3.3 Các đặc tính quan trọng</a:t>
            </a:r>
          </a:p>
          <a:p>
            <a:r>
              <a:rPr lang="vi-VN" sz="2000" dirty="0">
                <a:latin typeface="+mj-lt"/>
              </a:rPr>
              <a:t>Tổ chức phải sử dụng cách tiếp cận đa nhiệm để thiết lập, văn </a:t>
            </a:r>
            <a:r>
              <a:rPr lang="en-US" sz="2000" dirty="0">
                <a:latin typeface="+mj-lt"/>
              </a:rPr>
              <a:t>b</a:t>
            </a:r>
            <a:r>
              <a:rPr lang="vi-VN" sz="2000" dirty="0">
                <a:latin typeface="+mj-lt"/>
              </a:rPr>
              <a:t>ản hóa, và áp dụng (các) quá trình để nhận biết các đặc tính quan trọng, bao gồm những thứ được xác định bởi khách hàng và phân tích rủi ro được thực hiện bởi tổ chức, và phải bao gồm những điều dưới đây:</a:t>
            </a:r>
          </a:p>
          <a:p>
            <a:r>
              <a:rPr lang="vi-VN" sz="2000" dirty="0">
                <a:latin typeface="+mj-lt"/>
              </a:rPr>
              <a:t>a)  tài liệu của tất cả các đặc tính quan trọng trong các bản vẽ ( khi được yêu cầu), phân tích rủi ro (như là FMEA), các kế hoạch kiểm soát, và các hướng dẫn công việc/ hướng dẫn vận hành; các đặc tính quan trọng được nhận biết bằng các dấu hiệu cụ thể và cùng được hiển thị trong các tài liệu này;</a:t>
            </a:r>
          </a:p>
          <a:p>
            <a:r>
              <a:rPr lang="vi-VN" sz="2000" dirty="0">
                <a:latin typeface="+mj-lt"/>
              </a:rPr>
              <a:t>b)  việc triển khai các kế hoạch kiểm soát và theo dõi các đặc tính quan trọng của các sản phẩm và các quá trình sản xuất;</a:t>
            </a:r>
          </a:p>
          <a:p>
            <a:r>
              <a:rPr lang="vi-VN" sz="2000" dirty="0">
                <a:latin typeface="+mj-lt"/>
              </a:rPr>
              <a:t>c)  sự phê duyệt của khách hàng, khi được yêu cầu;</a:t>
            </a:r>
          </a:p>
          <a:p>
            <a:r>
              <a:rPr lang="vi-VN" sz="2000" dirty="0">
                <a:latin typeface="+mj-lt"/>
              </a:rPr>
              <a:t>d)  tuân thủ với các định nghĩa và biểu tượng được khách hàng chỉ định hoặc các biểu tượng hoặc ký hiệu tương đương của tổ chức, được xác định trong một bảng chuyển đổi ký hiệu. Bảng chuyển đổi phải được đệ trình tới khách hàng nếu được yêu cầu</a:t>
            </a:r>
            <a:endParaRPr lang="en-US" sz="2000" dirty="0">
              <a:latin typeface="+mj-lt"/>
            </a:endParaRPr>
          </a:p>
        </p:txBody>
      </p:sp>
    </p:spTree>
    <p:extLst>
      <p:ext uri="{BB962C8B-B14F-4D97-AF65-F5344CB8AC3E}">
        <p14:creationId xmlns:p14="http://schemas.microsoft.com/office/powerpoint/2010/main" val="20160546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144612-54CA-430F-BA17-09AC7E1C4536}"/>
              </a:ext>
            </a:extLst>
          </p:cNvPr>
          <p:cNvSpPr/>
          <p:nvPr/>
        </p:nvSpPr>
        <p:spPr>
          <a:xfrm>
            <a:off x="888642" y="718026"/>
            <a:ext cx="10676586" cy="5016758"/>
          </a:xfrm>
          <a:prstGeom prst="rect">
            <a:avLst/>
          </a:prstGeom>
        </p:spPr>
        <p:txBody>
          <a:bodyPr wrap="square">
            <a:spAutoFit/>
          </a:bodyPr>
          <a:lstStyle/>
          <a:p>
            <a:r>
              <a:rPr lang="vi-VN" sz="2000" b="1" dirty="0">
                <a:latin typeface="+mj-lt"/>
              </a:rPr>
              <a:t>8.3.4 Kiểm soát thiết kế và phát triển</a:t>
            </a:r>
          </a:p>
          <a:p>
            <a:r>
              <a:rPr lang="vi-VN" sz="2000" dirty="0">
                <a:latin typeface="+mj-lt"/>
              </a:rPr>
              <a:t>Tổ chức phải áp dụng các biện pháp kiểm soát quá trình thiết kế và phát triển nhằm đảm bảo rằng:</a:t>
            </a:r>
          </a:p>
          <a:p>
            <a:r>
              <a:rPr lang="vi-VN" sz="2000" dirty="0">
                <a:latin typeface="+mj-lt"/>
              </a:rPr>
              <a:t>a)  các kết quả cần đạt được xác định;</a:t>
            </a:r>
          </a:p>
          <a:p>
            <a:r>
              <a:rPr lang="vi-VN" sz="2000" dirty="0">
                <a:latin typeface="+mj-lt"/>
              </a:rPr>
              <a:t>b)  các hoạt động xem xét được tiến hành để đánh giá các kết quả thiết kế và phát triển nhằm đáp ứng các yêu cầu;</a:t>
            </a:r>
          </a:p>
          <a:p>
            <a:r>
              <a:rPr lang="vi-VN" sz="2000" dirty="0">
                <a:latin typeface="+mj-lt"/>
              </a:rPr>
              <a:t>c)  các hoạt động thẩm tra xác nhận được tiến hành để đảm bảo rằng các kết quả đầu ra thiết kế và phát triển đáp ứng các yêu cầu đầu vào;</a:t>
            </a:r>
          </a:p>
          <a:p>
            <a:r>
              <a:rPr lang="vi-VN" sz="2000" dirty="0">
                <a:latin typeface="+mj-lt"/>
              </a:rPr>
              <a:t>d)  các hoạt động xác nhận giá trị sử dụng được tiến hành để đảm bảo rằng các sản phẩm và dịch vụ sau cùng đáp ứng các yêu cầu ứng dụng cụ thể hoặc sử dụng dự kiến;</a:t>
            </a:r>
          </a:p>
          <a:p>
            <a:r>
              <a:rPr lang="vi-VN" sz="2000" dirty="0">
                <a:latin typeface="+mj-lt"/>
              </a:rPr>
              <a:t>e)  bất kỳ hành động cần thiết nào được thực hiện đối với các vấn đề được xác định trong quá trình xem xét, hoặc các hoạt động kiểm tra xác nhận và xác nhận giá trị sử dụng;</a:t>
            </a:r>
          </a:p>
          <a:p>
            <a:r>
              <a:rPr lang="vi-VN" sz="2000" dirty="0">
                <a:latin typeface="+mj-lt"/>
              </a:rPr>
              <a:t>f)   thông tin dạng văn bản của các hoạt động này được lưu giữ.</a:t>
            </a:r>
          </a:p>
          <a:p>
            <a:r>
              <a:rPr lang="vi-VN" sz="2000" dirty="0">
                <a:latin typeface="+mj-lt"/>
              </a:rPr>
              <a:t>CHÚ THÍCH: Xem xét thiết kế và phát triển, kiểm tra xác nhận và xác nhận giá trị sử dụng có các mục đích riêng biệt. Các việc này thể được tiến hành riêng rẽ hoặc kết hợp, khi thích hợp cho các sản phẩm và dịch vụ của tổ chức.</a:t>
            </a:r>
          </a:p>
        </p:txBody>
      </p:sp>
    </p:spTree>
    <p:extLst>
      <p:ext uri="{BB962C8B-B14F-4D97-AF65-F5344CB8AC3E}">
        <p14:creationId xmlns:p14="http://schemas.microsoft.com/office/powerpoint/2010/main" val="28146290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F364E6-A808-4998-84C8-1899B12CAF5A}"/>
              </a:ext>
            </a:extLst>
          </p:cNvPr>
          <p:cNvSpPr/>
          <p:nvPr/>
        </p:nvSpPr>
        <p:spPr>
          <a:xfrm>
            <a:off x="699972" y="741298"/>
            <a:ext cx="10787983" cy="4708981"/>
          </a:xfrm>
          <a:prstGeom prst="rect">
            <a:avLst/>
          </a:prstGeom>
        </p:spPr>
        <p:txBody>
          <a:bodyPr wrap="square">
            <a:spAutoFit/>
          </a:bodyPr>
          <a:lstStyle/>
          <a:p>
            <a:r>
              <a:rPr lang="vi-VN" sz="2000" b="1" dirty="0">
                <a:latin typeface="+mj-lt"/>
              </a:rPr>
              <a:t>8.3.4.1 Theo dõi thiết kế</a:t>
            </a:r>
          </a:p>
          <a:p>
            <a:r>
              <a:rPr lang="vi-VN" sz="2000" dirty="0">
                <a:latin typeface="+mj-lt"/>
              </a:rPr>
              <a:t>Việc theo dõi tại các giai đoạn đã định của thiết kế và phát triển sản phẩm và quá trình phải được xác định, được phân tích và được báo cáo kết quả tổng hợp như là một đầu vào với xem xét lãnh đạo (xem muc 9.3.2.1).</a:t>
            </a:r>
          </a:p>
          <a:p>
            <a:r>
              <a:rPr lang="vi-VN" sz="2000" dirty="0">
                <a:latin typeface="+mj-lt"/>
              </a:rPr>
              <a:t>Khi được yêu cầu bởi khách hàng, việc theo dõi hoạt động phát triển sản phẩm và quá trình phải được báo cáo với khách hàng tại các giai đoạn đã định hoặc được đồng ý bởi khách hàng.</a:t>
            </a:r>
          </a:p>
          <a:p>
            <a:r>
              <a:rPr lang="vi-VN" sz="2000" dirty="0">
                <a:latin typeface="+mj-lt"/>
              </a:rPr>
              <a:t>Chú thích khi thích hợp, những theo dõi này có thể bao gồm các rủi ro về chất lượng, chi phí, khoảng thời gian gia công, đường tới hạn, và các theo dõi khác.</a:t>
            </a:r>
          </a:p>
          <a:p>
            <a:r>
              <a:rPr lang="vi-VN" sz="2000" b="1" dirty="0">
                <a:latin typeface="+mj-lt"/>
              </a:rPr>
              <a:t>8.3.4.2 Xác nhận giá trị thiết kế và phát triển</a:t>
            </a:r>
          </a:p>
          <a:p>
            <a:r>
              <a:rPr lang="vi-VN" sz="2000" dirty="0">
                <a:latin typeface="+mj-lt"/>
              </a:rPr>
              <a:t>Xác nhận giá trị của thiết kế và phát triển phải được thực hiện theo các yêu cầu của khách hàng kể cả khi áp dụng các tiêu chuẩn chuyên ngành và tiêu chuẩn luật định được chính phủ ban hành. Thời gian của xác nhận giá </a:t>
            </a:r>
            <a:r>
              <a:rPr lang="vi-VN" sz="2000">
                <a:latin typeface="+mj-lt"/>
              </a:rPr>
              <a:t>trị thi</a:t>
            </a:r>
            <a:r>
              <a:rPr lang="en-US" sz="2000">
                <a:latin typeface="+mj-lt"/>
              </a:rPr>
              <a:t>ết kế</a:t>
            </a:r>
            <a:r>
              <a:rPr lang="vi-VN" sz="2000">
                <a:latin typeface="+mj-lt"/>
              </a:rPr>
              <a:t> </a:t>
            </a:r>
            <a:r>
              <a:rPr lang="vi-VN" sz="2000" dirty="0">
                <a:latin typeface="+mj-lt"/>
              </a:rPr>
              <a:t>và phát triển phải được lên kế hoạch theo thời gia được khách hàng chỉ định, khi có thể.</a:t>
            </a:r>
          </a:p>
          <a:p>
            <a:r>
              <a:rPr lang="vi-VN" sz="2000" dirty="0">
                <a:latin typeface="+mj-lt"/>
              </a:rPr>
              <a:t>Khi được đồng ý bằng hợp đồng với khách hàng, điều này phải bao gồm việc đánh giá sự tương tác sản phẩm của tổ chức, gồm cả phần mềm nhúng, trong cơ cấu sản phẩm cuối cùng của khách hàng.</a:t>
            </a:r>
          </a:p>
        </p:txBody>
      </p:sp>
    </p:spTree>
    <p:extLst>
      <p:ext uri="{BB962C8B-B14F-4D97-AF65-F5344CB8AC3E}">
        <p14:creationId xmlns:p14="http://schemas.microsoft.com/office/powerpoint/2010/main" val="23172429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53597D-EE69-464A-A3E5-1E250AFBC92D}"/>
              </a:ext>
            </a:extLst>
          </p:cNvPr>
          <p:cNvSpPr/>
          <p:nvPr/>
        </p:nvSpPr>
        <p:spPr>
          <a:xfrm>
            <a:off x="759853" y="920640"/>
            <a:ext cx="10992989" cy="2862322"/>
          </a:xfrm>
          <a:prstGeom prst="rect">
            <a:avLst/>
          </a:prstGeom>
        </p:spPr>
        <p:txBody>
          <a:bodyPr wrap="square">
            <a:spAutoFit/>
          </a:bodyPr>
          <a:lstStyle/>
          <a:p>
            <a:r>
              <a:rPr lang="vi-VN" sz="2000" b="1" dirty="0">
                <a:latin typeface="+mj-lt"/>
              </a:rPr>
              <a:t>8.3.4.3 Chương trình sản phẩm mẫu</a:t>
            </a:r>
          </a:p>
          <a:p>
            <a:r>
              <a:rPr lang="vi-VN" sz="2000" dirty="0">
                <a:latin typeface="+mj-lt"/>
              </a:rPr>
              <a:t>Khi được yêu cầu bởi khách hàng, tổ chức phải có một chương trình và kế hoạch kiểm soát cho sản phẩm mẫu. Tổ chức phải sử dụng, khi có thể, cùng nhà cấp, cùng dụng cụ và các quá trình chế tạo như khi sản xuất đại trà.</a:t>
            </a:r>
          </a:p>
          <a:p>
            <a:r>
              <a:rPr lang="vi-VN" sz="2000" dirty="0">
                <a:latin typeface="+mj-lt"/>
              </a:rPr>
              <a:t>Tất cả hoạt động thử nghiệm vận hành phải được theo dõi theo sự hoàn thành đúng hạn và phù hợp với các yêu cầu.</a:t>
            </a:r>
          </a:p>
          <a:p>
            <a:r>
              <a:rPr lang="vi-VN" sz="2000" dirty="0">
                <a:latin typeface="+mj-lt"/>
              </a:rPr>
              <a:t>Khi các dịch vụ được đưa ra bên ngoài, tổ chức phải bao gồm kiểu và mức độ kiểm soát trong phạm vi của hệ thống quản lý chất lượng để đảm bảo rằng các dịch vụ đưa ra bên ngoài phù hợp với các yêu cầu (xem ISO 9001, mục 8.4)</a:t>
            </a:r>
          </a:p>
        </p:txBody>
      </p:sp>
    </p:spTree>
    <p:extLst>
      <p:ext uri="{BB962C8B-B14F-4D97-AF65-F5344CB8AC3E}">
        <p14:creationId xmlns:p14="http://schemas.microsoft.com/office/powerpoint/2010/main" val="7222318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660246-410C-4A33-B202-70F9EC649E85}"/>
              </a:ext>
            </a:extLst>
          </p:cNvPr>
          <p:cNvSpPr/>
          <p:nvPr/>
        </p:nvSpPr>
        <p:spPr>
          <a:xfrm>
            <a:off x="837127" y="996157"/>
            <a:ext cx="11197790" cy="2554545"/>
          </a:xfrm>
          <a:prstGeom prst="rect">
            <a:avLst/>
          </a:prstGeom>
        </p:spPr>
        <p:txBody>
          <a:bodyPr wrap="square">
            <a:spAutoFit/>
          </a:bodyPr>
          <a:lstStyle/>
          <a:p>
            <a:r>
              <a:rPr lang="vi-VN" sz="2000" b="1" dirty="0">
                <a:latin typeface="+mj-lt"/>
              </a:rPr>
              <a:t>8.3.4.4 Quá trình phê duyệt sản phẩm</a:t>
            </a:r>
          </a:p>
          <a:p>
            <a:r>
              <a:rPr lang="vi-VN" sz="2000" dirty="0">
                <a:latin typeface="+mj-lt"/>
              </a:rPr>
              <a:t>Tổ chức phải thiết lập, áp dụng, và duy trì một quá trình phê duyệt sản phẩm tuân theo các yêu cầu được xác định bởi (các) khách hàng.</a:t>
            </a:r>
          </a:p>
          <a:p>
            <a:r>
              <a:rPr lang="vi-VN" sz="2000" dirty="0">
                <a:latin typeface="+mj-lt"/>
              </a:rPr>
              <a:t>Tổ chức phải phê duyệt sản phẩm và dịch vụ được cung cấp từ bên ngoài theo ISO 9001, mục 8.4.3, trước khi đệ trình phê duyệt sản phẩm của mình tới khách hàng.</a:t>
            </a:r>
          </a:p>
          <a:p>
            <a:r>
              <a:rPr lang="vi-VN" sz="2000" dirty="0">
                <a:latin typeface="+mj-lt"/>
              </a:rPr>
              <a:t>Tổ chức phải có được phê duyệt sản phẩm bằng văn bản trước khi giao hàng, nếu được yêu vầu bởi khách hàng. Các hồ sơ phê duyệt như vậy phải được lưu giữ.</a:t>
            </a:r>
          </a:p>
          <a:p>
            <a:r>
              <a:rPr lang="vi-VN" sz="2000" dirty="0">
                <a:latin typeface="+mj-lt"/>
              </a:rPr>
              <a:t>Chú thích phê duyệt sản phẩm nên diễn ra sau việc kiểm tra xác nhận quá trình sản xuất.</a:t>
            </a:r>
          </a:p>
        </p:txBody>
      </p:sp>
    </p:spTree>
    <p:extLst>
      <p:ext uri="{BB962C8B-B14F-4D97-AF65-F5344CB8AC3E}">
        <p14:creationId xmlns:p14="http://schemas.microsoft.com/office/powerpoint/2010/main" val="31717372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9C3877-1186-41F9-9D13-77597DA49723}"/>
              </a:ext>
            </a:extLst>
          </p:cNvPr>
          <p:cNvSpPr/>
          <p:nvPr/>
        </p:nvSpPr>
        <p:spPr>
          <a:xfrm>
            <a:off x="840970" y="1093139"/>
            <a:ext cx="10531075" cy="3170099"/>
          </a:xfrm>
          <a:prstGeom prst="rect">
            <a:avLst/>
          </a:prstGeom>
        </p:spPr>
        <p:txBody>
          <a:bodyPr wrap="square">
            <a:spAutoFit/>
          </a:bodyPr>
          <a:lstStyle/>
          <a:p>
            <a:r>
              <a:rPr lang="vi-VN" sz="2000" b="1" dirty="0">
                <a:latin typeface="+mj-lt"/>
              </a:rPr>
              <a:t>8.3.5 Đầu ra của thiết kế và phát triển</a:t>
            </a:r>
          </a:p>
          <a:p>
            <a:r>
              <a:rPr lang="vi-VN" sz="2000" dirty="0">
                <a:latin typeface="+mj-lt"/>
              </a:rPr>
              <a:t>Tổ chức phải đảm bảo rằng các đầu ra của thiết kế và phát triển:</a:t>
            </a:r>
          </a:p>
          <a:p>
            <a:r>
              <a:rPr lang="vi-VN" sz="2000" dirty="0">
                <a:latin typeface="+mj-lt"/>
              </a:rPr>
              <a:t>a) đáp ứng các yêu cầu đầu vào;</a:t>
            </a:r>
          </a:p>
          <a:p>
            <a:r>
              <a:rPr lang="vi-VN" sz="2000" dirty="0">
                <a:latin typeface="+mj-lt"/>
              </a:rPr>
              <a:t>b) đầy đủ cho các quá trình tiếp theo trong việc cung cấp các sản phẩm và dịch vụ;</a:t>
            </a:r>
          </a:p>
          <a:p>
            <a:r>
              <a:rPr lang="vi-VN" sz="2000" dirty="0">
                <a:latin typeface="+mj-lt"/>
              </a:rPr>
              <a:t>c) bao gồm hoặc viện dẫn đến các yêu cầu giám sát và đo lường, khi thích hợp, và các chuẩn mực chấp nhận;</a:t>
            </a:r>
          </a:p>
          <a:p>
            <a:r>
              <a:rPr lang="vi-VN" sz="2000" dirty="0">
                <a:latin typeface="+mj-lt"/>
              </a:rPr>
              <a:t>d) xác định rõ các đặc tính của sản phẩm và dịch vụ cần thiết cho mục đích sử dụng và việc chuyển giao chúng đúng cách và an toàn.</a:t>
            </a:r>
          </a:p>
          <a:p>
            <a:r>
              <a:rPr lang="vi-VN" sz="2000" dirty="0">
                <a:latin typeface="+mj-lt"/>
              </a:rPr>
              <a:t>Tổ chức phải lưu giữ các thông tin dạng văn bản về kết quả đầu ra của thiết kế và phát triển.</a:t>
            </a:r>
          </a:p>
        </p:txBody>
      </p:sp>
    </p:spTree>
    <p:extLst>
      <p:ext uri="{BB962C8B-B14F-4D97-AF65-F5344CB8AC3E}">
        <p14:creationId xmlns:p14="http://schemas.microsoft.com/office/powerpoint/2010/main" val="40369696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DE908-B5E6-41BF-A7FC-D79A9933D1C5}"/>
              </a:ext>
            </a:extLst>
          </p:cNvPr>
          <p:cNvSpPr/>
          <p:nvPr/>
        </p:nvSpPr>
        <p:spPr>
          <a:xfrm>
            <a:off x="661335" y="679389"/>
            <a:ext cx="11316017" cy="5324535"/>
          </a:xfrm>
          <a:prstGeom prst="rect">
            <a:avLst/>
          </a:prstGeom>
        </p:spPr>
        <p:txBody>
          <a:bodyPr wrap="square">
            <a:spAutoFit/>
          </a:bodyPr>
          <a:lstStyle/>
          <a:p>
            <a:r>
              <a:rPr lang="vi-VN" sz="2000" b="1" dirty="0">
                <a:latin typeface="+mj-lt"/>
              </a:rPr>
              <a:t>8.3.5.1 Đầu ra của thiết kế và phát triển – bổ sung</a:t>
            </a:r>
          </a:p>
          <a:p>
            <a:r>
              <a:rPr lang="vi-VN" sz="2000" dirty="0">
                <a:latin typeface="+mj-lt"/>
              </a:rPr>
              <a:t>Đầu ra của thiết kế sản phẩm phải được  nêu ra theo cách mà có thể thẩm và xác nhận dựa trên các yêu cầu đầu vào của thiết kế sản phẩm.  Đầu ra của thiết kế sản phẩm phải bao gồm nhưng  không  giới hạn với các điều sau, khi có thể:</a:t>
            </a:r>
          </a:p>
          <a:p>
            <a:r>
              <a:rPr lang="vi-VN" sz="2000" dirty="0">
                <a:latin typeface="+mj-lt"/>
              </a:rPr>
              <a:t>a)     phân tích rủi ro thiết kế (FMEA);</a:t>
            </a:r>
          </a:p>
          <a:p>
            <a:r>
              <a:rPr lang="vi-VN" sz="2000" dirty="0">
                <a:latin typeface="+mj-lt"/>
              </a:rPr>
              <a:t>b)     kết quả nghiên  cứu độ tin cậy;</a:t>
            </a:r>
          </a:p>
          <a:p>
            <a:r>
              <a:rPr lang="vi-VN" sz="2000" dirty="0">
                <a:latin typeface="+mj-lt"/>
              </a:rPr>
              <a:t>c)     các đặc tính quan trọng của sản phẩm;</a:t>
            </a:r>
          </a:p>
          <a:p>
            <a:r>
              <a:rPr lang="vi-VN" sz="2000" dirty="0">
                <a:latin typeface="+mj-lt"/>
              </a:rPr>
              <a:t>d)    các kết quả của phòng  lỗi thiết kế sản phẩm, như là DFM</a:t>
            </a:r>
            <a:r>
              <a:rPr lang="en-US" sz="2000" dirty="0">
                <a:latin typeface="+mj-lt"/>
              </a:rPr>
              <a:t>E</a:t>
            </a:r>
            <a:r>
              <a:rPr lang="vi-VN" sz="2000" dirty="0">
                <a:latin typeface="+mj-lt"/>
              </a:rPr>
              <a:t>A,  và FTA;</a:t>
            </a:r>
          </a:p>
          <a:p>
            <a:r>
              <a:rPr lang="vi-VN" sz="2000" dirty="0">
                <a:latin typeface="+mj-lt"/>
              </a:rPr>
              <a:t>e)     sự diễn giải của sản phẩm bao gồm các mô dình 3D, các gói dữ liệu kỹ thuật, thông tin chế tạo sản phẩm,  và kích thước hình học và dung  sai;</a:t>
            </a:r>
          </a:p>
          <a:p>
            <a:r>
              <a:rPr lang="vi-VN" sz="2000" dirty="0">
                <a:latin typeface="+mj-lt"/>
              </a:rPr>
              <a:t>f)     các bản vẽ 2D, thông  tin chế tạo sản phẩm, và kích thước hình học và dung  sai;</a:t>
            </a:r>
          </a:p>
          <a:p>
            <a:r>
              <a:rPr lang="vi-VN" sz="2000" dirty="0">
                <a:latin typeface="+mj-lt"/>
              </a:rPr>
              <a:t>g)    kết quả xem xét thiết kế sản phẩm;</a:t>
            </a:r>
          </a:p>
          <a:p>
            <a:r>
              <a:rPr lang="vi-VN" sz="2000" dirty="0">
                <a:latin typeface="+mj-lt"/>
              </a:rPr>
              <a:t>h)    các chỉ dẫn chẩn đoán và sửa chữa và các hưỡng  dẫn tiện dụng;</a:t>
            </a:r>
          </a:p>
          <a:p>
            <a:r>
              <a:rPr lang="vi-VN" sz="2000" dirty="0">
                <a:latin typeface="+mj-lt"/>
              </a:rPr>
              <a:t>i)     những  yêu cầu về phụ tùng dịch vụ;</a:t>
            </a:r>
          </a:p>
          <a:p>
            <a:r>
              <a:rPr lang="vi-VN" sz="2000" dirty="0">
                <a:latin typeface="+mj-lt"/>
              </a:rPr>
              <a:t>j)     những  yêu cầu về bao gói và nhãn mác cho giao hàng.</a:t>
            </a:r>
          </a:p>
          <a:p>
            <a:r>
              <a:rPr lang="vi-VN" sz="2000" dirty="0">
                <a:latin typeface="+mj-lt"/>
              </a:rPr>
              <a:t>Chú thích các đầu ra của thiết kế tạm thời nên bao gồm mọi vấn đề kỹ thuật đang được giải quyết bằng quá trình trao đổi.</a:t>
            </a:r>
          </a:p>
        </p:txBody>
      </p:sp>
    </p:spTree>
    <p:extLst>
      <p:ext uri="{BB962C8B-B14F-4D97-AF65-F5344CB8AC3E}">
        <p14:creationId xmlns:p14="http://schemas.microsoft.com/office/powerpoint/2010/main" val="18921152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6EE58A-2A38-40EC-8D80-F348F57D6BBB}"/>
              </a:ext>
            </a:extLst>
          </p:cNvPr>
          <p:cNvSpPr/>
          <p:nvPr/>
        </p:nvSpPr>
        <p:spPr>
          <a:xfrm>
            <a:off x="696607" y="579549"/>
            <a:ext cx="11126199" cy="5909310"/>
          </a:xfrm>
          <a:prstGeom prst="rect">
            <a:avLst/>
          </a:prstGeom>
        </p:spPr>
        <p:txBody>
          <a:bodyPr wrap="square">
            <a:spAutoFit/>
          </a:bodyPr>
          <a:lstStyle/>
          <a:p>
            <a:r>
              <a:rPr lang="vi-VN" b="1" dirty="0">
                <a:latin typeface="+mj-lt"/>
              </a:rPr>
              <a:t>8.3.5.2 Đầu ra của thiết kế quá trình sản xuất</a:t>
            </a:r>
          </a:p>
          <a:p>
            <a:r>
              <a:rPr lang="vi-VN" dirty="0">
                <a:latin typeface="+mj-lt"/>
              </a:rPr>
              <a:t>Tổ chức phải văn bản hóa đầu ra của thiết kế quá trình sản xuất theo cách mà có thể thẩm tra được dựa trên các đầu vào của thiết kê quá trình sản xuất. Tổ chức phải thẩm tra các đầu ra dựa trên những  yêu cầu đầu vào của thiết kế quá trình sản xuất. Đầu ra của thiết kế quá trình sản xuất phải bao gồm nhưng  không giới hạn với các điều sau:</a:t>
            </a:r>
          </a:p>
          <a:p>
            <a:r>
              <a:rPr lang="vi-VN" dirty="0">
                <a:latin typeface="+mj-lt"/>
              </a:rPr>
              <a:t>a)     các yêu cầu kỹ thuật và bản vẽ;</a:t>
            </a:r>
          </a:p>
          <a:p>
            <a:r>
              <a:rPr lang="vi-VN" dirty="0">
                <a:latin typeface="+mj-lt"/>
              </a:rPr>
              <a:t>b)     các đặc tính quan trọng của sản phẩm và quá trình sản xuất;</a:t>
            </a:r>
          </a:p>
          <a:p>
            <a:r>
              <a:rPr lang="vi-VN" dirty="0">
                <a:latin typeface="+mj-lt"/>
              </a:rPr>
              <a:t>c)     nhận biết những  biến số đầu vào của quá trình tác động tới các đặc tính;</a:t>
            </a:r>
          </a:p>
          <a:p>
            <a:r>
              <a:rPr lang="vi-VN" dirty="0">
                <a:latin typeface="+mj-lt"/>
              </a:rPr>
              <a:t>d)    công cụ và thiết bị cho sản xuất và kiể soát, bao gồm các nghiên  cứu về năng  lực của thiết bị và (các) quá trình;</a:t>
            </a:r>
          </a:p>
          <a:p>
            <a:r>
              <a:rPr lang="vi-VN" dirty="0">
                <a:latin typeface="+mj-lt"/>
              </a:rPr>
              <a:t>e)     Lưu đồ/ sơ đồ của quá trình sản xuất, bao gồm tính liên kết của sản phẩm, quá trình và công cụ;</a:t>
            </a:r>
          </a:p>
          <a:p>
            <a:r>
              <a:rPr lang="vi-VN" dirty="0">
                <a:latin typeface="+mj-lt"/>
              </a:rPr>
              <a:t>f)     Phân tích sản lượng;</a:t>
            </a:r>
          </a:p>
          <a:p>
            <a:r>
              <a:rPr lang="vi-VN" dirty="0">
                <a:latin typeface="+mj-lt"/>
              </a:rPr>
              <a:t>g)    FMEA của quá trình sản xuất;</a:t>
            </a:r>
          </a:p>
          <a:p>
            <a:r>
              <a:rPr lang="vi-VN" dirty="0">
                <a:latin typeface="+mj-lt"/>
              </a:rPr>
              <a:t>h)    Các kế hoạch và hướng  dẫn bảo dưỡng;</a:t>
            </a:r>
          </a:p>
          <a:p>
            <a:r>
              <a:rPr lang="vi-VN" dirty="0">
                <a:latin typeface="+mj-lt"/>
              </a:rPr>
              <a:t>i)     Kế hoạch kiểm soát (xem phụ lục A);</a:t>
            </a:r>
          </a:p>
          <a:p>
            <a:r>
              <a:rPr lang="vi-VN" dirty="0">
                <a:latin typeface="+mj-lt"/>
              </a:rPr>
              <a:t>j)     Các hướng  dẫn công việc và tiêu chuẩn công việc;</a:t>
            </a:r>
          </a:p>
          <a:p>
            <a:r>
              <a:rPr lang="vi-VN" dirty="0">
                <a:latin typeface="+mj-lt"/>
              </a:rPr>
              <a:t>k)    Tiếu chí chấp nhận phê duyệt quá trình;</a:t>
            </a:r>
          </a:p>
          <a:p>
            <a:r>
              <a:rPr lang="vi-VN" dirty="0">
                <a:latin typeface="+mj-lt"/>
              </a:rPr>
              <a:t>l)     Dữ liệu về chất lượng,  độ tin cậy, khả năng  bảo trì, và khả năng  đo lường;</a:t>
            </a:r>
          </a:p>
          <a:p>
            <a:r>
              <a:rPr lang="vi-VN" dirty="0">
                <a:latin typeface="+mj-lt"/>
              </a:rPr>
              <a:t>m)   Các kết quả của nhận biết và thẩm tra phòng lỗi, khi thích hợp;</a:t>
            </a:r>
          </a:p>
          <a:p>
            <a:r>
              <a:rPr lang="vi-VN" dirty="0">
                <a:latin typeface="+mj-lt"/>
              </a:rPr>
              <a:t>Các phương  pháp phát hiện nhanh,  phản hồi, và sửa chữa của các không phù hợp của sản phẩm/ quá trình sản xuất.</a:t>
            </a:r>
          </a:p>
        </p:txBody>
      </p:sp>
    </p:spTree>
    <p:extLst>
      <p:ext uri="{BB962C8B-B14F-4D97-AF65-F5344CB8AC3E}">
        <p14:creationId xmlns:p14="http://schemas.microsoft.com/office/powerpoint/2010/main" val="26343105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D3867A-C2A6-4087-9DA1-AE6D4FB508E2}"/>
              </a:ext>
            </a:extLst>
          </p:cNvPr>
          <p:cNvSpPr/>
          <p:nvPr/>
        </p:nvSpPr>
        <p:spPr>
          <a:xfrm>
            <a:off x="686283" y="801914"/>
            <a:ext cx="11505717" cy="2862322"/>
          </a:xfrm>
          <a:prstGeom prst="rect">
            <a:avLst/>
          </a:prstGeom>
        </p:spPr>
        <p:txBody>
          <a:bodyPr wrap="square">
            <a:spAutoFit/>
          </a:bodyPr>
          <a:lstStyle/>
          <a:p>
            <a:r>
              <a:rPr lang="vi-VN" sz="2000" b="1" dirty="0">
                <a:latin typeface="+mj-lt"/>
              </a:rPr>
              <a:t>8.3.6 Thay đổi thiết kế và phát triển</a:t>
            </a:r>
          </a:p>
          <a:p>
            <a:r>
              <a:rPr lang="vi-VN" sz="2000" dirty="0">
                <a:latin typeface="+mj-lt"/>
              </a:rPr>
              <a:t>Tổ chức phải nhận biết, xem xét và kiểm soát những thay đổi được tạo ra trong suốt, hoặc sau, việc thiết kế và phát triển sản phẩm và dịch vụ, ở mức độ cần thiết để đảm bảo rằng không có tác động bất lợi đến sự phù hợp đối với các yêu cầu.</a:t>
            </a:r>
          </a:p>
          <a:p>
            <a:r>
              <a:rPr lang="vi-VN" sz="2000" dirty="0">
                <a:latin typeface="+mj-lt"/>
              </a:rPr>
              <a:t>Tổ chức phải lưu giữ lại các thông tin dạng văn bản về:</a:t>
            </a:r>
          </a:p>
          <a:p>
            <a:r>
              <a:rPr lang="vi-VN" sz="2000" dirty="0">
                <a:latin typeface="+mj-lt"/>
              </a:rPr>
              <a:t>a) các thay đổi thiết kế và phát triển;</a:t>
            </a:r>
          </a:p>
          <a:p>
            <a:r>
              <a:rPr lang="vi-VN" sz="2000" dirty="0">
                <a:latin typeface="+mj-lt"/>
              </a:rPr>
              <a:t>b) các kết quả của việc xem xét;</a:t>
            </a:r>
          </a:p>
          <a:p>
            <a:r>
              <a:rPr lang="vi-VN" sz="2000" dirty="0">
                <a:latin typeface="+mj-lt"/>
              </a:rPr>
              <a:t>c) quyền hạn thông qua các thay đổi;</a:t>
            </a:r>
          </a:p>
          <a:p>
            <a:r>
              <a:rPr lang="vi-VN" sz="2000" dirty="0">
                <a:latin typeface="+mj-lt"/>
              </a:rPr>
              <a:t>d) các hành động được thực hiện để ngăn chặn những tác động bất lợi</a:t>
            </a:r>
            <a:endParaRPr lang="en-US" sz="2000" dirty="0">
              <a:latin typeface="+mj-lt"/>
            </a:endParaRPr>
          </a:p>
        </p:txBody>
      </p:sp>
    </p:spTree>
    <p:extLst>
      <p:ext uri="{BB962C8B-B14F-4D97-AF65-F5344CB8AC3E}">
        <p14:creationId xmlns:p14="http://schemas.microsoft.com/office/powerpoint/2010/main" val="34422569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559750-9B8C-4F4C-AEE4-945542F4461E}"/>
              </a:ext>
            </a:extLst>
          </p:cNvPr>
          <p:cNvSpPr/>
          <p:nvPr/>
        </p:nvSpPr>
        <p:spPr>
          <a:xfrm>
            <a:off x="704003" y="845881"/>
            <a:ext cx="10912741" cy="2862322"/>
          </a:xfrm>
          <a:prstGeom prst="rect">
            <a:avLst/>
          </a:prstGeom>
        </p:spPr>
        <p:txBody>
          <a:bodyPr wrap="square">
            <a:spAutoFit/>
          </a:bodyPr>
          <a:lstStyle/>
          <a:p>
            <a:r>
              <a:rPr lang="vi-VN" sz="2000" b="1" dirty="0">
                <a:latin typeface="+mj-lt"/>
              </a:rPr>
              <a:t>8.3.6.1 Thay đổi thiết kế và phát triển – bổ sung</a:t>
            </a:r>
          </a:p>
          <a:p>
            <a:r>
              <a:rPr lang="vi-VN" sz="2000" dirty="0">
                <a:latin typeface="+mj-lt"/>
              </a:rPr>
              <a:t>Tổ chức phải đánh giá tất cả các thay đổi của thiết kế sau khi phê duyệt sản phẩm đầu tiên, bao gồm những điều được đưa ra bởi tổ chức hoặc các nhà cung cấp về tác động tiềm ẩn tới sự lắp vừa, hình dạng, tính năng, vận hành, và/hoặc độ bền. Những thay đổi này phải được xác nhận dựa trên các yêu cầu của khách hàng và được phê duyệt nội bộ, trước khi áp dụng cho sản xuất.</a:t>
            </a:r>
          </a:p>
          <a:p>
            <a:r>
              <a:rPr lang="vi-VN" sz="2000" dirty="0">
                <a:latin typeface="+mj-lt"/>
              </a:rPr>
              <a:t>Nếu được yêu cầu bởi khách hàng, tổ chức phải có được phê duyệt bằng văn bản, hoặc miễn trừ bằng văn bản, từ khách hàng trước khi áp dụng cho sản xuất.</a:t>
            </a:r>
          </a:p>
          <a:p>
            <a:r>
              <a:rPr lang="vi-VN" sz="2000" dirty="0">
                <a:latin typeface="+mj-lt"/>
              </a:rPr>
              <a:t>Về các sản phẩm với phần mềm nhúng, tổ chức phải văn bản hóa số phiên bản của phần mềm và phần cứng như là một phần của hồ sơ thay đổi.</a:t>
            </a:r>
          </a:p>
        </p:txBody>
      </p:sp>
    </p:spTree>
    <p:extLst>
      <p:ext uri="{BB962C8B-B14F-4D97-AF65-F5344CB8AC3E}">
        <p14:creationId xmlns:p14="http://schemas.microsoft.com/office/powerpoint/2010/main" val="3504330494"/>
      </p:ext>
    </p:extLst>
  </p:cSld>
  <p:clrMapOvr>
    <a:masterClrMapping/>
  </p:clrMapOvr>
</p:sld>
</file>

<file path=ppt/theme/theme1.xml><?xml version="1.0" encoding="utf-8"?>
<a:theme xmlns:a="http://schemas.openxmlformats.org/drawingml/2006/main" name="Motiv sady Office">
  <a:themeElements>
    <a:clrScheme name="URS">
      <a:dk1>
        <a:srgbClr val="000000"/>
      </a:dk1>
      <a:lt1>
        <a:sysClr val="window" lastClr="FFFFFF"/>
      </a:lt1>
      <a:dk2>
        <a:srgbClr val="186941"/>
      </a:dk2>
      <a:lt2>
        <a:srgbClr val="BBC7BB"/>
      </a:lt2>
      <a:accent1>
        <a:srgbClr val="EABE1D"/>
      </a:accent1>
      <a:accent2>
        <a:srgbClr val="186941"/>
      </a:accent2>
      <a:accent3>
        <a:srgbClr val="105CAB"/>
      </a:accent3>
      <a:accent4>
        <a:srgbClr val="F57C22"/>
      </a:accent4>
      <a:accent5>
        <a:srgbClr val="DE1E34"/>
      </a:accent5>
      <a:accent6>
        <a:srgbClr val="81276E"/>
      </a:accent6>
      <a:hlink>
        <a:srgbClr val="0000FF"/>
      </a:hlink>
      <a:folHlink>
        <a:srgbClr val="800080"/>
      </a:folHlink>
    </a:clrScheme>
    <a:fontScheme name="URS">
      <a:majorFont>
        <a:latin typeface="Arial"/>
        <a:ea typeface=""/>
        <a:cs typeface=""/>
      </a:majorFont>
      <a:minorFont>
        <a:latin typeface="Calibri"/>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_Motiv sady Office">
  <a:themeElements>
    <a:clrScheme name="URS">
      <a:dk1>
        <a:srgbClr val="000000"/>
      </a:dk1>
      <a:lt1>
        <a:sysClr val="window" lastClr="FFFFFF"/>
      </a:lt1>
      <a:dk2>
        <a:srgbClr val="186941"/>
      </a:dk2>
      <a:lt2>
        <a:srgbClr val="BBC7BB"/>
      </a:lt2>
      <a:accent1>
        <a:srgbClr val="EABE1D"/>
      </a:accent1>
      <a:accent2>
        <a:srgbClr val="186941"/>
      </a:accent2>
      <a:accent3>
        <a:srgbClr val="105CAB"/>
      </a:accent3>
      <a:accent4>
        <a:srgbClr val="F57C22"/>
      </a:accent4>
      <a:accent5>
        <a:srgbClr val="DE1E34"/>
      </a:accent5>
      <a:accent6>
        <a:srgbClr val="81276E"/>
      </a:accent6>
      <a:hlink>
        <a:srgbClr val="0000FF"/>
      </a:hlink>
      <a:folHlink>
        <a:srgbClr val="800080"/>
      </a:folHlink>
    </a:clrScheme>
    <a:fontScheme name="16_Motiv sady Office">
      <a:majorFont>
        <a:latin typeface=""/>
        <a:ea typeface=""/>
        <a:cs typeface=""/>
      </a:majorFont>
      <a:minorFont>
        <a:latin typeface=""/>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7_Motiv sady Office">
  <a:themeElements>
    <a:clrScheme name="URS">
      <a:dk1>
        <a:srgbClr val="000000"/>
      </a:dk1>
      <a:lt1>
        <a:sysClr val="window" lastClr="FFFFFF"/>
      </a:lt1>
      <a:dk2>
        <a:srgbClr val="186941"/>
      </a:dk2>
      <a:lt2>
        <a:srgbClr val="BBC7BB"/>
      </a:lt2>
      <a:accent1>
        <a:srgbClr val="EABE1D"/>
      </a:accent1>
      <a:accent2>
        <a:srgbClr val="186941"/>
      </a:accent2>
      <a:accent3>
        <a:srgbClr val="105CAB"/>
      </a:accent3>
      <a:accent4>
        <a:srgbClr val="F57C22"/>
      </a:accent4>
      <a:accent5>
        <a:srgbClr val="DE1E34"/>
      </a:accent5>
      <a:accent6>
        <a:srgbClr val="81276E"/>
      </a:accent6>
      <a:hlink>
        <a:srgbClr val="0000FF"/>
      </a:hlink>
      <a:folHlink>
        <a:srgbClr val="800080"/>
      </a:folHlink>
    </a:clrScheme>
    <a:fontScheme name="17_Motiv sady Office">
      <a:majorFont>
        <a:latin typeface=""/>
        <a:ea typeface=""/>
        <a:cs typeface=""/>
      </a:majorFont>
      <a:minorFont>
        <a:latin typeface=""/>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8_Motiv sady Office">
  <a:themeElements>
    <a:clrScheme name="URS">
      <a:dk1>
        <a:srgbClr val="000000"/>
      </a:dk1>
      <a:lt1>
        <a:sysClr val="window" lastClr="FFFFFF"/>
      </a:lt1>
      <a:dk2>
        <a:srgbClr val="186941"/>
      </a:dk2>
      <a:lt2>
        <a:srgbClr val="BBC7BB"/>
      </a:lt2>
      <a:accent1>
        <a:srgbClr val="EABE1D"/>
      </a:accent1>
      <a:accent2>
        <a:srgbClr val="186941"/>
      </a:accent2>
      <a:accent3>
        <a:srgbClr val="105CAB"/>
      </a:accent3>
      <a:accent4>
        <a:srgbClr val="F57C22"/>
      </a:accent4>
      <a:accent5>
        <a:srgbClr val="DE1E34"/>
      </a:accent5>
      <a:accent6>
        <a:srgbClr val="81276E"/>
      </a:accent6>
      <a:hlink>
        <a:srgbClr val="0000FF"/>
      </a:hlink>
      <a:folHlink>
        <a:srgbClr val="800080"/>
      </a:folHlink>
    </a:clrScheme>
    <a:fontScheme name="18_Motiv sady Office">
      <a:majorFont>
        <a:latin typeface=""/>
        <a:ea typeface=""/>
        <a:cs typeface=""/>
      </a:majorFont>
      <a:minorFont>
        <a:latin typeface=""/>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plate 2010 BV-Landscape-EN">
  <a:themeElements>
    <a:clrScheme name="Modèle par défaut 1">
      <a:dk1>
        <a:srgbClr val="19324B"/>
      </a:dk1>
      <a:lt1>
        <a:srgbClr val="FFFFFF"/>
      </a:lt1>
      <a:dk2>
        <a:srgbClr val="EC9BA2"/>
      </a:dk2>
      <a:lt2>
        <a:srgbClr val="68665C"/>
      </a:lt2>
      <a:accent1>
        <a:srgbClr val="4F74AA"/>
      </a:accent1>
      <a:accent2>
        <a:srgbClr val="BBBAB1"/>
      </a:accent2>
      <a:accent3>
        <a:srgbClr val="FFFFFF"/>
      </a:accent3>
      <a:accent4>
        <a:srgbClr val="14293F"/>
      </a:accent4>
      <a:accent5>
        <a:srgbClr val="B2BCD2"/>
      </a:accent5>
      <a:accent6>
        <a:srgbClr val="A9A8A0"/>
      </a:accent6>
      <a:hlink>
        <a:srgbClr val="B0002D"/>
      </a:hlink>
      <a:folHlink>
        <a:srgbClr val="DBAC13"/>
      </a:folHlink>
    </a:clrScheme>
    <a:fontScheme name="Modèle par défaut">
      <a:majorFont>
        <a:latin typeface="Arial"/>
        <a:ea typeface=""/>
        <a:cs typeface=""/>
      </a:majorFont>
      <a:minorFont>
        <a:latin typeface="Arial"/>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70000"/>
          </a:spcBef>
          <a:spcAft>
            <a:spcPct val="0"/>
          </a:spcAft>
          <a:buClrTx/>
          <a:buSzTx/>
          <a:buFontTx/>
          <a:buChar char="•"/>
          <a:tabLst/>
          <a:defRPr kumimoji="0" lang="fr-FR" sz="1600" b="0" i="0" u="none" strike="noStrike" cap="none" normalizeH="0" baseline="0">
            <a:ln>
              <a:noFill/>
            </a:ln>
            <a:solidFill>
              <a:schemeClr val="tx1"/>
            </a:solidFill>
            <a:effectLst/>
            <a:latin typeface="Arial" pitchFamily="-111"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70000"/>
          </a:spcBef>
          <a:spcAft>
            <a:spcPct val="0"/>
          </a:spcAft>
          <a:buClrTx/>
          <a:buSzTx/>
          <a:buFontTx/>
          <a:buChar char="•"/>
          <a:tabLst/>
          <a:defRPr kumimoji="0" lang="fr-FR" sz="1600" b="0" i="0" u="none" strike="noStrike" cap="none" normalizeH="0" baseline="0">
            <a:ln>
              <a:noFill/>
            </a:ln>
            <a:solidFill>
              <a:schemeClr val="tx1"/>
            </a:solidFill>
            <a:effectLst/>
            <a:latin typeface="Arial" pitchFamily="-111" charset="0"/>
          </a:defRPr>
        </a:defPPr>
      </a:lstStyle>
    </a:lnDef>
  </a:objectDefaults>
  <a:extraClrSchemeLst>
    <a:extraClrScheme>
      <a:clrScheme name="Modèle par défaut 1">
        <a:dk1>
          <a:srgbClr val="19324B"/>
        </a:dk1>
        <a:lt1>
          <a:srgbClr val="FFFFFF"/>
        </a:lt1>
        <a:dk2>
          <a:srgbClr val="EC9BA2"/>
        </a:dk2>
        <a:lt2>
          <a:srgbClr val="68665C"/>
        </a:lt2>
        <a:accent1>
          <a:srgbClr val="4F74AA"/>
        </a:accent1>
        <a:accent2>
          <a:srgbClr val="BBBAB1"/>
        </a:accent2>
        <a:accent3>
          <a:srgbClr val="FFFFFF"/>
        </a:accent3>
        <a:accent4>
          <a:srgbClr val="14293F"/>
        </a:accent4>
        <a:accent5>
          <a:srgbClr val="B2BCD2"/>
        </a:accent5>
        <a:accent6>
          <a:srgbClr val="A9A8A0"/>
        </a:accent6>
        <a:hlink>
          <a:srgbClr val="B0002D"/>
        </a:hlink>
        <a:folHlink>
          <a:srgbClr val="DBAC13"/>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ITVC Global training template - IS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ITVC Global training template - IS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Slide Template</Template>
  <TotalTime>5848</TotalTime>
  <Words>30815</Words>
  <Application>Microsoft Office PowerPoint</Application>
  <PresentationFormat>Widescreen</PresentationFormat>
  <Paragraphs>1294</Paragraphs>
  <Slides>172</Slides>
  <Notes>3</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172</vt:i4>
      </vt:variant>
    </vt:vector>
  </HeadingPairs>
  <TitlesOfParts>
    <vt:vector size="189" baseType="lpstr">
      <vt:lpstr>Arial</vt:lpstr>
      <vt:lpstr>Calibri</vt:lpstr>
      <vt:lpstr>Calibri Light</vt:lpstr>
      <vt:lpstr>Lato</vt:lpstr>
      <vt:lpstr>Tahoma</vt:lpstr>
      <vt:lpstr>Times New Roman</vt:lpstr>
      <vt:lpstr>Wingdings</vt:lpstr>
      <vt:lpstr>Wingdings 2</vt:lpstr>
      <vt:lpstr>Motiv sady Office</vt:lpstr>
      <vt:lpstr>16_Motiv sady Office</vt:lpstr>
      <vt:lpstr>17_Motiv sady Office</vt:lpstr>
      <vt:lpstr>18_Motiv sady Office</vt:lpstr>
      <vt:lpstr>Template 2010 BV-Landscape-EN</vt:lpstr>
      <vt:lpstr>Custom Design</vt:lpstr>
      <vt:lpstr>ITVC Global training template - ISO</vt:lpstr>
      <vt:lpstr>1_Custom Design</vt:lpstr>
      <vt:lpstr>1_ITVC Global training template - ISO</vt:lpstr>
      <vt:lpstr>PowerPoint Presentation</vt:lpstr>
      <vt:lpstr>Một số nguyên tắc</vt:lpstr>
      <vt:lpstr>PowerPoint Presentation</vt:lpstr>
      <vt:lpstr>PowerPoint Presentation</vt:lpstr>
      <vt:lpstr>PowerPoint Presentation</vt:lpstr>
      <vt:lpstr>PowerPoint Presentation</vt:lpstr>
      <vt:lpstr>LỊCH SỬ CỦA TIÊU CHUẨN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TIẾP CẬN THEO QUÁ TRÌNH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Thùy Linh</dc:creator>
  <cp:lastModifiedBy>vn55</cp:lastModifiedBy>
  <cp:revision>148</cp:revision>
  <dcterms:created xsi:type="dcterms:W3CDTF">2018-08-30T02:58:19Z</dcterms:created>
  <dcterms:modified xsi:type="dcterms:W3CDTF">2024-10-28T14:01:14Z</dcterms:modified>
</cp:coreProperties>
</file>