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57" r:id="rId5"/>
    <p:sldId id="258" r:id="rId6"/>
    <p:sldId id="259"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D9AF-4798-48A9-9163-E05324F33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C7E4BB-64EA-433B-A335-1A82A27F2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59FB45-A831-4228-9850-A2EABB6E7801}"/>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2E8A7306-072F-493D-9FCB-82762404C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D3E5D-CD7D-435B-8A45-ED85809C9EC3}"/>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150050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3B26-FD13-493F-B648-45C33F350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6DAB9C-EF1A-4DBA-9419-28A3434CD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6E009-625A-452F-96C9-BA66DA741FA0}"/>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A44FA2C4-876B-49AA-89C0-480104E37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82E63-EAF8-446F-9AAE-A12E1E9E5B40}"/>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47242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A8D3F-A861-4B5B-B0DF-C7871AF11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7A252-835D-4BC7-8205-564879098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6066B-6225-4B35-8760-60D8F4C252A1}"/>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22AE45F6-8257-4C69-83D9-6B9C07729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9B325-A291-4632-ABD8-B282A4303ADB}"/>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149126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D6E6-FD64-4ADB-A34C-F705320DF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00C99-7A04-48B9-899A-52AF16E26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CF0A7-373E-49CF-AF73-2ADCD28A56BD}"/>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9C72310C-1BF3-4C68-AFAA-E27EA681E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A7306-E6D8-407B-A17B-905469297236}"/>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145624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CE5E-EEBE-467E-A85C-94AEA9408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F6E33E-C6B1-4571-B8AA-12166136E0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6630D7-D581-411C-B6AD-E9FA0C07462E}"/>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F6111F9C-034E-4546-BE3B-0EDA8EC09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392B6-3538-43E1-B1E6-71D0578B95D2}"/>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63054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13B6-8280-470B-A386-1EA9D2FBC0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79007-B2CA-47DC-B81F-A67D506FF2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2D0D4-6458-4C85-A4A0-E1CEA31707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7D8D7-4BCE-453B-8CD9-1169692BBA58}"/>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6" name="Footer Placeholder 5">
            <a:extLst>
              <a:ext uri="{FF2B5EF4-FFF2-40B4-BE49-F238E27FC236}">
                <a16:creationId xmlns:a16="http://schemas.microsoft.com/office/drawing/2014/main" id="{4D3DA8F2-04D4-4EF2-8894-C7D0CCB0E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3D0CE-2901-4076-89D5-E75F460FCFEA}"/>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129693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869C-E920-4345-8540-BA2AFA0F0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CCC9C-E3A7-4AE0-8FA9-17057EA25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9AACE-CE7D-4E49-AD1D-E69CCEE2C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B1F5C-C0A9-4DE8-BFB2-A00D56D11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CE7C5-D36C-4F42-B9D4-12A97FF47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164FCA-2A24-4A9A-8B05-1BE169FFD51D}"/>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8" name="Footer Placeholder 7">
            <a:extLst>
              <a:ext uri="{FF2B5EF4-FFF2-40B4-BE49-F238E27FC236}">
                <a16:creationId xmlns:a16="http://schemas.microsoft.com/office/drawing/2014/main" id="{FE8344A0-5D58-4377-9EEE-A555340E2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324BB0-E332-43D0-A749-D288553D9488}"/>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46226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0811-1137-4D4D-B8E3-D3E24BB544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284146-E289-4C35-A005-06B5DEFD705D}"/>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4" name="Footer Placeholder 3">
            <a:extLst>
              <a:ext uri="{FF2B5EF4-FFF2-40B4-BE49-F238E27FC236}">
                <a16:creationId xmlns:a16="http://schemas.microsoft.com/office/drawing/2014/main" id="{CCADC0E9-BB62-4D48-8C37-0141F2C16F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E2E2A5-7510-44DF-904C-D54BC34BDEF3}"/>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340317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C77D8F-D802-4384-8B88-2DD430345886}"/>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3" name="Footer Placeholder 2">
            <a:extLst>
              <a:ext uri="{FF2B5EF4-FFF2-40B4-BE49-F238E27FC236}">
                <a16:creationId xmlns:a16="http://schemas.microsoft.com/office/drawing/2014/main" id="{69E5671B-F326-49DA-B1EC-D3E7535C17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99FBF8-8229-4C6C-8576-FEB923783BBC}"/>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78300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E60E-137C-4080-94A2-97DE6FB80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892388-2055-4882-A51E-41047013B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5223EB-E629-4938-9769-C38B2355F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68766-7AA0-4455-BE49-589C40B916F1}"/>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6" name="Footer Placeholder 5">
            <a:extLst>
              <a:ext uri="{FF2B5EF4-FFF2-40B4-BE49-F238E27FC236}">
                <a16:creationId xmlns:a16="http://schemas.microsoft.com/office/drawing/2014/main" id="{248D8980-7833-4305-B835-4739C2ED9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064D9-D2FF-4465-9F0A-78F19A42307B}"/>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47632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201C-A60B-4518-91C8-0177DDA5B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C9BBAA-C56F-43BF-ABD2-FA63DD623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86A03B-690B-43BF-B955-274E21775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3C227-7BF4-49A3-80C9-6546B3F53432}"/>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6" name="Footer Placeholder 5">
            <a:extLst>
              <a:ext uri="{FF2B5EF4-FFF2-40B4-BE49-F238E27FC236}">
                <a16:creationId xmlns:a16="http://schemas.microsoft.com/office/drawing/2014/main" id="{BED7A293-D887-45FA-83B3-F87F6C6A5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7AF2E-091C-4223-A577-B675BB0DB994}"/>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20505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A169-6EC4-4B38-A454-E96D469CE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BEF31-49BA-4DCC-8BD8-71210860B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1F9DB-5D49-4FA2-B8D8-15208A37A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2214D386-E942-49BA-9526-774B68921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045351-B9E1-473F-AAAB-4CB5C95E9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E7A0E-B7B0-4A53-BB0C-C2E24092B057}" type="slidenum">
              <a:rPr lang="en-US" smtClean="0"/>
              <a:t>‹#›</a:t>
            </a:fld>
            <a:endParaRPr lang="en-US"/>
          </a:p>
        </p:txBody>
      </p:sp>
    </p:spTree>
    <p:extLst>
      <p:ext uri="{BB962C8B-B14F-4D97-AF65-F5344CB8AC3E}">
        <p14:creationId xmlns:p14="http://schemas.microsoft.com/office/powerpoint/2010/main" val="294250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799705" y="294639"/>
            <a:ext cx="10310255" cy="6106161"/>
          </a:xfrm>
          <a:solidFill>
            <a:schemeClr val="bg1"/>
          </a:solidFill>
          <a:ln w="38100">
            <a:solidFill>
              <a:schemeClr val="tx1"/>
            </a:solidFill>
          </a:ln>
        </p:spPr>
        <p:txBody>
          <a:bodyPr>
            <a:normAutofit/>
          </a:bodyPr>
          <a:lstStyle/>
          <a:p>
            <a:r>
              <a:rPr lang="vi-VN" dirty="0"/>
              <a:t>Đào tạo kiểm tra packing SOP</a:t>
            </a:r>
            <a:br>
              <a:rPr lang="vi-VN" dirty="0"/>
            </a:br>
            <a:br>
              <a:rPr lang="vi-VN" sz="1800" b="0" i="0" dirty="0">
                <a:solidFill>
                  <a:srgbClr val="333333"/>
                </a:solidFill>
                <a:effectLst/>
                <a:latin typeface="Arial" panose="020B0604020202020204" pitchFamily="34" charset="0"/>
              </a:rPr>
            </a:br>
            <a:br>
              <a:rPr lang="vi-VN" sz="1800" b="0" i="0" dirty="0">
                <a:solidFill>
                  <a:srgbClr val="333333"/>
                </a:solidFill>
                <a:effectLst/>
                <a:latin typeface="Arial" panose="020B0604020202020204" pitchFamily="34" charset="0"/>
              </a:rPr>
            </a:br>
            <a:br>
              <a:rPr lang="vi-VN" sz="1500" dirty="0">
                <a:solidFill>
                  <a:srgbClr val="0070C0"/>
                </a:solidFill>
              </a:rPr>
            </a:br>
            <a:br>
              <a:rPr lang="vi-VN" dirty="0"/>
            </a:br>
            <a:endParaRPr lang="en-US" dirty="0"/>
          </a:p>
        </p:txBody>
      </p:sp>
      <p:pic>
        <p:nvPicPr>
          <p:cNvPr id="3" name="Picture 2">
            <a:extLst>
              <a:ext uri="{FF2B5EF4-FFF2-40B4-BE49-F238E27FC236}">
                <a16:creationId xmlns:a16="http://schemas.microsoft.com/office/drawing/2014/main" id="{A86AC0C5-5D21-C842-03B8-1AA81D47DE2F}"/>
              </a:ext>
            </a:extLst>
          </p:cNvPr>
          <p:cNvPicPr>
            <a:picLocks noChangeAspect="1"/>
          </p:cNvPicPr>
          <p:nvPr/>
        </p:nvPicPr>
        <p:blipFill>
          <a:blip r:embed="rId2"/>
          <a:stretch>
            <a:fillRect/>
          </a:stretch>
        </p:blipFill>
        <p:spPr>
          <a:xfrm>
            <a:off x="827137" y="331215"/>
            <a:ext cx="2624122" cy="1005913"/>
          </a:xfrm>
          <a:prstGeom prst="rect">
            <a:avLst/>
          </a:prstGeom>
        </p:spPr>
      </p:pic>
    </p:spTree>
    <p:extLst>
      <p:ext uri="{BB962C8B-B14F-4D97-AF65-F5344CB8AC3E}">
        <p14:creationId xmlns:p14="http://schemas.microsoft.com/office/powerpoint/2010/main" val="382866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FE9FA-F913-8684-CC6C-2D9E0ACDF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430EE3-8197-E46F-E5EC-982A82C1DF0C}"/>
              </a:ext>
            </a:extLst>
          </p:cNvPr>
          <p:cNvSpPr>
            <a:spLocks noGrp="1"/>
          </p:cNvSpPr>
          <p:nvPr>
            <p:ph type="ctrTitle"/>
          </p:nvPr>
        </p:nvSpPr>
        <p:spPr>
          <a:xfrm>
            <a:off x="799705" y="294639"/>
            <a:ext cx="10310255" cy="6106161"/>
          </a:xfrm>
          <a:solidFill>
            <a:schemeClr val="accent2">
              <a:lumMod val="20000"/>
              <a:lumOff val="80000"/>
            </a:schemeClr>
          </a:solidFill>
          <a:ln w="38100">
            <a:solidFill>
              <a:schemeClr val="tx1"/>
            </a:solidFill>
          </a:ln>
        </p:spPr>
        <p:txBody>
          <a:bodyPr>
            <a:normAutofit/>
          </a:bodyPr>
          <a:lstStyle/>
          <a:p>
            <a:r>
              <a:rPr lang="vi-VN" dirty="0"/>
              <a:t>Đào tạo kiểm tra packing SOP</a:t>
            </a:r>
            <a:br>
              <a:rPr lang="vi-VN" dirty="0"/>
            </a:br>
            <a:br>
              <a:rPr lang="vi-VN" sz="2500" dirty="0"/>
            </a:br>
            <a:r>
              <a:rPr lang="vi-VN" sz="2500" dirty="0">
                <a:solidFill>
                  <a:srgbClr val="00B050"/>
                </a:solidFill>
              </a:rPr>
              <a:t>SOP-</a:t>
            </a:r>
            <a:r>
              <a:rPr lang="vi-VN" sz="2500" b="0" i="1" dirty="0">
                <a:solidFill>
                  <a:srgbClr val="00B050"/>
                </a:solidFill>
                <a:effectLst/>
                <a:latin typeface="Medium"/>
              </a:rPr>
              <a:t>Quy trình thao tác chuẩn</a:t>
            </a:r>
            <a:r>
              <a:rPr lang="vi-VN" sz="2500" b="0" i="0" dirty="0">
                <a:solidFill>
                  <a:srgbClr val="333333"/>
                </a:solidFill>
                <a:effectLst/>
                <a:latin typeface="Arial" panose="020B0604020202020204" pitchFamily="34" charset="0"/>
              </a:rPr>
              <a:t>, là một hệ thống quy trình được tạo ra với mục đích hướng dẫn và duy trì chất lượng công việc. Nếu thực hiện đúng theo các bước trong quy trình đó sẽ giúp chúng ta tránh khỏi các sai sót có thể xảy ra, đặc biệt giúp cho người mới nhanh chóng làm quen với môi trường làm việc.</a:t>
            </a:r>
            <a:br>
              <a:rPr lang="vi-VN" sz="2500" b="0" i="0" dirty="0">
                <a:solidFill>
                  <a:srgbClr val="333333"/>
                </a:solidFill>
                <a:effectLst/>
                <a:latin typeface="Arial" panose="020B0604020202020204" pitchFamily="34" charset="0"/>
              </a:rPr>
            </a:br>
            <a:br>
              <a:rPr lang="vi-VN" sz="1800" b="0" i="0" dirty="0">
                <a:solidFill>
                  <a:srgbClr val="333333"/>
                </a:solidFill>
                <a:effectLst/>
                <a:latin typeface="Arial" panose="020B0604020202020204" pitchFamily="34" charset="0"/>
              </a:rPr>
            </a:br>
            <a:br>
              <a:rPr lang="vi-VN" sz="1500" dirty="0">
                <a:solidFill>
                  <a:srgbClr val="0070C0"/>
                </a:solidFill>
              </a:rPr>
            </a:br>
            <a:r>
              <a:rPr lang="vi-VN" sz="4000" dirty="0"/>
              <a:t>* Label</a:t>
            </a:r>
            <a:br>
              <a:rPr lang="vi-VN" sz="4000" dirty="0"/>
            </a:br>
            <a:r>
              <a:rPr lang="vi-VN" sz="4000" dirty="0"/>
              <a:t>                      * Đóng gói sản phẩm</a:t>
            </a:r>
            <a:br>
              <a:rPr lang="vi-VN" dirty="0"/>
            </a:br>
            <a:endParaRPr lang="en-US" dirty="0"/>
          </a:p>
        </p:txBody>
      </p:sp>
    </p:spTree>
    <p:extLst>
      <p:ext uri="{BB962C8B-B14F-4D97-AF65-F5344CB8AC3E}">
        <p14:creationId xmlns:p14="http://schemas.microsoft.com/office/powerpoint/2010/main" val="33447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ED10C-D932-9C64-0BA8-E8C83E79E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D1CB6-99B9-539F-DF00-BD25EBDA7B59}"/>
              </a:ext>
            </a:extLst>
          </p:cNvPr>
          <p:cNvSpPr>
            <a:spLocks noGrp="1"/>
          </p:cNvSpPr>
          <p:nvPr>
            <p:ph type="ctrTitle"/>
          </p:nvPr>
        </p:nvSpPr>
        <p:spPr>
          <a:xfrm>
            <a:off x="214489" y="200025"/>
            <a:ext cx="11751733" cy="4853237"/>
          </a:xfrm>
          <a:solidFill>
            <a:schemeClr val="accent2">
              <a:lumMod val="20000"/>
              <a:lumOff val="80000"/>
            </a:schemeClr>
          </a:solidFill>
          <a:ln w="28575">
            <a:solidFill>
              <a:schemeClr val="tx1"/>
            </a:solidFill>
          </a:ln>
        </p:spPr>
        <p:txBody>
          <a:bodyPr/>
          <a:lstStyle/>
          <a:p>
            <a:endParaRPr lang="en-US" dirty="0"/>
          </a:p>
        </p:txBody>
      </p:sp>
      <p:sp>
        <p:nvSpPr>
          <p:cNvPr id="3" name="Subtitle 2">
            <a:extLst>
              <a:ext uri="{FF2B5EF4-FFF2-40B4-BE49-F238E27FC236}">
                <a16:creationId xmlns:a16="http://schemas.microsoft.com/office/drawing/2014/main" id="{97CFA8FC-480C-43E0-BD5B-381C43974BF9}"/>
              </a:ext>
            </a:extLst>
          </p:cNvPr>
          <p:cNvSpPr>
            <a:spLocks noGrp="1"/>
          </p:cNvSpPr>
          <p:nvPr>
            <p:ph type="subTitle" idx="1"/>
          </p:nvPr>
        </p:nvSpPr>
        <p:spPr>
          <a:xfrm>
            <a:off x="214490" y="5188016"/>
            <a:ext cx="11751732" cy="1336961"/>
          </a:xfrm>
          <a:solidFill>
            <a:schemeClr val="bg2">
              <a:lumMod val="90000"/>
            </a:schemeClr>
          </a:solidFill>
        </p:spPr>
        <p:txBody>
          <a:bodyPr/>
          <a:lstStyle/>
          <a:p>
            <a:r>
              <a:rPr lang="vi-VN" b="1" dirty="0">
                <a:latin typeface="Times New Roman" panose="02020603050405020304" pitchFamily="18" charset="0"/>
                <a:cs typeface="Times New Roman" panose="02020603050405020304" pitchFamily="18" charset="0"/>
              </a:rPr>
              <a:t>Cách 1</a:t>
            </a:r>
            <a:r>
              <a:rPr lang="vi-VN" dirty="0">
                <a:latin typeface="Times New Roman" panose="02020603050405020304" pitchFamily="18" charset="0"/>
                <a:cs typeface="Times New Roman" panose="02020603050405020304" pitchFamily="18" charset="0"/>
              </a:rPr>
              <a:t>: Tìm PN 990 từ PN 980</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link: </a:t>
            </a:r>
            <a:r>
              <a:rPr lang="en-US" dirty="0">
                <a:solidFill>
                  <a:schemeClr val="accent1">
                    <a:lumMod val="75000"/>
                  </a:schemeClr>
                </a:solidFill>
                <a:latin typeface="Times New Roman" panose="02020603050405020304" pitchFamily="18" charset="0"/>
                <a:cs typeface="Times New Roman" panose="02020603050405020304" pitchFamily="18" charset="0"/>
              </a:rPr>
              <a:t>http://tools/login.aspx?ReturnUrl=%2fmainpage.aspx</a:t>
            </a:r>
          </a:p>
        </p:txBody>
      </p:sp>
      <p:pic>
        <p:nvPicPr>
          <p:cNvPr id="7" name="Picture 6">
            <a:extLst>
              <a:ext uri="{FF2B5EF4-FFF2-40B4-BE49-F238E27FC236}">
                <a16:creationId xmlns:a16="http://schemas.microsoft.com/office/drawing/2014/main" id="{33B255B7-8C57-8F44-15C9-B98F6ADDD908}"/>
              </a:ext>
            </a:extLst>
          </p:cNvPr>
          <p:cNvPicPr>
            <a:picLocks noChangeAspect="1"/>
          </p:cNvPicPr>
          <p:nvPr/>
        </p:nvPicPr>
        <p:blipFill>
          <a:blip r:embed="rId2"/>
          <a:stretch>
            <a:fillRect/>
          </a:stretch>
        </p:blipFill>
        <p:spPr>
          <a:xfrm>
            <a:off x="1886551" y="607438"/>
            <a:ext cx="8254145" cy="4380911"/>
          </a:xfrm>
          <a:prstGeom prst="rect">
            <a:avLst/>
          </a:prstGeom>
        </p:spPr>
      </p:pic>
    </p:spTree>
    <p:extLst>
      <p:ext uri="{BB962C8B-B14F-4D97-AF65-F5344CB8AC3E}">
        <p14:creationId xmlns:p14="http://schemas.microsoft.com/office/powerpoint/2010/main" val="255993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214489" y="203199"/>
            <a:ext cx="11751733" cy="4821187"/>
          </a:xfrm>
          <a:solidFill>
            <a:schemeClr val="accent2">
              <a:lumMod val="20000"/>
              <a:lumOff val="80000"/>
            </a:schemeClr>
          </a:solidFill>
          <a:ln w="19050">
            <a:solidFill>
              <a:schemeClr val="tx1"/>
            </a:solidFill>
          </a:ln>
        </p:spPr>
        <p:txBody>
          <a:bodyPr/>
          <a:lstStyle/>
          <a:p>
            <a:endParaRPr lang="en-US" dirty="0"/>
          </a:p>
        </p:txBody>
      </p:sp>
      <p:sp>
        <p:nvSpPr>
          <p:cNvPr id="3" name="Subtitle 2">
            <a:extLst>
              <a:ext uri="{FF2B5EF4-FFF2-40B4-BE49-F238E27FC236}">
                <a16:creationId xmlns:a16="http://schemas.microsoft.com/office/drawing/2014/main" id="{CFAB16A8-9A28-4917-8072-E7DAAE641D17}"/>
              </a:ext>
            </a:extLst>
          </p:cNvPr>
          <p:cNvSpPr>
            <a:spLocks noGrp="1"/>
          </p:cNvSpPr>
          <p:nvPr>
            <p:ph type="subTitle" idx="1"/>
          </p:nvPr>
        </p:nvSpPr>
        <p:spPr>
          <a:xfrm>
            <a:off x="214490" y="5245768"/>
            <a:ext cx="11751732" cy="1279210"/>
          </a:xfrm>
          <a:solidFill>
            <a:schemeClr val="bg2">
              <a:lumMod val="90000"/>
            </a:schemeClr>
          </a:solidFill>
        </p:spPr>
        <p:txBody>
          <a:bodyPr/>
          <a:lstStyle/>
          <a:p>
            <a:r>
              <a:rPr lang="vi-VN" b="1" dirty="0">
                <a:latin typeface="Times New Roman" panose="02020603050405020304" pitchFamily="18" charset="0"/>
                <a:cs typeface="Times New Roman" panose="02020603050405020304" pitchFamily="18" charset="0"/>
              </a:rPr>
              <a:t>Cách 2: </a:t>
            </a:r>
            <a:r>
              <a:rPr lang="vi-VN" dirty="0">
                <a:latin typeface="Times New Roman" panose="02020603050405020304" pitchFamily="18" charset="0"/>
                <a:cs typeface="Times New Roman" panose="02020603050405020304" pitchFamily="18" charset="0"/>
              </a:rPr>
              <a:t>Tìm PN 990 từ PN 980</a:t>
            </a:r>
            <a:r>
              <a:rPr lang="vi-V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Truy</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cập link: </a:t>
            </a:r>
            <a:r>
              <a:rPr lang="vi-VN" b="1" dirty="0">
                <a:solidFill>
                  <a:schemeClr val="accent1">
                    <a:lumMod val="75000"/>
                  </a:schemeClr>
                </a:solidFill>
                <a:latin typeface="Times New Roman" panose="02020603050405020304" pitchFamily="18" charset="0"/>
                <a:cs typeface="Times New Roman" panose="02020603050405020304" pitchFamily="18" charset="0"/>
              </a:rPr>
              <a:t>http://sfcs_qm.vn.gemteks.com/</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E52D7A0-D7DF-9DCF-F5F3-59CD38D3052F}"/>
              </a:ext>
            </a:extLst>
          </p:cNvPr>
          <p:cNvPicPr>
            <a:picLocks noChangeAspect="1"/>
          </p:cNvPicPr>
          <p:nvPr/>
        </p:nvPicPr>
        <p:blipFill>
          <a:blip r:embed="rId2"/>
          <a:stretch>
            <a:fillRect/>
          </a:stretch>
        </p:blipFill>
        <p:spPr>
          <a:xfrm>
            <a:off x="1855069" y="333022"/>
            <a:ext cx="8662102" cy="4498860"/>
          </a:xfrm>
          <a:prstGeom prst="rect">
            <a:avLst/>
          </a:prstGeom>
        </p:spPr>
      </p:pic>
    </p:spTree>
    <p:extLst>
      <p:ext uri="{BB962C8B-B14F-4D97-AF65-F5344CB8AC3E}">
        <p14:creationId xmlns:p14="http://schemas.microsoft.com/office/powerpoint/2010/main" val="86842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214489" y="203200"/>
            <a:ext cx="11751733" cy="4782686"/>
          </a:xfrm>
          <a:solidFill>
            <a:schemeClr val="accent2">
              <a:lumMod val="20000"/>
              <a:lumOff val="80000"/>
            </a:schemeClr>
          </a:solidFill>
          <a:ln w="19050">
            <a:solidFill>
              <a:schemeClr val="tx1"/>
            </a:solidFill>
          </a:ln>
        </p:spPr>
        <p:txBody>
          <a:bodyPr/>
          <a:lstStyle/>
          <a:p>
            <a:endParaRPr lang="en-US" dirty="0"/>
          </a:p>
        </p:txBody>
      </p:sp>
      <p:sp>
        <p:nvSpPr>
          <p:cNvPr id="3" name="Subtitle 2">
            <a:extLst>
              <a:ext uri="{FF2B5EF4-FFF2-40B4-BE49-F238E27FC236}">
                <a16:creationId xmlns:a16="http://schemas.microsoft.com/office/drawing/2014/main" id="{CFAB16A8-9A28-4917-8072-E7DAAE641D17}"/>
              </a:ext>
            </a:extLst>
          </p:cNvPr>
          <p:cNvSpPr>
            <a:spLocks noGrp="1"/>
          </p:cNvSpPr>
          <p:nvPr>
            <p:ph type="subTitle" idx="1"/>
          </p:nvPr>
        </p:nvSpPr>
        <p:spPr>
          <a:xfrm>
            <a:off x="214490" y="4985886"/>
            <a:ext cx="11751732" cy="1539092"/>
          </a:xfrm>
          <a:solidFill>
            <a:schemeClr val="bg2">
              <a:lumMod val="90000"/>
            </a:schemeClr>
          </a:solidFill>
        </p:spPr>
        <p:txBody>
          <a:bodyPr>
            <a:normAutofit/>
          </a:bodyPr>
          <a:lstStyle/>
          <a:p>
            <a:r>
              <a:rPr lang="vi-VN" dirty="0">
                <a:latin typeface="Times New Roman" panose="02020603050405020304" pitchFamily="18" charset="0"/>
                <a:cs typeface="Times New Roman" panose="02020603050405020304" pitchFamily="18" charset="0"/>
              </a:rPr>
              <a:t>Sau khi có PN 99(lưu ý chỉ được check tài liệu khi tài liệu ở trạng thái DCC)</a:t>
            </a:r>
          </a:p>
          <a:p>
            <a:r>
              <a:rPr lang="vi-VN" sz="2400" b="1" dirty="0"/>
              <a:t>Truy cập đường link: </a:t>
            </a:r>
            <a:r>
              <a:rPr lang="vi-VN" sz="2400" b="1" dirty="0">
                <a:solidFill>
                  <a:srgbClr val="0070C0"/>
                </a:solidFill>
              </a:rPr>
              <a:t>http://plm.gemtek.com.tw </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A70A8A4-862C-9C40-CD27-8789A6E39ED8}"/>
              </a:ext>
            </a:extLst>
          </p:cNvPr>
          <p:cNvPicPr>
            <a:picLocks noChangeAspect="1"/>
          </p:cNvPicPr>
          <p:nvPr/>
        </p:nvPicPr>
        <p:blipFill>
          <a:blip r:embed="rId2"/>
          <a:stretch>
            <a:fillRect/>
          </a:stretch>
        </p:blipFill>
        <p:spPr>
          <a:xfrm>
            <a:off x="270077" y="333022"/>
            <a:ext cx="11571403" cy="4434695"/>
          </a:xfrm>
          <a:prstGeom prst="rect">
            <a:avLst/>
          </a:prstGeom>
        </p:spPr>
      </p:pic>
    </p:spTree>
    <p:extLst>
      <p:ext uri="{BB962C8B-B14F-4D97-AF65-F5344CB8AC3E}">
        <p14:creationId xmlns:p14="http://schemas.microsoft.com/office/powerpoint/2010/main" val="181604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214489" y="203200"/>
            <a:ext cx="11751733" cy="4686434"/>
          </a:xfrm>
          <a:solidFill>
            <a:schemeClr val="accent2">
              <a:lumMod val="20000"/>
              <a:lumOff val="80000"/>
            </a:schemeClr>
          </a:solidFill>
          <a:ln w="19050">
            <a:solidFill>
              <a:schemeClr val="tx1"/>
            </a:solidFill>
          </a:ln>
        </p:spPr>
        <p:txBody>
          <a:bodyPr/>
          <a:lstStyle/>
          <a:p>
            <a:endParaRPr lang="en-US" dirty="0"/>
          </a:p>
        </p:txBody>
      </p:sp>
      <p:sp>
        <p:nvSpPr>
          <p:cNvPr id="3" name="Subtitle 2">
            <a:extLst>
              <a:ext uri="{FF2B5EF4-FFF2-40B4-BE49-F238E27FC236}">
                <a16:creationId xmlns:a16="http://schemas.microsoft.com/office/drawing/2014/main" id="{CFAB16A8-9A28-4917-8072-E7DAAE641D17}"/>
              </a:ext>
            </a:extLst>
          </p:cNvPr>
          <p:cNvSpPr>
            <a:spLocks noGrp="1"/>
          </p:cNvSpPr>
          <p:nvPr>
            <p:ph type="subTitle" idx="1"/>
          </p:nvPr>
        </p:nvSpPr>
        <p:spPr>
          <a:xfrm>
            <a:off x="214490" y="5168766"/>
            <a:ext cx="11751732" cy="1356212"/>
          </a:xfrm>
          <a:solidFill>
            <a:schemeClr val="bg2">
              <a:lumMod val="90000"/>
            </a:schemeClr>
          </a:solidFill>
        </p:spPr>
        <p:txBody>
          <a:bodyPr>
            <a:normAutofit fontScale="92500"/>
          </a:bodyPr>
          <a:lstStyle/>
          <a:p>
            <a:pPr algn="l"/>
            <a:r>
              <a:rPr lang="vi-VN" dirty="0">
                <a:latin typeface="Times New Roman" panose="02020603050405020304" pitchFamily="18" charset="0"/>
                <a:cs typeface="Times New Roman" panose="02020603050405020304" pitchFamily="18" charset="0"/>
              </a:rPr>
              <a:t>- Kích thước label                        - Số lượng label cần dán  - Nội dung mã vạch, QR scan</a:t>
            </a:r>
          </a:p>
          <a:p>
            <a:pPr algn="l"/>
            <a:r>
              <a:rPr lang="vi-VN" dirty="0">
                <a:latin typeface="Times New Roman" panose="02020603050405020304" pitchFamily="18" charset="0"/>
                <a:cs typeface="Times New Roman" panose="02020603050405020304" pitchFamily="18" charset="0"/>
              </a:rPr>
              <a:t>- Phương hướng vị trí dán label   - Chiều cao mã vạch        - Cấp độ </a:t>
            </a:r>
          </a:p>
          <a:p>
            <a:pPr algn="l"/>
            <a:r>
              <a:rPr lang="vi-VN" dirty="0">
                <a:latin typeface="Times New Roman" panose="02020603050405020304" pitchFamily="18" charset="0"/>
                <a:cs typeface="Times New Roman" panose="02020603050405020304" pitchFamily="18" charset="0"/>
              </a:rPr>
              <a:t>- Thông tin trên label                   - Kích thước QR              - Ghi chú kích thước riêng(logo,phôg chữ,..)</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28F08C-693C-3362-6AF5-DE0C85928E85}"/>
              </a:ext>
            </a:extLst>
          </p:cNvPr>
          <p:cNvPicPr>
            <a:picLocks noChangeAspect="1"/>
          </p:cNvPicPr>
          <p:nvPr/>
        </p:nvPicPr>
        <p:blipFill>
          <a:blip r:embed="rId2"/>
          <a:stretch>
            <a:fillRect/>
          </a:stretch>
        </p:blipFill>
        <p:spPr>
          <a:xfrm>
            <a:off x="3593592" y="333022"/>
            <a:ext cx="8154996" cy="4377495"/>
          </a:xfrm>
          <a:prstGeom prst="rect">
            <a:avLst/>
          </a:prstGeom>
        </p:spPr>
      </p:pic>
      <p:pic>
        <p:nvPicPr>
          <p:cNvPr id="7" name="Picture 6">
            <a:extLst>
              <a:ext uri="{FF2B5EF4-FFF2-40B4-BE49-F238E27FC236}">
                <a16:creationId xmlns:a16="http://schemas.microsoft.com/office/drawing/2014/main" id="{9C687499-9221-3880-FC39-C32F9B6B3F4A}"/>
              </a:ext>
            </a:extLst>
          </p:cNvPr>
          <p:cNvPicPr>
            <a:picLocks noChangeAspect="1"/>
          </p:cNvPicPr>
          <p:nvPr/>
        </p:nvPicPr>
        <p:blipFill>
          <a:blip r:embed="rId3"/>
          <a:stretch>
            <a:fillRect/>
          </a:stretch>
        </p:blipFill>
        <p:spPr>
          <a:xfrm>
            <a:off x="225778" y="1062533"/>
            <a:ext cx="2983934" cy="2644445"/>
          </a:xfrm>
          <a:prstGeom prst="rect">
            <a:avLst/>
          </a:prstGeom>
        </p:spPr>
      </p:pic>
      <p:cxnSp>
        <p:nvCxnSpPr>
          <p:cNvPr id="9" name="Straight Arrow Connector 8">
            <a:extLst>
              <a:ext uri="{FF2B5EF4-FFF2-40B4-BE49-F238E27FC236}">
                <a16:creationId xmlns:a16="http://schemas.microsoft.com/office/drawing/2014/main" id="{806678C8-5585-A454-F44B-4DF8C514AA99}"/>
              </a:ext>
            </a:extLst>
          </p:cNvPr>
          <p:cNvCxnSpPr>
            <a:cxnSpLocks/>
          </p:cNvCxnSpPr>
          <p:nvPr/>
        </p:nvCxnSpPr>
        <p:spPr>
          <a:xfrm>
            <a:off x="3320716" y="2464067"/>
            <a:ext cx="27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07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214489" y="203199"/>
            <a:ext cx="11751733" cy="4619057"/>
          </a:xfrm>
          <a:solidFill>
            <a:schemeClr val="accent2">
              <a:lumMod val="20000"/>
              <a:lumOff val="80000"/>
            </a:schemeClr>
          </a:solidFill>
          <a:ln w="19050">
            <a:solidFill>
              <a:schemeClr val="tx1"/>
            </a:solidFill>
          </a:ln>
        </p:spPr>
        <p:txBody>
          <a:bodyPr/>
          <a:lstStyle/>
          <a:p>
            <a:r>
              <a:rPr lang="vi-VN" dirty="0"/>
              <a:t>.</a:t>
            </a:r>
            <a:endParaRPr lang="en-US" dirty="0"/>
          </a:p>
        </p:txBody>
      </p:sp>
      <p:sp>
        <p:nvSpPr>
          <p:cNvPr id="3" name="Subtitle 2">
            <a:extLst>
              <a:ext uri="{FF2B5EF4-FFF2-40B4-BE49-F238E27FC236}">
                <a16:creationId xmlns:a16="http://schemas.microsoft.com/office/drawing/2014/main" id="{CFAB16A8-9A28-4917-8072-E7DAAE641D17}"/>
              </a:ext>
            </a:extLst>
          </p:cNvPr>
          <p:cNvSpPr>
            <a:spLocks noGrp="1"/>
          </p:cNvSpPr>
          <p:nvPr>
            <p:ph type="subTitle" idx="1"/>
          </p:nvPr>
        </p:nvSpPr>
        <p:spPr>
          <a:xfrm>
            <a:off x="214490" y="5332396"/>
            <a:ext cx="11751732" cy="1192581"/>
          </a:xfrm>
          <a:solidFill>
            <a:schemeClr val="bg2">
              <a:lumMod val="90000"/>
            </a:schemeClr>
          </a:solidFill>
        </p:spPr>
        <p:txBody>
          <a:bodyPr>
            <a:normAutofit fontScale="92500" lnSpcReduction="10000"/>
          </a:bodyPr>
          <a:lstStyle/>
          <a:p>
            <a:pPr algn="l"/>
            <a:r>
              <a:rPr lang="vi-VN" dirty="0">
                <a:latin typeface="Times New Roman" panose="02020603050405020304" pitchFamily="18" charset="0"/>
                <a:cs typeface="Times New Roman" panose="02020603050405020304" pitchFamily="18" charset="0"/>
              </a:rPr>
              <a:t>1. Quy định đóng gói trên pallet, lưu ý về phương thức xuất hàng</a:t>
            </a:r>
          </a:p>
          <a:p>
            <a:pPr algn="l"/>
            <a:r>
              <a:rPr lang="vi-VN" dirty="0">
                <a:latin typeface="Times New Roman" panose="02020603050405020304" pitchFamily="18" charset="0"/>
                <a:cs typeface="Times New Roman" panose="02020603050405020304" pitchFamily="18" charset="0"/>
                <a:sym typeface="Wingdings" panose="05000000000000000000" pitchFamily="2" charset="2"/>
              </a:rPr>
              <a:t>2. </a:t>
            </a:r>
            <a:r>
              <a:rPr lang="vi-VN" dirty="0">
                <a:latin typeface="Times New Roman" panose="02020603050405020304" pitchFamily="18" charset="0"/>
                <a:cs typeface="Times New Roman" panose="02020603050405020304" pitchFamily="18" charset="0"/>
              </a:rPr>
              <a:t>Hướng dẫn đóng gói, vị trí đặt để</a:t>
            </a:r>
          </a:p>
          <a:p>
            <a:pPr algn="l"/>
            <a:r>
              <a:rPr lang="vi-VN" dirty="0">
                <a:latin typeface="Times New Roman" panose="02020603050405020304" pitchFamily="18" charset="0"/>
                <a:cs typeface="Times New Roman" panose="02020603050405020304" pitchFamily="18" charset="0"/>
                <a:sym typeface="Wingdings" panose="05000000000000000000" pitchFamily="2" charset="2"/>
              </a:rPr>
              <a:t>3. Giải thích tên liệu và số lượng liệu cần sử dụng để đóng gói (Trong 1box-1carton-1pallet)</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3A2DDDE7-4BEB-BE85-6E6D-37E5696AD0DE}"/>
              </a:ext>
            </a:extLst>
          </p:cNvPr>
          <p:cNvPicPr>
            <a:picLocks noChangeAspect="1"/>
          </p:cNvPicPr>
          <p:nvPr/>
        </p:nvPicPr>
        <p:blipFill>
          <a:blip r:embed="rId2"/>
          <a:stretch>
            <a:fillRect/>
          </a:stretch>
        </p:blipFill>
        <p:spPr>
          <a:xfrm>
            <a:off x="288232" y="699909"/>
            <a:ext cx="3372627" cy="2988916"/>
          </a:xfrm>
          <a:prstGeom prst="rect">
            <a:avLst/>
          </a:prstGeom>
        </p:spPr>
      </p:pic>
      <p:pic>
        <p:nvPicPr>
          <p:cNvPr id="12" name="Picture 11">
            <a:extLst>
              <a:ext uri="{FF2B5EF4-FFF2-40B4-BE49-F238E27FC236}">
                <a16:creationId xmlns:a16="http://schemas.microsoft.com/office/drawing/2014/main" id="{D9E95EA9-C03F-5F81-E9E1-FCCFFEB5F98A}"/>
              </a:ext>
            </a:extLst>
          </p:cNvPr>
          <p:cNvPicPr>
            <a:picLocks noChangeAspect="1"/>
          </p:cNvPicPr>
          <p:nvPr/>
        </p:nvPicPr>
        <p:blipFill>
          <a:blip r:embed="rId3"/>
          <a:stretch>
            <a:fillRect/>
          </a:stretch>
        </p:blipFill>
        <p:spPr>
          <a:xfrm>
            <a:off x="4008922" y="203198"/>
            <a:ext cx="6734071" cy="4619057"/>
          </a:xfrm>
          <a:prstGeom prst="rect">
            <a:avLst/>
          </a:prstGeom>
        </p:spPr>
      </p:pic>
    </p:spTree>
    <p:extLst>
      <p:ext uri="{BB962C8B-B14F-4D97-AF65-F5344CB8AC3E}">
        <p14:creationId xmlns:p14="http://schemas.microsoft.com/office/powerpoint/2010/main" val="323883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53F0-31FB-C613-C4AC-1D4713DC7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29918-8ED0-102A-18B0-0DA94912CAE8}"/>
              </a:ext>
            </a:extLst>
          </p:cNvPr>
          <p:cNvSpPr>
            <a:spLocks noGrp="1"/>
          </p:cNvSpPr>
          <p:nvPr>
            <p:ph type="ctrTitle"/>
          </p:nvPr>
        </p:nvSpPr>
        <p:spPr>
          <a:xfrm>
            <a:off x="1179576" y="1097280"/>
            <a:ext cx="9802368" cy="4700016"/>
          </a:xfrm>
          <a:solidFill>
            <a:schemeClr val="accent2">
              <a:lumMod val="20000"/>
              <a:lumOff val="80000"/>
            </a:schemeClr>
          </a:solidFill>
          <a:ln w="19050">
            <a:solidFill>
              <a:schemeClr val="tx1"/>
            </a:solidFill>
          </a:ln>
        </p:spPr>
        <p:txBody>
          <a:bodyPr/>
          <a:lstStyle/>
          <a:p>
            <a:r>
              <a:rPr lang="vi-VN" dirty="0"/>
              <a:t>Cảm ơn đã tham gia</a:t>
            </a:r>
            <a:br>
              <a:rPr lang="vi-VN" dirty="0"/>
            </a:br>
            <a:br>
              <a:rPr lang="vi-VN" dirty="0"/>
            </a:br>
            <a:endParaRPr lang="en-US" dirty="0"/>
          </a:p>
        </p:txBody>
      </p:sp>
    </p:spTree>
    <p:extLst>
      <p:ext uri="{BB962C8B-B14F-4D97-AF65-F5344CB8AC3E}">
        <p14:creationId xmlns:p14="http://schemas.microsoft.com/office/powerpoint/2010/main" val="348969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296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Medium</vt:lpstr>
      <vt:lpstr>Arial</vt:lpstr>
      <vt:lpstr>Calibri</vt:lpstr>
      <vt:lpstr>Calibri Light</vt:lpstr>
      <vt:lpstr>Times New Roman</vt:lpstr>
      <vt:lpstr>Office Theme</vt:lpstr>
      <vt:lpstr>Đào tạo kiểm tra packing SOP     </vt:lpstr>
      <vt:lpstr>Đào tạo kiểm tra packing SOP  SOP-Quy trình thao tác chuẩn, là một hệ thống quy trình được tạo ra với mục đích hướng dẫn và duy trì chất lượng công việc. Nếu thực hiện đúng theo các bước trong quy trình đó sẽ giúp chúng ta tránh khỏi các sai sót có thể xảy ra, đặc biệt giúp cho người mới nhanh chóng làm quen với môi trường làm việc.   * Label                       * Đóng gói sản phẩm </vt:lpstr>
      <vt:lpstr>PowerPoint Presentation</vt:lpstr>
      <vt:lpstr>PowerPoint Presentation</vt:lpstr>
      <vt:lpstr>PowerPoint Presentation</vt:lpstr>
      <vt:lpstr>PowerPoint Presentation</vt:lpstr>
      <vt:lpstr>.</vt:lpstr>
      <vt:lpstr>Cảm ơn đã tham gia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QAD-Public-Account</dc:creator>
  <cp:lastModifiedBy>Doan_Thi_Hue - 段氏花</cp:lastModifiedBy>
  <cp:revision>18</cp:revision>
  <dcterms:created xsi:type="dcterms:W3CDTF">2020-02-01T08:29:00Z</dcterms:created>
  <dcterms:modified xsi:type="dcterms:W3CDTF">2025-03-31T09:33:45Z</dcterms:modified>
</cp:coreProperties>
</file>