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5755E-1D30-B0AD-7328-4E1F2831F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56969-AE7D-8773-9E45-5D24C1C855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074CA2-824A-3062-A674-90A198906CFD}"/>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C3CC7332-D310-B0D3-512D-EFC5CBDC5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33E33-5430-2231-7AC7-212AB59EC19A}"/>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35570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39F1-7E89-189A-0282-9438B5A02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3E168C-06EF-9823-D2B4-7EE0F1EB6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BE077-81BF-8350-D93D-4C65CEC391A8}"/>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DAF584D5-9824-F6B3-0221-9809DC475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1DD44-A475-0E7C-62F8-7A7551CBB2C8}"/>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1296138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3A738-5DF9-2510-5F41-39A1006105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CAD16F-531C-3FEC-F96B-CDD9C310C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78F27-5D75-C979-C5C6-84F5901F78BC}"/>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EE6C31CD-45CD-6256-4E65-FD1A43378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419B5-5545-0C16-6E5D-13B4F0D6FF35}"/>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209203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E5FB-FFC9-4EFC-5AE3-36DC3D449B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FDCAE-FD6D-E864-D0BB-F03F8208D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CC63-8D1C-99EC-9311-C7E6BF15AF8B}"/>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8C3F214E-BAB1-7EEE-68EF-1F48F6212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48FED-B142-B99C-BA80-D5418492C41D}"/>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15567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BAC0-0CA0-F33E-B64A-066BDC47E7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5217D9-11DA-5953-BA4E-B3C03D59AC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0E15C-F020-A3E4-0481-32DF39B620F2}"/>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A5218A2F-0693-C830-6F08-4DE8100A4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C6FCF-EFEB-025B-BE57-452455D419A7}"/>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46814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C6CC-351E-8D7F-7C09-677090943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067BE3-9928-7926-704A-4677A13DE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A2431A-7754-73AD-939E-B90ED39BD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B347A1-8F49-ECF1-5528-3BF53279B290}"/>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6" name="Footer Placeholder 5">
            <a:extLst>
              <a:ext uri="{FF2B5EF4-FFF2-40B4-BE49-F238E27FC236}">
                <a16:creationId xmlns:a16="http://schemas.microsoft.com/office/drawing/2014/main" id="{B82BD004-AF8D-2CC7-DD08-89000DC76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61926-EF4A-2EE2-0489-264829A3F060}"/>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2031854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8C02-A369-F32B-1D51-702C5BB492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3A74C6-C732-528A-608B-8C41F1A9C7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1D1025-3200-955E-DB22-6440666CF6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3C8E17-CB1A-23C3-E54F-0CDAE0BB2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4676D-51A9-144B-A2CC-CF879AD6D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22B747-81AE-665A-BA84-2EC291634A5A}"/>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8" name="Footer Placeholder 7">
            <a:extLst>
              <a:ext uri="{FF2B5EF4-FFF2-40B4-BE49-F238E27FC236}">
                <a16:creationId xmlns:a16="http://schemas.microsoft.com/office/drawing/2014/main" id="{C247C6C2-91A9-9A8D-94B7-CA04071F9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7D5C7B-8588-6F09-0746-C7636C037E43}"/>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120133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DD15-F90E-F080-2C24-7F545572A3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04A8C6-203C-B79A-F12D-7C787B64D0DA}"/>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4" name="Footer Placeholder 3">
            <a:extLst>
              <a:ext uri="{FF2B5EF4-FFF2-40B4-BE49-F238E27FC236}">
                <a16:creationId xmlns:a16="http://schemas.microsoft.com/office/drawing/2014/main" id="{4DC2D43B-F26B-AD78-B612-12C5B00AA2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F3D112-0D1F-466C-E50F-85004BC61412}"/>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36872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E8F08-C246-2A59-7BA0-0D1315ABD14B}"/>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3" name="Footer Placeholder 2">
            <a:extLst>
              <a:ext uri="{FF2B5EF4-FFF2-40B4-BE49-F238E27FC236}">
                <a16:creationId xmlns:a16="http://schemas.microsoft.com/office/drawing/2014/main" id="{8AB8C08D-C215-D6C5-4125-76C53BB775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749430-470A-6F79-6FBD-BD4AF4AA977E}"/>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235800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F234-F08A-4DE9-AF5D-1B2A9FB4C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FFFBAF-D485-4C99-9FB8-5EA5DA8DF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2CCF5-ECF0-02B7-796F-6125FF2B4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AC4AB0-A322-9316-98B2-767D688F30F2}"/>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6" name="Footer Placeholder 5">
            <a:extLst>
              <a:ext uri="{FF2B5EF4-FFF2-40B4-BE49-F238E27FC236}">
                <a16:creationId xmlns:a16="http://schemas.microsoft.com/office/drawing/2014/main" id="{1CC4FF17-A994-06B2-1D3B-03C944052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4428D-89BB-D493-D5CB-60928605DD05}"/>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345580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C461-F673-FE3F-A06C-1A151396C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A05DFD-B434-255B-3E82-27E5F877D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42D71E-F16A-1CB4-BFA4-BBC912080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072D-01C4-9FD6-D1A9-EA117831D146}"/>
              </a:ext>
            </a:extLst>
          </p:cNvPr>
          <p:cNvSpPr>
            <a:spLocks noGrp="1"/>
          </p:cNvSpPr>
          <p:nvPr>
            <p:ph type="dt" sz="half" idx="10"/>
          </p:nvPr>
        </p:nvSpPr>
        <p:spPr/>
        <p:txBody>
          <a:bodyPr/>
          <a:lstStyle/>
          <a:p>
            <a:fld id="{EDE5742D-043F-4800-8182-E2A53F39C646}" type="datetimeFigureOut">
              <a:rPr lang="en-US" smtClean="0"/>
              <a:t>3/31/2025</a:t>
            </a:fld>
            <a:endParaRPr lang="en-US"/>
          </a:p>
        </p:txBody>
      </p:sp>
      <p:sp>
        <p:nvSpPr>
          <p:cNvPr id="6" name="Footer Placeholder 5">
            <a:extLst>
              <a:ext uri="{FF2B5EF4-FFF2-40B4-BE49-F238E27FC236}">
                <a16:creationId xmlns:a16="http://schemas.microsoft.com/office/drawing/2014/main" id="{8C621EA9-BEB1-2F8E-B94F-9A558E8DD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09447-A032-29C4-9880-6B7E1C7FE97D}"/>
              </a:ext>
            </a:extLst>
          </p:cNvPr>
          <p:cNvSpPr>
            <a:spLocks noGrp="1"/>
          </p:cNvSpPr>
          <p:nvPr>
            <p:ph type="sldNum" sz="quarter" idx="12"/>
          </p:nvPr>
        </p:nvSpPr>
        <p:spPr/>
        <p:txBody>
          <a:bodyPr/>
          <a:lstStyle/>
          <a:p>
            <a:fld id="{782C4CA4-72A9-4F81-80AA-6E4C08E73B72}" type="slidenum">
              <a:rPr lang="en-US" smtClean="0"/>
              <a:t>‹#›</a:t>
            </a:fld>
            <a:endParaRPr lang="en-US"/>
          </a:p>
        </p:txBody>
      </p:sp>
    </p:spTree>
    <p:extLst>
      <p:ext uri="{BB962C8B-B14F-4D97-AF65-F5344CB8AC3E}">
        <p14:creationId xmlns:p14="http://schemas.microsoft.com/office/powerpoint/2010/main" val="348915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73BF0-A433-FA6F-8C25-1C8191A5E1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3C8A17-2A7F-0192-9494-36A11D940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D1E44-0BF3-6E1C-5C20-AECAADB0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E5742D-043F-4800-8182-E2A53F39C646}" type="datetimeFigureOut">
              <a:rPr lang="en-US" smtClean="0"/>
              <a:t>3/31/2025</a:t>
            </a:fld>
            <a:endParaRPr lang="en-US"/>
          </a:p>
        </p:txBody>
      </p:sp>
      <p:sp>
        <p:nvSpPr>
          <p:cNvPr id="5" name="Footer Placeholder 4">
            <a:extLst>
              <a:ext uri="{FF2B5EF4-FFF2-40B4-BE49-F238E27FC236}">
                <a16:creationId xmlns:a16="http://schemas.microsoft.com/office/drawing/2014/main" id="{5F97EC73-E3CB-2310-565C-E00CC224A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480246-22A7-3A16-8EF4-EA8E2E74C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2C4CA4-72A9-4F81-80AA-6E4C08E73B72}" type="slidenum">
              <a:rPr lang="en-US" smtClean="0"/>
              <a:t>‹#›</a:t>
            </a:fld>
            <a:endParaRPr lang="en-US"/>
          </a:p>
        </p:txBody>
      </p:sp>
    </p:spTree>
    <p:extLst>
      <p:ext uri="{BB962C8B-B14F-4D97-AF65-F5344CB8AC3E}">
        <p14:creationId xmlns:p14="http://schemas.microsoft.com/office/powerpoint/2010/main" val="369074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0E57-EEEF-FF4B-26F4-4C75FA2B2E9F}"/>
              </a:ext>
            </a:extLst>
          </p:cNvPr>
          <p:cNvSpPr>
            <a:spLocks noGrp="1"/>
          </p:cNvSpPr>
          <p:nvPr>
            <p:ph type="ctrTitle"/>
          </p:nvPr>
        </p:nvSpPr>
        <p:spPr/>
        <p:txBody>
          <a:bodyPr/>
          <a:lstStyle/>
          <a:p>
            <a:r>
              <a:rPr lang="en-US" dirty="0"/>
              <a:t>SOP </a:t>
            </a:r>
            <a:r>
              <a:rPr lang="en-US" dirty="0" err="1"/>
              <a:t>tra</a:t>
            </a:r>
            <a:r>
              <a:rPr lang="en-US" dirty="0"/>
              <a:t> </a:t>
            </a:r>
            <a:r>
              <a:rPr lang="en-US" dirty="0" err="1"/>
              <a:t>cứu</a:t>
            </a:r>
            <a:r>
              <a:rPr lang="en-US" dirty="0"/>
              <a:t> AQL </a:t>
            </a:r>
            <a:br>
              <a:rPr lang="en-US" dirty="0"/>
            </a:br>
            <a:r>
              <a:rPr lang="en-US" dirty="0"/>
              <a:t> </a:t>
            </a:r>
            <a:r>
              <a:rPr lang="en-US" dirty="0" err="1"/>
              <a:t>sử</a:t>
            </a:r>
            <a:r>
              <a:rPr lang="en-US" dirty="0"/>
              <a:t> </a:t>
            </a:r>
            <a:r>
              <a:rPr lang="en-US" dirty="0" err="1"/>
              <a:t>dụng</a:t>
            </a:r>
            <a:r>
              <a:rPr lang="en-US" dirty="0"/>
              <a:t> </a:t>
            </a:r>
            <a:r>
              <a:rPr lang="en-US" dirty="0" err="1"/>
              <a:t>bảng</a:t>
            </a:r>
            <a:r>
              <a:rPr lang="en-US" dirty="0"/>
              <a:t> MIL-STD-105E</a:t>
            </a:r>
          </a:p>
        </p:txBody>
      </p:sp>
    </p:spTree>
    <p:extLst>
      <p:ext uri="{BB962C8B-B14F-4D97-AF65-F5344CB8AC3E}">
        <p14:creationId xmlns:p14="http://schemas.microsoft.com/office/powerpoint/2010/main" val="916332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A9981-3EAC-5AED-08EF-95570ED47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77B9A-7C75-6068-C105-09DA5A063A2D}"/>
              </a:ext>
            </a:extLst>
          </p:cNvPr>
          <p:cNvSpPr>
            <a:spLocks noGrp="1"/>
          </p:cNvSpPr>
          <p:nvPr>
            <p:ph type="ctrTitle"/>
          </p:nvPr>
        </p:nvSpPr>
        <p:spPr>
          <a:xfrm>
            <a:off x="143256" y="91441"/>
            <a:ext cx="9144000" cy="3557016"/>
          </a:xfrm>
        </p:spPr>
        <p:txBody>
          <a:bodyPr>
            <a:noAutofit/>
          </a:bodyPr>
          <a:lstStyle/>
          <a:p>
            <a:pPr algn="l">
              <a:buNone/>
            </a:pPr>
            <a:r>
              <a:rPr lang="vi-VN" sz="3000" b="1" dirty="0"/>
              <a:t>Tóm tắt các bước</a:t>
            </a:r>
            <a:br>
              <a:rPr lang="en-US" sz="3000" b="1" dirty="0"/>
            </a:br>
            <a:br>
              <a:rPr lang="vi-VN" sz="3000" dirty="0"/>
            </a:br>
            <a:r>
              <a:rPr lang="en-US" sz="3000" dirty="0"/>
              <a:t>1.</a:t>
            </a:r>
            <a:r>
              <a:rPr lang="vi-VN" sz="3000" dirty="0"/>
              <a:t>Xác định cỡ lô.</a:t>
            </a:r>
            <a:br>
              <a:rPr lang="vi-VN" sz="3000" dirty="0"/>
            </a:br>
            <a:r>
              <a:rPr lang="en-US" sz="3000" dirty="0"/>
              <a:t>2.</a:t>
            </a:r>
            <a:r>
              <a:rPr lang="vi-VN" sz="3000" dirty="0"/>
              <a:t>Chọn mức kiểm tra.</a:t>
            </a:r>
            <a:br>
              <a:rPr lang="vi-VN" sz="3000" dirty="0"/>
            </a:br>
            <a:r>
              <a:rPr lang="en-US" sz="3000" dirty="0"/>
              <a:t>3.</a:t>
            </a:r>
            <a:r>
              <a:rPr lang="vi-VN" sz="3000" dirty="0"/>
              <a:t>Tra bảng lấy Sample Size Code Letter.</a:t>
            </a:r>
            <a:br>
              <a:rPr lang="vi-VN" sz="3000" dirty="0"/>
            </a:br>
            <a:r>
              <a:rPr lang="en-US" sz="3000" dirty="0"/>
              <a:t>4.</a:t>
            </a:r>
            <a:r>
              <a:rPr lang="vi-VN" sz="3000" dirty="0"/>
              <a:t>Dựa vào chữ cái, tra cỡ mẫu.</a:t>
            </a:r>
            <a:br>
              <a:rPr lang="vi-VN" sz="3000" dirty="0"/>
            </a:br>
            <a:r>
              <a:rPr lang="en-US" sz="3000" dirty="0"/>
              <a:t>5.</a:t>
            </a:r>
            <a:r>
              <a:rPr lang="vi-VN" sz="3000" dirty="0"/>
              <a:t>Chọn AQL, xác định số lỗi chấp nhận.</a:t>
            </a:r>
            <a:br>
              <a:rPr lang="vi-VN" sz="3000" dirty="0"/>
            </a:br>
            <a:r>
              <a:rPr lang="en-US" sz="3000" dirty="0"/>
              <a:t>6.</a:t>
            </a:r>
            <a:r>
              <a:rPr lang="vi-VN" sz="3000" dirty="0"/>
              <a:t>Kiểm tra mẫu và quyết định chấp nhận hay loại bỏ lô.</a:t>
            </a:r>
          </a:p>
        </p:txBody>
      </p:sp>
    </p:spTree>
    <p:extLst>
      <p:ext uri="{BB962C8B-B14F-4D97-AF65-F5344CB8AC3E}">
        <p14:creationId xmlns:p14="http://schemas.microsoft.com/office/powerpoint/2010/main" val="288261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85873-479A-7E17-6CA0-BE95172DD4C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A491F743-7E9E-4F58-87C6-F9B6422203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663" y="905142"/>
            <a:ext cx="10905066" cy="551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360563D-058A-3770-1BFB-828B7C51DC95}"/>
              </a:ext>
            </a:extLst>
          </p:cNvPr>
          <p:cNvSpPr txBox="1"/>
          <p:nvPr/>
        </p:nvSpPr>
        <p:spPr>
          <a:xfrm>
            <a:off x="537663" y="250158"/>
            <a:ext cx="6099048" cy="646331"/>
          </a:xfrm>
          <a:prstGeom prst="rect">
            <a:avLst/>
          </a:prstGeom>
          <a:noFill/>
        </p:spPr>
        <p:txBody>
          <a:bodyPr wrap="square">
            <a:spAutoFit/>
          </a:bodyPr>
          <a:lstStyle/>
          <a:p>
            <a:r>
              <a:rPr lang="en-US" sz="1800" dirty="0"/>
              <a:t>1.</a:t>
            </a:r>
            <a:r>
              <a:rPr lang="vi-VN" sz="1800" dirty="0"/>
              <a:t>Xác định cỡ lô</a:t>
            </a:r>
            <a:r>
              <a:rPr lang="en-US" sz="1800" dirty="0"/>
              <a:t>,</a:t>
            </a:r>
            <a:r>
              <a:rPr lang="vi-VN" sz="1800" dirty="0"/>
              <a:t> </a:t>
            </a:r>
            <a:endParaRPr lang="en-US" sz="1800" dirty="0"/>
          </a:p>
          <a:p>
            <a:r>
              <a:rPr lang="en-US" dirty="0"/>
              <a:t>2.C</a:t>
            </a:r>
            <a:r>
              <a:rPr lang="vi-VN" sz="1800" dirty="0"/>
              <a:t>họn mức kiểm tra.</a:t>
            </a:r>
            <a:endParaRPr lang="en-US" dirty="0"/>
          </a:p>
        </p:txBody>
      </p:sp>
    </p:spTree>
    <p:extLst>
      <p:ext uri="{BB962C8B-B14F-4D97-AF65-F5344CB8AC3E}">
        <p14:creationId xmlns:p14="http://schemas.microsoft.com/office/powerpoint/2010/main" val="417901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BBACC-7B2A-9E41-6E7B-D5F96FE334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92EBD9E-9698-18A9-BFD1-B2139B9135EF}"/>
              </a:ext>
            </a:extLst>
          </p:cNvPr>
          <p:cNvSpPr txBox="1"/>
          <p:nvPr/>
        </p:nvSpPr>
        <p:spPr>
          <a:xfrm>
            <a:off x="537663" y="250158"/>
            <a:ext cx="6099048" cy="646331"/>
          </a:xfrm>
          <a:prstGeom prst="rect">
            <a:avLst/>
          </a:prstGeom>
          <a:noFill/>
        </p:spPr>
        <p:txBody>
          <a:bodyPr wrap="square">
            <a:spAutoFit/>
          </a:bodyPr>
          <a:lstStyle/>
          <a:p>
            <a:r>
              <a:rPr lang="en-US" sz="1800" dirty="0"/>
              <a:t>3.</a:t>
            </a:r>
            <a:r>
              <a:rPr lang="vi-VN" sz="1800" dirty="0"/>
              <a:t>Tra bảng lấy Sample Size Code Letter.</a:t>
            </a:r>
            <a:endParaRPr lang="en-US" sz="1800" dirty="0"/>
          </a:p>
          <a:p>
            <a:r>
              <a:rPr lang="en-US" sz="1800" dirty="0"/>
              <a:t>4.</a:t>
            </a:r>
            <a:r>
              <a:rPr lang="vi-VN" sz="1800" dirty="0"/>
              <a:t> Dựa vào chữ cái, tra cỡ mẫu</a:t>
            </a:r>
            <a:endParaRPr lang="en-US" dirty="0"/>
          </a:p>
        </p:txBody>
      </p:sp>
      <p:pic>
        <p:nvPicPr>
          <p:cNvPr id="3" name="Picture 2">
            <a:extLst>
              <a:ext uri="{FF2B5EF4-FFF2-40B4-BE49-F238E27FC236}">
                <a16:creationId xmlns:a16="http://schemas.microsoft.com/office/drawing/2014/main" id="{AE5F4B1C-6A9E-4A70-FE54-E47D5649EF2A}"/>
              </a:ext>
            </a:extLst>
          </p:cNvPr>
          <p:cNvPicPr>
            <a:picLocks noChangeAspect="1"/>
          </p:cNvPicPr>
          <p:nvPr/>
        </p:nvPicPr>
        <p:blipFill>
          <a:blip r:embed="rId2"/>
          <a:stretch>
            <a:fillRect/>
          </a:stretch>
        </p:blipFill>
        <p:spPr>
          <a:xfrm>
            <a:off x="613324" y="867095"/>
            <a:ext cx="10819048" cy="5123809"/>
          </a:xfrm>
          <a:prstGeom prst="rect">
            <a:avLst/>
          </a:prstGeom>
        </p:spPr>
      </p:pic>
    </p:spTree>
    <p:extLst>
      <p:ext uri="{BB962C8B-B14F-4D97-AF65-F5344CB8AC3E}">
        <p14:creationId xmlns:p14="http://schemas.microsoft.com/office/powerpoint/2010/main" val="383976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7861B6-1EAA-3351-D4BA-F23150FF84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CC9EEC3-8B9D-3014-93F0-205C37C81E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8848" y="768095"/>
            <a:ext cx="10745172" cy="588747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1745037-2A56-E3E3-369E-35DFBCFECF73}"/>
              </a:ext>
            </a:extLst>
          </p:cNvPr>
          <p:cNvSpPr txBox="1"/>
          <p:nvPr/>
        </p:nvSpPr>
        <p:spPr>
          <a:xfrm>
            <a:off x="688848" y="60882"/>
            <a:ext cx="6099048" cy="646331"/>
          </a:xfrm>
          <a:prstGeom prst="rect">
            <a:avLst/>
          </a:prstGeom>
          <a:noFill/>
        </p:spPr>
        <p:txBody>
          <a:bodyPr wrap="square">
            <a:spAutoFit/>
          </a:bodyPr>
          <a:lstStyle/>
          <a:p>
            <a:r>
              <a:rPr lang="en-US" sz="1800" dirty="0"/>
              <a:t>5.</a:t>
            </a:r>
            <a:r>
              <a:rPr lang="vi-VN" sz="1800" dirty="0"/>
              <a:t>Chọn AQL, xác định số lỗi chấp nhận.</a:t>
            </a:r>
            <a:br>
              <a:rPr lang="vi-VN" sz="1800" dirty="0"/>
            </a:br>
            <a:r>
              <a:rPr lang="en-US" sz="1800" dirty="0"/>
              <a:t>6.</a:t>
            </a:r>
            <a:r>
              <a:rPr lang="vi-VN" sz="1800" dirty="0"/>
              <a:t>Kiểm tra mẫu và quyết định chấp nhận hay loại bỏ lô.</a:t>
            </a:r>
            <a:endParaRPr lang="en-US" dirty="0"/>
          </a:p>
        </p:txBody>
      </p:sp>
    </p:spTree>
    <p:extLst>
      <p:ext uri="{BB962C8B-B14F-4D97-AF65-F5344CB8AC3E}">
        <p14:creationId xmlns:p14="http://schemas.microsoft.com/office/powerpoint/2010/main" val="160410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D3B72-1DFE-22C6-EC1A-EBAD9AF15442}"/>
            </a:ext>
          </a:extLst>
        </p:cNvPr>
        <p:cNvGrpSpPr/>
        <p:nvPr/>
      </p:nvGrpSpPr>
      <p:grpSpPr>
        <a:xfrm>
          <a:off x="0" y="0"/>
          <a:ext cx="0" cy="0"/>
          <a:chOff x="0" y="0"/>
          <a:chExt cx="0" cy="0"/>
        </a:xfrm>
      </p:grpSpPr>
      <p:sp>
        <p:nvSpPr>
          <p:cNvPr id="31" name="TextBox 30">
            <a:extLst>
              <a:ext uri="{FF2B5EF4-FFF2-40B4-BE49-F238E27FC236}">
                <a16:creationId xmlns:a16="http://schemas.microsoft.com/office/drawing/2014/main" id="{31C9A739-199A-E2AB-9989-01EF5A26FFB5}"/>
              </a:ext>
            </a:extLst>
          </p:cNvPr>
          <p:cNvSpPr txBox="1"/>
          <p:nvPr/>
        </p:nvSpPr>
        <p:spPr>
          <a:xfrm>
            <a:off x="688848" y="60882"/>
            <a:ext cx="6099048" cy="369332"/>
          </a:xfrm>
          <a:prstGeom prst="rect">
            <a:avLst/>
          </a:prstGeom>
          <a:noFill/>
        </p:spPr>
        <p:txBody>
          <a:bodyPr wrap="square">
            <a:spAutoFit/>
          </a:bodyPr>
          <a:lstStyle/>
          <a:p>
            <a:r>
              <a:rPr lang="en-US" sz="1800" dirty="0"/>
              <a:t>7. </a:t>
            </a:r>
            <a:r>
              <a:rPr lang="en-US" sz="1800" dirty="0" err="1"/>
              <a:t>Ví</a:t>
            </a:r>
            <a:r>
              <a:rPr lang="en-US" sz="1800" dirty="0"/>
              <a:t> </a:t>
            </a:r>
            <a:r>
              <a:rPr lang="en-US" sz="1800" dirty="0" err="1"/>
              <a:t>dụ</a:t>
            </a:r>
            <a:endParaRPr lang="en-US" sz="1800" dirty="0"/>
          </a:p>
        </p:txBody>
      </p:sp>
      <p:pic>
        <p:nvPicPr>
          <p:cNvPr id="5" name="Picture 4">
            <a:extLst>
              <a:ext uri="{FF2B5EF4-FFF2-40B4-BE49-F238E27FC236}">
                <a16:creationId xmlns:a16="http://schemas.microsoft.com/office/drawing/2014/main" id="{4B1E67F9-F42B-88A6-4E87-9AA4E783A485}"/>
              </a:ext>
            </a:extLst>
          </p:cNvPr>
          <p:cNvPicPr>
            <a:picLocks noChangeAspect="1"/>
          </p:cNvPicPr>
          <p:nvPr/>
        </p:nvPicPr>
        <p:blipFill>
          <a:blip r:embed="rId2"/>
          <a:stretch>
            <a:fillRect/>
          </a:stretch>
        </p:blipFill>
        <p:spPr>
          <a:xfrm>
            <a:off x="329184" y="617988"/>
            <a:ext cx="12192000" cy="5622023"/>
          </a:xfrm>
          <a:prstGeom prst="rect">
            <a:avLst/>
          </a:prstGeom>
        </p:spPr>
      </p:pic>
    </p:spTree>
    <p:extLst>
      <p:ext uri="{BB962C8B-B14F-4D97-AF65-F5344CB8AC3E}">
        <p14:creationId xmlns:p14="http://schemas.microsoft.com/office/powerpoint/2010/main" val="313963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150</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SOP tra cứu AQL   sử dụng bảng MIL-STD-105E</vt:lpstr>
      <vt:lpstr>Tóm tắt các bước  1.Xác định cỡ lô. 2.Chọn mức kiểm tra. 3.Tra bảng lấy Sample Size Code Letter. 4.Dựa vào chữ cái, tra cỡ mẫu. 5.Chọn AQL, xác định số lỗi chấp nhận. 6.Kiểm tra mẫu và quyết định chấp nhận hay loại bỏ lô.</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vn82</dc:creator>
  <cp:lastModifiedBy>vn82</cp:lastModifiedBy>
  <cp:revision>1</cp:revision>
  <dcterms:created xsi:type="dcterms:W3CDTF">2025-03-31T03:25:45Z</dcterms:created>
  <dcterms:modified xsi:type="dcterms:W3CDTF">2025-03-31T03:46:51Z</dcterms:modified>
</cp:coreProperties>
</file>