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6" r:id="rId2"/>
    <p:sldMasterId id="2147483800" r:id="rId3"/>
    <p:sldMasterId id="2147483804" r:id="rId4"/>
    <p:sldMasterId id="2147483808" r:id="rId5"/>
    <p:sldMasterId id="2147483825" r:id="rId6"/>
  </p:sldMasterIdLst>
  <p:sldIdLst>
    <p:sldId id="256" r:id="rId7"/>
    <p:sldId id="261" r:id="rId8"/>
    <p:sldId id="297" r:id="rId9"/>
    <p:sldId id="257" r:id="rId10"/>
    <p:sldId id="259" r:id="rId11"/>
    <p:sldId id="260" r:id="rId12"/>
    <p:sldId id="264" r:id="rId13"/>
    <p:sldId id="265" r:id="rId14"/>
    <p:sldId id="267" r:id="rId15"/>
    <p:sldId id="298" r:id="rId16"/>
    <p:sldId id="299" r:id="rId17"/>
    <p:sldId id="289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91" r:id="rId29"/>
    <p:sldId id="278" r:id="rId30"/>
    <p:sldId id="292" r:id="rId31"/>
    <p:sldId id="300" r:id="rId32"/>
    <p:sldId id="301" r:id="rId33"/>
    <p:sldId id="302" r:id="rId34"/>
    <p:sldId id="303" r:id="rId35"/>
    <p:sldId id="304" r:id="rId36"/>
    <p:sldId id="305" r:id="rId37"/>
    <p:sldId id="310" r:id="rId38"/>
    <p:sldId id="293" r:id="rId39"/>
    <p:sldId id="294" r:id="rId40"/>
    <p:sldId id="306" r:id="rId41"/>
    <p:sldId id="308" r:id="rId42"/>
    <p:sldId id="290" r:id="rId43"/>
    <p:sldId id="295" r:id="rId44"/>
    <p:sldId id="307" r:id="rId45"/>
    <p:sldId id="311" r:id="rId46"/>
    <p:sldId id="312" r:id="rId47"/>
    <p:sldId id="296" r:id="rId48"/>
    <p:sldId id="288" r:id="rId49"/>
    <p:sldId id="279" r:id="rId50"/>
    <p:sldId id="280" r:id="rId51"/>
    <p:sldId id="283" r:id="rId52"/>
    <p:sldId id="284" r:id="rId53"/>
    <p:sldId id="28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417" y="188914"/>
            <a:ext cx="11521016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_marek\ViennaConsulting\_odprezentuj.cz\ROS-Group\loga\urs_certi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117" y="306388"/>
            <a:ext cx="13440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bdélník 9"/>
          <p:cNvSpPr/>
          <p:nvPr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Nadpis 1"/>
          <p:cNvSpPr>
            <a:spLocks noGrp="1"/>
          </p:cNvSpPr>
          <p:nvPr>
            <p:ph type="ctrTitle"/>
          </p:nvPr>
        </p:nvSpPr>
        <p:spPr>
          <a:xfrm>
            <a:off x="1708538" y="1196753"/>
            <a:ext cx="8896989" cy="147002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12" name="Podnadpis 2"/>
          <p:cNvSpPr>
            <a:spLocks noGrp="1"/>
          </p:cNvSpPr>
          <p:nvPr>
            <p:ph type="subTitle" idx="1"/>
          </p:nvPr>
        </p:nvSpPr>
        <p:spPr>
          <a:xfrm>
            <a:off x="1742269" y="2684512"/>
            <a:ext cx="8866233" cy="16085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8A6462-45B1-40D3-B5EA-A4260D2C71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04089-BF5D-409E-839C-01BC669F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546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8A6462-45B1-40D3-B5EA-A4260D2C71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04089-BF5D-409E-839C-01BC669F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99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8A6462-45B1-40D3-B5EA-A4260D2C71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04089-BF5D-409E-839C-01BC669F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8998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65718" y="692151"/>
            <a:ext cx="9313333" cy="746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82651" y="1628775"/>
            <a:ext cx="10767483" cy="43211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8A6462-45B1-40D3-B5EA-A4260D2C71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04089-BF5D-409E-839C-01BC669F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2591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8A6462-45B1-40D3-B5EA-A4260D2C71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04089-BF5D-409E-839C-01BC669F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07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65717" y="692150"/>
            <a:ext cx="10784416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8A6462-45B1-40D3-B5EA-A4260D2C71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04089-BF5D-409E-839C-01BC669F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87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228A6462-45B1-40D3-B5EA-A4260D2C71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4089-BF5D-409E-839C-01BC669F7C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0471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7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5" name="Picture 3" descr="C:\_marek\ViennaConsulting\_odprezentuj.cz\ROS-Group\loga\urs_certif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416117" y="306388"/>
            <a:ext cx="13440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_marek\ViennaConsulting\_odprezentuj.cz\ROS-Group\logo_O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67852" y="6192838"/>
            <a:ext cx="2279649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24417" y="188914"/>
            <a:ext cx="11521016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_marek\ViennaConsulting\_odprezentuj.cz\ROS-Group\loga\urs_certif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416117" y="306388"/>
            <a:ext cx="13440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élník 9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1" name="Nadpis 1"/>
          <p:cNvSpPr>
            <a:spLocks noGrp="1"/>
          </p:cNvSpPr>
          <p:nvPr>
            <p:ph type="ctrTitle"/>
          </p:nvPr>
        </p:nvSpPr>
        <p:spPr>
          <a:xfrm>
            <a:off x="1708538" y="1196753"/>
            <a:ext cx="8896989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12" name="Podnadpis 2"/>
          <p:cNvSpPr>
            <a:spLocks noGrp="1"/>
          </p:cNvSpPr>
          <p:nvPr>
            <p:ph type="subTitle" idx="1"/>
          </p:nvPr>
        </p:nvSpPr>
        <p:spPr>
          <a:xfrm>
            <a:off x="1742269" y="2684512"/>
            <a:ext cx="8866233" cy="160858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1C750C-14B7-4E21-BA54-29C0097A7685}" type="datetimeFigureOut">
              <a:rPr lang="cs-CZ"/>
              <a:pPr/>
              <a:t>28.10.2024</a:t>
            </a:fld>
            <a:endParaRPr lang="cs-CZ"/>
          </a:p>
        </p:txBody>
      </p:sp>
      <p:sp>
        <p:nvSpPr>
          <p:cNvPr id="1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8B5BE-30EA-4C6C-80E5-DCFB6E7CA6D7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139006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7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5" name="Picture 3" descr="C:\_marek\ViennaConsulting\_odprezentuj.cz\ROS-Group\loga\urs_certif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416117" y="306388"/>
            <a:ext cx="13440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_marek\ViennaConsulting\_odprezentuj.cz\ROS-Group\logo_O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67852" y="6192838"/>
            <a:ext cx="2279649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24417" y="188914"/>
            <a:ext cx="11521016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élník 8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ctrTitle"/>
          </p:nvPr>
        </p:nvSpPr>
        <p:spPr>
          <a:xfrm>
            <a:off x="1708538" y="1196753"/>
            <a:ext cx="8896989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13" name="Podnadpis 2"/>
          <p:cNvSpPr>
            <a:spLocks noGrp="1"/>
          </p:cNvSpPr>
          <p:nvPr>
            <p:ph type="subTitle" idx="1"/>
          </p:nvPr>
        </p:nvSpPr>
        <p:spPr>
          <a:xfrm>
            <a:off x="1742269" y="2684512"/>
            <a:ext cx="8866233" cy="160858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9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000B95-E2B3-4E28-AFA1-C80EB74F05CD}" type="datetimeFigureOut">
              <a:rPr lang="cs-CZ"/>
              <a:pPr/>
              <a:t>28.10.2024</a:t>
            </a:fld>
            <a:endParaRPr lang="cs-CZ"/>
          </a:p>
        </p:txBody>
      </p:sp>
      <p:sp>
        <p:nvSpPr>
          <p:cNvPr id="10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1673B-2002-4F4E-9019-25CBD5F30560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70602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7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6" name="Picture 3" descr="C:\_marek\ViennaConsulting\_odprezentuj.cz\ROS-Group\loga\urs_certif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416117" y="306388"/>
            <a:ext cx="13440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_marek\ViennaConsulting\_odprezentuj.cz\ROS-Group\logo_O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67852" y="6192838"/>
            <a:ext cx="2279649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24417" y="188914"/>
            <a:ext cx="11521016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élník 8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" name="Nadpis 1"/>
          <p:cNvSpPr>
            <a:spLocks noGrp="1"/>
          </p:cNvSpPr>
          <p:nvPr>
            <p:ph type="ctrTitle"/>
          </p:nvPr>
        </p:nvSpPr>
        <p:spPr>
          <a:xfrm>
            <a:off x="1741790" y="1412652"/>
            <a:ext cx="8896989" cy="100811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11" name="Podnadpis 2"/>
          <p:cNvSpPr>
            <a:spLocks noGrp="1"/>
          </p:cNvSpPr>
          <p:nvPr>
            <p:ph type="subTitle" idx="1"/>
          </p:nvPr>
        </p:nvSpPr>
        <p:spPr>
          <a:xfrm>
            <a:off x="1775521" y="2396356"/>
            <a:ext cx="8866233" cy="5284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13"/>
          </p:nvPr>
        </p:nvSpPr>
        <p:spPr>
          <a:xfrm>
            <a:off x="1775520" y="2996952"/>
            <a:ext cx="7968523" cy="2592388"/>
          </a:xfrm>
        </p:spPr>
        <p:txBody>
          <a:bodyPr/>
          <a:lstStyle>
            <a:lvl1pPr>
              <a:spcBef>
                <a:spcPts val="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Zástupný symbol pro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E3EC0CD-C7A7-4033-9A64-0F3FE760D137}" type="datetimeFigureOut">
              <a:rPr lang="cs-CZ"/>
              <a:pPr/>
              <a:t>28.10.2024</a:t>
            </a:fld>
            <a:endParaRPr lang="cs-CZ"/>
          </a:p>
        </p:txBody>
      </p:sp>
      <p:sp>
        <p:nvSpPr>
          <p:cNvPr id="13" name="Zástupný symbol pro zápatí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Zástupný symbol pro číslo snímku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FE950F8-1B77-4826-9FCD-5AC75604A5D8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920982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7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5" name="Picture 3" descr="C:\_marek\ViennaConsulting\_odprezentuj.cz\ROS-Group\loga\urs_certif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416117" y="306388"/>
            <a:ext cx="13440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_marek\ViennaConsulting\_odprezentuj.cz\ROS-Group\logo_O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67852" y="6192838"/>
            <a:ext cx="2279649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24417" y="188914"/>
            <a:ext cx="11521016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_marek\ViennaConsulting\_odprezentuj.cz\ROS-Group\loga\urs_certif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416117" y="306388"/>
            <a:ext cx="13440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élník 9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1" name="Nadpis 1"/>
          <p:cNvSpPr>
            <a:spLocks noGrp="1"/>
          </p:cNvSpPr>
          <p:nvPr>
            <p:ph type="ctrTitle"/>
          </p:nvPr>
        </p:nvSpPr>
        <p:spPr>
          <a:xfrm>
            <a:off x="1708538" y="1196753"/>
            <a:ext cx="8896989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12" name="Podnadpis 2"/>
          <p:cNvSpPr>
            <a:spLocks noGrp="1"/>
          </p:cNvSpPr>
          <p:nvPr>
            <p:ph type="subTitle" idx="1"/>
          </p:nvPr>
        </p:nvSpPr>
        <p:spPr>
          <a:xfrm>
            <a:off x="1742269" y="2684512"/>
            <a:ext cx="8866233" cy="160858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9F635E-8DF5-4B8B-B969-9085C1D3B2FD}" type="datetimeFigureOut">
              <a:rPr lang="cs-CZ"/>
              <a:pPr/>
              <a:t>28.10.2024</a:t>
            </a:fld>
            <a:endParaRPr lang="cs-CZ"/>
          </a:p>
        </p:txBody>
      </p:sp>
      <p:sp>
        <p:nvSpPr>
          <p:cNvPr id="1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1F650-996F-419F-8204-AFF5EBFBBE50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5715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65718" y="692151"/>
            <a:ext cx="9313333" cy="746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2651" y="1628775"/>
            <a:ext cx="10767483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8A6462-45B1-40D3-B5EA-A4260D2C71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04089-BF5D-409E-839C-01BC669F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0769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7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5" name="Picture 3" descr="C:\_marek\ViennaConsulting\_odprezentuj.cz\ROS-Group\loga\urs_certif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416117" y="306388"/>
            <a:ext cx="13440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_marek\ViennaConsulting\_odprezentuj.cz\ROS-Group\logo_O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67852" y="6192838"/>
            <a:ext cx="2279649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24417" y="188914"/>
            <a:ext cx="11521016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élník 8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ctrTitle"/>
          </p:nvPr>
        </p:nvSpPr>
        <p:spPr>
          <a:xfrm>
            <a:off x="1708538" y="1196753"/>
            <a:ext cx="8896989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13" name="Podnadpis 2"/>
          <p:cNvSpPr>
            <a:spLocks noGrp="1"/>
          </p:cNvSpPr>
          <p:nvPr>
            <p:ph type="subTitle" idx="1"/>
          </p:nvPr>
        </p:nvSpPr>
        <p:spPr>
          <a:xfrm>
            <a:off x="1742269" y="2684512"/>
            <a:ext cx="8866233" cy="160858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9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9A7438-0BBB-4E1E-B813-258DBB2FF2D7}" type="datetimeFigureOut">
              <a:rPr lang="cs-CZ"/>
              <a:pPr/>
              <a:t>28.10.2024</a:t>
            </a:fld>
            <a:endParaRPr lang="cs-CZ"/>
          </a:p>
        </p:txBody>
      </p:sp>
      <p:sp>
        <p:nvSpPr>
          <p:cNvPr id="10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A713C-F317-4179-9F95-44AA1BF04C3A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870551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7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6" name="Picture 3" descr="C:\_marek\ViennaConsulting\_odprezentuj.cz\ROS-Group\loga\urs_certif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416117" y="306388"/>
            <a:ext cx="13440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_marek\ViennaConsulting\_odprezentuj.cz\ROS-Group\logo_O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67852" y="6192838"/>
            <a:ext cx="2279649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24417" y="188914"/>
            <a:ext cx="11521016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élník 8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" name="Nadpis 1"/>
          <p:cNvSpPr>
            <a:spLocks noGrp="1"/>
          </p:cNvSpPr>
          <p:nvPr>
            <p:ph type="ctrTitle"/>
          </p:nvPr>
        </p:nvSpPr>
        <p:spPr>
          <a:xfrm>
            <a:off x="1741790" y="1412652"/>
            <a:ext cx="8896989" cy="100811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11" name="Podnadpis 2"/>
          <p:cNvSpPr>
            <a:spLocks noGrp="1"/>
          </p:cNvSpPr>
          <p:nvPr>
            <p:ph type="subTitle" idx="1"/>
          </p:nvPr>
        </p:nvSpPr>
        <p:spPr>
          <a:xfrm>
            <a:off x="1775521" y="2396356"/>
            <a:ext cx="8866233" cy="5284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13"/>
          </p:nvPr>
        </p:nvSpPr>
        <p:spPr>
          <a:xfrm>
            <a:off x="1775520" y="2996952"/>
            <a:ext cx="7968523" cy="2592388"/>
          </a:xfrm>
        </p:spPr>
        <p:txBody>
          <a:bodyPr/>
          <a:lstStyle>
            <a:lvl1pPr>
              <a:spcBef>
                <a:spcPts val="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Zástupný symbol pro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C80F1BE-7BF8-474F-AECD-5610BC64D1DA}" type="datetimeFigureOut">
              <a:rPr lang="cs-CZ"/>
              <a:pPr/>
              <a:t>28.10.2024</a:t>
            </a:fld>
            <a:endParaRPr lang="cs-CZ"/>
          </a:p>
        </p:txBody>
      </p:sp>
      <p:sp>
        <p:nvSpPr>
          <p:cNvPr id="13" name="Zástupný symbol pro zápatí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Zástupný symbol pro číslo snímku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A639C77-B892-4A15-BA0E-59CFDE0BA057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51655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7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5" name="Picture 3" descr="C:\_marek\ViennaConsulting\_odprezentuj.cz\ROS-Group\loga\urs_certif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416117" y="306388"/>
            <a:ext cx="13440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_marek\ViennaConsulting\_odprezentuj.cz\ROS-Group\logo_O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67852" y="6192838"/>
            <a:ext cx="2279649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24417" y="188914"/>
            <a:ext cx="11521016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_marek\ViennaConsulting\_odprezentuj.cz\ROS-Group\loga\urs_certif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416117" y="306388"/>
            <a:ext cx="13440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élník 9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1" name="Nadpis 1"/>
          <p:cNvSpPr>
            <a:spLocks noGrp="1"/>
          </p:cNvSpPr>
          <p:nvPr>
            <p:ph type="ctrTitle"/>
          </p:nvPr>
        </p:nvSpPr>
        <p:spPr>
          <a:xfrm>
            <a:off x="1708538" y="1196753"/>
            <a:ext cx="8896989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12" name="Podnadpis 2"/>
          <p:cNvSpPr>
            <a:spLocks noGrp="1"/>
          </p:cNvSpPr>
          <p:nvPr>
            <p:ph type="subTitle" idx="1"/>
          </p:nvPr>
        </p:nvSpPr>
        <p:spPr>
          <a:xfrm>
            <a:off x="1742269" y="2684512"/>
            <a:ext cx="8866233" cy="160858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10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2005A7-6EAD-4C47-A69E-EE30049EBDA0}" type="datetimeFigureOut">
              <a:rPr lang="cs-CZ"/>
              <a:pPr/>
              <a:t>28.10.2024</a:t>
            </a:fld>
            <a:endParaRPr lang="cs-CZ"/>
          </a:p>
        </p:txBody>
      </p:sp>
      <p:sp>
        <p:nvSpPr>
          <p:cNvPr id="1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19212-5B46-4969-8BC0-1E8C9E55DA5D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254727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7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5" name="Picture 3" descr="C:\_marek\ViennaConsulting\_odprezentuj.cz\ROS-Group\loga\urs_certif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416117" y="306388"/>
            <a:ext cx="13440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_marek\ViennaConsulting\_odprezentuj.cz\ROS-Group\logo_O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67852" y="6192838"/>
            <a:ext cx="2279649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24417" y="188914"/>
            <a:ext cx="11521016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élník 8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ctrTitle"/>
          </p:nvPr>
        </p:nvSpPr>
        <p:spPr>
          <a:xfrm>
            <a:off x="1708538" y="1196753"/>
            <a:ext cx="8896989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13" name="Podnadpis 2"/>
          <p:cNvSpPr>
            <a:spLocks noGrp="1"/>
          </p:cNvSpPr>
          <p:nvPr>
            <p:ph type="subTitle" idx="1"/>
          </p:nvPr>
        </p:nvSpPr>
        <p:spPr>
          <a:xfrm>
            <a:off x="1742269" y="2684512"/>
            <a:ext cx="8866233" cy="160858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9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7DBC93-4FDB-4CAE-A07C-6DAF44BF2163}" type="datetimeFigureOut">
              <a:rPr lang="cs-CZ"/>
              <a:pPr/>
              <a:t>28.10.2024</a:t>
            </a:fld>
            <a:endParaRPr lang="cs-CZ"/>
          </a:p>
        </p:txBody>
      </p:sp>
      <p:sp>
        <p:nvSpPr>
          <p:cNvPr id="10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1BFAB-AEF3-44D1-84DA-F728AA66B264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735276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7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pic>
        <p:nvPicPr>
          <p:cNvPr id="6" name="Picture 3" descr="C:\_marek\ViennaConsulting\_odprezentuj.cz\ROS-Group\loga\urs_certif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416117" y="306388"/>
            <a:ext cx="1344083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_marek\ViennaConsulting\_odprezentuj.cz\ROS-Group\logo_OS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67852" y="6192838"/>
            <a:ext cx="2279649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24417" y="188914"/>
            <a:ext cx="11521016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élník 8"/>
          <p:cNvSpPr/>
          <p:nvPr userDrawn="1"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" name="Nadpis 1"/>
          <p:cNvSpPr>
            <a:spLocks noGrp="1"/>
          </p:cNvSpPr>
          <p:nvPr>
            <p:ph type="ctrTitle"/>
          </p:nvPr>
        </p:nvSpPr>
        <p:spPr>
          <a:xfrm>
            <a:off x="1741790" y="1412652"/>
            <a:ext cx="8896989" cy="100811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11" name="Podnadpis 2"/>
          <p:cNvSpPr>
            <a:spLocks noGrp="1"/>
          </p:cNvSpPr>
          <p:nvPr>
            <p:ph type="subTitle" idx="1"/>
          </p:nvPr>
        </p:nvSpPr>
        <p:spPr>
          <a:xfrm>
            <a:off x="1775521" y="2396356"/>
            <a:ext cx="8866233" cy="5284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13"/>
          </p:nvPr>
        </p:nvSpPr>
        <p:spPr>
          <a:xfrm>
            <a:off x="1775520" y="2996952"/>
            <a:ext cx="7968523" cy="2592388"/>
          </a:xfrm>
        </p:spPr>
        <p:txBody>
          <a:bodyPr/>
          <a:lstStyle>
            <a:lvl1pPr>
              <a:spcBef>
                <a:spcPts val="0"/>
              </a:spcBef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Zástupný symbol pro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3986E6D6-5A7E-4580-A35B-2EC03CEB179A}" type="datetimeFigureOut">
              <a:rPr lang="cs-CZ"/>
              <a:pPr/>
              <a:t>28.10.2024</a:t>
            </a:fld>
            <a:endParaRPr lang="cs-CZ"/>
          </a:p>
        </p:txBody>
      </p:sp>
      <p:sp>
        <p:nvSpPr>
          <p:cNvPr id="13" name="Zástupný symbol pro zápatí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Zástupný symbol pro číslo snímku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CC6D1B4-8827-4675-A098-AF638E509992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183603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7986088"/>
      </p:ext>
    </p:extLst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6551" y="101600"/>
            <a:ext cx="10152773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5601" y="1292772"/>
            <a:ext cx="11310883" cy="4893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470153"/>
      </p:ext>
    </p:extLst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1817900"/>
      </p:ext>
    </p:extLst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6551" y="101600"/>
            <a:ext cx="1052406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55601" y="987425"/>
            <a:ext cx="5602817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61618" y="987425"/>
            <a:ext cx="5604933" cy="5199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75775"/>
      </p:ext>
    </p:extLst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30320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, subheadlin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65718" y="692151"/>
            <a:ext cx="9313333" cy="746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2651" y="1628775"/>
            <a:ext cx="10767483" cy="4321175"/>
          </a:xfrm>
          <a:prstGeom prst="rect">
            <a:avLst/>
          </a:prstGeom>
        </p:spPr>
        <p:txBody>
          <a:bodyPr lIns="0"/>
          <a:lstStyle>
            <a:lvl1pPr marL="92075" indent="-92075">
              <a:spcBef>
                <a:spcPts val="2400"/>
              </a:spcBef>
              <a:buFont typeface="Calibri" pitchFamily="34" charset="0"/>
              <a:buChar char=" "/>
              <a:defRPr b="1">
                <a:solidFill>
                  <a:schemeClr val="tx2"/>
                </a:solidFill>
                <a:latin typeface="+mj-lt"/>
              </a:defRPr>
            </a:lvl1pPr>
            <a:lvl2pPr marL="357188" indent="-174625">
              <a:buClr>
                <a:schemeClr val="tx2"/>
              </a:buClr>
              <a:buFont typeface="Wingdings" pitchFamily="2" charset="2"/>
              <a:buChar char="§"/>
              <a:defRPr sz="1800"/>
            </a:lvl2pPr>
            <a:lvl3pPr marL="627063" indent="-185738">
              <a:defRPr sz="1600"/>
            </a:lvl3pPr>
            <a:lvl4pPr marL="989013" indent="-182563">
              <a:defRPr sz="1400"/>
            </a:lvl4pPr>
            <a:lvl5pPr marL="1438275" indent="-17462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8A6462-45B1-40D3-B5EA-A4260D2C71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04089-BF5D-409E-839C-01BC669F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65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6551" y="101600"/>
            <a:ext cx="1052406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856309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787668"/>
      </p:ext>
    </p:extLst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4314423"/>
      </p:ext>
    </p:extLst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693080"/>
      </p:ext>
    </p:extLst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6551" y="101600"/>
            <a:ext cx="1052406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196346"/>
      </p:ext>
    </p:extLst>
  </p:cSld>
  <p:clrMapOvr>
    <a:masterClrMapping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909051" y="101600"/>
            <a:ext cx="2857500" cy="60848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36551" y="101600"/>
            <a:ext cx="8369300" cy="6084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951598"/>
      </p:ext>
    </p:extLst>
  </p:cSld>
  <p:clrMapOvr>
    <a:masterClrMapping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1" y="101600"/>
            <a:ext cx="10524067" cy="654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1" y="987425"/>
            <a:ext cx="5602817" cy="5199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1618" y="987425"/>
            <a:ext cx="5604933" cy="5199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3768961"/>
      </p:ext>
    </p:extLst>
  </p:cSld>
  <p:clrMapOvr>
    <a:masterClrMapping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1" y="101600"/>
            <a:ext cx="10524067" cy="654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5601" y="987425"/>
            <a:ext cx="5602817" cy="5199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61618" y="987425"/>
            <a:ext cx="5604933" cy="51990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</p:spTree>
    <p:extLst>
      <p:ext uri="{BB962C8B-B14F-4D97-AF65-F5344CB8AC3E}">
        <p14:creationId xmlns:p14="http://schemas.microsoft.com/office/powerpoint/2010/main" val="1130674252"/>
      </p:ext>
    </p:extLst>
  </p:cSld>
  <p:clrMapOvr>
    <a:masterClrMapping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36551" y="101600"/>
            <a:ext cx="11430000" cy="6084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1489008"/>
      </p:ext>
    </p:extLst>
  </p:cSld>
  <p:clrMapOvr>
    <a:masterClrMapping/>
  </p:clrMapOvr>
  <p:transition advClick="0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1" y="101600"/>
            <a:ext cx="10524067" cy="654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55601" y="987425"/>
            <a:ext cx="11410951" cy="5199063"/>
          </a:xfrm>
        </p:spPr>
        <p:txBody>
          <a:bodyPr/>
          <a:lstStyle/>
          <a:p>
            <a:pPr lvl="0"/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339081454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, 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65718" y="692151"/>
            <a:ext cx="9313333" cy="746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3147" y="1629618"/>
            <a:ext cx="5404875" cy="43196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7" name="Zástupný symbol pro obrázek 8"/>
          <p:cNvSpPr>
            <a:spLocks noGrp="1"/>
          </p:cNvSpPr>
          <p:nvPr>
            <p:ph type="pic" sz="quarter" idx="13"/>
          </p:nvPr>
        </p:nvSpPr>
        <p:spPr>
          <a:xfrm>
            <a:off x="6576485" y="1628801"/>
            <a:ext cx="5183716" cy="43211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28A6462-45B1-40D3-B5EA-A4260D2C71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6804089-BF5D-409E-839C-01BC669F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1714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1" y="101600"/>
            <a:ext cx="10524067" cy="654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5601" y="987425"/>
            <a:ext cx="11410951" cy="51990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71054864"/>
      </p:ext>
    </p:extLst>
  </p:cSld>
  <p:clrMapOvr>
    <a:masterClrMapping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C6DDE-1330-4B56-BA9C-825234B16872}" type="datetimeFigureOut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B7D34-3B79-4BA2-B3A7-0FD1A0C55F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0640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F02D2-CB55-46C9-A770-AFF47B578506}" type="datetimeFigureOut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1291F-7852-44ED-B08C-4A84E8F00C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7081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24974-70C9-42C0-9C5B-A043416B9A97}" type="datetimeFigureOut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F5FDD-1F1A-47F8-944B-B946561794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4970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57D8-C080-483F-B537-FECB015B62FA}" type="datetimeFigureOut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60859-271D-4B16-B178-CDB4057B16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4586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7C09E-228D-4F52-8A0F-1C3436E73789}" type="datetimeFigureOut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AD665-89ED-40D6-907C-AC9EB0FBE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1625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30730-5E2A-4422-822B-8FE42CF3CACF}" type="datetimeFigureOut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445A54-28F1-4FCF-821A-6728034E3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528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7567D-BB60-48AD-95F9-75CC4CFA00CE}" type="datetimeFigureOut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73D1F-B7AF-40DD-99AE-B3537B25F7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9684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EA4C-A2AB-4557-8097-F34E84BCDE41}" type="datetimeFigureOut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E0C22-26C3-4C63-8780-11D8377251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6114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28157-B011-4E4F-9C45-94B39C10C7A3}" type="datetimeFigureOut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0D998-3DD4-4326-B96E-F1112D46C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9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, subheadline, 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65718" y="692151"/>
            <a:ext cx="9313333" cy="746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3147" y="1629617"/>
            <a:ext cx="5404875" cy="4319665"/>
          </a:xfrm>
          <a:prstGeom prst="rect">
            <a:avLst/>
          </a:prstGeom>
        </p:spPr>
        <p:txBody>
          <a:bodyPr lIns="0"/>
          <a:lstStyle>
            <a:lvl1pPr marL="92075" indent="-92075">
              <a:spcBef>
                <a:spcPts val="2400"/>
              </a:spcBef>
              <a:buFont typeface="Calibri" pitchFamily="34" charset="0"/>
              <a:buChar char=" "/>
              <a:defRPr b="1">
                <a:solidFill>
                  <a:schemeClr val="tx2"/>
                </a:solidFill>
                <a:latin typeface="+mj-lt"/>
              </a:defRPr>
            </a:lvl1pPr>
            <a:lvl2pPr marL="357188" indent="-182563">
              <a:buClr>
                <a:schemeClr val="tx2"/>
              </a:buClr>
              <a:buFont typeface="Wingdings" pitchFamily="2" charset="2"/>
              <a:buChar char="§"/>
              <a:defRPr sz="1800"/>
            </a:lvl2pPr>
            <a:lvl3pPr marL="627063" indent="-185738">
              <a:defRPr sz="1600"/>
            </a:lvl3pPr>
            <a:lvl4pPr marL="989013" indent="-182563">
              <a:defRPr sz="1400"/>
            </a:lvl4pPr>
            <a:lvl5pPr marL="1438275" indent="-17462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9" name="Zástupný symbol pro obrázek 8"/>
          <p:cNvSpPr>
            <a:spLocks noGrp="1"/>
          </p:cNvSpPr>
          <p:nvPr>
            <p:ph type="pic" sz="quarter" idx="13"/>
          </p:nvPr>
        </p:nvSpPr>
        <p:spPr>
          <a:xfrm>
            <a:off x="6576485" y="1628800"/>
            <a:ext cx="5183716" cy="43211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28A6462-45B1-40D3-B5EA-A4260D2C71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6804089-BF5D-409E-839C-01BC669F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5468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4BDAA-6722-467B-95A9-7CE6D4F247A3}" type="datetimeFigureOut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99379-7497-4FC1-A05A-4A5C0D76B1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5982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94951-BD0C-4D14-80D0-DD842EFE7028}" type="datetimeFigureOut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9AEBF-6F28-4608-91EA-14E8EDC2CD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10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65718" y="692151"/>
            <a:ext cx="9313333" cy="746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9" name="Zástupný symbol pro obrázek 8"/>
          <p:cNvSpPr>
            <a:spLocks noGrp="1"/>
          </p:cNvSpPr>
          <p:nvPr>
            <p:ph type="pic" sz="quarter" idx="13"/>
          </p:nvPr>
        </p:nvSpPr>
        <p:spPr>
          <a:xfrm>
            <a:off x="1007435" y="1628800"/>
            <a:ext cx="10753196" cy="432115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28A6462-45B1-40D3-B5EA-A4260D2C71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6804089-BF5D-409E-839C-01BC669F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1789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65718" y="692151"/>
            <a:ext cx="9313333" cy="746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92043" y="1628801"/>
            <a:ext cx="5280587" cy="43204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480043" y="1628801"/>
            <a:ext cx="5280587" cy="43204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8A6462-45B1-40D3-B5EA-A4260D2C71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04089-BF5D-409E-839C-01BC669F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436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65718" y="692151"/>
            <a:ext cx="9313333" cy="746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11424" y="1628801"/>
            <a:ext cx="5280000" cy="5644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911424" y="2268562"/>
            <a:ext cx="5280000" cy="36807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80629" y="1628801"/>
            <a:ext cx="5280000" cy="56448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480629" y="2268562"/>
            <a:ext cx="5280000" cy="36807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8A6462-45B1-40D3-B5EA-A4260D2C71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04089-BF5D-409E-839C-01BC669F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1634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65718" y="692151"/>
            <a:ext cx="9313333" cy="746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8A6462-45B1-40D3-B5EA-A4260D2C71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04089-BF5D-409E-839C-01BC669F7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690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82651" y="6237289"/>
            <a:ext cx="16319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28A6462-45B1-40D3-B5EA-A4260D2C719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39484" y="6237289"/>
            <a:ext cx="537633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113185" y="6237289"/>
            <a:ext cx="102023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6804089-BF5D-409E-839C-01BC669F7C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bdélník 7"/>
          <p:cNvSpPr/>
          <p:nvPr/>
        </p:nvSpPr>
        <p:spPr>
          <a:xfrm>
            <a:off x="0" y="0"/>
            <a:ext cx="5270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67" y="1"/>
            <a:ext cx="2641600" cy="5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8256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92188" indent="-1857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8275" indent="-18256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78013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865718" y="692151"/>
            <a:ext cx="931333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2051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882651" y="1628775"/>
            <a:ext cx="1076748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2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82651" y="6237289"/>
            <a:ext cx="16319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DC3E7F58-9D6F-4063-A911-B4295F095F42}" type="datetimeFigureOut">
              <a:rPr lang="cs-CZ"/>
              <a:pPr/>
              <a:t>28.10.2024</a:t>
            </a:fld>
            <a:endParaRPr lang="cs-CZ"/>
          </a:p>
        </p:txBody>
      </p:sp>
      <p:sp>
        <p:nvSpPr>
          <p:cNvPr id="13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39484" y="6237289"/>
            <a:ext cx="537633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113185" y="6237289"/>
            <a:ext cx="102023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4FBCF228-ED0A-452E-A8ED-962836AF217A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39750" indent="-18256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92188" indent="-1857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438275" indent="-18256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878013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865718" y="692151"/>
            <a:ext cx="931333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3075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882651" y="1628775"/>
            <a:ext cx="1076748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2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82651" y="6237289"/>
            <a:ext cx="16319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EA76693-E3D4-4E98-8DE3-6F2D8A183848}" type="datetimeFigureOut">
              <a:rPr lang="cs-CZ"/>
              <a:pPr/>
              <a:t>28.10.2024</a:t>
            </a:fld>
            <a:endParaRPr lang="cs-CZ"/>
          </a:p>
        </p:txBody>
      </p:sp>
      <p:sp>
        <p:nvSpPr>
          <p:cNvPr id="13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39484" y="6237289"/>
            <a:ext cx="537633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113185" y="6237289"/>
            <a:ext cx="102023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69D15E71-E74A-4AD3-BA07-31937A17EBC9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067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39750" indent="-18256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92188" indent="-1857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438275" indent="-18256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878013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865718" y="692151"/>
            <a:ext cx="931333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4099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882651" y="1628775"/>
            <a:ext cx="1076748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2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82651" y="6237289"/>
            <a:ext cx="16319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9B56B72-4D93-47A2-961E-771EA993B6EF}" type="datetimeFigureOut">
              <a:rPr lang="cs-CZ"/>
              <a:pPr/>
              <a:t>28.10.2024</a:t>
            </a:fld>
            <a:endParaRPr lang="cs-CZ"/>
          </a:p>
        </p:txBody>
      </p:sp>
      <p:sp>
        <p:nvSpPr>
          <p:cNvPr id="13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639484" y="6237289"/>
            <a:ext cx="537633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113185" y="6237289"/>
            <a:ext cx="102023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6F01C21-CF68-41E1-8968-6253FD5302D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602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39750" indent="-18256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92188" indent="-1857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438275" indent="-18256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878013" indent="-17462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5601" y="987425"/>
            <a:ext cx="11410951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Cliquez pour modifier les styles du texte du masque</a:t>
            </a:r>
          </a:p>
          <a:p>
            <a:pPr lvl="1"/>
            <a:r>
              <a:rPr lang="en-GB" altLang="en-US"/>
              <a:t>Deuxième niveau</a:t>
            </a:r>
          </a:p>
          <a:p>
            <a:pPr lvl="2"/>
            <a:r>
              <a:rPr lang="en-GB" altLang="en-US"/>
              <a:t>Troisième niveau</a:t>
            </a:r>
          </a:p>
          <a:p>
            <a:pPr lvl="3"/>
            <a:r>
              <a:rPr lang="en-GB" altLang="en-US"/>
              <a:t>Quatrième niveau</a:t>
            </a:r>
          </a:p>
          <a:p>
            <a:pPr lvl="4"/>
            <a:r>
              <a:rPr lang="en-GB" altLang="en-US"/>
              <a:t>Cinquième niveau</a:t>
            </a:r>
          </a:p>
        </p:txBody>
      </p:sp>
      <p:sp>
        <p:nvSpPr>
          <p:cNvPr id="1459" name="Text Box 435"/>
          <p:cNvSpPr txBox="1">
            <a:spLocks noChangeArrowheads="1"/>
          </p:cNvSpPr>
          <p:nvPr/>
        </p:nvSpPr>
        <p:spPr bwMode="gray">
          <a:xfrm>
            <a:off x="11336868" y="6573839"/>
            <a:ext cx="84243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8D0B0C3C-92D4-48F8-9D57-43E6CBD253C0}" type="slidenum">
              <a:rPr lang="en-GB" altLang="en-US" sz="1200">
                <a:solidFill>
                  <a:schemeClr val="hlink"/>
                </a:solidFill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GB" altLang="en-US" sz="1200">
              <a:solidFill>
                <a:srgbClr val="800000"/>
              </a:solidFill>
            </a:endParaRPr>
          </a:p>
        </p:txBody>
      </p:sp>
      <p:sp>
        <p:nvSpPr>
          <p:cNvPr id="5128" name="Rectangle 442"/>
          <p:cNvSpPr>
            <a:spLocks noChangeArrowheads="1"/>
          </p:cNvSpPr>
          <p:nvPr/>
        </p:nvSpPr>
        <p:spPr bwMode="gray">
          <a:xfrm flipH="1">
            <a:off x="910168" y="6550026"/>
            <a:ext cx="11281833" cy="2222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1F0E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0000"/>
              </a:spcBef>
              <a:buFontTx/>
              <a:buChar char="•"/>
              <a:defRPr/>
            </a:pPr>
            <a:endParaRPr lang="en-US" altLang="en-US" sz="1600"/>
          </a:p>
        </p:txBody>
      </p:sp>
      <p:sp>
        <p:nvSpPr>
          <p:cNvPr id="12" name="Text Box 447"/>
          <p:cNvSpPr txBox="1">
            <a:spLocks noChangeArrowheads="1"/>
          </p:cNvSpPr>
          <p:nvPr/>
        </p:nvSpPr>
        <p:spPr bwMode="auto">
          <a:xfrm>
            <a:off x="0" y="6581776"/>
            <a:ext cx="1219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GB" sz="1000" b="1" dirty="0">
                <a:solidFill>
                  <a:schemeClr val="hlink"/>
                </a:solidFill>
              </a:rPr>
              <a:t>KNA certification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gray">
          <a:xfrm>
            <a:off x="0" y="793751"/>
            <a:ext cx="11760200" cy="174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  <a:buFontTx/>
              <a:buChar char="•"/>
              <a:defRPr/>
            </a:pPr>
            <a:endParaRPr lang="fr-FR" sz="1800">
              <a:latin typeface="Arial" pitchFamily="-108" charset="0"/>
              <a:ea typeface="+mn-ea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36551" y="101600"/>
            <a:ext cx="1052406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Cliquez pour modifier le style du titre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1" y="103189"/>
            <a:ext cx="116416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42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ransition advClick="0">
    <p:fade/>
  </p:transition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+mj-lt"/>
          <a:ea typeface="MS PGothic" pitchFamily="34" charset="-128"/>
          <a:cs typeface="ＭＳ Ｐゴシック" pitchFamily="-111" charset="-128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pitchFamily="-111" charset="0"/>
          <a:ea typeface="MS PGothic" pitchFamily="34" charset="-128"/>
          <a:cs typeface="ＭＳ Ｐゴシック" pitchFamily="-111" charset="-128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pitchFamily="-111" charset="0"/>
          <a:ea typeface="MS PGothic" pitchFamily="34" charset="-128"/>
          <a:cs typeface="ＭＳ Ｐゴシック" pitchFamily="-111" charset="-128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pitchFamily="-111" charset="0"/>
          <a:ea typeface="MS PGothic" pitchFamily="34" charset="-128"/>
          <a:cs typeface="ＭＳ Ｐゴシック" pitchFamily="-111" charset="-128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pitchFamily="-111" charset="0"/>
          <a:ea typeface="MS PGothic" pitchFamily="34" charset="-128"/>
          <a:cs typeface="ＭＳ Ｐゴシック" pitchFamily="-111" charset="-128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pitchFamily="-111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pitchFamily="-111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pitchFamily="-111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pitchFamily="-111" charset="0"/>
        </a:defRPr>
      </a:lvl9pPr>
    </p:titleStyle>
    <p:bodyStyle>
      <a:lvl1pPr marL="261938" indent="-261938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5000"/>
        <a:buFont typeface="Arial" panose="020B0604020202020204" pitchFamily="34" charset="0"/>
        <a:buChar char="►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438150" indent="-1746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860425" indent="-2889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itchFamily="34" charset="-128"/>
          <a:cs typeface="Geneva" pitchFamily="-108" charset="-128"/>
        </a:defRPr>
      </a:lvl3pPr>
      <a:lvl4pPr marL="1141413" indent="-279400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Geneva"/>
        </a:defRPr>
      </a:lvl4pPr>
      <a:lvl5pPr marL="1457325" indent="-3143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1914525" indent="-3143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11" charset="-128"/>
        </a:defRPr>
      </a:lvl6pPr>
      <a:lvl7pPr marL="2371725" indent="-3143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11" charset="-128"/>
        </a:defRPr>
      </a:lvl7pPr>
      <a:lvl8pPr marL="2828925" indent="-3143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11" charset="-128"/>
        </a:defRPr>
      </a:lvl8pPr>
      <a:lvl9pPr marL="3286125" indent="-31432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90000"/>
              </a:lnSpc>
              <a:spcBef>
                <a:spcPct val="7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DC5810B5-423B-4FBB-84B8-4A0FA8BC2DAC}" type="datetimeFigureOut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lnSpc>
                <a:spcPct val="90000"/>
              </a:lnSpc>
              <a:spcBef>
                <a:spcPct val="7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70000"/>
              </a:spcBef>
              <a:buFontTx/>
              <a:buChar char="•"/>
              <a:defRPr sz="1200">
                <a:solidFill>
                  <a:srgbClr val="898989"/>
                </a:solidFill>
              </a:defRPr>
            </a:lvl1pPr>
          </a:lstStyle>
          <a:p>
            <a:fld id="{80A0BC76-F705-46AD-97D8-1ACD5F32A3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53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quality-4-all.com/stand-alone-control-plan/" TargetMode="External"/><Relationship Id="rId2" Type="http://schemas.openxmlformats.org/officeDocument/2006/relationships/hyperlink" Target="https://quality-4-all.com/apqp-3-whats-new/" TargetMode="External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721992-B5FB-4D89-8F44-CA607BDA375A}"/>
              </a:ext>
            </a:extLst>
          </p:cNvPr>
          <p:cNvSpPr/>
          <p:nvPr/>
        </p:nvSpPr>
        <p:spPr>
          <a:xfrm>
            <a:off x="1995054" y="1462424"/>
            <a:ext cx="8201891" cy="145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8286" marR="906754" lvl="0" algn="ctr">
              <a:lnSpc>
                <a:spcPts val="1360"/>
              </a:lnSpc>
              <a:spcBef>
                <a:spcPts val="68"/>
              </a:spcBef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95621"/>
              </a:lnSpc>
              <a:spcBef>
                <a:spcPts val="31"/>
              </a:spcBef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b="1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b="1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ced</a:t>
            </a:r>
            <a:r>
              <a:rPr lang="en-US" sz="4000" b="1" spc="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000" b="1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odu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4000" b="1" spc="8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b="1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r>
              <a:rPr lang="en-US" sz="4000" b="1" spc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sz="4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g- Ver 3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687B59-A897-4E76-AC37-3CF92BA1B6BD}"/>
              </a:ext>
            </a:extLst>
          </p:cNvPr>
          <p:cNvSpPr/>
          <p:nvPr/>
        </p:nvSpPr>
        <p:spPr>
          <a:xfrm>
            <a:off x="2855496" y="3261422"/>
            <a:ext cx="64810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 algn="ctr">
              <a:lnSpc>
                <a:spcPts val="1355"/>
              </a:lnSpc>
              <a:spcBef>
                <a:spcPts val="67"/>
              </a:spcBef>
            </a:pPr>
            <a:r>
              <a:rPr lang="vi-VN" sz="3200" b="1" spc="-4">
                <a:solidFill>
                  <a:srgbClr val="FF0000"/>
                </a:solidFill>
                <a:latin typeface="+mj-lt"/>
                <a:cs typeface="Arial"/>
              </a:rPr>
              <a:t>H</a:t>
            </a:r>
            <a:r>
              <a:rPr lang="vi-VN" sz="3200" b="1">
                <a:solidFill>
                  <a:srgbClr val="FF0000"/>
                </a:solidFill>
                <a:latin typeface="+mj-lt"/>
                <a:cs typeface="Arial"/>
              </a:rPr>
              <a:t>O</a:t>
            </a:r>
            <a:r>
              <a:rPr lang="vi-VN" sz="3200" b="1" spc="-39">
                <a:solidFill>
                  <a:srgbClr val="FF0000"/>
                </a:solidFill>
                <a:latin typeface="+mj-lt"/>
                <a:cs typeface="Arial"/>
              </a:rPr>
              <a:t>Ạ</a:t>
            </a:r>
            <a:r>
              <a:rPr lang="vi-VN" sz="3200" b="1" spc="-4">
                <a:solidFill>
                  <a:srgbClr val="FF0000"/>
                </a:solidFill>
                <a:latin typeface="+mj-lt"/>
                <a:cs typeface="Arial"/>
              </a:rPr>
              <a:t>C</a:t>
            </a:r>
            <a:r>
              <a:rPr lang="vi-VN" sz="3200" b="1">
                <a:solidFill>
                  <a:srgbClr val="FF0000"/>
                </a:solidFill>
                <a:latin typeface="+mj-lt"/>
                <a:cs typeface="Arial"/>
              </a:rPr>
              <a:t>H</a:t>
            </a:r>
            <a:r>
              <a:rPr lang="vi-VN" sz="3200" b="1" spc="176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lang="vi-VN" sz="3200" b="1" spc="-4">
                <a:solidFill>
                  <a:srgbClr val="FF0000"/>
                </a:solidFill>
                <a:latin typeface="+mj-lt"/>
                <a:cs typeface="Arial"/>
              </a:rPr>
              <a:t>Đ</a:t>
            </a:r>
            <a:r>
              <a:rPr lang="vi-VN" sz="3200" b="1" spc="4">
                <a:solidFill>
                  <a:srgbClr val="FF0000"/>
                </a:solidFill>
                <a:latin typeface="+mj-lt"/>
                <a:cs typeface="Arial"/>
              </a:rPr>
              <a:t>Ị</a:t>
            </a:r>
            <a:r>
              <a:rPr lang="vi-VN" sz="3200" b="1" spc="-4">
                <a:solidFill>
                  <a:srgbClr val="FF0000"/>
                </a:solidFill>
                <a:latin typeface="+mj-lt"/>
                <a:cs typeface="Arial"/>
              </a:rPr>
              <a:t>N</a:t>
            </a:r>
            <a:r>
              <a:rPr lang="vi-VN" sz="3200" b="1">
                <a:solidFill>
                  <a:srgbClr val="FF0000"/>
                </a:solidFill>
                <a:latin typeface="+mj-lt"/>
                <a:cs typeface="Arial"/>
              </a:rPr>
              <a:t>H</a:t>
            </a:r>
            <a:r>
              <a:rPr lang="vi-VN" sz="3200" b="1" spc="97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lang="vi-VN" sz="3200" b="1" spc="-4">
                <a:solidFill>
                  <a:srgbClr val="FF0000"/>
                </a:solidFill>
                <a:latin typeface="+mj-lt"/>
                <a:cs typeface="Arial"/>
              </a:rPr>
              <a:t>CH</a:t>
            </a:r>
            <a:r>
              <a:rPr lang="vi-VN" sz="3200" b="1" spc="-39">
                <a:solidFill>
                  <a:srgbClr val="FF0000"/>
                </a:solidFill>
                <a:latin typeface="+mj-lt"/>
                <a:cs typeface="Arial"/>
              </a:rPr>
              <a:t>Ấ</a:t>
            </a:r>
            <a:r>
              <a:rPr lang="vi-VN" sz="3200" b="1">
                <a:solidFill>
                  <a:srgbClr val="FF0000"/>
                </a:solidFill>
                <a:latin typeface="+mj-lt"/>
                <a:cs typeface="Arial"/>
              </a:rPr>
              <a:t>T</a:t>
            </a:r>
            <a:r>
              <a:rPr lang="vi-VN" sz="3200" b="1" spc="149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lang="vi-VN" sz="3200" b="1">
                <a:solidFill>
                  <a:srgbClr val="FF0000"/>
                </a:solidFill>
                <a:latin typeface="+mj-lt"/>
                <a:cs typeface="Arial"/>
              </a:rPr>
              <a:t>L</a:t>
            </a:r>
            <a:r>
              <a:rPr lang="vi-VN" sz="3200" b="1" spc="-4">
                <a:solidFill>
                  <a:srgbClr val="FF0000"/>
                </a:solidFill>
                <a:latin typeface="+mj-lt"/>
                <a:cs typeface="Arial"/>
              </a:rPr>
              <a:t>Ư</a:t>
            </a:r>
            <a:r>
              <a:rPr lang="vi-VN" sz="3200" b="1">
                <a:solidFill>
                  <a:srgbClr val="FF0000"/>
                </a:solidFill>
                <a:latin typeface="+mj-lt"/>
                <a:cs typeface="Arial"/>
              </a:rPr>
              <a:t>ỢNG</a:t>
            </a:r>
            <a:r>
              <a:rPr lang="vi-VN" sz="3200" b="1" spc="136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lang="vi-VN" sz="3200" b="1">
                <a:solidFill>
                  <a:srgbClr val="FF0000"/>
                </a:solidFill>
                <a:latin typeface="+mj-lt"/>
                <a:cs typeface="Arial"/>
              </a:rPr>
              <a:t>SP</a:t>
            </a:r>
            <a:endParaRPr lang="vi-VN" sz="3200">
              <a:solidFill>
                <a:prstClr val="black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81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964A8CF0-E0B0-43DD-87ED-7C431A73CCE7}"/>
              </a:ext>
            </a:extLst>
          </p:cNvPr>
          <p:cNvSpPr txBox="1"/>
          <p:nvPr/>
        </p:nvSpPr>
        <p:spPr>
          <a:xfrm>
            <a:off x="857839" y="641023"/>
            <a:ext cx="10737131" cy="491576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  <a:buClr>
                <a:srgbClr val="003366"/>
              </a:buClr>
              <a:tabLst>
                <a:tab pos="16129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1.13</a:t>
            </a:r>
            <a:r>
              <a:rPr lang="en-US" sz="20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sz="2000" b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290" indent="-148590">
              <a:lnSpc>
                <a:spcPct val="100000"/>
              </a:lnSpc>
              <a:spcBef>
                <a:spcPts val="340"/>
              </a:spcBef>
              <a:buClr>
                <a:srgbClr val="003366"/>
              </a:buClr>
              <a:buFont typeface="Wingdings"/>
              <a:buChar char=""/>
              <a:tabLst>
                <a:tab pos="161290" algn="l"/>
              </a:tabLst>
            </a:pP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925" marR="5080" indent="-149860">
              <a:lnSpc>
                <a:spcPct val="122400"/>
              </a:lnSpc>
              <a:spcBef>
                <a:spcPts val="215"/>
              </a:spcBef>
              <a:buClr>
                <a:srgbClr val="003366"/>
              </a:buClr>
              <a:buFont typeface="Wingdings"/>
              <a:buChar char=""/>
              <a:tabLst>
                <a:tab pos="16192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OEE,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tại,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gián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đoạn,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nghẽn, thời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60"/>
              </a:spcBef>
              <a:buClr>
                <a:srgbClr val="003366"/>
              </a:buClr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">
              <a:lnSpc>
                <a:spcPct val="100000"/>
              </a:lnSpc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1.15</a:t>
            </a:r>
            <a:r>
              <a:rPr sz="20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20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20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sz="20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925" marR="5080" indent="-149860" algn="just">
              <a:lnSpc>
                <a:spcPct val="122900"/>
              </a:lnSpc>
              <a:spcBef>
                <a:spcPts val="690"/>
              </a:spcBef>
              <a:buClr>
                <a:srgbClr val="003366"/>
              </a:buClr>
              <a:buFont typeface="Wingdings"/>
              <a:buChar char=""/>
              <a:tabLst>
                <a:tab pos="16192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nào,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APQP,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thức,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(Phụ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925" marR="5080" indent="-149860" algn="just">
              <a:lnSpc>
                <a:spcPct val="122400"/>
              </a:lnSpc>
              <a:spcBef>
                <a:spcPts val="219"/>
              </a:spcBef>
              <a:buClr>
                <a:srgbClr val="003366"/>
              </a:buClr>
              <a:buFont typeface="Wingdings"/>
              <a:buChar char=""/>
              <a:tabLst>
                <a:tab pos="16192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APQP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thiểu,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đổi,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cầu, được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925" marR="5715" indent="-149860" algn="just">
              <a:lnSpc>
                <a:spcPct val="123500"/>
              </a:lnSpc>
              <a:spcBef>
                <a:spcPts val="204"/>
              </a:spcBef>
              <a:buClr>
                <a:srgbClr val="003366"/>
              </a:buClr>
              <a:buFont typeface="Wingdings"/>
              <a:buChar char=""/>
              <a:tabLst>
                <a:tab pos="16192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APQP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bên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 bị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hưởng.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lại.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4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964A8CF0-E0B0-43DD-87ED-7C431A73CCE7}"/>
              </a:ext>
            </a:extLst>
          </p:cNvPr>
          <p:cNvSpPr txBox="1"/>
          <p:nvPr/>
        </p:nvSpPr>
        <p:spPr>
          <a:xfrm>
            <a:off x="857839" y="641023"/>
            <a:ext cx="10737131" cy="491576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  <a:buClr>
                <a:srgbClr val="003366"/>
              </a:buClr>
              <a:tabLst>
                <a:tab pos="16129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1.13</a:t>
            </a:r>
            <a:r>
              <a:rPr lang="en-US" sz="20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sz="2000" b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290" indent="-148590">
              <a:lnSpc>
                <a:spcPct val="100000"/>
              </a:lnSpc>
              <a:spcBef>
                <a:spcPts val="340"/>
              </a:spcBef>
              <a:buClr>
                <a:srgbClr val="003366"/>
              </a:buClr>
              <a:buFont typeface="Wingdings"/>
              <a:buChar char=""/>
              <a:tabLst>
                <a:tab pos="161290" algn="l"/>
              </a:tabLst>
            </a:pP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92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925" marR="5080" indent="-149860">
              <a:lnSpc>
                <a:spcPct val="122400"/>
              </a:lnSpc>
              <a:spcBef>
                <a:spcPts val="215"/>
              </a:spcBef>
              <a:buClr>
                <a:srgbClr val="003366"/>
              </a:buClr>
              <a:buFont typeface="Wingdings"/>
              <a:buChar char=""/>
              <a:tabLst>
                <a:tab pos="16192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OEE,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tại,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gián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đoạn,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nghẽn, thời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60"/>
              </a:spcBef>
              <a:buClr>
                <a:srgbClr val="003366"/>
              </a:buClr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">
              <a:lnSpc>
                <a:spcPct val="100000"/>
              </a:lnSpc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1.15</a:t>
            </a:r>
            <a:r>
              <a:rPr sz="20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20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20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sz="20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925" marR="5080" indent="-149860" algn="just">
              <a:lnSpc>
                <a:spcPct val="122900"/>
              </a:lnSpc>
              <a:spcBef>
                <a:spcPts val="690"/>
              </a:spcBef>
              <a:buClr>
                <a:srgbClr val="003366"/>
              </a:buClr>
              <a:buFont typeface="Wingdings"/>
              <a:buChar char=""/>
              <a:tabLst>
                <a:tab pos="16192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nào,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APQP,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thức,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(Phụ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925" marR="5080" indent="-149860" algn="just">
              <a:lnSpc>
                <a:spcPct val="122400"/>
              </a:lnSpc>
              <a:spcBef>
                <a:spcPts val="219"/>
              </a:spcBef>
              <a:buClr>
                <a:srgbClr val="003366"/>
              </a:buClr>
              <a:buFont typeface="Wingdings"/>
              <a:buChar char=""/>
              <a:tabLst>
                <a:tab pos="16192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APQP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thiểu,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đổi,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cầu, được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925" marR="5715" indent="-149860" algn="just">
              <a:lnSpc>
                <a:spcPct val="123500"/>
              </a:lnSpc>
              <a:spcBef>
                <a:spcPts val="204"/>
              </a:spcBef>
              <a:buClr>
                <a:srgbClr val="003366"/>
              </a:buClr>
              <a:buFont typeface="Wingdings"/>
              <a:buChar char=""/>
              <a:tabLst>
                <a:tab pos="16192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APQP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kịp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bên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 bị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hưởng.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lại.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6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76860A-3F11-4A0A-AD02-4B215D72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10" y="937426"/>
            <a:ext cx="9777535" cy="57178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27B74E-BC75-4ACF-8EB4-8CD360B76E18}"/>
              </a:ext>
            </a:extLst>
          </p:cNvPr>
          <p:cNvSpPr/>
          <p:nvPr/>
        </p:nvSpPr>
        <p:spPr>
          <a:xfrm>
            <a:off x="1176410" y="202676"/>
            <a:ext cx="7124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APQP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3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485986-E9CB-40CE-9166-58F3F8077815}"/>
              </a:ext>
            </a:extLst>
          </p:cNvPr>
          <p:cNvSpPr/>
          <p:nvPr/>
        </p:nvSpPr>
        <p:spPr>
          <a:xfrm>
            <a:off x="1120179" y="246847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EF34E3-DFAC-4872-880A-24107F78161D}"/>
              </a:ext>
            </a:extLst>
          </p:cNvPr>
          <p:cNvSpPr/>
          <p:nvPr/>
        </p:nvSpPr>
        <p:spPr>
          <a:xfrm>
            <a:off x="1437250" y="1865162"/>
            <a:ext cx="64207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dữ kiện để thiết kế nên được cân nhắc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ngay cả khi nó thuộc trách nhiệm của KH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62E53A-C5EB-427D-B663-C036A2159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383" y="1991771"/>
            <a:ext cx="3839538" cy="36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0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435514-361D-4F27-97C2-D36CB7EF4B8A}"/>
              </a:ext>
            </a:extLst>
          </p:cNvPr>
          <p:cNvSpPr/>
          <p:nvPr/>
        </p:nvSpPr>
        <p:spPr>
          <a:xfrm>
            <a:off x="302511" y="246579"/>
            <a:ext cx="4318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2 -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12E138-289B-4A3C-A1FF-E8DE787D14E9}"/>
              </a:ext>
            </a:extLst>
          </p:cNvPr>
          <p:cNvSpPr/>
          <p:nvPr/>
        </p:nvSpPr>
        <p:spPr>
          <a:xfrm>
            <a:off x="895342" y="1296269"/>
            <a:ext cx="2186609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APQP – Phase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5416D-2341-44A0-9034-BAB8B800D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78" y="2105582"/>
            <a:ext cx="1192339" cy="1530168"/>
          </a:xfrm>
          <a:prstGeom prst="rect">
            <a:avLst/>
          </a:prstGeom>
        </p:spPr>
      </p:pic>
      <p:sp>
        <p:nvSpPr>
          <p:cNvPr id="5" name="object 219">
            <a:extLst>
              <a:ext uri="{FF2B5EF4-FFF2-40B4-BE49-F238E27FC236}">
                <a16:creationId xmlns:a16="http://schemas.microsoft.com/office/drawing/2014/main" id="{9A478A52-57B4-4527-B807-6E4C4DCD042F}"/>
              </a:ext>
            </a:extLst>
          </p:cNvPr>
          <p:cNvSpPr/>
          <p:nvPr/>
        </p:nvSpPr>
        <p:spPr>
          <a:xfrm>
            <a:off x="302511" y="3890665"/>
            <a:ext cx="3209456" cy="1794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FD038-1C1F-4387-9550-07B14DF51B98}"/>
              </a:ext>
            </a:extLst>
          </p:cNvPr>
          <p:cNvSpPr/>
          <p:nvPr/>
        </p:nvSpPr>
        <p:spPr>
          <a:xfrm>
            <a:off x="678475" y="2395950"/>
            <a:ext cx="253713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Design and</a:t>
            </a:r>
          </a:p>
          <a:p>
            <a:r>
              <a:rPr lang="en-US" sz="2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6CBC9-9FF8-4FEB-8A15-610E41CA737F}"/>
              </a:ext>
            </a:extLst>
          </p:cNvPr>
          <p:cNvSpPr/>
          <p:nvPr/>
        </p:nvSpPr>
        <p:spPr>
          <a:xfrm>
            <a:off x="4056195" y="1101659"/>
            <a:ext cx="3209456" cy="36250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của lãnh đạo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quản lý thayđổi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 APQP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 rủi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56FA24-7210-432B-910E-CE4C2DAB9C63}"/>
              </a:ext>
            </a:extLst>
          </p:cNvPr>
          <p:cNvSpPr/>
          <p:nvPr/>
        </p:nvSpPr>
        <p:spPr>
          <a:xfrm>
            <a:off x="7647065" y="301793"/>
            <a:ext cx="4147370" cy="61580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(DFMEA)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tính quan trọng của quá trình và sản phẩm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yêu cầu về thiết bị đo lường và thử nghiệm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 kết khả thi của nhóm và 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trợ của lãnh đạo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1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B43CB3-6DFA-4493-895E-F49E8217FB7D}"/>
              </a:ext>
            </a:extLst>
          </p:cNvPr>
          <p:cNvSpPr/>
          <p:nvPr/>
        </p:nvSpPr>
        <p:spPr>
          <a:xfrm>
            <a:off x="1336429" y="334808"/>
            <a:ext cx="5727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588B6F-B730-44FA-A6B2-6611B65D907A}"/>
              </a:ext>
            </a:extLst>
          </p:cNvPr>
          <p:cNvSpPr/>
          <p:nvPr/>
        </p:nvSpPr>
        <p:spPr>
          <a:xfrm>
            <a:off x="1336429" y="1927840"/>
            <a:ext cx="4464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này thảo luận về đặc trưng của triển khai hệ thống chế tạo và KH kiểm soát liên quan để đạt được chất lượng SP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7C2C8-070C-40FE-8588-EFE8B6ECDE70}"/>
              </a:ext>
            </a:extLst>
          </p:cNvPr>
          <p:cNvSpPr/>
          <p:nvPr/>
        </p:nvSpPr>
        <p:spPr>
          <a:xfrm>
            <a:off x="1336429" y="3358453"/>
            <a:ext cx="44641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</a:t>
            </a:r>
          </a:p>
        </p:txBody>
      </p:sp>
      <p:pic>
        <p:nvPicPr>
          <p:cNvPr id="1026" name="Picture 2" descr="Káº¿t quáº£ hÃ¬nh áº£nh cho thiáº¿t káº¿ vÃ  phÃ¡t triá»n">
            <a:extLst>
              <a:ext uri="{FF2B5EF4-FFF2-40B4-BE49-F238E27FC236}">
                <a16:creationId xmlns:a16="http://schemas.microsoft.com/office/drawing/2014/main" id="{D9EA7649-A270-4BB1-88C3-BAC66F580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425" y="1700419"/>
            <a:ext cx="5481165" cy="365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63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5B42C0-F283-4581-BECD-ECCDBCCE82D8}"/>
              </a:ext>
            </a:extLst>
          </p:cNvPr>
          <p:cNvSpPr/>
          <p:nvPr/>
        </p:nvSpPr>
        <p:spPr>
          <a:xfrm>
            <a:off x="807405" y="183081"/>
            <a:ext cx="7184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–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A06291-041F-4841-96F6-19654F597218}"/>
              </a:ext>
            </a:extLst>
          </p:cNvPr>
          <p:cNvSpPr/>
          <p:nvPr/>
        </p:nvSpPr>
        <p:spPr>
          <a:xfrm>
            <a:off x="283926" y="751344"/>
            <a:ext cx="470452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dạng lỗi và phân tích ảnh 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thiết kế (DFMEA)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về khả năng chế tạo và lắp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ráp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Thẩm tra TK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 xét TK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 cho SP mẫu – KH kiểm soát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 vẽ chế tạo (bao gồm cả dữ liệu)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tính gia 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tính vật 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thay đổi về bản vẽ và đặc tính 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yêu cầu về thiết bị, dụng cụ 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hạ tầng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tính quan trọng của quá trình và sản 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yêu cầu về thiết bị đo lường 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thử nghiệm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 kết khả thi của nhóm và Hỗ 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lãnh đạo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054BE-7916-4368-9D05-F0A5E1C097EB}"/>
              </a:ext>
            </a:extLst>
          </p:cNvPr>
          <p:cNvSpPr/>
          <p:nvPr/>
        </p:nvSpPr>
        <p:spPr>
          <a:xfrm>
            <a:off x="5135051" y="1402973"/>
            <a:ext cx="31152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tiêu chuẩn đóng gói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 xét hệ thống chất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lượng của sp &amp; qt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Lưu 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quá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Bố trí mặt bằng sx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trận đặc tính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Tác động Sai 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(PFMEA)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 KS sản xuất thử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hướng dẫn quá 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 phân tích HT đo lường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 nghiên  cứu năng lực qt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của lãnh đạo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1B2ED5-B539-47A3-93F9-0FBAD121D4FE}"/>
              </a:ext>
            </a:extLst>
          </p:cNvPr>
          <p:cNvSpPr/>
          <p:nvPr/>
        </p:nvSpPr>
        <p:spPr>
          <a:xfrm>
            <a:off x="8786190" y="990070"/>
            <a:ext cx="29684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APQP – Phase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AD4D9-D959-4D31-8B1C-2DAB7EA6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555" y="1881610"/>
            <a:ext cx="1292735" cy="1783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4167AA-1762-4215-9027-C8F3A0FBD159}"/>
              </a:ext>
            </a:extLst>
          </p:cNvPr>
          <p:cNvSpPr/>
          <p:nvPr/>
        </p:nvSpPr>
        <p:spPr>
          <a:xfrm>
            <a:off x="9490216" y="2126819"/>
            <a:ext cx="2236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Design and Development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A40D1-4886-4920-A4C0-D008B32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41" y="3770075"/>
            <a:ext cx="3445565" cy="19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0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29">
            <a:extLst>
              <a:ext uri="{FF2B5EF4-FFF2-40B4-BE49-F238E27FC236}">
                <a16:creationId xmlns:a16="http://schemas.microsoft.com/office/drawing/2014/main" id="{8D5F6B9B-FBD4-4812-9D45-835DA4C34AAA}"/>
              </a:ext>
            </a:extLst>
          </p:cNvPr>
          <p:cNvSpPr/>
          <p:nvPr/>
        </p:nvSpPr>
        <p:spPr>
          <a:xfrm>
            <a:off x="877592" y="1020036"/>
            <a:ext cx="10436816" cy="3743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5403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750F05-A36C-45DE-B96C-1D961A54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02" y="1038823"/>
            <a:ext cx="1382747" cy="20741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590AFD-78CB-407D-9632-C71C1B1BC9FB}"/>
              </a:ext>
            </a:extLst>
          </p:cNvPr>
          <p:cNvSpPr/>
          <p:nvPr/>
        </p:nvSpPr>
        <p:spPr>
          <a:xfrm>
            <a:off x="521458" y="3112942"/>
            <a:ext cx="16233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latin typeface="+mj-lt"/>
              </a:rPr>
              <a:t>Hình ảnh của quá trình</a:t>
            </a:r>
          </a:p>
          <a:p>
            <a:r>
              <a:rPr lang="vi-VN">
                <a:latin typeface="+mj-lt"/>
              </a:rPr>
              <a:t>• Lưu đồ của quá trình</a:t>
            </a:r>
          </a:p>
          <a:p>
            <a:r>
              <a:rPr lang="vi-VN">
                <a:latin typeface="+mj-lt"/>
              </a:rPr>
              <a:t>• Nền tảng của</a:t>
            </a:r>
          </a:p>
          <a:p>
            <a:r>
              <a:rPr lang="vi-VN">
                <a:latin typeface="+mj-lt"/>
              </a:rPr>
              <a:t>PFMEA, các KH kiểm soát, bố trí công đoạn…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41B785-9EF0-4517-8110-E9458937D887}"/>
              </a:ext>
            </a:extLst>
          </p:cNvPr>
          <p:cNvSpPr/>
          <p:nvPr/>
        </p:nvSpPr>
        <p:spPr>
          <a:xfrm>
            <a:off x="553380" y="243692"/>
            <a:ext cx="1800190" cy="795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501ED-922E-448D-B343-B1D9AA92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93" y="1286876"/>
            <a:ext cx="1147177" cy="647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2F111-AEBF-48D4-85A9-248BA324C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81" y="1286876"/>
            <a:ext cx="2519270" cy="20154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4D7470-8CD2-49A2-ADEB-B3C9DDC21886}"/>
              </a:ext>
            </a:extLst>
          </p:cNvPr>
          <p:cNvSpPr/>
          <p:nvPr/>
        </p:nvSpPr>
        <p:spPr>
          <a:xfrm>
            <a:off x="2681992" y="3527571"/>
            <a:ext cx="23823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latin typeface="+mj-lt"/>
              </a:rPr>
              <a:t>• Liệt kê danh mục các hoạt động</a:t>
            </a:r>
          </a:p>
          <a:p>
            <a:r>
              <a:rPr lang="vi-VN">
                <a:latin typeface="+mj-lt"/>
              </a:rPr>
              <a:t>• Các kiểm soát hiện tại</a:t>
            </a:r>
          </a:p>
          <a:p>
            <a:r>
              <a:rPr lang="vi-VN">
                <a:latin typeface="+mj-lt"/>
              </a:rPr>
              <a:t>• Các kiểm soát được thực hiện từ các</a:t>
            </a:r>
          </a:p>
          <a:p>
            <a:r>
              <a:rPr lang="vi-VN">
                <a:latin typeface="+mj-lt"/>
              </a:rPr>
              <a:t>khuyến  nghị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61943-9307-44EE-ADF7-5ECAA06D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351" y="2685272"/>
            <a:ext cx="1087946" cy="613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AF9230-5DC7-4490-9551-B5D5451C0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486" y="2801218"/>
            <a:ext cx="907231" cy="6137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842296-5FCE-417F-A49E-C972B19CCAF6}"/>
              </a:ext>
            </a:extLst>
          </p:cNvPr>
          <p:cNvSpPr/>
          <p:nvPr/>
        </p:nvSpPr>
        <p:spPr>
          <a:xfrm>
            <a:off x="6022324" y="3543220"/>
            <a:ext cx="25192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latin typeface="+mj-lt"/>
              </a:rPr>
              <a:t>Với mỗi hoạt động:</a:t>
            </a:r>
          </a:p>
          <a:p>
            <a:r>
              <a:rPr lang="vi-VN">
                <a:latin typeface="+mj-lt"/>
              </a:rPr>
              <a:t>• Tần suất kiểm tra</a:t>
            </a:r>
          </a:p>
          <a:p>
            <a:r>
              <a:rPr lang="vi-VN">
                <a:latin typeface="+mj-lt"/>
              </a:rPr>
              <a:t>• Phương tiện đo lường</a:t>
            </a:r>
          </a:p>
          <a:p>
            <a:r>
              <a:rPr lang="vi-VN">
                <a:latin typeface="+mj-lt"/>
              </a:rPr>
              <a:t>và kiểm tra</a:t>
            </a:r>
          </a:p>
          <a:p>
            <a:r>
              <a:rPr lang="vi-VN">
                <a:latin typeface="+mj-lt"/>
              </a:rPr>
              <a:t>• Các hành động khi có</a:t>
            </a:r>
            <a:r>
              <a:rPr lang="en-US">
                <a:latin typeface="+mj-lt"/>
              </a:rPr>
              <a:t> </a:t>
            </a:r>
            <a:r>
              <a:rPr lang="vi-VN">
                <a:latin typeface="+mj-lt"/>
              </a:rPr>
              <a:t>SP không phù hợp</a:t>
            </a:r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. Báo cáo không phù hợp</a:t>
            </a:r>
            <a:endParaRPr lang="vi-VN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38EF97-EEA7-4155-B640-EDA2A348A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160" y="3328803"/>
            <a:ext cx="1087946" cy="613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F57E55-0FB5-4A0D-9B9B-A8998FAB80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0464" y="3635660"/>
            <a:ext cx="1082797" cy="6617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C24E1-259F-47CD-BAD6-AB54822D6144}"/>
              </a:ext>
            </a:extLst>
          </p:cNvPr>
          <p:cNvSpPr/>
          <p:nvPr/>
        </p:nvSpPr>
        <p:spPr>
          <a:xfrm>
            <a:off x="8928024" y="4297369"/>
            <a:ext cx="30932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Với mỗi hoạt động:</a:t>
            </a:r>
          </a:p>
          <a:p>
            <a:r>
              <a:rPr lang="vi-VN">
                <a:latin typeface="+mj-lt"/>
              </a:rPr>
              <a:t>•  </a:t>
            </a:r>
            <a:r>
              <a:rPr lang="en-US">
                <a:latin typeface="+mj-lt"/>
              </a:rPr>
              <a:t>Hướng dẫn công việc</a:t>
            </a:r>
            <a:endParaRPr lang="vi-VN">
              <a:latin typeface="+mj-lt"/>
            </a:endParaRPr>
          </a:p>
          <a:p>
            <a:r>
              <a:rPr lang="vi-VN">
                <a:latin typeface="+mj-lt"/>
              </a:rPr>
              <a:t>•  </a:t>
            </a:r>
            <a:r>
              <a:rPr lang="en-US">
                <a:latin typeface="+mj-lt"/>
              </a:rPr>
              <a:t>Biểu mẫu ghi chép</a:t>
            </a:r>
            <a:endParaRPr lang="vi-V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56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object 81">
            <a:extLst>
              <a:ext uri="{FF2B5EF4-FFF2-40B4-BE49-F238E27FC236}">
                <a16:creationId xmlns:a16="http://schemas.microsoft.com/office/drawing/2014/main" id="{4FDFD42E-C98D-464F-B1FD-D945FB0A44D9}"/>
              </a:ext>
            </a:extLst>
          </p:cNvPr>
          <p:cNvSpPr txBox="1"/>
          <p:nvPr/>
        </p:nvSpPr>
        <p:spPr>
          <a:xfrm>
            <a:off x="1021616" y="980446"/>
            <a:ext cx="7512784" cy="524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2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sz="28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sz="2800"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sz="28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sz="2800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rị</a:t>
            </a:r>
            <a:r>
              <a:rPr sz="28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28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sz="28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Quá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object 80">
            <a:extLst>
              <a:ext uri="{FF2B5EF4-FFF2-40B4-BE49-F238E27FC236}">
                <a16:creationId xmlns:a16="http://schemas.microsoft.com/office/drawing/2014/main" id="{1181B6B2-9476-4077-B128-5A94C3E8F618}"/>
              </a:ext>
            </a:extLst>
          </p:cNvPr>
          <p:cNvSpPr txBox="1"/>
          <p:nvPr/>
        </p:nvSpPr>
        <p:spPr>
          <a:xfrm>
            <a:off x="1469658" y="2086046"/>
            <a:ext cx="5756176" cy="7671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092" indent="-88392">
              <a:lnSpc>
                <a:spcPts val="2200"/>
              </a:lnSpc>
              <a:spcBef>
                <a:spcPts val="30"/>
              </a:spcBef>
            </a:pPr>
            <a:r>
              <a:rPr sz="2000" spc="-1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rong</a:t>
            </a:r>
            <a:r>
              <a:rPr sz="20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2000" spc="-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sz="2000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hế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z="2000" spc="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</a:t>
            </a:r>
            <a:r>
              <a:rPr sz="2000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SX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object 79">
            <a:extLst>
              <a:ext uri="{FF2B5EF4-FFF2-40B4-BE49-F238E27FC236}">
                <a16:creationId xmlns:a16="http://schemas.microsoft.com/office/drawing/2014/main" id="{9CBA36F8-03D3-4C7E-A931-312603159A09}"/>
              </a:ext>
            </a:extLst>
          </p:cNvPr>
          <p:cNvSpPr txBox="1"/>
          <p:nvPr/>
        </p:nvSpPr>
        <p:spPr>
          <a:xfrm>
            <a:off x="1469658" y="3492500"/>
            <a:ext cx="5844888" cy="11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092" indent="-88392">
              <a:lnSpc>
                <a:spcPts val="2200"/>
              </a:lnSpc>
              <a:spcBef>
                <a:spcPts val="30"/>
              </a:spcBef>
            </a:pPr>
            <a:r>
              <a:rPr sz="2000" spc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sz="20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sz="20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ằ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sz="2000" spc="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(CP)</a:t>
            </a:r>
            <a:r>
              <a:rPr sz="2000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sz="2000" spc="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sz="20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ông</a:t>
            </a:r>
            <a:r>
              <a:rPr sz="20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ủ</a:t>
            </a:r>
            <a:r>
              <a:rPr sz="20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20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spc="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98BC4B56-2528-4618-96AD-25041BBA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960" y="1625239"/>
            <a:ext cx="3520006" cy="335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7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8757BE-F07E-4063-B15A-3CE5634B988E}"/>
              </a:ext>
            </a:extLst>
          </p:cNvPr>
          <p:cNvSpPr/>
          <p:nvPr/>
        </p:nvSpPr>
        <p:spPr>
          <a:xfrm>
            <a:off x="3048000" y="43706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APQP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9F0C8F-06E5-482D-8FC3-70C852EEC716}"/>
              </a:ext>
            </a:extLst>
          </p:cNvPr>
          <p:cNvSpPr/>
          <p:nvPr/>
        </p:nvSpPr>
        <p:spPr>
          <a:xfrm>
            <a:off x="1600093" y="1453359"/>
            <a:ext cx="9335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200" dirty="0">
                <a:latin typeface="+mj-lt"/>
              </a:rPr>
              <a:t>Nội dung</a:t>
            </a: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200" dirty="0">
                <a:latin typeface="+mj-lt"/>
              </a:rPr>
              <a:t>Giới thiệu/ Các đầu vào ban đầu</a:t>
            </a: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200" dirty="0">
                <a:latin typeface="+mj-lt"/>
              </a:rPr>
              <a:t>Các giai đoạn của APQP (Phần 1-5)</a:t>
            </a:r>
            <a:endParaRPr lang="en-US" sz="2200" dirty="0">
              <a:latin typeface="+mj-lt"/>
            </a:endParaRPr>
          </a:p>
          <a:p>
            <a:pPr marL="806450" indent="-285750">
              <a:buFont typeface="Wingdings" panose="05000000000000000000" pitchFamily="2" charset="2"/>
              <a:buChar char="ü"/>
            </a:pPr>
            <a:r>
              <a:rPr lang="vi-VN" sz="2200" dirty="0">
                <a:latin typeface="+mj-lt"/>
              </a:rPr>
              <a:t>Đầu ra của mỗi quá trình là đầu vào của qua trình tiếp</a:t>
            </a:r>
            <a:r>
              <a:rPr lang="en-US" sz="2200" dirty="0">
                <a:latin typeface="+mj-lt"/>
              </a:rPr>
              <a:t> </a:t>
            </a:r>
            <a:r>
              <a:rPr lang="vi-VN" sz="2200" dirty="0">
                <a:latin typeface="+mj-lt"/>
              </a:rPr>
              <a:t>theo</a:t>
            </a:r>
            <a:endParaRPr lang="en-US" sz="2200" dirty="0">
              <a:latin typeface="+mj-lt"/>
            </a:endParaRPr>
          </a:p>
          <a:p>
            <a:pPr marL="806450" indent="-285750">
              <a:buFont typeface="Wingdings" panose="05000000000000000000" pitchFamily="2" charset="2"/>
              <a:buChar char="ü"/>
            </a:pPr>
            <a:r>
              <a:rPr lang="vi-VN" sz="2200" dirty="0">
                <a:latin typeface="+mj-lt"/>
              </a:rPr>
              <a:t>Đầu ra cuối cùng</a:t>
            </a: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200" dirty="0">
                <a:latin typeface="+mj-lt"/>
              </a:rPr>
              <a:t>Phương pháp của kế hoạch kiểm soát (Control Plan</a:t>
            </a:r>
            <a:r>
              <a:rPr lang="en-US" sz="2200" dirty="0">
                <a:latin typeface="+mj-lt"/>
              </a:rPr>
              <a:t> </a:t>
            </a:r>
            <a:r>
              <a:rPr lang="vi-VN" sz="2200" dirty="0">
                <a:latin typeface="+mj-lt"/>
              </a:rPr>
              <a:t>Methodology (Section 6)</a:t>
            </a:r>
            <a:endParaRPr lang="en-US" sz="2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200" dirty="0">
                <a:latin typeface="+mj-lt"/>
              </a:rPr>
              <a:t>Danh mục kiểm tra và các biểu mẫu đính kèm</a:t>
            </a:r>
          </a:p>
        </p:txBody>
      </p:sp>
      <p:pic>
        <p:nvPicPr>
          <p:cNvPr id="354" name="Picture 353">
            <a:extLst>
              <a:ext uri="{FF2B5EF4-FFF2-40B4-BE49-F238E27FC236}">
                <a16:creationId xmlns:a16="http://schemas.microsoft.com/office/drawing/2014/main" id="{A9C9F7B1-97E2-44D0-A1FE-C4C0CD2F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35" y="4618848"/>
            <a:ext cx="7828130" cy="1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3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56">
            <a:extLst>
              <a:ext uri="{FF2B5EF4-FFF2-40B4-BE49-F238E27FC236}">
                <a16:creationId xmlns:a16="http://schemas.microsoft.com/office/drawing/2014/main" id="{01264CDD-D41C-4704-948B-3019C7B19A0B}"/>
              </a:ext>
            </a:extLst>
          </p:cNvPr>
          <p:cNvSpPr txBox="1"/>
          <p:nvPr/>
        </p:nvSpPr>
        <p:spPr>
          <a:xfrm>
            <a:off x="606307" y="496389"/>
            <a:ext cx="8297571" cy="655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sz="2800" b="1" spc="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sz="2800" b="1" spc="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800" b="1" spc="9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800" b="1" spc="9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9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sz="2800" b="1" spc="29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sz="2800" b="1" spc="2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sz="2800" b="1" spc="1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rị</a:t>
            </a:r>
            <a:r>
              <a:rPr sz="2800" b="1" spc="1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2800" b="1" spc="2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sz="2800" b="1" spc="-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9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Quá</a:t>
            </a:r>
            <a:r>
              <a:rPr sz="2800" b="1" spc="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CD67E8-3584-41F0-9AFF-A23B29D00108}"/>
              </a:ext>
            </a:extLst>
          </p:cNvPr>
          <p:cNvSpPr/>
          <p:nvPr/>
        </p:nvSpPr>
        <p:spPr>
          <a:xfrm>
            <a:off x="673100" y="1643723"/>
            <a:ext cx="3189050" cy="4106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029" lvl="0">
              <a:lnSpc>
                <a:spcPts val="2000"/>
              </a:lnSpc>
              <a:spcBef>
                <a:spcPts val="35"/>
              </a:spcBef>
            </a:pPr>
            <a:r>
              <a:rPr lang="vi-VN" sz="3600" b="1" spc="4" baseline="4032" dirty="0">
                <a:solidFill>
                  <a:srgbClr val="CC3300"/>
                </a:solidFill>
                <a:latin typeface="+mj-lt"/>
                <a:cs typeface=".VnSouthern"/>
              </a:rPr>
              <a:t>I</a:t>
            </a:r>
            <a:r>
              <a:rPr lang="vi-VN" sz="3600" b="1" spc="-4" baseline="4032" dirty="0">
                <a:solidFill>
                  <a:srgbClr val="CC3300"/>
                </a:solidFill>
                <a:latin typeface="+mj-lt"/>
                <a:cs typeface=".VnSouthern"/>
              </a:rPr>
              <a:t>npu</a:t>
            </a:r>
            <a:r>
              <a:rPr lang="vi-VN" sz="3600" b="1" spc="4" baseline="4032" dirty="0">
                <a:solidFill>
                  <a:srgbClr val="CC3300"/>
                </a:solidFill>
                <a:latin typeface="+mj-lt"/>
                <a:cs typeface=".VnSouthern"/>
              </a:rPr>
              <a:t>t</a:t>
            </a:r>
            <a:r>
              <a:rPr lang="vi-VN" sz="3600" b="1" baseline="4032" dirty="0">
                <a:solidFill>
                  <a:srgbClr val="CC3300"/>
                </a:solidFill>
                <a:latin typeface="+mj-lt"/>
                <a:cs typeface=".VnSouthern"/>
              </a:rPr>
              <a:t>s</a:t>
            </a:r>
            <a:endParaRPr lang="vi-VN" sz="3600" dirty="0">
              <a:solidFill>
                <a:prstClr val="black"/>
              </a:solidFill>
              <a:latin typeface="+mj-lt"/>
              <a:cs typeface=".VnSouthern"/>
            </a:endParaRPr>
          </a:p>
          <a:p>
            <a:pPr marL="298450" lvl="0" indent="-285750">
              <a:lnSpc>
                <a:spcPts val="2000"/>
              </a:lnSpc>
              <a:spcBef>
                <a:spcPts val="299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Các</a:t>
            </a:r>
            <a:r>
              <a:rPr lang="vi-VN" spc="78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t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i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êu</a:t>
            </a:r>
            <a:r>
              <a:rPr lang="vi-VN" spc="7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c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hu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ẩn</a:t>
            </a:r>
            <a:r>
              <a:rPr lang="vi-VN" spc="107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đó</a:t>
            </a:r>
            <a:r>
              <a:rPr lang="vi-VN" spc="-14" dirty="0">
                <a:solidFill>
                  <a:prstClr val="black"/>
                </a:solidFill>
                <a:latin typeface="+mj-lt"/>
                <a:cs typeface="Arial"/>
              </a:rPr>
              <a:t>n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g</a:t>
            </a:r>
            <a:r>
              <a:rPr lang="vi-VN" spc="9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gói</a:t>
            </a:r>
            <a:endParaRPr lang="en-US" dirty="0">
              <a:solidFill>
                <a:prstClr val="black"/>
              </a:solidFill>
              <a:latin typeface="+mj-lt"/>
              <a:cs typeface="Arial"/>
            </a:endParaRPr>
          </a:p>
          <a:p>
            <a:pPr marL="298450" lvl="0" indent="-285750">
              <a:lnSpc>
                <a:spcPts val="2000"/>
              </a:lnSpc>
              <a:spcBef>
                <a:spcPts val="299"/>
              </a:spcBef>
              <a:buFont typeface="Arial" panose="020B0604020202020204" pitchFamily="34" charset="0"/>
              <a:buChar char="•"/>
            </a:pP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X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em</a:t>
            </a:r>
            <a:r>
              <a:rPr lang="vi-VN" spc="96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pc="-25" dirty="0">
                <a:solidFill>
                  <a:prstClr val="black"/>
                </a:solidFill>
                <a:latin typeface="+mj-lt"/>
                <a:cs typeface="Arial"/>
              </a:rPr>
              <a:t>x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ét</a:t>
            </a:r>
            <a:r>
              <a:rPr lang="vi-VN" spc="77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h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ệ</a:t>
            </a:r>
            <a:r>
              <a:rPr lang="vi-VN" spc="45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t</a:t>
            </a:r>
            <a:r>
              <a:rPr lang="vi-VN" spc="-14" dirty="0">
                <a:solidFill>
                  <a:prstClr val="black"/>
                </a:solidFill>
                <a:latin typeface="+mj-lt"/>
                <a:cs typeface="Arial"/>
              </a:rPr>
              <a:t>h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ố</a:t>
            </a:r>
            <a:r>
              <a:rPr lang="vi-VN" spc="-14" dirty="0">
                <a:solidFill>
                  <a:prstClr val="black"/>
                </a:solidFill>
                <a:latin typeface="+mj-lt"/>
                <a:cs typeface="Arial"/>
              </a:rPr>
              <a:t>n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g </a:t>
            </a:r>
            <a:r>
              <a:rPr lang="vi-VN" spc="4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c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h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ất 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l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ư</a:t>
            </a:r>
            <a:r>
              <a:rPr lang="vi-VN" spc="4" dirty="0">
                <a:solidFill>
                  <a:prstClr val="black"/>
                </a:solidFill>
                <a:latin typeface="+mj-lt"/>
                <a:cs typeface="Arial"/>
              </a:rPr>
              <a:t>ợ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n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g</a:t>
            </a:r>
            <a:r>
              <a:rPr lang="vi-VN" spc="104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c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ủ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a</a:t>
            </a:r>
            <a:r>
              <a:rPr lang="vi-VN" spc="7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sp</a:t>
            </a:r>
            <a:r>
              <a:rPr lang="vi-VN" spc="43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&amp;</a:t>
            </a:r>
            <a:r>
              <a:rPr lang="vi-VN" spc="3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qt</a:t>
            </a:r>
            <a:endParaRPr lang="en-US" dirty="0">
              <a:solidFill>
                <a:prstClr val="black"/>
              </a:solidFill>
              <a:latin typeface="+mj-lt"/>
              <a:cs typeface="Arial"/>
            </a:endParaRPr>
          </a:p>
          <a:p>
            <a:pPr marL="298450" lvl="0" indent="-285750">
              <a:lnSpc>
                <a:spcPts val="2000"/>
              </a:lnSpc>
              <a:spcBef>
                <a:spcPts val="299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Lưu</a:t>
            </a:r>
            <a:r>
              <a:rPr lang="vi-VN" spc="78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đồ</a:t>
            </a:r>
            <a:r>
              <a:rPr lang="en-US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q</a:t>
            </a:r>
            <a:r>
              <a:rPr lang="vi-VN" spc="-14" dirty="0">
                <a:solidFill>
                  <a:prstClr val="black"/>
                </a:solidFill>
                <a:latin typeface="+mj-lt"/>
                <a:cs typeface="Arial"/>
              </a:rPr>
              <a:t>u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á</a:t>
            </a:r>
            <a:r>
              <a:rPr lang="vi-VN" spc="98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trì</a:t>
            </a:r>
            <a:r>
              <a:rPr lang="vi-VN" spc="-14" dirty="0">
                <a:solidFill>
                  <a:prstClr val="black"/>
                </a:solidFill>
                <a:latin typeface="+mj-lt"/>
                <a:cs typeface="Arial"/>
              </a:rPr>
              <a:t>n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h</a:t>
            </a:r>
            <a:endParaRPr lang="en-US" dirty="0">
              <a:solidFill>
                <a:prstClr val="black"/>
              </a:solidFill>
              <a:latin typeface="+mj-lt"/>
              <a:cs typeface="Arial"/>
            </a:endParaRPr>
          </a:p>
          <a:p>
            <a:pPr marL="298450" lvl="0" indent="-285750">
              <a:lnSpc>
                <a:spcPts val="2000"/>
              </a:lnSpc>
              <a:spcBef>
                <a:spcPts val="299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Bố</a:t>
            </a:r>
            <a:r>
              <a:rPr lang="vi-VN" spc="6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trí</a:t>
            </a:r>
            <a:r>
              <a:rPr lang="vi-VN" spc="38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pc="9" dirty="0">
                <a:solidFill>
                  <a:prstClr val="black"/>
                </a:solidFill>
                <a:latin typeface="+mj-lt"/>
                <a:cs typeface="Arial"/>
              </a:rPr>
              <a:t>m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ặt</a:t>
            </a:r>
            <a:r>
              <a:rPr lang="vi-VN" spc="38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bằ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n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g</a:t>
            </a:r>
            <a:r>
              <a:rPr lang="vi-VN" spc="9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sx</a:t>
            </a:r>
            <a:endParaRPr lang="en-US" dirty="0">
              <a:solidFill>
                <a:prstClr val="black"/>
              </a:solidFill>
              <a:latin typeface="+mj-lt"/>
              <a:cs typeface="Arial"/>
            </a:endParaRPr>
          </a:p>
          <a:p>
            <a:pPr marL="298450" lvl="0" indent="-285750">
              <a:lnSpc>
                <a:spcPts val="2000"/>
              </a:lnSpc>
              <a:spcBef>
                <a:spcPts val="299"/>
              </a:spcBef>
              <a:buFont typeface="Arial" panose="020B0604020202020204" pitchFamily="34" charset="0"/>
              <a:buChar char="•"/>
            </a:pP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M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a</a:t>
            </a:r>
            <a:r>
              <a:rPr lang="vi-VN" spc="75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trận</a:t>
            </a:r>
            <a:r>
              <a:rPr lang="vi-VN" spc="5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đặc</a:t>
            </a:r>
            <a:r>
              <a:rPr lang="vi-VN" spc="6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tí</a:t>
            </a:r>
            <a:r>
              <a:rPr lang="vi-VN" spc="-14" dirty="0">
                <a:solidFill>
                  <a:prstClr val="black"/>
                </a:solidFill>
                <a:latin typeface="+mj-lt"/>
                <a:cs typeface="Arial"/>
              </a:rPr>
              <a:t>n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h</a:t>
            </a:r>
            <a:endParaRPr lang="en-US" dirty="0">
              <a:solidFill>
                <a:prstClr val="black"/>
              </a:solidFill>
              <a:latin typeface="+mj-lt"/>
              <a:cs typeface="Arial"/>
            </a:endParaRPr>
          </a:p>
          <a:p>
            <a:pPr marL="298450" lvl="0" indent="-285750">
              <a:lnSpc>
                <a:spcPts val="2000"/>
              </a:lnSpc>
              <a:spcBef>
                <a:spcPts val="299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P</a:t>
            </a:r>
            <a:r>
              <a:rPr lang="vi-VN" spc="-14" dirty="0">
                <a:solidFill>
                  <a:prstClr val="black"/>
                </a:solidFill>
                <a:latin typeface="+mj-lt"/>
                <a:cs typeface="Arial"/>
              </a:rPr>
              <a:t>h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ân</a:t>
            </a:r>
            <a:r>
              <a:rPr lang="vi-VN" spc="105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tích</a:t>
            </a:r>
            <a:r>
              <a:rPr lang="vi-VN" spc="46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T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ác</a:t>
            </a:r>
            <a:r>
              <a:rPr lang="vi-VN" spc="73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độ</a:t>
            </a:r>
            <a:r>
              <a:rPr lang="vi-VN" spc="-14" dirty="0">
                <a:solidFill>
                  <a:prstClr val="black"/>
                </a:solidFill>
                <a:latin typeface="+mj-lt"/>
                <a:cs typeface="Arial"/>
              </a:rPr>
              <a:t>n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g</a:t>
            </a:r>
            <a:r>
              <a:rPr lang="vi-VN" spc="8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Sai</a:t>
            </a:r>
            <a:r>
              <a:rPr lang="vi-VN" spc="56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l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ỗi</a:t>
            </a:r>
            <a:r>
              <a:rPr lang="en-US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Q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u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á</a:t>
            </a:r>
            <a:r>
              <a:rPr lang="vi-VN" spc="8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trì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n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h</a:t>
            </a:r>
            <a:r>
              <a:rPr lang="vi-VN" spc="73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(PF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M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E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A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)</a:t>
            </a:r>
            <a:endParaRPr lang="en-US" dirty="0">
              <a:solidFill>
                <a:prstClr val="black"/>
              </a:solidFill>
              <a:latin typeface="+mj-lt"/>
              <a:cs typeface="Arial"/>
            </a:endParaRPr>
          </a:p>
          <a:p>
            <a:pPr marL="298450" lvl="0" indent="-285750">
              <a:lnSpc>
                <a:spcPts val="2000"/>
              </a:lnSpc>
              <a:spcBef>
                <a:spcPts val="299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KH</a:t>
            </a:r>
            <a:r>
              <a:rPr lang="vi-VN" spc="65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KS</a:t>
            </a:r>
            <a:r>
              <a:rPr lang="vi-VN" spc="52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sản</a:t>
            </a:r>
            <a:r>
              <a:rPr lang="vi-VN" spc="6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pc="-25" dirty="0">
                <a:solidFill>
                  <a:prstClr val="black"/>
                </a:solidFill>
                <a:latin typeface="+mj-lt"/>
                <a:cs typeface="Arial"/>
              </a:rPr>
              <a:t>x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u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ất</a:t>
            </a:r>
            <a:r>
              <a:rPr lang="vi-VN" spc="105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t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h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ử</a:t>
            </a:r>
            <a:endParaRPr lang="en-US" dirty="0">
              <a:solidFill>
                <a:prstClr val="black"/>
              </a:solidFill>
              <a:latin typeface="+mj-lt"/>
              <a:cs typeface="Arial"/>
            </a:endParaRPr>
          </a:p>
          <a:p>
            <a:pPr marL="298450" lvl="0" indent="-285750">
              <a:lnSpc>
                <a:spcPts val="2000"/>
              </a:lnSpc>
              <a:spcBef>
                <a:spcPts val="299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Các</a:t>
            </a:r>
            <a:r>
              <a:rPr lang="vi-VN" spc="78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pc="-14" dirty="0">
                <a:solidFill>
                  <a:prstClr val="black"/>
                </a:solidFill>
                <a:latin typeface="+mj-lt"/>
                <a:cs typeface="Arial"/>
              </a:rPr>
              <a:t>h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ư</a:t>
            </a:r>
            <a:r>
              <a:rPr lang="vi-VN" spc="4" dirty="0">
                <a:solidFill>
                  <a:prstClr val="black"/>
                </a:solidFill>
                <a:latin typeface="+mj-lt"/>
                <a:cs typeface="Arial"/>
              </a:rPr>
              <a:t>ớ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n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g </a:t>
            </a:r>
            <a:r>
              <a:rPr lang="vi-VN" spc="4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dẫn</a:t>
            </a:r>
            <a:r>
              <a:rPr lang="vi-VN" spc="63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q</a:t>
            </a:r>
            <a:r>
              <a:rPr lang="vi-VN" spc="-14" dirty="0">
                <a:solidFill>
                  <a:prstClr val="black"/>
                </a:solidFill>
                <a:latin typeface="+mj-lt"/>
                <a:cs typeface="Arial"/>
              </a:rPr>
              <a:t>u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á</a:t>
            </a:r>
            <a:r>
              <a:rPr lang="vi-VN" spc="63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trì</a:t>
            </a:r>
            <a:r>
              <a:rPr lang="vi-VN" spc="-14" dirty="0">
                <a:solidFill>
                  <a:prstClr val="black"/>
                </a:solidFill>
                <a:latin typeface="+mj-lt"/>
                <a:cs typeface="Arial"/>
              </a:rPr>
              <a:t>n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h</a:t>
            </a:r>
            <a:endParaRPr lang="en-US" dirty="0">
              <a:solidFill>
                <a:prstClr val="black"/>
              </a:solidFill>
              <a:latin typeface="+mj-lt"/>
              <a:cs typeface="Arial"/>
            </a:endParaRPr>
          </a:p>
          <a:p>
            <a:pPr marL="298450" lvl="0" indent="-285750">
              <a:lnSpc>
                <a:spcPts val="2000"/>
              </a:lnSpc>
              <a:spcBef>
                <a:spcPts val="299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KH</a:t>
            </a:r>
            <a:r>
              <a:rPr lang="vi-VN" spc="65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p</a:t>
            </a:r>
            <a:r>
              <a:rPr lang="vi-VN" spc="-14" dirty="0">
                <a:solidFill>
                  <a:prstClr val="black"/>
                </a:solidFill>
                <a:latin typeface="+mj-lt"/>
                <a:cs typeface="Arial"/>
              </a:rPr>
              <a:t>h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ân</a:t>
            </a:r>
            <a:r>
              <a:rPr lang="vi-VN" spc="9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tích</a:t>
            </a:r>
            <a:r>
              <a:rPr lang="vi-VN" spc="46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HT</a:t>
            </a:r>
            <a:r>
              <a:rPr lang="vi-VN" spc="52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đo</a:t>
            </a:r>
            <a:r>
              <a:rPr lang="vi-VN" spc="3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l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ư</a:t>
            </a:r>
            <a:r>
              <a:rPr lang="vi-VN" spc="4" dirty="0">
                <a:solidFill>
                  <a:prstClr val="black"/>
                </a:solidFill>
                <a:latin typeface="+mj-lt"/>
                <a:cs typeface="Arial"/>
              </a:rPr>
              <a:t>ờ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n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g</a:t>
            </a:r>
            <a:endParaRPr lang="en-US" dirty="0">
              <a:solidFill>
                <a:prstClr val="black"/>
              </a:solidFill>
              <a:latin typeface="+mj-lt"/>
              <a:cs typeface="Arial"/>
            </a:endParaRPr>
          </a:p>
          <a:p>
            <a:pPr marL="298450" lvl="0" indent="-285750">
              <a:lnSpc>
                <a:spcPts val="2000"/>
              </a:lnSpc>
              <a:spcBef>
                <a:spcPts val="299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KH</a:t>
            </a:r>
            <a:r>
              <a:rPr lang="vi-VN" spc="65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pc="-14" dirty="0">
                <a:solidFill>
                  <a:prstClr val="black"/>
                </a:solidFill>
                <a:latin typeface="+mj-lt"/>
                <a:cs typeface="Arial"/>
              </a:rPr>
              <a:t>n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g</a:t>
            </a:r>
            <a:r>
              <a:rPr lang="vi-VN" spc="-14" dirty="0">
                <a:solidFill>
                  <a:prstClr val="black"/>
                </a:solidFill>
                <a:latin typeface="+mj-lt"/>
                <a:cs typeface="Arial"/>
              </a:rPr>
              <a:t>h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i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ên </a:t>
            </a:r>
            <a:r>
              <a:rPr lang="vi-VN" spc="3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cứu</a:t>
            </a:r>
            <a:r>
              <a:rPr lang="vi-VN" spc="65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n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ă</a:t>
            </a:r>
            <a:r>
              <a:rPr lang="vi-VN" spc="-14" dirty="0">
                <a:solidFill>
                  <a:prstClr val="black"/>
                </a:solidFill>
                <a:latin typeface="+mj-lt"/>
                <a:cs typeface="Arial"/>
              </a:rPr>
              <a:t>n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g</a:t>
            </a:r>
            <a:r>
              <a:rPr lang="vi-VN" spc="9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l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ực</a:t>
            </a:r>
            <a:r>
              <a:rPr lang="vi-VN" spc="64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qt</a:t>
            </a:r>
            <a:endParaRPr lang="en-US" dirty="0">
              <a:solidFill>
                <a:prstClr val="black"/>
              </a:solidFill>
              <a:latin typeface="+mj-lt"/>
              <a:cs typeface="Arial"/>
            </a:endParaRPr>
          </a:p>
          <a:p>
            <a:pPr marL="298450" lvl="0" indent="-285750">
              <a:lnSpc>
                <a:spcPts val="2000"/>
              </a:lnSpc>
              <a:spcBef>
                <a:spcPts val="299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Hỗ</a:t>
            </a:r>
            <a:r>
              <a:rPr lang="vi-VN" spc="62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trợ</a:t>
            </a:r>
            <a:r>
              <a:rPr lang="vi-VN" spc="4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c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ủ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a</a:t>
            </a:r>
            <a:r>
              <a:rPr lang="vi-VN" spc="7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pc="-9" dirty="0">
                <a:solidFill>
                  <a:prstClr val="black"/>
                </a:solidFill>
                <a:latin typeface="+mj-lt"/>
                <a:cs typeface="Arial"/>
              </a:rPr>
              <a:t>l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ã</a:t>
            </a:r>
            <a:r>
              <a:rPr lang="vi-VN" spc="-14" dirty="0">
                <a:solidFill>
                  <a:prstClr val="black"/>
                </a:solidFill>
                <a:latin typeface="+mj-lt"/>
                <a:cs typeface="Arial"/>
              </a:rPr>
              <a:t>n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h</a:t>
            </a:r>
            <a:r>
              <a:rPr lang="vi-VN" spc="95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dirty="0">
                <a:solidFill>
                  <a:prstClr val="black"/>
                </a:solidFill>
                <a:latin typeface="+mj-lt"/>
                <a:cs typeface="Arial"/>
              </a:rPr>
              <a:t>đạo</a:t>
            </a:r>
          </a:p>
        </p:txBody>
      </p:sp>
      <p:sp>
        <p:nvSpPr>
          <p:cNvPr id="22" name="object 53">
            <a:extLst>
              <a:ext uri="{FF2B5EF4-FFF2-40B4-BE49-F238E27FC236}">
                <a16:creationId xmlns:a16="http://schemas.microsoft.com/office/drawing/2014/main" id="{8EA924FF-080F-4D35-A8D0-04A77C01302B}"/>
              </a:ext>
            </a:extLst>
          </p:cNvPr>
          <p:cNvSpPr txBox="1"/>
          <p:nvPr/>
        </p:nvSpPr>
        <p:spPr>
          <a:xfrm>
            <a:off x="4327448" y="1955447"/>
            <a:ext cx="3024880" cy="2107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462">
              <a:lnSpc>
                <a:spcPts val="2000"/>
              </a:lnSpc>
              <a:spcBef>
                <a:spcPts val="35"/>
              </a:spcBef>
            </a:pPr>
            <a:r>
              <a:rPr sz="3600" b="1" spc="4" baseline="4032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4" baseline="4032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b="1" spc="4" baseline="4032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b="1" spc="-4" baseline="4032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sz="3600" b="1" spc="4" baseline="4032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b="1" baseline="4032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3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ts val="2000"/>
              </a:lnSpc>
              <a:spcBef>
                <a:spcPts val="14"/>
              </a:spcBef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SX</a:t>
            </a:r>
            <a:r>
              <a:rPr spc="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ts val="2000"/>
              </a:lnSpc>
              <a:spcBef>
                <a:spcPts val="14"/>
              </a:spcBef>
              <a:buFont typeface="Arial" panose="020B0604020202020204" pitchFamily="34" charset="0"/>
              <a:buChar char="•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ố</a:t>
            </a:r>
            <a:r>
              <a:rPr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ts val="2000"/>
              </a:lnSpc>
              <a:spcBef>
                <a:spcPts val="14"/>
              </a:spcBef>
              <a:buFont typeface="Arial" panose="020B0604020202020204" pitchFamily="34" charset="0"/>
              <a:buChar char="•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ên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ực</a:t>
            </a:r>
            <a:r>
              <a:rPr spc="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pc="-1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ts val="2000"/>
              </a:lnSpc>
              <a:spcBef>
                <a:spcPts val="14"/>
              </a:spcBef>
              <a:buFont typeface="Arial" panose="020B0604020202020204" pitchFamily="34" charset="0"/>
              <a:buChar char="•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1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ê</a:t>
            </a:r>
            <a:r>
              <a:rPr spc="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1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ệt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ts val="2000"/>
              </a:lnSpc>
              <a:spcBef>
                <a:spcPts val="14"/>
              </a:spcBef>
              <a:buFont typeface="Arial" panose="020B0604020202020204" pitchFamily="34" charset="0"/>
              <a:buChar char="•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ểm</a:t>
            </a:r>
            <a:r>
              <a:rPr spc="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ệm </a:t>
            </a:r>
            <a:r>
              <a:rPr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spc="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ts val="2000"/>
              </a:lnSpc>
              <a:spcBef>
                <a:spcPts val="14"/>
              </a:spcBef>
              <a:buFont typeface="Arial" panose="020B0604020202020204" pitchFamily="34" charset="0"/>
              <a:buChar char="•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ề</a:t>
            </a:r>
            <a:r>
              <a:rPr spc="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spc="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ts val="2000"/>
              </a:lnSpc>
              <a:spcBef>
                <a:spcPts val="14"/>
              </a:spcBef>
              <a:buFont typeface="Arial" panose="020B0604020202020204" pitchFamily="34" charset="0"/>
              <a:buChar char="•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oạch</a:t>
            </a:r>
            <a:r>
              <a:rPr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ểm</a:t>
            </a:r>
            <a:r>
              <a:rPr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1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ủ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ts val="2000"/>
              </a:lnSpc>
              <a:spcBef>
                <a:spcPts val="14"/>
              </a:spcBef>
              <a:buFont typeface="Arial" panose="020B0604020202020204" pitchFamily="34" charset="0"/>
              <a:buChar char="•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ấp</a:t>
            </a:r>
            <a:r>
              <a:rPr spc="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ận</a:t>
            </a:r>
            <a:r>
              <a:rPr spc="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oach</a:t>
            </a:r>
            <a:r>
              <a:rPr spc="10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ịn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 C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ất</a:t>
            </a:r>
            <a:r>
              <a:rPr spc="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1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ỗ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ủ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Lã</a:t>
            </a:r>
            <a:r>
              <a:rPr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</a:p>
        </p:txBody>
      </p:sp>
      <p:sp>
        <p:nvSpPr>
          <p:cNvPr id="23" name="object 52">
            <a:extLst>
              <a:ext uri="{FF2B5EF4-FFF2-40B4-BE49-F238E27FC236}">
                <a16:creationId xmlns:a16="http://schemas.microsoft.com/office/drawing/2014/main" id="{1D68F39A-A109-45B3-B1FC-1BDB99AAAC08}"/>
              </a:ext>
            </a:extLst>
          </p:cNvPr>
          <p:cNvSpPr txBox="1"/>
          <p:nvPr/>
        </p:nvSpPr>
        <p:spPr>
          <a:xfrm>
            <a:off x="9037024" y="2425180"/>
            <a:ext cx="2481876" cy="558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621"/>
              </a:lnSpc>
              <a:spcBef>
                <a:spcPts val="30"/>
              </a:spcBef>
            </a:pPr>
            <a:r>
              <a:rPr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odu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spc="-3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2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51">
            <a:extLst>
              <a:ext uri="{FF2B5EF4-FFF2-40B4-BE49-F238E27FC236}">
                <a16:creationId xmlns:a16="http://schemas.microsoft.com/office/drawing/2014/main" id="{BF3A39F1-E3FE-43C4-8657-F2DEB06E3153}"/>
              </a:ext>
            </a:extLst>
          </p:cNvPr>
          <p:cNvSpPr txBox="1"/>
          <p:nvPr/>
        </p:nvSpPr>
        <p:spPr>
          <a:xfrm>
            <a:off x="9443424" y="2704193"/>
            <a:ext cx="1122976" cy="424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621"/>
              </a:lnSpc>
              <a:spcBef>
                <a:spcPts val="30"/>
              </a:spcBef>
            </a:pPr>
            <a:r>
              <a:rPr spc="-29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90">
            <a:extLst>
              <a:ext uri="{FF2B5EF4-FFF2-40B4-BE49-F238E27FC236}">
                <a16:creationId xmlns:a16="http://schemas.microsoft.com/office/drawing/2014/main" id="{AB667092-5A09-41FF-9B22-8315DCD767D5}"/>
              </a:ext>
            </a:extLst>
          </p:cNvPr>
          <p:cNvSpPr/>
          <p:nvPr/>
        </p:nvSpPr>
        <p:spPr>
          <a:xfrm rot="21174231">
            <a:off x="9149325" y="2984869"/>
            <a:ext cx="1162372" cy="888262"/>
          </a:xfrm>
          <a:custGeom>
            <a:avLst/>
            <a:gdLst/>
            <a:ahLst/>
            <a:cxnLst/>
            <a:rect l="l" t="t" r="r" b="b"/>
            <a:pathLst>
              <a:path w="778510" h="482854">
                <a:moveTo>
                  <a:pt x="89535" y="0"/>
                </a:moveTo>
                <a:lnTo>
                  <a:pt x="42672" y="0"/>
                </a:lnTo>
                <a:lnTo>
                  <a:pt x="0" y="3429"/>
                </a:lnTo>
                <a:lnTo>
                  <a:pt x="41148" y="14097"/>
                </a:lnTo>
                <a:lnTo>
                  <a:pt x="66675" y="19177"/>
                </a:lnTo>
                <a:lnTo>
                  <a:pt x="91059" y="26289"/>
                </a:lnTo>
                <a:lnTo>
                  <a:pt x="113537" y="33401"/>
                </a:lnTo>
                <a:lnTo>
                  <a:pt x="137795" y="40386"/>
                </a:lnTo>
                <a:lnTo>
                  <a:pt x="158623" y="49149"/>
                </a:lnTo>
                <a:lnTo>
                  <a:pt x="181102" y="59944"/>
                </a:lnTo>
                <a:lnTo>
                  <a:pt x="199136" y="72136"/>
                </a:lnTo>
                <a:lnTo>
                  <a:pt x="217805" y="82804"/>
                </a:lnTo>
                <a:lnTo>
                  <a:pt x="236093" y="96139"/>
                </a:lnTo>
                <a:lnTo>
                  <a:pt x="253237" y="110236"/>
                </a:lnTo>
                <a:lnTo>
                  <a:pt x="267335" y="123825"/>
                </a:lnTo>
                <a:lnTo>
                  <a:pt x="281686" y="137922"/>
                </a:lnTo>
                <a:lnTo>
                  <a:pt x="298577" y="153797"/>
                </a:lnTo>
                <a:lnTo>
                  <a:pt x="317119" y="174752"/>
                </a:lnTo>
                <a:lnTo>
                  <a:pt x="332740" y="192532"/>
                </a:lnTo>
                <a:lnTo>
                  <a:pt x="358267" y="222504"/>
                </a:lnTo>
                <a:lnTo>
                  <a:pt x="372364" y="240030"/>
                </a:lnTo>
                <a:lnTo>
                  <a:pt x="386588" y="257556"/>
                </a:lnTo>
                <a:lnTo>
                  <a:pt x="410845" y="296799"/>
                </a:lnTo>
                <a:lnTo>
                  <a:pt x="424053" y="318008"/>
                </a:lnTo>
                <a:lnTo>
                  <a:pt x="435483" y="345948"/>
                </a:lnTo>
                <a:lnTo>
                  <a:pt x="264922" y="382524"/>
                </a:lnTo>
                <a:lnTo>
                  <a:pt x="290068" y="386207"/>
                </a:lnTo>
                <a:lnTo>
                  <a:pt x="308483" y="390652"/>
                </a:lnTo>
                <a:lnTo>
                  <a:pt x="324104" y="394970"/>
                </a:lnTo>
                <a:lnTo>
                  <a:pt x="340614" y="399415"/>
                </a:lnTo>
                <a:lnTo>
                  <a:pt x="358267" y="403098"/>
                </a:lnTo>
                <a:lnTo>
                  <a:pt x="374269" y="408178"/>
                </a:lnTo>
                <a:lnTo>
                  <a:pt x="391033" y="413512"/>
                </a:lnTo>
                <a:lnTo>
                  <a:pt x="408813" y="419481"/>
                </a:lnTo>
                <a:lnTo>
                  <a:pt x="426466" y="424815"/>
                </a:lnTo>
                <a:lnTo>
                  <a:pt x="442976" y="431038"/>
                </a:lnTo>
                <a:lnTo>
                  <a:pt x="457708" y="436499"/>
                </a:lnTo>
                <a:lnTo>
                  <a:pt x="472694" y="442976"/>
                </a:lnTo>
                <a:lnTo>
                  <a:pt x="489204" y="451104"/>
                </a:lnTo>
                <a:lnTo>
                  <a:pt x="505460" y="459359"/>
                </a:lnTo>
                <a:lnTo>
                  <a:pt x="519303" y="466979"/>
                </a:lnTo>
                <a:lnTo>
                  <a:pt x="531876" y="475742"/>
                </a:lnTo>
                <a:lnTo>
                  <a:pt x="544830" y="482854"/>
                </a:lnTo>
                <a:lnTo>
                  <a:pt x="557403" y="466979"/>
                </a:lnTo>
                <a:lnTo>
                  <a:pt x="573024" y="446913"/>
                </a:lnTo>
                <a:lnTo>
                  <a:pt x="586867" y="431673"/>
                </a:lnTo>
                <a:lnTo>
                  <a:pt x="602488" y="413512"/>
                </a:lnTo>
                <a:lnTo>
                  <a:pt x="618363" y="396621"/>
                </a:lnTo>
                <a:lnTo>
                  <a:pt x="631952" y="383032"/>
                </a:lnTo>
                <a:lnTo>
                  <a:pt x="645414" y="369443"/>
                </a:lnTo>
                <a:lnTo>
                  <a:pt x="659257" y="358394"/>
                </a:lnTo>
                <a:lnTo>
                  <a:pt x="673354" y="347980"/>
                </a:lnTo>
                <a:lnTo>
                  <a:pt x="690753" y="336169"/>
                </a:lnTo>
                <a:lnTo>
                  <a:pt x="707009" y="326771"/>
                </a:lnTo>
                <a:lnTo>
                  <a:pt x="728345" y="314325"/>
                </a:lnTo>
                <a:lnTo>
                  <a:pt x="755396" y="300482"/>
                </a:lnTo>
                <a:lnTo>
                  <a:pt x="778510" y="286893"/>
                </a:lnTo>
                <a:lnTo>
                  <a:pt x="613918" y="312674"/>
                </a:lnTo>
                <a:lnTo>
                  <a:pt x="604012" y="293370"/>
                </a:lnTo>
                <a:lnTo>
                  <a:pt x="591058" y="275082"/>
                </a:lnTo>
                <a:lnTo>
                  <a:pt x="576072" y="254127"/>
                </a:lnTo>
                <a:lnTo>
                  <a:pt x="557403" y="234569"/>
                </a:lnTo>
                <a:lnTo>
                  <a:pt x="537591" y="215392"/>
                </a:lnTo>
                <a:lnTo>
                  <a:pt x="516255" y="194183"/>
                </a:lnTo>
                <a:lnTo>
                  <a:pt x="496443" y="178435"/>
                </a:lnTo>
                <a:lnTo>
                  <a:pt x="473583" y="158877"/>
                </a:lnTo>
                <a:lnTo>
                  <a:pt x="451104" y="143002"/>
                </a:lnTo>
                <a:lnTo>
                  <a:pt x="428244" y="127254"/>
                </a:lnTo>
                <a:lnTo>
                  <a:pt x="407797" y="113919"/>
                </a:lnTo>
                <a:lnTo>
                  <a:pt x="383794" y="99822"/>
                </a:lnTo>
                <a:lnTo>
                  <a:pt x="362458" y="86233"/>
                </a:lnTo>
                <a:lnTo>
                  <a:pt x="336931" y="72136"/>
                </a:lnTo>
                <a:lnTo>
                  <a:pt x="311404" y="57912"/>
                </a:lnTo>
                <a:lnTo>
                  <a:pt x="284353" y="45847"/>
                </a:lnTo>
                <a:lnTo>
                  <a:pt x="260350" y="37084"/>
                </a:lnTo>
                <a:lnTo>
                  <a:pt x="234823" y="26289"/>
                </a:lnTo>
                <a:lnTo>
                  <a:pt x="206375" y="17526"/>
                </a:lnTo>
                <a:lnTo>
                  <a:pt x="182626" y="12446"/>
                </a:lnTo>
                <a:lnTo>
                  <a:pt x="161290" y="7112"/>
                </a:lnTo>
                <a:lnTo>
                  <a:pt x="137795" y="3429"/>
                </a:lnTo>
                <a:lnTo>
                  <a:pt x="113537" y="1651"/>
                </a:lnTo>
                <a:lnTo>
                  <a:pt x="8953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6" name="object 291">
            <a:extLst>
              <a:ext uri="{FF2B5EF4-FFF2-40B4-BE49-F238E27FC236}">
                <a16:creationId xmlns:a16="http://schemas.microsoft.com/office/drawing/2014/main" id="{00BD3978-6B80-44CF-A472-F95E22AF9F45}"/>
              </a:ext>
            </a:extLst>
          </p:cNvPr>
          <p:cNvSpPr/>
          <p:nvPr/>
        </p:nvSpPr>
        <p:spPr>
          <a:xfrm>
            <a:off x="7942124" y="4051065"/>
            <a:ext cx="3576776" cy="2107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896135-422D-4955-8D14-E1F4BC717801}"/>
              </a:ext>
            </a:extLst>
          </p:cNvPr>
          <p:cNvSpPr/>
          <p:nvPr/>
        </p:nvSpPr>
        <p:spPr>
          <a:xfrm>
            <a:off x="8662373" y="1358113"/>
            <a:ext cx="2481876" cy="679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31571" lvl="0">
              <a:lnSpc>
                <a:spcPct val="95621"/>
              </a:lnSpc>
              <a:spcBef>
                <a:spcPts val="150"/>
              </a:spcBef>
            </a:pP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sz="2400" spc="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-4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spc="-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400" spc="-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2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7907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6CF39A-D697-469F-A966-241EC7DB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49" y="3822701"/>
            <a:ext cx="6121143" cy="1909067"/>
          </a:xfrm>
          <a:prstGeom prst="rect">
            <a:avLst/>
          </a:prstGeom>
        </p:spPr>
      </p:pic>
      <p:sp>
        <p:nvSpPr>
          <p:cNvPr id="3" name="object 50">
            <a:extLst>
              <a:ext uri="{FF2B5EF4-FFF2-40B4-BE49-F238E27FC236}">
                <a16:creationId xmlns:a16="http://schemas.microsoft.com/office/drawing/2014/main" id="{A7F487FD-A75A-4381-A5D6-6314F76C7E6D}"/>
              </a:ext>
            </a:extLst>
          </p:cNvPr>
          <p:cNvSpPr txBox="1"/>
          <p:nvPr/>
        </p:nvSpPr>
        <p:spPr>
          <a:xfrm>
            <a:off x="1004493" y="315668"/>
            <a:ext cx="9028786" cy="3956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sz="3200" spc="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sz="3200" spc="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3200" spc="1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spc="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sz="3200" spc="2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hồi,</a:t>
            </a:r>
            <a:r>
              <a:rPr sz="3200" spc="1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sz="3200" spc="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sz="3200" spc="1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9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3200" spc="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sz="3200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endParaRPr 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95825"/>
              </a:lnSpc>
            </a:pPr>
            <a:endParaRPr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300" indent="-520700">
              <a:lnSpc>
                <a:spcPct val="95825"/>
              </a:lnSpc>
              <a:spcBef>
                <a:spcPts val="753"/>
              </a:spcBef>
              <a:buFont typeface="Arial" panose="020B0604020202020204" pitchFamily="34" charset="0"/>
              <a:buChar char="•"/>
            </a:pPr>
            <a:r>
              <a:rPr sz="2400" spc="-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ủa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hử</a:t>
            </a:r>
            <a:r>
              <a:rPr sz="2400" spc="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 giá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rong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n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ằ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sz="24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thỏ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sz="2400"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300" indent="-520700">
              <a:lnSpc>
                <a:spcPct val="95825"/>
              </a:lnSpc>
              <a:spcBef>
                <a:spcPts val="753"/>
              </a:spcBef>
              <a:buFont typeface="Arial" panose="020B0604020202020204" pitchFamily="34" charset="0"/>
              <a:buChar char="•"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sz="2400"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ực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ủa</a:t>
            </a:r>
            <a:r>
              <a:rPr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sz="24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rong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sz="2400" spc="-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ạ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indent="-342900">
              <a:lnSpc>
                <a:spcPct val="95825"/>
              </a:lnSpc>
              <a:spcBef>
                <a:spcPts val="753"/>
              </a:spcBef>
              <a:buFont typeface="Wingdings" panose="05000000000000000000" pitchFamily="2" charset="2"/>
              <a:buChar char="ü"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ồ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ế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indent="-342900">
              <a:lnSpc>
                <a:spcPct val="95825"/>
              </a:lnSpc>
              <a:spcBef>
                <a:spcPts val="753"/>
              </a:spcBef>
              <a:buFont typeface="Wingdings" panose="05000000000000000000" pitchFamily="2" charset="2"/>
              <a:buChar char="ü"/>
            </a:pPr>
            <a:r>
              <a:rPr lang="en-US" sz="2400" spc="-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hực</a:t>
            </a:r>
            <a:r>
              <a:rPr lang="en-US"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z="2400"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en-US" sz="2400"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400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</a:t>
            </a:r>
            <a:r>
              <a:rPr lang="en-US" sz="2400"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1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9">
            <a:extLst>
              <a:ext uri="{FF2B5EF4-FFF2-40B4-BE49-F238E27FC236}">
                <a16:creationId xmlns:a16="http://schemas.microsoft.com/office/drawing/2014/main" id="{750E2970-CAC3-4C01-90F6-694FE599BA16}"/>
              </a:ext>
            </a:extLst>
          </p:cNvPr>
          <p:cNvSpPr txBox="1"/>
          <p:nvPr/>
        </p:nvSpPr>
        <p:spPr>
          <a:xfrm>
            <a:off x="991057" y="327370"/>
            <a:ext cx="6857086" cy="488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sz="2800" b="1" spc="2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hồi,</a:t>
            </a:r>
            <a:r>
              <a:rPr sz="2800" b="1" spc="1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sz="2800" b="1" spc="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sz="2800" b="1" spc="1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9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khắc</a:t>
            </a:r>
            <a:r>
              <a:rPr sz="2800" b="1" spc="22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sz="2800" b="1" spc="3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(Phần</a:t>
            </a:r>
            <a:r>
              <a:rPr sz="2800" b="1" spc="27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4D8F14-497E-4DB7-B9CF-C7053317AB81}"/>
              </a:ext>
            </a:extLst>
          </p:cNvPr>
          <p:cNvSpPr/>
          <p:nvPr/>
        </p:nvSpPr>
        <p:spPr>
          <a:xfrm>
            <a:off x="1106626" y="1471292"/>
            <a:ext cx="2481876" cy="488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31571" lvl="0">
              <a:lnSpc>
                <a:spcPct val="95621"/>
              </a:lnSpc>
              <a:spcBef>
                <a:spcPts val="150"/>
              </a:spcBef>
            </a:pP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sz="2400" spc="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-4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spc="-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400" spc="-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2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sz="24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722E33-B208-429F-8583-1402894C4D3B}"/>
              </a:ext>
            </a:extLst>
          </p:cNvPr>
          <p:cNvSpPr/>
          <p:nvPr/>
        </p:nvSpPr>
        <p:spPr>
          <a:xfrm>
            <a:off x="394113" y="2439826"/>
            <a:ext cx="2667590" cy="358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lnSpc>
                <a:spcPct val="95621"/>
              </a:lnSpc>
              <a:spcBef>
                <a:spcPts val="35"/>
              </a:spcBef>
            </a:pPr>
            <a:r>
              <a:rPr lang="en-US" u="sng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Feedback,</a:t>
            </a:r>
            <a:r>
              <a:rPr lang="en-US" u="sng" spc="-9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lang="en-US" u="sng" spc="-4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u="sng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lang="en-US" u="sng" spc="24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3">
            <a:extLst>
              <a:ext uri="{FF2B5EF4-FFF2-40B4-BE49-F238E27FC236}">
                <a16:creationId xmlns:a16="http://schemas.microsoft.com/office/drawing/2014/main" id="{1DDCC123-22A1-474B-866F-D58726F1FD5F}"/>
              </a:ext>
            </a:extLst>
          </p:cNvPr>
          <p:cNvSpPr txBox="1"/>
          <p:nvPr/>
        </p:nvSpPr>
        <p:spPr>
          <a:xfrm>
            <a:off x="820469" y="2820303"/>
            <a:ext cx="2441914" cy="358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621"/>
              </a:lnSpc>
              <a:spcBef>
                <a:spcPts val="35"/>
              </a:spcBef>
            </a:pPr>
            <a:r>
              <a:rPr u="sng" spc="-4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u="sng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u="sng" spc="4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u="sng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u="sng" spc="-4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u="sng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u="sng" spc="-19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u="sng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u="sng" spc="-4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u="sng" dirty="0">
                <a:solidFill>
                  <a:srgbClr val="006F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88">
            <a:extLst>
              <a:ext uri="{FF2B5EF4-FFF2-40B4-BE49-F238E27FC236}">
                <a16:creationId xmlns:a16="http://schemas.microsoft.com/office/drawing/2014/main" id="{71A122BF-9E8D-4A4D-B76A-B41A639C3DA9}"/>
              </a:ext>
            </a:extLst>
          </p:cNvPr>
          <p:cNvSpPr/>
          <p:nvPr/>
        </p:nvSpPr>
        <p:spPr>
          <a:xfrm rot="945105">
            <a:off x="3431263" y="1570130"/>
            <a:ext cx="1545260" cy="2214232"/>
          </a:xfrm>
          <a:custGeom>
            <a:avLst/>
            <a:gdLst/>
            <a:ahLst/>
            <a:cxnLst/>
            <a:rect l="l" t="t" r="r" b="b"/>
            <a:pathLst>
              <a:path w="432308" h="612267">
                <a:moveTo>
                  <a:pt x="123443" y="592074"/>
                </a:moveTo>
                <a:lnTo>
                  <a:pt x="129540" y="612267"/>
                </a:lnTo>
                <a:lnTo>
                  <a:pt x="136652" y="605028"/>
                </a:lnTo>
                <a:lnTo>
                  <a:pt x="143763" y="593598"/>
                </a:lnTo>
                <a:lnTo>
                  <a:pt x="151384" y="584200"/>
                </a:lnTo>
                <a:lnTo>
                  <a:pt x="160400" y="573786"/>
                </a:lnTo>
                <a:lnTo>
                  <a:pt x="169925" y="562991"/>
                </a:lnTo>
                <a:lnTo>
                  <a:pt x="177927" y="555117"/>
                </a:lnTo>
                <a:lnTo>
                  <a:pt x="186055" y="549275"/>
                </a:lnTo>
                <a:lnTo>
                  <a:pt x="195580" y="540639"/>
                </a:lnTo>
                <a:lnTo>
                  <a:pt x="204978" y="534162"/>
                </a:lnTo>
                <a:lnTo>
                  <a:pt x="215011" y="526288"/>
                </a:lnTo>
                <a:lnTo>
                  <a:pt x="224536" y="519811"/>
                </a:lnTo>
                <a:lnTo>
                  <a:pt x="233044" y="513334"/>
                </a:lnTo>
                <a:lnTo>
                  <a:pt x="242950" y="508635"/>
                </a:lnTo>
                <a:lnTo>
                  <a:pt x="251968" y="502920"/>
                </a:lnTo>
                <a:lnTo>
                  <a:pt x="260985" y="497840"/>
                </a:lnTo>
                <a:lnTo>
                  <a:pt x="271018" y="491363"/>
                </a:lnTo>
                <a:lnTo>
                  <a:pt x="284225" y="487045"/>
                </a:lnTo>
                <a:lnTo>
                  <a:pt x="190246" y="440563"/>
                </a:lnTo>
                <a:lnTo>
                  <a:pt x="196977" y="404622"/>
                </a:lnTo>
                <a:lnTo>
                  <a:pt x="204088" y="377952"/>
                </a:lnTo>
                <a:lnTo>
                  <a:pt x="217297" y="328675"/>
                </a:lnTo>
                <a:lnTo>
                  <a:pt x="225425" y="305181"/>
                </a:lnTo>
                <a:lnTo>
                  <a:pt x="233044" y="282956"/>
                </a:lnTo>
                <a:lnTo>
                  <a:pt x="247269" y="244729"/>
                </a:lnTo>
                <a:lnTo>
                  <a:pt x="256286" y="222758"/>
                </a:lnTo>
                <a:lnTo>
                  <a:pt x="266192" y="195453"/>
                </a:lnTo>
                <a:lnTo>
                  <a:pt x="275717" y="175260"/>
                </a:lnTo>
                <a:lnTo>
                  <a:pt x="283844" y="157606"/>
                </a:lnTo>
                <a:lnTo>
                  <a:pt x="291338" y="140335"/>
                </a:lnTo>
                <a:lnTo>
                  <a:pt x="300863" y="122428"/>
                </a:lnTo>
                <a:lnTo>
                  <a:pt x="311277" y="104393"/>
                </a:lnTo>
                <a:lnTo>
                  <a:pt x="321310" y="91059"/>
                </a:lnTo>
                <a:lnTo>
                  <a:pt x="331216" y="75184"/>
                </a:lnTo>
                <a:lnTo>
                  <a:pt x="344043" y="62230"/>
                </a:lnTo>
                <a:lnTo>
                  <a:pt x="355473" y="51435"/>
                </a:lnTo>
                <a:lnTo>
                  <a:pt x="369188" y="42164"/>
                </a:lnTo>
                <a:lnTo>
                  <a:pt x="381508" y="33147"/>
                </a:lnTo>
                <a:lnTo>
                  <a:pt x="394843" y="24511"/>
                </a:lnTo>
                <a:lnTo>
                  <a:pt x="409575" y="16510"/>
                </a:lnTo>
                <a:lnTo>
                  <a:pt x="432308" y="4318"/>
                </a:lnTo>
                <a:lnTo>
                  <a:pt x="408178" y="0"/>
                </a:lnTo>
                <a:lnTo>
                  <a:pt x="382524" y="0"/>
                </a:lnTo>
                <a:lnTo>
                  <a:pt x="369188" y="2159"/>
                </a:lnTo>
                <a:lnTo>
                  <a:pt x="355473" y="4318"/>
                </a:lnTo>
                <a:lnTo>
                  <a:pt x="342646" y="8636"/>
                </a:lnTo>
                <a:lnTo>
                  <a:pt x="330835" y="15112"/>
                </a:lnTo>
                <a:lnTo>
                  <a:pt x="317500" y="22352"/>
                </a:lnTo>
                <a:lnTo>
                  <a:pt x="301879" y="33147"/>
                </a:lnTo>
                <a:lnTo>
                  <a:pt x="287655" y="46481"/>
                </a:lnTo>
                <a:lnTo>
                  <a:pt x="274319" y="57912"/>
                </a:lnTo>
                <a:lnTo>
                  <a:pt x="259080" y="73787"/>
                </a:lnTo>
                <a:lnTo>
                  <a:pt x="244856" y="91059"/>
                </a:lnTo>
                <a:lnTo>
                  <a:pt x="230631" y="108712"/>
                </a:lnTo>
                <a:lnTo>
                  <a:pt x="219202" y="126746"/>
                </a:lnTo>
                <a:lnTo>
                  <a:pt x="205486" y="144653"/>
                </a:lnTo>
                <a:lnTo>
                  <a:pt x="194563" y="161925"/>
                </a:lnTo>
                <a:lnTo>
                  <a:pt x="181737" y="181737"/>
                </a:lnTo>
                <a:lnTo>
                  <a:pt x="168910" y="201930"/>
                </a:lnTo>
                <a:lnTo>
                  <a:pt x="156591" y="227075"/>
                </a:lnTo>
                <a:lnTo>
                  <a:pt x="145669" y="246887"/>
                </a:lnTo>
                <a:lnTo>
                  <a:pt x="133858" y="274320"/>
                </a:lnTo>
                <a:lnTo>
                  <a:pt x="122428" y="298704"/>
                </a:lnTo>
                <a:lnTo>
                  <a:pt x="112522" y="323596"/>
                </a:lnTo>
                <a:lnTo>
                  <a:pt x="103886" y="350900"/>
                </a:lnTo>
                <a:lnTo>
                  <a:pt x="96774" y="373253"/>
                </a:lnTo>
                <a:lnTo>
                  <a:pt x="91567" y="398145"/>
                </a:lnTo>
                <a:lnTo>
                  <a:pt x="0" y="365379"/>
                </a:lnTo>
                <a:lnTo>
                  <a:pt x="14224" y="382270"/>
                </a:lnTo>
                <a:lnTo>
                  <a:pt x="25654" y="398145"/>
                </a:lnTo>
                <a:lnTo>
                  <a:pt x="38862" y="413893"/>
                </a:lnTo>
                <a:lnTo>
                  <a:pt x="48387" y="429768"/>
                </a:lnTo>
                <a:lnTo>
                  <a:pt x="57404" y="444500"/>
                </a:lnTo>
                <a:lnTo>
                  <a:pt x="65532" y="456056"/>
                </a:lnTo>
                <a:lnTo>
                  <a:pt x="73025" y="472567"/>
                </a:lnTo>
                <a:lnTo>
                  <a:pt x="80645" y="487680"/>
                </a:lnTo>
                <a:lnTo>
                  <a:pt x="88773" y="505079"/>
                </a:lnTo>
                <a:lnTo>
                  <a:pt x="97790" y="526288"/>
                </a:lnTo>
                <a:lnTo>
                  <a:pt x="107315" y="547878"/>
                </a:lnTo>
                <a:lnTo>
                  <a:pt x="114808" y="568706"/>
                </a:lnTo>
                <a:lnTo>
                  <a:pt x="123443" y="592074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object 92">
            <a:extLst>
              <a:ext uri="{FF2B5EF4-FFF2-40B4-BE49-F238E27FC236}">
                <a16:creationId xmlns:a16="http://schemas.microsoft.com/office/drawing/2014/main" id="{55EBC421-2E68-498D-85C4-C3E8B0CAB40B}"/>
              </a:ext>
            </a:extLst>
          </p:cNvPr>
          <p:cNvSpPr/>
          <p:nvPr/>
        </p:nvSpPr>
        <p:spPr>
          <a:xfrm>
            <a:off x="597814" y="3597237"/>
            <a:ext cx="3821786" cy="2068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98C749-0B5C-4E56-AC56-E49030018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6083" y="1459261"/>
            <a:ext cx="3285727" cy="510563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>
              <a:lnSpc>
                <a:spcPct val="120000"/>
              </a:lnSpc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SX thử</a:t>
            </a:r>
          </a:p>
          <a:p>
            <a:pPr>
              <a:lnSpc>
                <a:spcPct val="120000"/>
              </a:lnSpc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hệ thống đo l</a:t>
            </a:r>
            <a:r>
              <a:rPr lang="vi-VN" sz="3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</a:p>
          <a:p>
            <a:pPr>
              <a:lnSpc>
                <a:spcPct val="120000"/>
              </a:lnSpc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năng lực quá trình</a:t>
            </a:r>
          </a:p>
          <a:p>
            <a:pPr>
              <a:lnSpc>
                <a:spcPct val="120000"/>
              </a:lnSpc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Phê duyệt SP</a:t>
            </a:r>
          </a:p>
          <a:p>
            <a:pPr>
              <a:lnSpc>
                <a:spcPct val="120000"/>
              </a:lnSpc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Kiểm nghiệm quá trình SX</a:t>
            </a:r>
          </a:p>
          <a:p>
            <a:pPr>
              <a:lnSpc>
                <a:spcPct val="120000"/>
              </a:lnSpc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về bao gói</a:t>
            </a:r>
          </a:p>
          <a:p>
            <a:pPr>
              <a:lnSpc>
                <a:spcPct val="120000"/>
              </a:lnSpc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kiểm soát của SX</a:t>
            </a:r>
          </a:p>
          <a:p>
            <a:pPr>
              <a:lnSpc>
                <a:spcPct val="120000"/>
              </a:lnSpc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Chấp nhận hoạch định Chất l</a:t>
            </a:r>
            <a:r>
              <a:rPr lang="vi-VN" sz="3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ợng và hỗ trợ của Lãnh đạo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CAF6ABC-C3AD-4C68-BCA3-5945A4832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8486" y="1540526"/>
            <a:ext cx="2775700" cy="426020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>
              <a:lnSpc>
                <a:spcPct val="120000"/>
              </a:lnSpc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Các biến động đ</a:t>
            </a:r>
            <a:r>
              <a:rPr lang="vi-VN" sz="3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ợc giảm thiểu</a:t>
            </a:r>
          </a:p>
          <a:p>
            <a:pPr>
              <a:lnSpc>
                <a:spcPct val="120000"/>
              </a:lnSpc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Cải thiện hài lòng của KH</a:t>
            </a:r>
          </a:p>
          <a:p>
            <a:pPr>
              <a:lnSpc>
                <a:spcPct val="120000"/>
              </a:lnSpc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Cải thiện về Giao hang và dịch vụ</a:t>
            </a:r>
          </a:p>
          <a:p>
            <a:pPr>
              <a:lnSpc>
                <a:spcPct val="120000"/>
              </a:lnSpc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Đúc kết về nhữung kinh nghiệm đ</a:t>
            </a:r>
            <a:r>
              <a:rPr lang="vi-VN" sz="33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ợc tích lũy</a:t>
            </a:r>
          </a:p>
        </p:txBody>
      </p:sp>
    </p:spTree>
    <p:extLst>
      <p:ext uri="{BB962C8B-B14F-4D97-AF65-F5344CB8AC3E}">
        <p14:creationId xmlns:p14="http://schemas.microsoft.com/office/powerpoint/2010/main" val="1064520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BF94-F120-427A-A3FB-66E7C546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3" y="2286000"/>
            <a:ext cx="10972800" cy="1143000"/>
          </a:xfrm>
        </p:spPr>
        <p:txBody>
          <a:bodyPr/>
          <a:lstStyle/>
          <a:p>
            <a:r>
              <a:rPr lang="en-US" dirty="0"/>
              <a:t>CONTROL PLAN</a:t>
            </a:r>
          </a:p>
        </p:txBody>
      </p:sp>
    </p:spTree>
    <p:extLst>
      <p:ext uri="{BB962C8B-B14F-4D97-AF65-F5344CB8AC3E}">
        <p14:creationId xmlns:p14="http://schemas.microsoft.com/office/powerpoint/2010/main" val="1453718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9">
            <a:extLst>
              <a:ext uri="{FF2B5EF4-FFF2-40B4-BE49-F238E27FC236}">
                <a16:creationId xmlns:a16="http://schemas.microsoft.com/office/drawing/2014/main" id="{3ACBE510-F149-4892-88A9-FE24478DEA01}"/>
              </a:ext>
            </a:extLst>
          </p:cNvPr>
          <p:cNvSpPr txBox="1"/>
          <p:nvPr/>
        </p:nvSpPr>
        <p:spPr>
          <a:xfrm>
            <a:off x="821375" y="327369"/>
            <a:ext cx="6857086" cy="488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 plan</a:t>
            </a:r>
            <a:endParaRPr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93F4DD-2E24-4CAC-B12B-0F18AF82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72" y="964971"/>
            <a:ext cx="5839311" cy="4928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84C3FB-FD51-4ADE-ABD4-1201FA060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337" y="5893029"/>
            <a:ext cx="1279103" cy="5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51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68F2EA-9493-4DFB-8DCB-6A329C10BD75}"/>
              </a:ext>
            </a:extLst>
          </p:cNvPr>
          <p:cNvSpPr txBox="1"/>
          <p:nvPr/>
        </p:nvSpPr>
        <p:spPr>
          <a:xfrm>
            <a:off x="1404594" y="801279"/>
            <a:ext cx="999241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1: Control Plan Requirements and Guidelines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Control Plan Format (Update)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Special Characteristics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Pass-Through Characteristics (PTC) (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Error-Proofing Confirmation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Families of Control Plans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Interdependent Process and/or Control Plans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Rework and Repair Processes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Reaction Plan Details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100% Visual Inspection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10.Black Box Processes 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11.Non-Design Responsible Organizations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12.Directed Supply (NEW)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13.Use of Software to Develop Manage Control Plans (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https://quality-4-all.com/apqp-3-whats-new/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https://quality-4-all.com/stand-alone-control-plan/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8803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7F048D10-E889-4259-A0EF-D610FC367117}"/>
              </a:ext>
            </a:extLst>
          </p:cNvPr>
          <p:cNvSpPr txBox="1">
            <a:spLocks/>
          </p:cNvSpPr>
          <p:nvPr/>
        </p:nvSpPr>
        <p:spPr>
          <a:xfrm>
            <a:off x="419226" y="754545"/>
            <a:ext cx="10930645" cy="497918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 algn="just">
              <a:spcBef>
                <a:spcPts val="535"/>
              </a:spcBef>
              <a:buClr>
                <a:srgbClr val="003366"/>
              </a:buClr>
              <a:buNone/>
              <a:tabLst>
                <a:tab pos="169545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en-US" sz="28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en-US" sz="28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sz="2800" b="1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0" algn="just">
              <a:spcBef>
                <a:spcPts val="535"/>
              </a:spcBef>
              <a:buClr>
                <a:srgbClr val="003366"/>
              </a:buClr>
              <a:buNone/>
              <a:tabLst>
                <a:tab pos="169545" algn="l"/>
              </a:tabLs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indent="-156845" algn="just">
              <a:spcBef>
                <a:spcPts val="53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vi-VN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(sản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trình)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CP.</a:t>
            </a:r>
          </a:p>
          <a:p>
            <a:pPr marL="168910" indent="-156210" algn="just">
              <a:spcBef>
                <a:spcPts val="445"/>
              </a:spcBef>
              <a:buClr>
                <a:srgbClr val="003366"/>
              </a:buClr>
              <a:buFont typeface="Wingdings"/>
              <a:buChar char=""/>
              <a:tabLst>
                <a:tab pos="168910" algn="l"/>
              </a:tabLst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vi-VN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DFMEA</a:t>
            </a:r>
            <a:r>
              <a:rPr lang="vi-VN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</a:t>
            </a:r>
            <a:r>
              <a:rPr lang="vi-VN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PFMEA</a:t>
            </a:r>
            <a:r>
              <a:rPr lang="vi-VN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vi-VN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vi-VN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9-10</a:t>
            </a:r>
            <a:r>
              <a:rPr lang="vi-V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biệt.</a:t>
            </a:r>
          </a:p>
          <a:p>
            <a:pPr marL="169545" marR="5715" indent="-157480" algn="just">
              <a:lnSpc>
                <a:spcPct val="122900"/>
              </a:lnSpc>
              <a:spcBef>
                <a:spcPts val="2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vi-VN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phả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vi-VN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vi-VN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vi-VN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vi-VN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hàng.</a:t>
            </a:r>
            <a:r>
              <a:rPr lang="vi-VN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vi-VN"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vi-VN" sz="24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vi-VN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vi-VN"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vi-VN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liệu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vi-VN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vi-V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vi-V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vi-VN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với</a:t>
            </a:r>
            <a:r>
              <a:rPr lang="vi-VN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 </a:t>
            </a:r>
            <a:r>
              <a:rPr lang="vi-V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hàng.</a:t>
            </a:r>
          </a:p>
          <a:p>
            <a:pPr marL="168275" marR="5080" indent="-156210" algn="just">
              <a:lnSpc>
                <a:spcPct val="123100"/>
              </a:lnSpc>
              <a:spcBef>
                <a:spcPts val="204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vi-V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vi-VN"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vi-V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vi-VN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 	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nhau,</a:t>
            </a:r>
            <a:r>
              <a:rPr lang="vi-VN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vi-V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vi-V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vi-VN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vi-V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vi-V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vi-V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nhất </a:t>
            </a:r>
            <a:r>
              <a:rPr lang="vi-V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quán.</a:t>
            </a:r>
          </a:p>
        </p:txBody>
      </p:sp>
    </p:spTree>
    <p:extLst>
      <p:ext uri="{BB962C8B-B14F-4D97-AF65-F5344CB8AC3E}">
        <p14:creationId xmlns:p14="http://schemas.microsoft.com/office/powerpoint/2010/main" val="125172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3FC99515-104D-45DD-85E1-6FD8BABD5E61}"/>
              </a:ext>
            </a:extLst>
          </p:cNvPr>
          <p:cNvSpPr txBox="1"/>
          <p:nvPr/>
        </p:nvSpPr>
        <p:spPr>
          <a:xfrm>
            <a:off x="419227" y="731291"/>
            <a:ext cx="10751536" cy="422929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35"/>
              </a:spcBef>
              <a:buClr>
                <a:srgbClr val="003366"/>
              </a:buClr>
              <a:tabLst>
                <a:tab pos="16954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Pass-Through</a:t>
            </a:r>
            <a:r>
              <a:rPr lang="en-US" sz="24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en-US" sz="2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sz="2400" b="1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indent="-156845" algn="just">
              <a:lnSpc>
                <a:spcPct val="100000"/>
              </a:lnSpc>
              <a:spcBef>
                <a:spcPts val="53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lang="en-US" sz="2000" dirty="0">
              <a:uFill>
                <a:solidFill>
                  <a:srgbClr val="FF0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indent="-156845" algn="just">
              <a:lnSpc>
                <a:spcPct val="100000"/>
              </a:lnSpc>
              <a:spcBef>
                <a:spcPts val="53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 err="1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xác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"Đặc tính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tiếp“.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715" indent="-157480" algn="just">
              <a:lnSpc>
                <a:spcPct val="123100"/>
              </a:lnSpc>
              <a:spcBef>
                <a:spcPts val="21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cấp.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nhận,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 phù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hợp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hàng.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indent="-156845" algn="just">
              <a:lnSpc>
                <a:spcPct val="100000"/>
              </a:lnSpc>
              <a:spcBef>
                <a:spcPts val="44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PTC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cấp.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080" indent="-157480" algn="just">
              <a:lnSpc>
                <a:spcPct val="122400"/>
              </a:lnSpc>
              <a:spcBef>
                <a:spcPts val="21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phả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PTC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“Điểm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sz="2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cùng".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sz="2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sz="2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sz="2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phả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sz="2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sz="2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sz="2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sz="2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(tham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CQI-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6350" indent="-157480" algn="just">
              <a:lnSpc>
                <a:spcPct val="123500"/>
              </a:lnSpc>
              <a:spcBef>
                <a:spcPts val="204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bốc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(chẳng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lô)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PTC,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46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C48EA341-01E0-4A92-81C1-854EC368C782}"/>
              </a:ext>
            </a:extLst>
          </p:cNvPr>
          <p:cNvSpPr txBox="1"/>
          <p:nvPr/>
        </p:nvSpPr>
        <p:spPr>
          <a:xfrm>
            <a:off x="758592" y="835422"/>
            <a:ext cx="10006818" cy="150233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buClr>
                <a:srgbClr val="003366"/>
              </a:buClr>
              <a:tabLst>
                <a:tab pos="16954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Error-Proofing</a:t>
            </a:r>
            <a:r>
              <a:rPr lang="en-US" sz="24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</a:t>
            </a:r>
            <a:r>
              <a:rPr lang="en-US" sz="24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4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4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sz="2400" b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indent="-156845">
              <a:lnSpc>
                <a:spcPct val="100000"/>
              </a:lnSpc>
              <a:spcBef>
                <a:spcPts val="53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liệt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indent="-156845">
              <a:lnSpc>
                <a:spcPct val="100000"/>
              </a:lnSpc>
              <a:spcBef>
                <a:spcPts val="44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5442972B-FA6D-461C-B833-0BE73A08355F}"/>
              </a:ext>
            </a:extLst>
          </p:cNvPr>
          <p:cNvSpPr txBox="1"/>
          <p:nvPr/>
        </p:nvSpPr>
        <p:spPr>
          <a:xfrm>
            <a:off x="871713" y="3360187"/>
            <a:ext cx="10082234" cy="194893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25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Rework-Làm</a:t>
            </a:r>
            <a:r>
              <a:rPr sz="2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sz="24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4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Repair-sửa</a:t>
            </a:r>
            <a:r>
              <a:rPr sz="24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indent="-156845">
              <a:lnSpc>
                <a:spcPct val="100000"/>
              </a:lnSpc>
              <a:spcBef>
                <a:spcPts val="119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 sửa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indent="-156845">
              <a:lnSpc>
                <a:spcPct val="100000"/>
              </a:lnSpc>
              <a:spcBef>
                <a:spcPts val="44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cầu sự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hàng.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080" indent="-157480">
              <a:lnSpc>
                <a:spcPct val="122400"/>
              </a:lnSpc>
              <a:spcBef>
                <a:spcPts val="21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nào.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69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FF9EF07F-27BD-404F-9F53-9DE1AF2B85E3}"/>
              </a:ext>
            </a:extLst>
          </p:cNvPr>
          <p:cNvSpPr txBox="1"/>
          <p:nvPr/>
        </p:nvSpPr>
        <p:spPr>
          <a:xfrm>
            <a:off x="947128" y="858805"/>
            <a:ext cx="9997392" cy="4745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715" algn="just">
              <a:lnSpc>
                <a:spcPct val="102400"/>
              </a:lnSpc>
              <a:spcBef>
                <a:spcPts val="100"/>
              </a:spcBef>
              <a:buClr>
                <a:srgbClr val="003366"/>
              </a:buClr>
              <a:tabLst>
                <a:tab pos="16954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</a:t>
            </a:r>
            <a:r>
              <a:rPr lang="en-US" sz="24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en-US" sz="24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</a:t>
            </a:r>
            <a:endParaRPr lang="en-US" sz="2400" b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715" algn="just">
              <a:lnSpc>
                <a:spcPct val="102400"/>
              </a:lnSpc>
              <a:spcBef>
                <a:spcPts val="100"/>
              </a:spcBef>
              <a:buClr>
                <a:srgbClr val="003366"/>
              </a:buClr>
              <a:tabLst>
                <a:tab pos="169545" algn="l"/>
              </a:tabLs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715" indent="-157480" algn="just">
              <a:lnSpc>
                <a:spcPct val="102400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thiết,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sz="2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động.</a:t>
            </a:r>
            <a:r>
              <a:rPr sz="20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sz="2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sz="2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hợp,</a:t>
            </a:r>
            <a:r>
              <a:rPr sz="2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sz="2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sz="2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ngờ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ly,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chỉ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 phản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715" indent="-157480" algn="just">
              <a:lnSpc>
                <a:spcPct val="102400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715" indent="-157480" algn="just">
              <a:lnSpc>
                <a:spcPct val="102499"/>
              </a:lnSpc>
              <a:spcBef>
                <a:spcPts val="48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phó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 ngoài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sai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715" indent="-157480" algn="just">
              <a:lnSpc>
                <a:spcPct val="102499"/>
              </a:lnSpc>
              <a:spcBef>
                <a:spcPts val="48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080" indent="-157480" algn="just">
              <a:lnSpc>
                <a:spcPct val="102400"/>
              </a:lnSpc>
              <a:spcBef>
                <a:spcPts val="46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phó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(theo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trò)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nhiệm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(các)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8E6D3E-7C81-4ECC-AD7A-5613F896B39D}"/>
              </a:ext>
            </a:extLst>
          </p:cNvPr>
          <p:cNvSpPr/>
          <p:nvPr/>
        </p:nvSpPr>
        <p:spPr>
          <a:xfrm>
            <a:off x="2091535" y="322198"/>
            <a:ext cx="6559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APQP – PDCA - Chu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B8439A-C32A-4162-BD95-108322002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5" t="665" r="6856" b="4826"/>
          <a:stretch/>
        </p:blipFill>
        <p:spPr>
          <a:xfrm>
            <a:off x="3280528" y="1424707"/>
            <a:ext cx="5816338" cy="51110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B7DB2D-6F8B-4F9A-8339-7A0949F8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25" y="948457"/>
            <a:ext cx="33528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2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9023BB86-516C-407F-B055-9FA7B9405818}"/>
              </a:ext>
            </a:extLst>
          </p:cNvPr>
          <p:cNvSpPr txBox="1">
            <a:spLocks/>
          </p:cNvSpPr>
          <p:nvPr/>
        </p:nvSpPr>
        <p:spPr>
          <a:xfrm>
            <a:off x="980387" y="754545"/>
            <a:ext cx="10303497" cy="4117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marR="5080" indent="0" algn="just">
              <a:lnSpc>
                <a:spcPct val="102499"/>
              </a:lnSpc>
              <a:spcBef>
                <a:spcPts val="100"/>
              </a:spcBef>
              <a:buClr>
                <a:srgbClr val="003366"/>
              </a:buClr>
              <a:buNone/>
              <a:tabLst>
                <a:tab pos="169545" algn="l"/>
              </a:tabLst>
            </a:pP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it-IT" sz="24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it-IT" sz="2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it-IT" sz="2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it-IT" sz="2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  <a:p>
            <a:pPr marL="12065" marR="5080" indent="0" algn="just">
              <a:lnSpc>
                <a:spcPct val="102499"/>
              </a:lnSpc>
              <a:spcBef>
                <a:spcPts val="100"/>
              </a:spcBef>
              <a:buClr>
                <a:srgbClr val="003366"/>
              </a:buClr>
              <a:buNone/>
              <a:tabLst>
                <a:tab pos="169545" algn="l"/>
              </a:tabLs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275" marR="5080" indent="-156210" algn="just">
              <a:lnSpc>
                <a:spcPct val="102499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vi-VN"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vi-VN" sz="2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vi-VN"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vi-VN" sz="2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r>
              <a:rPr lang="vi-VN"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vi-VN"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dụng,</a:t>
            </a:r>
            <a:r>
              <a:rPr lang="vi-VN"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vi-VN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quan,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lấy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vi-VN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độ,</a:t>
            </a:r>
            <a:r>
              <a:rPr lang="vi-VN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vi-V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vi-VN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ngoài chuyền</a:t>
            </a:r>
            <a:r>
              <a:rPr lang="vi-VN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minh...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275" marR="5080" indent="-156210" algn="just">
              <a:lnSpc>
                <a:spcPct val="102499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lang="vi-VN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6350" indent="-157480" algn="just">
              <a:lnSpc>
                <a:spcPct val="102400"/>
              </a:lnSpc>
              <a:spcBef>
                <a:spcPts val="48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vi-VN"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vi-VN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vi-VN"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vi-VN"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vi-VN"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vi-VN"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vi-VN"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vi-VN"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vi-VN"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vi-VN"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nhiệm,</a:t>
            </a:r>
            <a:r>
              <a:rPr lang="vi-VN"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vi-VN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vi-VN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pháp.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6350" indent="-157480" algn="just">
              <a:lnSpc>
                <a:spcPct val="102400"/>
              </a:lnSpc>
              <a:spcBef>
                <a:spcPts val="48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lang="vi-VN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275" marR="6350" indent="-156210" algn="just">
              <a:lnSpc>
                <a:spcPct val="102499"/>
              </a:lnSpc>
              <a:spcBef>
                <a:spcPts val="46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vi-VN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vi-VN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vi-VN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vi-VN"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vi-VN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cụ,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vi-VN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đồ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gá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vi-VN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vi-VN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vi-VN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vi-VN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vi-VN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vi-V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soát.</a:t>
            </a:r>
          </a:p>
        </p:txBody>
      </p:sp>
    </p:spTree>
    <p:extLst>
      <p:ext uri="{BB962C8B-B14F-4D97-AF65-F5344CB8AC3E}">
        <p14:creationId xmlns:p14="http://schemas.microsoft.com/office/powerpoint/2010/main" val="3908461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47B85C36-D809-4B03-96E5-92E9C930DBA9}"/>
              </a:ext>
            </a:extLst>
          </p:cNvPr>
          <p:cNvSpPr txBox="1"/>
          <p:nvPr/>
        </p:nvSpPr>
        <p:spPr>
          <a:xfrm>
            <a:off x="1229931" y="709328"/>
            <a:ext cx="9837137" cy="369998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buClr>
                <a:srgbClr val="003366"/>
              </a:buClr>
              <a:tabLst>
                <a:tab pos="16954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en-US" sz="2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n-US" sz="2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sz="2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indent="-156845">
              <a:lnSpc>
                <a:spcPct val="100000"/>
              </a:lnSpc>
              <a:spcBef>
                <a:spcPts val="6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080" indent="-157480">
              <a:lnSpc>
                <a:spcPct val="102400"/>
              </a:lnSpc>
              <a:spcBef>
                <a:spcPts val="484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080" indent="-157480">
              <a:lnSpc>
                <a:spcPct val="102400"/>
              </a:lnSpc>
              <a:spcBef>
                <a:spcPts val="46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thiểu,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xét,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toàn.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90"/>
              </a:spcBef>
              <a:buClr>
                <a:srgbClr val="003366"/>
              </a:buClr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">
              <a:lnSpc>
                <a:spcPct val="100000"/>
              </a:lnSpc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sz="24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24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sz="2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sz="24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sz="2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sz="2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sz="2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indent="-156845">
              <a:lnSpc>
                <a:spcPct val="100000"/>
              </a:lnSpc>
              <a:spcBef>
                <a:spcPts val="61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sz="20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DFMEA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80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47B85C36-D809-4B03-96E5-92E9C930DBA9}"/>
              </a:ext>
            </a:extLst>
          </p:cNvPr>
          <p:cNvSpPr txBox="1"/>
          <p:nvPr/>
        </p:nvSpPr>
        <p:spPr>
          <a:xfrm>
            <a:off x="1229931" y="709328"/>
            <a:ext cx="9837137" cy="356251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buClr>
                <a:srgbClr val="003366"/>
              </a:buClr>
              <a:tabLst>
                <a:tab pos="16954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Supply – NCC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3366"/>
              </a:buClr>
              <a:buFont typeface="Wingdings" panose="05000000000000000000" pitchFamily="2" charset="2"/>
              <a:buChar char="§"/>
              <a:tabLst>
                <a:tab pos="169545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3366"/>
              </a:buClr>
              <a:buFont typeface="Wingdings" panose="05000000000000000000" pitchFamily="2" charset="2"/>
              <a:buChar char="§"/>
              <a:tabLst>
                <a:tab pos="16954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600"/>
              </a:spcBef>
              <a:buClr>
                <a:srgbClr val="003366"/>
              </a:buClr>
              <a:buFont typeface="Wingdings" panose="05000000000000000000" pitchFamily="2" charset="2"/>
              <a:buChar char="§"/>
              <a:tabLst>
                <a:tab pos="169545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890"/>
              </a:spcBef>
              <a:buClr>
                <a:srgbClr val="003366"/>
              </a:buClr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703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68F2EA-9493-4DFB-8DCB-6A329C10BD75}"/>
              </a:ext>
            </a:extLst>
          </p:cNvPr>
          <p:cNvSpPr txBox="1"/>
          <p:nvPr/>
        </p:nvSpPr>
        <p:spPr>
          <a:xfrm>
            <a:off x="1442301" y="1121790"/>
            <a:ext cx="999241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2: Control Plan Development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Getting Started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Timing and Coordination between APQP and CP Teams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Inputs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Outputs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Form Fields (Update)</a:t>
            </a:r>
          </a:p>
        </p:txBody>
      </p:sp>
    </p:spTree>
    <p:extLst>
      <p:ext uri="{BB962C8B-B14F-4D97-AF65-F5344CB8AC3E}">
        <p14:creationId xmlns:p14="http://schemas.microsoft.com/office/powerpoint/2010/main" val="3562067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68F2EA-9493-4DFB-8DCB-6A329C10BD75}"/>
              </a:ext>
            </a:extLst>
          </p:cNvPr>
          <p:cNvSpPr txBox="1"/>
          <p:nvPr/>
        </p:nvSpPr>
        <p:spPr>
          <a:xfrm>
            <a:off x="1442301" y="1121790"/>
            <a:ext cx="9992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3: Control Plan Phases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Prototype Control Plan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Pre-Launch Control Plan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Safe-Launch Control Plan (NEW)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Production Control Plan</a:t>
            </a:r>
          </a:p>
        </p:txBody>
      </p:sp>
    </p:spTree>
    <p:extLst>
      <p:ext uri="{BB962C8B-B14F-4D97-AF65-F5344CB8AC3E}">
        <p14:creationId xmlns:p14="http://schemas.microsoft.com/office/powerpoint/2010/main" val="669258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44CAB4E2-B752-4752-9644-844920A522F7}"/>
              </a:ext>
            </a:extLst>
          </p:cNvPr>
          <p:cNvSpPr txBox="1">
            <a:spLocks/>
          </p:cNvSpPr>
          <p:nvPr/>
        </p:nvSpPr>
        <p:spPr>
          <a:xfrm>
            <a:off x="419226" y="754545"/>
            <a:ext cx="11043767" cy="51880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marR="6350" indent="0" algn="just">
              <a:lnSpc>
                <a:spcPct val="102400"/>
              </a:lnSpc>
              <a:spcBef>
                <a:spcPts val="100"/>
              </a:spcBef>
              <a:buClr>
                <a:srgbClr val="003366"/>
              </a:buClr>
              <a:buNone/>
              <a:tabLst>
                <a:tab pos="16954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en-US" sz="24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launch-</a:t>
            </a:r>
            <a:r>
              <a:rPr lang="en-US" sz="2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Khởi</a:t>
            </a:r>
            <a:r>
              <a:rPr lang="en-US" sz="2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sz="2400" b="1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6350" indent="0" algn="just">
              <a:lnSpc>
                <a:spcPct val="102400"/>
              </a:lnSpc>
              <a:spcBef>
                <a:spcPts val="100"/>
              </a:spcBef>
              <a:buClr>
                <a:srgbClr val="003366"/>
              </a:buClr>
              <a:buNone/>
              <a:tabLst>
                <a:tab pos="169545" algn="l"/>
              </a:tabLs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6350" indent="-157480" algn="just">
              <a:lnSpc>
                <a:spcPct val="102400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vi-VN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vi-VN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vi-VN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vi-VN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vi-VN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vi-VN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"Khởi</a:t>
            </a:r>
            <a:r>
              <a:rPr lang="vi-VN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toàn"</a:t>
            </a:r>
            <a:r>
              <a:rPr lang="vi-VN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ngăn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vi-V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vi-V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vi-VN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vi-VN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ẩn.</a:t>
            </a:r>
            <a:endParaRPr lang="en-US" sz="20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6350" indent="-157480" algn="just">
              <a:lnSpc>
                <a:spcPct val="102400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lang="vi-VN" sz="20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275" marR="5080" indent="-156210" algn="just">
              <a:lnSpc>
                <a:spcPct val="102499"/>
              </a:lnSpc>
              <a:spcBef>
                <a:spcPts val="48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vi-VN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vi-VN"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vi-VN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vi-VN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vi-VN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vi-VN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vi-VN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sung</a:t>
            </a:r>
            <a:r>
              <a:rPr lang="vi-VN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tăng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vi-VN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vi-VN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sát,</a:t>
            </a:r>
            <a:r>
              <a:rPr lang="vi-V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vi-V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vi-V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vi-VN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vi-VN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thuật.</a:t>
            </a:r>
            <a:r>
              <a:rPr lang="vi-VN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vi-VN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ý</a:t>
            </a:r>
            <a:r>
              <a:rPr lang="vi-VN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275" marR="5080" indent="-156210" algn="just">
              <a:lnSpc>
                <a:spcPct val="102499"/>
              </a:lnSpc>
              <a:spcBef>
                <a:spcPts val="48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lang="vi-VN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080" indent="-157480" algn="just">
              <a:lnSpc>
                <a:spcPct val="102400"/>
              </a:lnSpc>
              <a:spcBef>
                <a:spcPts val="46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vi-VN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</a:t>
            </a:r>
            <a:r>
              <a:rPr lang="vi-VN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vi-V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vi-VN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vi-VN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vi-VN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vi-VN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dạng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vi-VN"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duyệt.</a:t>
            </a:r>
            <a:r>
              <a:rPr lang="vi-VN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vi-VN"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thường,</a:t>
            </a:r>
            <a:r>
              <a:rPr lang="vi-VN"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vi-VN"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vi-VN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vi-VN"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vi-VN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vi-VN"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loạt,</a:t>
            </a:r>
            <a:r>
              <a:rPr lang="vi-VN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vi-VN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vi-VN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vi-VN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vi-VN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vi-VN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vi-VN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loạt.</a:t>
            </a:r>
            <a:endParaRPr lang="en-US" sz="20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080" indent="-157480" algn="just">
              <a:lnSpc>
                <a:spcPct val="102400"/>
              </a:lnSpc>
              <a:spcBef>
                <a:spcPts val="46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lang="vi-VN" sz="20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715" indent="-157480" algn="just">
              <a:lnSpc>
                <a:spcPct val="102400"/>
              </a:lnSpc>
              <a:spcBef>
                <a:spcPts val="47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vi-VN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vi-VN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vi-VN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vi-VN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vi-VN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vi-VN"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vi-VN"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vi-VN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thúc.</a:t>
            </a:r>
          </a:p>
        </p:txBody>
      </p:sp>
    </p:spTree>
    <p:extLst>
      <p:ext uri="{BB962C8B-B14F-4D97-AF65-F5344CB8AC3E}">
        <p14:creationId xmlns:p14="http://schemas.microsoft.com/office/powerpoint/2010/main" val="1797740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44CAB4E2-B752-4752-9644-844920A522F7}"/>
              </a:ext>
            </a:extLst>
          </p:cNvPr>
          <p:cNvSpPr txBox="1">
            <a:spLocks/>
          </p:cNvSpPr>
          <p:nvPr/>
        </p:nvSpPr>
        <p:spPr>
          <a:xfrm>
            <a:off x="419226" y="754545"/>
            <a:ext cx="11043767" cy="2992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marR="6350" indent="0" algn="just">
              <a:lnSpc>
                <a:spcPct val="102400"/>
              </a:lnSpc>
              <a:spcBef>
                <a:spcPts val="100"/>
              </a:spcBef>
              <a:buClr>
                <a:srgbClr val="003366"/>
              </a:buClr>
              <a:buNone/>
              <a:tabLst>
                <a:tab pos="169545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en-US" sz="2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launch-</a:t>
            </a:r>
            <a:r>
              <a:rPr lang="en-US" sz="20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Khởi</a:t>
            </a:r>
            <a:r>
              <a:rPr lang="en-US" sz="20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sz="2000" b="1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6350" indent="0" algn="just">
              <a:lnSpc>
                <a:spcPct val="102400"/>
              </a:lnSpc>
              <a:spcBef>
                <a:spcPts val="100"/>
              </a:spcBef>
              <a:buClr>
                <a:srgbClr val="003366"/>
              </a:buClr>
              <a:buNone/>
              <a:tabLst>
                <a:tab pos="169545" algn="l"/>
              </a:tabLst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69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6A7A3-A242-4435-A2AD-6CD13B3EC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0436" r="-1503"/>
          <a:stretch/>
        </p:blipFill>
        <p:spPr>
          <a:xfrm>
            <a:off x="821375" y="980388"/>
            <a:ext cx="10187311" cy="5663540"/>
          </a:xfrm>
          <a:prstGeom prst="rect">
            <a:avLst/>
          </a:prstGeom>
        </p:spPr>
      </p:pic>
      <p:sp>
        <p:nvSpPr>
          <p:cNvPr id="4" name="object 49">
            <a:extLst>
              <a:ext uri="{FF2B5EF4-FFF2-40B4-BE49-F238E27FC236}">
                <a16:creationId xmlns:a16="http://schemas.microsoft.com/office/drawing/2014/main" id="{3ACBE510-F149-4892-88A9-FE24478DEA01}"/>
              </a:ext>
            </a:extLst>
          </p:cNvPr>
          <p:cNvSpPr txBox="1"/>
          <p:nvPr/>
        </p:nvSpPr>
        <p:spPr>
          <a:xfrm>
            <a:off x="821375" y="327369"/>
            <a:ext cx="6857086" cy="488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 plan</a:t>
            </a:r>
            <a:endParaRPr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09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68F2EA-9493-4DFB-8DCB-6A329C10BD75}"/>
              </a:ext>
            </a:extLst>
          </p:cNvPr>
          <p:cNvSpPr txBox="1"/>
          <p:nvPr/>
        </p:nvSpPr>
        <p:spPr>
          <a:xfrm>
            <a:off x="1442301" y="1121790"/>
            <a:ext cx="9992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4: Effective Use of Control Plan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Reverse PFMEA (NEW)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Using Software to Develop and Manage Control Plans and Related Documents (NEW)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Layered Process Audits as Control Plan Verification (NEW)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Control Plans in Highly Automated Processes (NEW)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Using Family and Foundation FMEAs (NEW)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Control of Storage and Handling Related Risk (NEW)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Abnormality Management in Relation to Control Plans (NEW)</a:t>
            </a:r>
          </a:p>
        </p:txBody>
      </p:sp>
    </p:spTree>
    <p:extLst>
      <p:ext uri="{BB962C8B-B14F-4D97-AF65-F5344CB8AC3E}">
        <p14:creationId xmlns:p14="http://schemas.microsoft.com/office/powerpoint/2010/main" val="3471170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90307E35-CD4C-49E7-B241-A21C47612675}"/>
              </a:ext>
            </a:extLst>
          </p:cNvPr>
          <p:cNvSpPr txBox="1"/>
          <p:nvPr/>
        </p:nvSpPr>
        <p:spPr>
          <a:xfrm>
            <a:off x="1041396" y="958293"/>
            <a:ext cx="9903124" cy="4566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715">
              <a:lnSpc>
                <a:spcPct val="102600"/>
              </a:lnSpc>
              <a:spcBef>
                <a:spcPts val="100"/>
              </a:spcBef>
              <a:buClr>
                <a:srgbClr val="003366"/>
              </a:buClr>
              <a:tabLst>
                <a:tab pos="16954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PFMEA - PFMEA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715">
              <a:lnSpc>
                <a:spcPct val="102600"/>
              </a:lnSpc>
              <a:spcBef>
                <a:spcPts val="100"/>
              </a:spcBef>
              <a:buClr>
                <a:srgbClr val="003366"/>
              </a:buClr>
              <a:tabLst>
                <a:tab pos="16954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715" indent="-157480">
              <a:lnSpc>
                <a:spcPct val="102600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PFMEA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ngừa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715" indent="-157480">
              <a:lnSpc>
                <a:spcPct val="102600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715" indent="-157480">
              <a:lnSpc>
                <a:spcPct val="102600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69545" marR="5715" indent="-157480">
              <a:lnSpc>
                <a:spcPct val="102600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715" indent="-157480">
              <a:lnSpc>
                <a:spcPct val="102600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PFMEA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715" indent="-157480">
              <a:lnSpc>
                <a:spcPct val="102600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lang="en-US" dirty="0"/>
          </a:p>
          <a:p>
            <a:pPr marL="169545" marR="5715" indent="-157480">
              <a:lnSpc>
                <a:spcPct val="102600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5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0B3DFF-9DD1-4212-975A-E0097D6F8D08}"/>
              </a:ext>
            </a:extLst>
          </p:cNvPr>
          <p:cNvSpPr/>
          <p:nvPr/>
        </p:nvSpPr>
        <p:spPr>
          <a:xfrm>
            <a:off x="2569296" y="655026"/>
            <a:ext cx="6423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sz="3600" b="1">
                <a:latin typeface="+mj-lt"/>
              </a:rPr>
              <a:t>Hướng dẫn tổng quan về APQP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A8E0EF-0F50-479F-91E2-0954BF21C869}"/>
              </a:ext>
            </a:extLst>
          </p:cNvPr>
          <p:cNvSpPr/>
          <p:nvPr/>
        </p:nvSpPr>
        <p:spPr>
          <a:xfrm>
            <a:off x="1083213" y="1680423"/>
            <a:ext cx="104663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Chương trình này đưa ra những hướng dẫn chung  nhất nhằm 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đảm bảo APQP được thực thi theo yêu cầu của Khách hàng, bao gồm: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•  Sự  hợp  nhất  của  cách  tiếp  cận  theo  quá  trình  hướng  đến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khách hàng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•  Cập nhật các khái niệm và thuật ngữ nhất quán với tiêu chuẩn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IATF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16949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+mj-lt"/>
              </a:rPr>
              <a:t>•  Các tham chiếu phù hợp với yêu cầu riêng của khách hàng</a:t>
            </a:r>
          </a:p>
        </p:txBody>
      </p:sp>
    </p:spTree>
    <p:extLst>
      <p:ext uri="{BB962C8B-B14F-4D97-AF65-F5344CB8AC3E}">
        <p14:creationId xmlns:p14="http://schemas.microsoft.com/office/powerpoint/2010/main" val="3959466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90307E35-CD4C-49E7-B241-A21C47612675}"/>
              </a:ext>
            </a:extLst>
          </p:cNvPr>
          <p:cNvSpPr txBox="1"/>
          <p:nvPr/>
        </p:nvSpPr>
        <p:spPr>
          <a:xfrm>
            <a:off x="1041396" y="958293"/>
            <a:ext cx="9903124" cy="45195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715">
              <a:lnSpc>
                <a:spcPct val="102600"/>
              </a:lnSpc>
              <a:spcBef>
                <a:spcPts val="100"/>
              </a:spcBef>
              <a:buClr>
                <a:srgbClr val="003366"/>
              </a:buClr>
              <a:tabLst>
                <a:tab pos="16954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4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audit-</a:t>
            </a:r>
            <a:r>
              <a:rPr lang="en-US" sz="2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400" b="1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715" indent="-157480">
              <a:lnSpc>
                <a:spcPct val="102600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715" indent="-157480">
              <a:lnSpc>
                <a:spcPct val="102600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(LPA)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soát của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715" indent="-157480">
              <a:lnSpc>
                <a:spcPct val="102600"/>
              </a:lnSpc>
              <a:spcBef>
                <a:spcPts val="10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080" indent="-157480">
              <a:lnSpc>
                <a:spcPct val="102400"/>
              </a:lnSpc>
              <a:spcBef>
                <a:spcPts val="47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LPA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chức,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</a:t>
            </a:r>
            <a:r>
              <a:rPr sz="20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080" indent="-157480">
              <a:lnSpc>
                <a:spcPct val="102400"/>
              </a:lnSpc>
              <a:spcBef>
                <a:spcPts val="47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080" indent="-157480">
              <a:lnSpc>
                <a:spcPct val="102400"/>
              </a:lnSpc>
              <a:spcBef>
                <a:spcPts val="47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LPA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 và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0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080" indent="-157480">
              <a:lnSpc>
                <a:spcPct val="102400"/>
              </a:lnSpc>
              <a:spcBef>
                <a:spcPts val="470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910" indent="-156210">
              <a:lnSpc>
                <a:spcPct val="100000"/>
              </a:lnSpc>
              <a:spcBef>
                <a:spcPts val="490"/>
              </a:spcBef>
              <a:buClr>
                <a:srgbClr val="003366"/>
              </a:buClr>
              <a:buFont typeface="Wingdings"/>
              <a:buChar char=""/>
              <a:tabLst>
                <a:tab pos="16891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checklist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LPA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LPA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(tham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CQI-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8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90307E35-CD4C-49E7-B241-A21C47612675}"/>
              </a:ext>
            </a:extLst>
          </p:cNvPr>
          <p:cNvSpPr txBox="1"/>
          <p:nvPr/>
        </p:nvSpPr>
        <p:spPr>
          <a:xfrm>
            <a:off x="1041396" y="958293"/>
            <a:ext cx="9903124" cy="38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715">
              <a:lnSpc>
                <a:spcPct val="102600"/>
              </a:lnSpc>
              <a:spcBef>
                <a:spcPts val="100"/>
              </a:spcBef>
              <a:buClr>
                <a:srgbClr val="003366"/>
              </a:buClr>
              <a:tabLst>
                <a:tab pos="16954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Family and Foundation FMEAs</a:t>
            </a:r>
          </a:p>
          <a:p>
            <a:pPr marL="12065" marR="5715">
              <a:lnSpc>
                <a:spcPct val="102600"/>
              </a:lnSpc>
              <a:spcBef>
                <a:spcPts val="100"/>
              </a:spcBef>
              <a:buClr>
                <a:srgbClr val="003366"/>
              </a:buClr>
              <a:tabLst>
                <a:tab pos="16954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080" indent="-157480">
              <a:lnSpc>
                <a:spcPct val="102400"/>
              </a:lnSpc>
              <a:spcBef>
                <a:spcPts val="47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and Foundation FMEA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FMEA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FMEA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​​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FMEA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69545" marR="5080" indent="-157480">
              <a:lnSpc>
                <a:spcPct val="102400"/>
              </a:lnSpc>
              <a:spcBef>
                <a:spcPts val="47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080" indent="-157480">
              <a:lnSpc>
                <a:spcPct val="102400"/>
              </a:lnSpc>
              <a:spcBef>
                <a:spcPts val="47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Family and Foundation FMEA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080" indent="-157480">
              <a:lnSpc>
                <a:spcPct val="102400"/>
              </a:lnSpc>
              <a:spcBef>
                <a:spcPts val="47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9545" marR="5080" indent="-157480">
              <a:lnSpc>
                <a:spcPct val="102400"/>
              </a:lnSpc>
              <a:spcBef>
                <a:spcPts val="475"/>
              </a:spcBef>
              <a:buClr>
                <a:srgbClr val="003366"/>
              </a:buClr>
              <a:buFont typeface="Wingdings"/>
              <a:buChar char=""/>
              <a:tabLst>
                <a:tab pos="16954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Family and Foundation FMEA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“family control plan”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0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68F2EA-9493-4DFB-8DCB-6A329C10BD75}"/>
              </a:ext>
            </a:extLst>
          </p:cNvPr>
          <p:cNvSpPr txBox="1"/>
          <p:nvPr/>
        </p:nvSpPr>
        <p:spPr>
          <a:xfrm>
            <a:off x="1480008" y="735291"/>
            <a:ext cx="999241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A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A-1 General Example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A-2 Process Dependent Examples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B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B-1 Control Plan Form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B-2 Control Plan Checklist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B-3 Special Characteristic Worksheet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C –Reference Material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D –Sector Specific Guidance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E –Glossary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F –Index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41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7685B0-19C8-4AD3-B15F-12CDC31B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70" y="591041"/>
            <a:ext cx="9483365" cy="59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79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3">
            <a:extLst>
              <a:ext uri="{FF2B5EF4-FFF2-40B4-BE49-F238E27FC236}">
                <a16:creationId xmlns:a16="http://schemas.microsoft.com/office/drawing/2014/main" id="{D185755C-0AD1-4567-AEAF-0684EF5E987F}"/>
              </a:ext>
            </a:extLst>
          </p:cNvPr>
          <p:cNvSpPr txBox="1"/>
          <p:nvPr/>
        </p:nvSpPr>
        <p:spPr>
          <a:xfrm>
            <a:off x="1198197" y="575533"/>
            <a:ext cx="7893304" cy="474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4"/>
              </a:lnSpc>
              <a:spcBef>
                <a:spcPts val="49"/>
              </a:spcBef>
            </a:pPr>
            <a:r>
              <a:rPr sz="30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spc="-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sz="3000" spc="2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lan/</a:t>
            </a:r>
            <a:r>
              <a:rPr sz="3000" spc="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000" spc="2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ểm</a:t>
            </a:r>
            <a:r>
              <a:rPr sz="3000" spc="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spc="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000" spc="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</a:t>
            </a:r>
            <a:r>
              <a:rPr sz="30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0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sz="30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000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sz="3000" spc="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ạn</a:t>
            </a:r>
          </a:p>
        </p:txBody>
      </p:sp>
      <p:sp>
        <p:nvSpPr>
          <p:cNvPr id="3" name="object 32">
            <a:extLst>
              <a:ext uri="{FF2B5EF4-FFF2-40B4-BE49-F238E27FC236}">
                <a16:creationId xmlns:a16="http://schemas.microsoft.com/office/drawing/2014/main" id="{7395F4EB-13A8-40A0-9C61-5234CA3DEC34}"/>
              </a:ext>
            </a:extLst>
          </p:cNvPr>
          <p:cNvSpPr txBox="1"/>
          <p:nvPr/>
        </p:nvSpPr>
        <p:spPr>
          <a:xfrm>
            <a:off x="1493426" y="1354424"/>
            <a:ext cx="9571940" cy="3583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tiếp cận có hệ thống để chọn, thiết kế và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pháp kiểm soát mang lại giá trị gia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SỐNG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trước hay trong các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Proptotype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(nếu được yêu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SX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Pre Launch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Safe Launch</a:t>
            </a: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SX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Production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25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1">
            <a:extLst>
              <a:ext uri="{FF2B5EF4-FFF2-40B4-BE49-F238E27FC236}">
                <a16:creationId xmlns:a16="http://schemas.microsoft.com/office/drawing/2014/main" id="{B6953E50-3FB1-41CD-9301-56230E00F50D}"/>
              </a:ext>
            </a:extLst>
          </p:cNvPr>
          <p:cNvSpPr txBox="1"/>
          <p:nvPr/>
        </p:nvSpPr>
        <p:spPr>
          <a:xfrm>
            <a:off x="935302" y="425241"/>
            <a:ext cx="8766962" cy="788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94"/>
              </a:lnSpc>
              <a:spcBef>
                <a:spcPts val="49"/>
              </a:spcBef>
            </a:pPr>
            <a:r>
              <a:rPr sz="32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sz="3200" spc="2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lan/</a:t>
            </a:r>
            <a:r>
              <a:rPr sz="3200" spc="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ểm</a:t>
            </a:r>
            <a:r>
              <a:rPr sz="3200" spc="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200" spc="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</a:t>
            </a:r>
            <a:r>
              <a:rPr sz="32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-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sz="32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4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sz="3200" spc="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ạn</a:t>
            </a: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A046087A-3F32-4460-ADA2-76B7D8EDABA5}"/>
              </a:ext>
            </a:extLst>
          </p:cNvPr>
          <p:cNvSpPr txBox="1"/>
          <p:nvPr/>
        </p:nvSpPr>
        <p:spPr>
          <a:xfrm>
            <a:off x="1512416" y="1409698"/>
            <a:ext cx="9574684" cy="37465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spcBef>
                <a:spcPts val="30"/>
              </a:spcBef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lọat thông tin khác nhau được phát triển và sử dụng trong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KHKS</a:t>
            </a:r>
          </a:p>
          <a:p>
            <a:pPr marL="355600" marR="13143" indent="-342900"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3143" indent="-342900"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FMEA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3143" indent="-342900"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characteristics ? Các đặc tính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3143" indent="-342900"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bài học kinh nghiệm từ những chi tiết /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3143" indent="-342900"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3143" indent="-342900"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xét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3143" indent="-342900"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kỹ thuật phân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3143" indent="-342900"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câu hỏi KHKS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3143" indent="-342900"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3143" indent="-342900"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điều phối điểm dữliệu / Data Point Coordinates form –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55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7E8774-D325-4B7E-9746-F094521733B1}"/>
              </a:ext>
            </a:extLst>
          </p:cNvPr>
          <p:cNvSpPr/>
          <p:nvPr/>
        </p:nvSpPr>
        <p:spPr>
          <a:xfrm>
            <a:off x="1092200" y="506847"/>
            <a:ext cx="8521290" cy="278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>
              <a:lnSpc>
                <a:spcPts val="994"/>
              </a:lnSpc>
              <a:spcBef>
                <a:spcPts val="49"/>
              </a:spcBef>
            </a:pPr>
            <a:r>
              <a:rPr lang="en-US" sz="3000" spc="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000" spc="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spc="-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spc="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3000" spc="2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lan/</a:t>
            </a:r>
            <a:r>
              <a:rPr lang="en-US" sz="3000" spc="1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000" spc="2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sz="3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ểm</a:t>
            </a:r>
            <a:r>
              <a:rPr lang="en-US" sz="3000" spc="1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000" spc="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3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spc="8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000" spc="3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</a:t>
            </a:r>
            <a:r>
              <a:rPr lang="en-US" sz="3000" spc="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000" spc="-6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</a:t>
            </a:r>
            <a:r>
              <a:rPr lang="en-US" sz="3000" spc="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000" spc="5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4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3000" spc="1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ạn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92252C-A0FC-459B-ACBC-85A4B71B4552}"/>
              </a:ext>
            </a:extLst>
          </p:cNvPr>
          <p:cNvSpPr/>
          <p:nvPr/>
        </p:nvSpPr>
        <p:spPr>
          <a:xfrm>
            <a:off x="1092200" y="1625224"/>
            <a:ext cx="9525000" cy="2088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769" lvl="0" indent="-342900">
              <a:lnSpc>
                <a:spcPct val="150000"/>
              </a:lnSpc>
              <a:spcBef>
                <a:spcPts val="98"/>
              </a:spcBef>
              <a:buFont typeface="Arial" panose="020B0604020202020204" pitchFamily="34" charset="0"/>
              <a:buChar char="•"/>
            </a:pPr>
            <a:r>
              <a:rPr lang="vi-VN" sz="2200" dirty="0">
                <a:latin typeface="+mj-lt"/>
                <a:cs typeface="Arial"/>
              </a:rPr>
              <a:t>Tổ</a:t>
            </a:r>
            <a:r>
              <a:rPr lang="vi-VN" sz="2200" spc="23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c</a:t>
            </a:r>
            <a:r>
              <a:rPr lang="vi-VN" sz="2200" spc="-4" dirty="0">
                <a:latin typeface="+mj-lt"/>
                <a:cs typeface="Arial"/>
              </a:rPr>
              <a:t>hứ</a:t>
            </a:r>
            <a:r>
              <a:rPr lang="vi-VN" sz="2200" dirty="0">
                <a:latin typeface="+mj-lt"/>
                <a:cs typeface="Arial"/>
              </a:rPr>
              <a:t>c</a:t>
            </a:r>
            <a:r>
              <a:rPr lang="vi-VN" sz="2200" spc="51" dirty="0">
                <a:latin typeface="+mj-lt"/>
                <a:cs typeface="Arial"/>
              </a:rPr>
              <a:t> </a:t>
            </a:r>
            <a:r>
              <a:rPr lang="vi-VN" sz="2200" spc="-4" dirty="0">
                <a:latin typeface="+mj-lt"/>
                <a:cs typeface="Arial"/>
              </a:rPr>
              <a:t>phả</a:t>
            </a:r>
            <a:r>
              <a:rPr lang="vi-VN" sz="2200" dirty="0">
                <a:latin typeface="+mj-lt"/>
                <a:cs typeface="Arial"/>
              </a:rPr>
              <a:t>i</a:t>
            </a:r>
            <a:r>
              <a:rPr lang="vi-VN" sz="2200" spc="42" dirty="0">
                <a:latin typeface="+mj-lt"/>
                <a:cs typeface="Arial"/>
              </a:rPr>
              <a:t> </a:t>
            </a:r>
            <a:r>
              <a:rPr lang="vi-VN" sz="2200" dirty="0">
                <a:latin typeface="+mj-lt"/>
                <a:cs typeface="Arial"/>
              </a:rPr>
              <a:t>tr</a:t>
            </a:r>
            <a:r>
              <a:rPr lang="vi-VN" sz="2200" spc="-14" dirty="0">
                <a:latin typeface="+mj-lt"/>
                <a:cs typeface="Arial"/>
              </a:rPr>
              <a:t>i</a:t>
            </a:r>
            <a:r>
              <a:rPr lang="vi-VN" sz="2200" spc="-4" dirty="0">
                <a:latin typeface="+mj-lt"/>
                <a:cs typeface="Arial"/>
              </a:rPr>
              <a:t>ể</a:t>
            </a:r>
            <a:r>
              <a:rPr lang="vi-VN" sz="2200" dirty="0">
                <a:latin typeface="+mj-lt"/>
                <a:cs typeface="Arial"/>
              </a:rPr>
              <a:t>n</a:t>
            </a:r>
            <a:r>
              <a:rPr lang="vi-VN" sz="2200" spc="58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k</a:t>
            </a:r>
            <a:r>
              <a:rPr lang="vi-VN" sz="2200" spc="-4" dirty="0">
                <a:latin typeface="+mj-lt"/>
                <a:cs typeface="Arial"/>
              </a:rPr>
              <a:t>ha</a:t>
            </a:r>
            <a:r>
              <a:rPr lang="vi-VN" sz="2200" dirty="0">
                <a:latin typeface="+mj-lt"/>
                <a:cs typeface="Arial"/>
              </a:rPr>
              <a:t>i</a:t>
            </a:r>
            <a:r>
              <a:rPr lang="vi-VN" sz="2200" spc="41" dirty="0">
                <a:latin typeface="+mj-lt"/>
                <a:cs typeface="Arial"/>
              </a:rPr>
              <a:t> </a:t>
            </a:r>
            <a:r>
              <a:rPr lang="vi-VN" sz="2200" dirty="0">
                <a:latin typeface="+mj-lt"/>
                <a:cs typeface="Arial"/>
              </a:rPr>
              <a:t>KH</a:t>
            </a:r>
            <a:r>
              <a:rPr lang="vi-VN" sz="2200" spc="31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k</a:t>
            </a:r>
            <a:r>
              <a:rPr lang="vi-VN" sz="2200" spc="-14" dirty="0">
                <a:latin typeface="+mj-lt"/>
                <a:cs typeface="Arial"/>
              </a:rPr>
              <a:t>i</a:t>
            </a:r>
            <a:r>
              <a:rPr lang="vi-VN" sz="2200" spc="-4" dirty="0">
                <a:latin typeface="+mj-lt"/>
                <a:cs typeface="Arial"/>
              </a:rPr>
              <a:t>ể</a:t>
            </a:r>
            <a:r>
              <a:rPr lang="vi-VN" sz="2200" dirty="0">
                <a:latin typeface="+mj-lt"/>
                <a:cs typeface="Arial"/>
              </a:rPr>
              <a:t>m</a:t>
            </a:r>
            <a:r>
              <a:rPr lang="vi-VN" sz="2200" spc="45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s</a:t>
            </a:r>
            <a:r>
              <a:rPr lang="vi-VN" sz="2200" spc="-4" dirty="0">
                <a:latin typeface="+mj-lt"/>
                <a:cs typeface="Arial"/>
              </a:rPr>
              <a:t>oá</a:t>
            </a:r>
            <a:r>
              <a:rPr lang="vi-VN" sz="2200" dirty="0">
                <a:latin typeface="+mj-lt"/>
                <a:cs typeface="Arial"/>
              </a:rPr>
              <a:t>t</a:t>
            </a:r>
            <a:r>
              <a:rPr lang="vi-VN" sz="2200" spc="32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v</a:t>
            </a:r>
            <a:r>
              <a:rPr lang="vi-VN" sz="2200" dirty="0">
                <a:latin typeface="+mj-lt"/>
                <a:cs typeface="Arial"/>
              </a:rPr>
              <a:t>ới</a:t>
            </a:r>
            <a:r>
              <a:rPr lang="vi-VN" sz="2200" spc="25" dirty="0">
                <a:latin typeface="+mj-lt"/>
                <a:cs typeface="Arial"/>
              </a:rPr>
              <a:t> </a:t>
            </a:r>
            <a:r>
              <a:rPr lang="vi-VN" sz="2200" dirty="0">
                <a:latin typeface="+mj-lt"/>
                <a:cs typeface="Arial"/>
              </a:rPr>
              <a:t>t</a:t>
            </a:r>
            <a:r>
              <a:rPr lang="vi-VN" sz="2200" spc="-4" dirty="0">
                <a:latin typeface="+mj-lt"/>
                <a:cs typeface="Arial"/>
              </a:rPr>
              <a:t>ấ</a:t>
            </a:r>
            <a:r>
              <a:rPr lang="vi-VN" sz="2200" dirty="0">
                <a:latin typeface="+mj-lt"/>
                <a:cs typeface="Arial"/>
              </a:rPr>
              <a:t>t</a:t>
            </a:r>
            <a:r>
              <a:rPr lang="vi-VN" sz="2200" spc="23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c</a:t>
            </a:r>
            <a:r>
              <a:rPr lang="vi-VN" sz="2200" dirty="0">
                <a:latin typeface="+mj-lt"/>
                <a:cs typeface="Arial"/>
              </a:rPr>
              <a:t>ả</a:t>
            </a:r>
            <a:r>
              <a:rPr lang="vi-VN" sz="2200" spc="12" dirty="0">
                <a:latin typeface="+mj-lt"/>
                <a:cs typeface="Arial"/>
              </a:rPr>
              <a:t> </a:t>
            </a:r>
            <a:r>
              <a:rPr lang="vi-VN" sz="2200" dirty="0">
                <a:latin typeface="+mj-lt"/>
                <a:cs typeface="Arial"/>
              </a:rPr>
              <a:t>SP</a:t>
            </a:r>
            <a:r>
              <a:rPr lang="vi-VN" sz="2200" spc="5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v</a:t>
            </a:r>
            <a:r>
              <a:rPr lang="vi-VN" sz="2200" dirty="0">
                <a:latin typeface="+mj-lt"/>
                <a:cs typeface="Arial"/>
              </a:rPr>
              <a:t>à</a:t>
            </a:r>
            <a:r>
              <a:rPr lang="vi-VN" sz="2200" spc="22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Q</a:t>
            </a:r>
            <a:r>
              <a:rPr lang="vi-VN" sz="2200" dirty="0">
                <a:latin typeface="+mj-lt"/>
                <a:cs typeface="Arial"/>
              </a:rPr>
              <a:t>t</a:t>
            </a:r>
            <a:r>
              <a:rPr lang="vi-VN" sz="2200" spc="12" dirty="0">
                <a:latin typeface="+mj-lt"/>
                <a:cs typeface="Arial"/>
              </a:rPr>
              <a:t> </a:t>
            </a:r>
            <a:r>
              <a:rPr lang="vi-VN" sz="2200" spc="-4" dirty="0">
                <a:latin typeface="+mj-lt"/>
                <a:cs typeface="Arial"/>
              </a:rPr>
              <a:t>l</a:t>
            </a:r>
            <a:r>
              <a:rPr lang="vi-VN" sz="2200" spc="-14" dirty="0">
                <a:latin typeface="+mj-lt"/>
                <a:cs typeface="Arial"/>
              </a:rPr>
              <a:t>i</a:t>
            </a:r>
            <a:r>
              <a:rPr lang="vi-VN" sz="2200" spc="-4" dirty="0">
                <a:latin typeface="+mj-lt"/>
                <a:cs typeface="Arial"/>
              </a:rPr>
              <a:t>ê</a:t>
            </a:r>
            <a:r>
              <a:rPr lang="vi-VN" sz="2200" dirty="0">
                <a:latin typeface="+mj-lt"/>
                <a:cs typeface="Arial"/>
              </a:rPr>
              <a:t>n</a:t>
            </a:r>
            <a:r>
              <a:rPr lang="vi-VN" sz="2200" spc="53" dirty="0">
                <a:latin typeface="+mj-lt"/>
                <a:cs typeface="Arial"/>
              </a:rPr>
              <a:t> </a:t>
            </a:r>
            <a:r>
              <a:rPr lang="vi-VN" sz="2200" spc="-14" dirty="0">
                <a:latin typeface="+mj-lt"/>
                <a:cs typeface="Arial"/>
              </a:rPr>
              <a:t>q</a:t>
            </a:r>
            <a:r>
              <a:rPr lang="vi-VN" sz="2200" spc="-4" dirty="0">
                <a:latin typeface="+mj-lt"/>
                <a:cs typeface="Arial"/>
              </a:rPr>
              <a:t>ua</a:t>
            </a:r>
            <a:r>
              <a:rPr lang="vi-VN" sz="2200" dirty="0">
                <a:latin typeface="+mj-lt"/>
                <a:cs typeface="Arial"/>
              </a:rPr>
              <a:t>n </a:t>
            </a:r>
            <a:r>
              <a:rPr lang="vi-VN" sz="2200" spc="-4" dirty="0">
                <a:latin typeface="+mj-lt"/>
                <a:cs typeface="Arial"/>
              </a:rPr>
              <a:t>ba</a:t>
            </a:r>
            <a:r>
              <a:rPr lang="vi-VN" sz="2200" dirty="0">
                <a:latin typeface="+mj-lt"/>
                <a:cs typeface="Arial"/>
              </a:rPr>
              <a:t>o</a:t>
            </a:r>
            <a:r>
              <a:rPr lang="vi-VN" sz="2200" spc="39" dirty="0">
                <a:latin typeface="+mj-lt"/>
                <a:cs typeface="Arial"/>
              </a:rPr>
              <a:t> </a:t>
            </a:r>
            <a:r>
              <a:rPr lang="vi-VN" sz="2200" spc="-4" dirty="0">
                <a:latin typeface="+mj-lt"/>
                <a:cs typeface="Arial"/>
              </a:rPr>
              <a:t>gồ</a:t>
            </a:r>
            <a:r>
              <a:rPr lang="vi-VN" sz="2200" dirty="0">
                <a:latin typeface="+mj-lt"/>
                <a:cs typeface="Arial"/>
              </a:rPr>
              <a:t>m</a:t>
            </a:r>
            <a:r>
              <a:rPr lang="vi-VN" sz="2200" spc="43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c</a:t>
            </a:r>
            <a:r>
              <a:rPr lang="vi-VN" sz="2200" dirty="0">
                <a:latin typeface="+mj-lt"/>
                <a:cs typeface="Arial"/>
              </a:rPr>
              <a:t>ả</a:t>
            </a:r>
            <a:r>
              <a:rPr lang="en-US" sz="2200" spc="12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c</a:t>
            </a:r>
            <a:r>
              <a:rPr lang="vi-VN" sz="2200" spc="-4" dirty="0">
                <a:latin typeface="+mj-lt"/>
                <a:cs typeface="Arial"/>
              </a:rPr>
              <a:t>á</a:t>
            </a:r>
            <a:r>
              <a:rPr lang="vi-VN" sz="2200" dirty="0">
                <a:latin typeface="+mj-lt"/>
                <a:cs typeface="Arial"/>
              </a:rPr>
              <a:t>c</a:t>
            </a:r>
            <a:r>
              <a:rPr lang="vi-VN" sz="2200" spc="28" dirty="0">
                <a:latin typeface="+mj-lt"/>
                <a:cs typeface="Arial"/>
              </a:rPr>
              <a:t> </a:t>
            </a:r>
            <a:r>
              <a:rPr lang="vi-VN" sz="2200" spc="-4" dirty="0">
                <a:latin typeface="+mj-lt"/>
                <a:cs typeface="Arial"/>
              </a:rPr>
              <a:t>đặ</a:t>
            </a:r>
            <a:r>
              <a:rPr lang="vi-VN" sz="2200" dirty="0">
                <a:latin typeface="+mj-lt"/>
                <a:cs typeface="Arial"/>
              </a:rPr>
              <a:t>c</a:t>
            </a:r>
            <a:r>
              <a:rPr lang="vi-VN" sz="2200" spc="39" dirty="0">
                <a:latin typeface="+mj-lt"/>
                <a:cs typeface="Arial"/>
              </a:rPr>
              <a:t> </a:t>
            </a:r>
            <a:r>
              <a:rPr lang="vi-VN" sz="2200" dirty="0">
                <a:latin typeface="+mj-lt"/>
                <a:cs typeface="Arial"/>
              </a:rPr>
              <a:t>tí</a:t>
            </a:r>
            <a:r>
              <a:rPr lang="vi-VN" sz="2200" spc="-4" dirty="0">
                <a:latin typeface="+mj-lt"/>
                <a:cs typeface="Arial"/>
              </a:rPr>
              <a:t>n</a:t>
            </a:r>
            <a:r>
              <a:rPr lang="vi-VN" sz="2200" dirty="0">
                <a:latin typeface="+mj-lt"/>
                <a:cs typeface="Arial"/>
              </a:rPr>
              <a:t>h</a:t>
            </a:r>
            <a:r>
              <a:rPr lang="vi-VN" sz="2200" spc="39" dirty="0">
                <a:latin typeface="+mj-lt"/>
                <a:cs typeface="Arial"/>
              </a:rPr>
              <a:t> </a:t>
            </a:r>
            <a:r>
              <a:rPr lang="vi-VN" sz="2200" spc="-14" dirty="0">
                <a:latin typeface="+mj-lt"/>
                <a:cs typeface="Arial"/>
              </a:rPr>
              <a:t>q</a:t>
            </a:r>
            <a:r>
              <a:rPr lang="vi-VN" sz="2200" spc="-4" dirty="0">
                <a:latin typeface="+mj-lt"/>
                <a:cs typeface="Arial"/>
              </a:rPr>
              <a:t>ua</a:t>
            </a:r>
            <a:r>
              <a:rPr lang="vi-VN" sz="2200" dirty="0">
                <a:latin typeface="+mj-lt"/>
                <a:cs typeface="Arial"/>
              </a:rPr>
              <a:t>n</a:t>
            </a:r>
            <a:r>
              <a:rPr lang="vi-VN" sz="2200" spc="61" dirty="0">
                <a:latin typeface="+mj-lt"/>
                <a:cs typeface="Arial"/>
              </a:rPr>
              <a:t> </a:t>
            </a:r>
            <a:r>
              <a:rPr lang="vi-VN" sz="2200" dirty="0">
                <a:latin typeface="+mj-lt"/>
                <a:cs typeface="Arial"/>
              </a:rPr>
              <a:t>tr</a:t>
            </a:r>
            <a:r>
              <a:rPr lang="vi-VN" sz="2200" spc="-4" dirty="0">
                <a:latin typeface="+mj-lt"/>
                <a:cs typeface="Arial"/>
              </a:rPr>
              <a:t>ọn</a:t>
            </a:r>
            <a:r>
              <a:rPr lang="vi-VN" sz="2200" dirty="0">
                <a:latin typeface="+mj-lt"/>
                <a:cs typeface="Arial"/>
              </a:rPr>
              <a:t>g</a:t>
            </a:r>
            <a:endParaRPr lang="en-US" sz="2200" dirty="0">
              <a:latin typeface="+mj-lt"/>
              <a:cs typeface="Arial"/>
            </a:endParaRPr>
          </a:p>
          <a:p>
            <a:pPr marL="355600" marR="769" lvl="0" indent="-342900">
              <a:lnSpc>
                <a:spcPct val="150000"/>
              </a:lnSpc>
              <a:spcBef>
                <a:spcPts val="98"/>
              </a:spcBef>
              <a:buFont typeface="Arial" panose="020B0604020202020204" pitchFamily="34" charset="0"/>
              <a:buChar char="•"/>
            </a:pPr>
            <a:r>
              <a:rPr lang="vi-VN" sz="2200" dirty="0">
                <a:latin typeface="+mj-lt"/>
                <a:cs typeface="Arial"/>
              </a:rPr>
              <a:t>KH</a:t>
            </a:r>
            <a:r>
              <a:rPr lang="vi-VN" sz="2200" spc="-4" dirty="0">
                <a:latin typeface="+mj-lt"/>
                <a:cs typeface="Arial"/>
              </a:rPr>
              <a:t>K</a:t>
            </a:r>
            <a:r>
              <a:rPr lang="vi-VN" sz="2200" dirty="0">
                <a:latin typeface="+mj-lt"/>
                <a:cs typeface="Arial"/>
              </a:rPr>
              <a:t>S</a:t>
            </a:r>
            <a:r>
              <a:rPr lang="vi-VN" sz="2200" spc="42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c</a:t>
            </a:r>
            <a:r>
              <a:rPr lang="vi-VN" sz="2200" spc="-4" dirty="0">
                <a:latin typeface="+mj-lt"/>
                <a:cs typeface="Arial"/>
              </a:rPr>
              <a:t>h</a:t>
            </a:r>
            <a:r>
              <a:rPr lang="vi-VN" sz="2200" dirty="0">
                <a:latin typeface="+mj-lt"/>
                <a:cs typeface="Arial"/>
              </a:rPr>
              <a:t>o</a:t>
            </a:r>
            <a:r>
              <a:rPr lang="vi-VN" sz="2200" spc="29" dirty="0">
                <a:latin typeface="+mj-lt"/>
                <a:cs typeface="Arial"/>
              </a:rPr>
              <a:t> </a:t>
            </a:r>
            <a:r>
              <a:rPr lang="vi-VN" sz="2200" spc="-9" dirty="0">
                <a:latin typeface="+mj-lt"/>
                <a:cs typeface="Arial"/>
              </a:rPr>
              <a:t>m</a:t>
            </a:r>
            <a:r>
              <a:rPr lang="vi-VN" sz="2200" spc="-4" dirty="0">
                <a:latin typeface="+mj-lt"/>
                <a:cs typeface="Arial"/>
              </a:rPr>
              <a:t>ộ</a:t>
            </a:r>
            <a:r>
              <a:rPr lang="vi-VN" sz="2200" dirty="0">
                <a:latin typeface="+mj-lt"/>
                <a:cs typeface="Arial"/>
              </a:rPr>
              <a:t>t</a:t>
            </a:r>
            <a:r>
              <a:rPr lang="vi-VN" sz="2200" spc="39" dirty="0">
                <a:latin typeface="+mj-lt"/>
                <a:cs typeface="Arial"/>
              </a:rPr>
              <a:t> </a:t>
            </a:r>
            <a:r>
              <a:rPr lang="vi-VN" sz="2200" dirty="0">
                <a:latin typeface="+mj-lt"/>
                <a:cs typeface="Arial"/>
              </a:rPr>
              <a:t>“</a:t>
            </a:r>
            <a:r>
              <a:rPr lang="vi-VN" sz="2200" spc="-4" dirty="0">
                <a:latin typeface="+mj-lt"/>
                <a:cs typeface="Arial"/>
              </a:rPr>
              <a:t>dòng</a:t>
            </a:r>
            <a:r>
              <a:rPr lang="vi-VN" sz="2200" dirty="0">
                <a:latin typeface="+mj-lt"/>
                <a:cs typeface="Arial"/>
              </a:rPr>
              <a:t>“</a:t>
            </a:r>
            <a:r>
              <a:rPr lang="vi-VN" sz="2200" spc="69" dirty="0">
                <a:latin typeface="+mj-lt"/>
                <a:cs typeface="Arial"/>
              </a:rPr>
              <a:t> </a:t>
            </a:r>
            <a:r>
              <a:rPr lang="vi-VN" sz="2200" dirty="0">
                <a:latin typeface="+mj-lt"/>
                <a:cs typeface="Arial"/>
              </a:rPr>
              <a:t>"</a:t>
            </a:r>
            <a:r>
              <a:rPr lang="vi-VN" sz="2200" spc="-4" dirty="0">
                <a:latin typeface="+mj-lt"/>
                <a:cs typeface="Arial"/>
              </a:rPr>
              <a:t>Fa</a:t>
            </a:r>
            <a:r>
              <a:rPr lang="vi-VN" sz="2200" spc="-9" dirty="0">
                <a:latin typeface="+mj-lt"/>
                <a:cs typeface="Arial"/>
              </a:rPr>
              <a:t>m</a:t>
            </a:r>
            <a:r>
              <a:rPr lang="vi-VN" sz="2200" spc="-14" dirty="0">
                <a:latin typeface="+mj-lt"/>
                <a:cs typeface="Arial"/>
              </a:rPr>
              <a:t>i</a:t>
            </a:r>
            <a:r>
              <a:rPr lang="vi-VN" sz="2200" spc="-4" dirty="0">
                <a:latin typeface="+mj-lt"/>
                <a:cs typeface="Arial"/>
              </a:rPr>
              <a:t>lie</a:t>
            </a:r>
            <a:r>
              <a:rPr lang="vi-VN" sz="2200" spc="4" dirty="0">
                <a:latin typeface="+mj-lt"/>
                <a:cs typeface="Arial"/>
              </a:rPr>
              <a:t>s</a:t>
            </a:r>
            <a:r>
              <a:rPr lang="vi-VN" sz="2200" dirty="0">
                <a:latin typeface="+mj-lt"/>
                <a:cs typeface="Arial"/>
              </a:rPr>
              <a:t>"</a:t>
            </a:r>
            <a:r>
              <a:rPr lang="vi-VN" sz="2200" spc="113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c</a:t>
            </a:r>
            <a:r>
              <a:rPr lang="vi-VN" sz="2200" spc="-4" dirty="0">
                <a:latin typeface="+mj-lt"/>
                <a:cs typeface="Arial"/>
              </a:rPr>
              <a:t>h</a:t>
            </a:r>
            <a:r>
              <a:rPr lang="vi-VN" sz="2200" dirty="0">
                <a:latin typeface="+mj-lt"/>
                <a:cs typeface="Arial"/>
              </a:rPr>
              <a:t>i</a:t>
            </a:r>
            <a:r>
              <a:rPr lang="vi-VN" sz="2200" spc="25" dirty="0">
                <a:latin typeface="+mj-lt"/>
                <a:cs typeface="Arial"/>
              </a:rPr>
              <a:t> </a:t>
            </a:r>
            <a:r>
              <a:rPr lang="vi-VN" sz="2200" spc="-4" dirty="0">
                <a:latin typeface="+mj-lt"/>
                <a:cs typeface="Arial"/>
              </a:rPr>
              <a:t>t</a:t>
            </a:r>
            <a:r>
              <a:rPr lang="vi-VN" sz="2200" spc="-14" dirty="0">
                <a:latin typeface="+mj-lt"/>
                <a:cs typeface="Arial"/>
              </a:rPr>
              <a:t>i</a:t>
            </a:r>
            <a:r>
              <a:rPr lang="vi-VN" sz="2200" spc="-4" dirty="0">
                <a:latin typeface="+mj-lt"/>
                <a:cs typeface="Arial"/>
              </a:rPr>
              <a:t>ế</a:t>
            </a:r>
            <a:r>
              <a:rPr lang="vi-VN" sz="2200" dirty="0">
                <a:latin typeface="+mj-lt"/>
                <a:cs typeface="Arial"/>
              </a:rPr>
              <a:t>t</a:t>
            </a:r>
            <a:r>
              <a:rPr lang="vi-VN" sz="2200" spc="50" dirty="0">
                <a:latin typeface="+mj-lt"/>
                <a:cs typeface="Arial"/>
              </a:rPr>
              <a:t> </a:t>
            </a:r>
            <a:r>
              <a:rPr lang="vi-VN" sz="2200" spc="-4" dirty="0">
                <a:latin typeface="+mj-lt"/>
                <a:cs typeface="Arial"/>
              </a:rPr>
              <a:t>đư</a:t>
            </a:r>
            <a:r>
              <a:rPr lang="vi-VN" sz="2200" dirty="0">
                <a:latin typeface="+mj-lt"/>
                <a:cs typeface="Arial"/>
              </a:rPr>
              <a:t>ợc</a:t>
            </a:r>
            <a:r>
              <a:rPr lang="vi-VN" sz="2200" spc="47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c</a:t>
            </a:r>
            <a:r>
              <a:rPr lang="vi-VN" sz="2200" spc="-4" dirty="0">
                <a:latin typeface="+mj-lt"/>
                <a:cs typeface="Arial"/>
              </a:rPr>
              <a:t>hấ</a:t>
            </a:r>
            <a:r>
              <a:rPr lang="vi-VN" sz="2200" dirty="0">
                <a:latin typeface="+mj-lt"/>
                <a:cs typeface="Arial"/>
              </a:rPr>
              <a:t>p</a:t>
            </a:r>
            <a:r>
              <a:rPr lang="vi-VN" sz="2200" spc="35" dirty="0">
                <a:latin typeface="+mj-lt"/>
                <a:cs typeface="Arial"/>
              </a:rPr>
              <a:t> </a:t>
            </a:r>
            <a:r>
              <a:rPr lang="vi-VN" sz="2200" spc="-4" dirty="0">
                <a:latin typeface="+mj-lt"/>
                <a:cs typeface="Arial"/>
              </a:rPr>
              <a:t>nhậ</a:t>
            </a:r>
            <a:r>
              <a:rPr lang="vi-VN" sz="2200" dirty="0">
                <a:latin typeface="+mj-lt"/>
                <a:cs typeface="Arial"/>
              </a:rPr>
              <a:t>n</a:t>
            </a:r>
            <a:r>
              <a:rPr lang="vi-VN" sz="2200" spc="56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v</a:t>
            </a:r>
            <a:r>
              <a:rPr lang="vi-VN" sz="2200" dirty="0">
                <a:latin typeface="+mj-lt"/>
                <a:cs typeface="Arial"/>
              </a:rPr>
              <a:t>ới</a:t>
            </a:r>
            <a:r>
              <a:rPr lang="vi-VN" sz="2200" spc="15" dirty="0">
                <a:latin typeface="+mj-lt"/>
                <a:cs typeface="Arial"/>
              </a:rPr>
              <a:t> </a:t>
            </a:r>
            <a:r>
              <a:rPr lang="vi-VN" sz="2200" spc="-4" dirty="0">
                <a:latin typeface="+mj-lt"/>
                <a:cs typeface="Arial"/>
              </a:rPr>
              <a:t>đ</a:t>
            </a:r>
            <a:r>
              <a:rPr lang="vi-VN" sz="2200" spc="-14" dirty="0">
                <a:latin typeface="+mj-lt"/>
                <a:cs typeface="Arial"/>
              </a:rPr>
              <a:t>i</a:t>
            </a:r>
            <a:r>
              <a:rPr lang="vi-VN" sz="2200" spc="-4" dirty="0">
                <a:latin typeface="+mj-lt"/>
                <a:cs typeface="Arial"/>
              </a:rPr>
              <a:t>ề</a:t>
            </a:r>
            <a:r>
              <a:rPr lang="vi-VN" sz="2200" dirty="0">
                <a:latin typeface="+mj-lt"/>
                <a:cs typeface="Arial"/>
              </a:rPr>
              <a:t>u</a:t>
            </a:r>
            <a:r>
              <a:rPr lang="en-US" sz="2200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k</a:t>
            </a:r>
            <a:r>
              <a:rPr lang="vi-VN" sz="2200" spc="-14" dirty="0">
                <a:latin typeface="+mj-lt"/>
                <a:cs typeface="Arial"/>
              </a:rPr>
              <a:t>i</a:t>
            </a:r>
            <a:r>
              <a:rPr lang="vi-VN" sz="2200" spc="-4" dirty="0">
                <a:latin typeface="+mj-lt"/>
                <a:cs typeface="Arial"/>
              </a:rPr>
              <a:t>ệ</a:t>
            </a:r>
            <a:r>
              <a:rPr lang="vi-VN" sz="2200" dirty="0">
                <a:latin typeface="+mj-lt"/>
                <a:cs typeface="Arial"/>
              </a:rPr>
              <a:t>n</a:t>
            </a:r>
            <a:r>
              <a:rPr lang="vi-VN" sz="2200" spc="56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c</a:t>
            </a:r>
            <a:r>
              <a:rPr lang="vi-VN" sz="2200" spc="-4" dirty="0">
                <a:latin typeface="+mj-lt"/>
                <a:cs typeface="Arial"/>
              </a:rPr>
              <a:t>á</a:t>
            </a:r>
            <a:r>
              <a:rPr lang="vi-VN" sz="2200" dirty="0">
                <a:latin typeface="+mj-lt"/>
                <a:cs typeface="Arial"/>
              </a:rPr>
              <a:t>c</a:t>
            </a:r>
            <a:r>
              <a:rPr lang="vi-VN" sz="2200" spc="28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c</a:t>
            </a:r>
            <a:r>
              <a:rPr lang="vi-VN" sz="2200" spc="-4" dirty="0">
                <a:latin typeface="+mj-lt"/>
                <a:cs typeface="Arial"/>
              </a:rPr>
              <a:t>h</a:t>
            </a:r>
            <a:r>
              <a:rPr lang="vi-VN" sz="2200" dirty="0">
                <a:latin typeface="+mj-lt"/>
                <a:cs typeface="Arial"/>
              </a:rPr>
              <a:t>i</a:t>
            </a:r>
            <a:r>
              <a:rPr lang="vi-VN" sz="2200" spc="25" dirty="0">
                <a:latin typeface="+mj-lt"/>
                <a:cs typeface="Arial"/>
              </a:rPr>
              <a:t> </a:t>
            </a:r>
            <a:r>
              <a:rPr lang="vi-VN" sz="2200" dirty="0">
                <a:latin typeface="+mj-lt"/>
                <a:cs typeface="Arial"/>
              </a:rPr>
              <a:t>t</a:t>
            </a:r>
            <a:r>
              <a:rPr lang="vi-VN" sz="2200" spc="-14" dirty="0">
                <a:latin typeface="+mj-lt"/>
                <a:cs typeface="Arial"/>
              </a:rPr>
              <a:t>i</a:t>
            </a:r>
            <a:r>
              <a:rPr lang="vi-VN" sz="2200" spc="-4" dirty="0">
                <a:latin typeface="+mj-lt"/>
                <a:cs typeface="Arial"/>
              </a:rPr>
              <a:t>ế</a:t>
            </a:r>
            <a:r>
              <a:rPr lang="vi-VN" sz="2200" dirty="0">
                <a:latin typeface="+mj-lt"/>
                <a:cs typeface="Arial"/>
              </a:rPr>
              <a:t>t</a:t>
            </a:r>
            <a:r>
              <a:rPr lang="vi-VN" sz="2200" spc="40" dirty="0">
                <a:latin typeface="+mj-lt"/>
                <a:cs typeface="Arial"/>
              </a:rPr>
              <a:t> </a:t>
            </a:r>
            <a:r>
              <a:rPr lang="vi-VN" sz="2200" spc="-4" dirty="0">
                <a:latin typeface="+mj-lt"/>
                <a:cs typeface="Arial"/>
              </a:rPr>
              <a:t>m</a:t>
            </a:r>
            <a:r>
              <a:rPr lang="vi-VN" sz="2200" dirty="0">
                <a:latin typeface="+mj-lt"/>
                <a:cs typeface="Arial"/>
              </a:rPr>
              <a:t>ới</a:t>
            </a:r>
            <a:r>
              <a:rPr lang="vi-VN" sz="2200" spc="39" dirty="0">
                <a:latin typeface="+mj-lt"/>
                <a:cs typeface="Arial"/>
              </a:rPr>
              <a:t> </a:t>
            </a:r>
            <a:r>
              <a:rPr lang="vi-VN" sz="2200" spc="-4" dirty="0">
                <a:latin typeface="+mj-lt"/>
                <a:cs typeface="Arial"/>
              </a:rPr>
              <a:t>đư</a:t>
            </a:r>
            <a:r>
              <a:rPr lang="vi-VN" sz="2200" dirty="0">
                <a:latin typeface="+mj-lt"/>
                <a:cs typeface="Arial"/>
              </a:rPr>
              <a:t>ợc</a:t>
            </a:r>
            <a:r>
              <a:rPr lang="vi-VN" sz="2200" spc="47" dirty="0">
                <a:latin typeface="+mj-lt"/>
                <a:cs typeface="Arial"/>
              </a:rPr>
              <a:t> </a:t>
            </a:r>
            <a:r>
              <a:rPr lang="vi-VN" sz="2200" spc="-4" dirty="0">
                <a:latin typeface="+mj-lt"/>
                <a:cs typeface="Arial"/>
              </a:rPr>
              <a:t>xe</a:t>
            </a:r>
            <a:r>
              <a:rPr lang="vi-VN" sz="2200" dirty="0">
                <a:latin typeface="+mj-lt"/>
                <a:cs typeface="Arial"/>
              </a:rPr>
              <a:t>m</a:t>
            </a:r>
            <a:r>
              <a:rPr lang="vi-VN" sz="2200" spc="42" dirty="0">
                <a:latin typeface="+mj-lt"/>
                <a:cs typeface="Arial"/>
              </a:rPr>
              <a:t> </a:t>
            </a:r>
            <a:r>
              <a:rPr lang="vi-VN" sz="2200" spc="-4" dirty="0">
                <a:latin typeface="+mj-lt"/>
                <a:cs typeface="Arial"/>
              </a:rPr>
              <a:t>xé</a:t>
            </a:r>
            <a:r>
              <a:rPr lang="vi-VN" sz="2200" dirty="0">
                <a:latin typeface="+mj-lt"/>
                <a:cs typeface="Arial"/>
              </a:rPr>
              <a:t>t</a:t>
            </a:r>
            <a:r>
              <a:rPr lang="vi-VN" sz="2200" spc="25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v</a:t>
            </a:r>
            <a:r>
              <a:rPr lang="vi-VN" sz="2200" dirty="0">
                <a:latin typeface="+mj-lt"/>
                <a:cs typeface="Arial"/>
              </a:rPr>
              <a:t>ề</a:t>
            </a:r>
            <a:r>
              <a:rPr lang="vi-VN" sz="2200" spc="32" dirty="0">
                <a:latin typeface="+mj-lt"/>
                <a:cs typeface="Arial"/>
              </a:rPr>
              <a:t> </a:t>
            </a:r>
            <a:r>
              <a:rPr lang="vi-VN" sz="2200" dirty="0">
                <a:latin typeface="+mj-lt"/>
                <a:cs typeface="Arial"/>
              </a:rPr>
              <a:t>tí</a:t>
            </a:r>
            <a:r>
              <a:rPr lang="vi-VN" sz="2200" spc="-4" dirty="0">
                <a:latin typeface="+mj-lt"/>
                <a:cs typeface="Arial"/>
              </a:rPr>
              <a:t>n</a:t>
            </a:r>
            <a:r>
              <a:rPr lang="vi-VN" sz="2200" dirty="0">
                <a:latin typeface="+mj-lt"/>
                <a:cs typeface="Arial"/>
              </a:rPr>
              <a:t>h</a:t>
            </a:r>
            <a:r>
              <a:rPr lang="vi-VN" sz="2200" spc="29" dirty="0">
                <a:latin typeface="+mj-lt"/>
                <a:cs typeface="Arial"/>
              </a:rPr>
              <a:t> </a:t>
            </a:r>
            <a:r>
              <a:rPr lang="vi-VN" sz="2200" dirty="0">
                <a:latin typeface="+mj-lt"/>
                <a:cs typeface="Arial"/>
              </a:rPr>
              <a:t>t</a:t>
            </a:r>
            <a:r>
              <a:rPr lang="vi-VN" sz="2200" spc="-4" dirty="0">
                <a:latin typeface="+mj-lt"/>
                <a:cs typeface="Arial"/>
              </a:rPr>
              <a:t>ư</a:t>
            </a:r>
            <a:r>
              <a:rPr lang="vi-VN" sz="2200" dirty="0">
                <a:latin typeface="+mj-lt"/>
                <a:cs typeface="Arial"/>
              </a:rPr>
              <a:t>ơ</a:t>
            </a:r>
            <a:r>
              <a:rPr lang="vi-VN" sz="2200" spc="-4" dirty="0">
                <a:latin typeface="+mj-lt"/>
                <a:cs typeface="Arial"/>
              </a:rPr>
              <a:t>n</a:t>
            </a:r>
            <a:r>
              <a:rPr lang="vi-VN" sz="2200" dirty="0">
                <a:latin typeface="+mj-lt"/>
                <a:cs typeface="Arial"/>
              </a:rPr>
              <a:t>g</a:t>
            </a:r>
            <a:r>
              <a:rPr lang="vi-VN" sz="2200" spc="56" dirty="0">
                <a:latin typeface="+mj-lt"/>
                <a:cs typeface="Arial"/>
              </a:rPr>
              <a:t> </a:t>
            </a:r>
            <a:r>
              <a:rPr lang="vi-VN" sz="2200" spc="-4" dirty="0">
                <a:latin typeface="+mj-lt"/>
                <a:cs typeface="Arial"/>
              </a:rPr>
              <a:t>đồn</a:t>
            </a:r>
            <a:r>
              <a:rPr lang="vi-VN" sz="2200" dirty="0">
                <a:latin typeface="+mj-lt"/>
                <a:cs typeface="Arial"/>
              </a:rPr>
              <a:t>g </a:t>
            </a:r>
            <a:r>
              <a:rPr lang="vi-VN" sz="2200" spc="61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c</a:t>
            </a:r>
            <a:r>
              <a:rPr lang="vi-VN" sz="2200" spc="-4" dirty="0">
                <a:latin typeface="+mj-lt"/>
                <a:cs typeface="Arial"/>
              </a:rPr>
              <a:t>ủ</a:t>
            </a:r>
            <a:r>
              <a:rPr lang="vi-VN" sz="2200" dirty="0">
                <a:latin typeface="+mj-lt"/>
                <a:cs typeface="Arial"/>
              </a:rPr>
              <a:t>a</a:t>
            </a:r>
            <a:r>
              <a:rPr lang="vi-VN" sz="2200" spc="29" dirty="0">
                <a:latin typeface="+mj-lt"/>
                <a:cs typeface="Arial"/>
              </a:rPr>
              <a:t> </a:t>
            </a:r>
            <a:r>
              <a:rPr lang="vi-VN" sz="2200" spc="4" dirty="0">
                <a:latin typeface="+mj-lt"/>
                <a:cs typeface="Arial"/>
              </a:rPr>
              <a:t>c</a:t>
            </a:r>
            <a:r>
              <a:rPr lang="vi-VN" sz="2200" spc="-4" dirty="0">
                <a:latin typeface="+mj-lt"/>
                <a:cs typeface="Arial"/>
              </a:rPr>
              <a:t>húng</a:t>
            </a:r>
            <a:r>
              <a:rPr lang="vi-VN" sz="2200" dirty="0">
                <a:latin typeface="+mj-lt"/>
                <a:cs typeface="Arial"/>
              </a:rPr>
              <a:t>.</a:t>
            </a:r>
          </a:p>
        </p:txBody>
      </p:sp>
      <p:sp>
        <p:nvSpPr>
          <p:cNvPr id="4" name="object 43">
            <a:extLst>
              <a:ext uri="{FF2B5EF4-FFF2-40B4-BE49-F238E27FC236}">
                <a16:creationId xmlns:a16="http://schemas.microsoft.com/office/drawing/2014/main" id="{3F2EA2A8-96EE-4D21-B3AD-9916DEC88651}"/>
              </a:ext>
            </a:extLst>
          </p:cNvPr>
          <p:cNvSpPr txBox="1"/>
          <p:nvPr/>
        </p:nvSpPr>
        <p:spPr>
          <a:xfrm>
            <a:off x="1092200" y="3929644"/>
            <a:ext cx="9182100" cy="2088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0" indent="-342900">
              <a:lnSpc>
                <a:spcPct val="150000"/>
              </a:lnSpc>
              <a:spcBef>
                <a:spcPts val="98"/>
              </a:spcBef>
              <a:buFont typeface="Arial" panose="020B0604020202020204" pitchFamily="34" charset="0"/>
              <a:buChar char="•"/>
            </a:pP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hú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200" spc="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ố</a:t>
            </a:r>
            <a:r>
              <a:rPr sz="2200" spc="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</a:t>
            </a:r>
            <a:r>
              <a:rPr sz="2200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sz="2200" spc="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ầ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KHKS</a:t>
            </a:r>
            <a:r>
              <a:rPr sz="2200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sz="2200" spc="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200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sz="2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sz="22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sz="22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sz="2200" spc="-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98"/>
              </a:spcBef>
              <a:buFont typeface="Arial" panose="020B0604020202020204" pitchFamily="34" charset="0"/>
              <a:buChar char="•"/>
            </a:pP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200" spc="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bắ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buộ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ủ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KHKS:</a:t>
            </a:r>
            <a:r>
              <a:rPr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sz="22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ị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200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200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sz="2200" spc="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lụ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ủ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IATF 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16949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51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F034F1-BBBC-404F-9C25-0C530DB20133}"/>
              </a:ext>
            </a:extLst>
          </p:cNvPr>
          <p:cNvSpPr/>
          <p:nvPr/>
        </p:nvSpPr>
        <p:spPr>
          <a:xfrm>
            <a:off x="1162050" y="949198"/>
            <a:ext cx="9867900" cy="4044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490" marR="554145" lvl="0" algn="ctr">
              <a:lnSpc>
                <a:spcPct val="150000"/>
              </a:lnSpc>
              <a:spcBef>
                <a:spcPts val="74"/>
              </a:spcBef>
            </a:pPr>
            <a:r>
              <a:rPr lang="vi-VN" sz="4400" spc="-4" dirty="0">
                <a:solidFill>
                  <a:prstClr val="black"/>
                </a:solidFill>
                <a:latin typeface="+mj-lt"/>
                <a:cs typeface="Arial"/>
              </a:rPr>
              <a:t>B</a:t>
            </a:r>
            <a:r>
              <a:rPr lang="vi-VN" sz="4400" dirty="0">
                <a:solidFill>
                  <a:prstClr val="black"/>
                </a:solidFill>
                <a:latin typeface="+mj-lt"/>
                <a:cs typeface="Arial"/>
              </a:rPr>
              <a:t>ài</a:t>
            </a:r>
            <a:r>
              <a:rPr lang="vi-VN" sz="4400" spc="9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4400" spc="-4" dirty="0">
                <a:solidFill>
                  <a:prstClr val="black"/>
                </a:solidFill>
                <a:latin typeface="+mj-lt"/>
                <a:cs typeface="Arial"/>
              </a:rPr>
              <a:t>t</a:t>
            </a:r>
            <a:r>
              <a:rPr lang="vi-VN" sz="4400" dirty="0">
                <a:solidFill>
                  <a:prstClr val="black"/>
                </a:solidFill>
                <a:latin typeface="+mj-lt"/>
                <a:cs typeface="Arial"/>
              </a:rPr>
              <a:t>ập</a:t>
            </a:r>
            <a:r>
              <a:rPr lang="vi-VN" sz="4400" spc="9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4400" spc="-4" dirty="0">
                <a:solidFill>
                  <a:prstClr val="black"/>
                </a:solidFill>
                <a:latin typeface="+mj-lt"/>
                <a:cs typeface="Arial"/>
              </a:rPr>
              <a:t>t</a:t>
            </a:r>
            <a:r>
              <a:rPr lang="vi-VN" sz="4400" dirty="0">
                <a:solidFill>
                  <a:prstClr val="black"/>
                </a:solidFill>
                <a:latin typeface="+mj-lt"/>
                <a:cs typeface="Arial"/>
              </a:rPr>
              <a:t>h</a:t>
            </a:r>
            <a:r>
              <a:rPr lang="vi-VN" sz="4400" spc="4" dirty="0">
                <a:solidFill>
                  <a:prstClr val="black"/>
                </a:solidFill>
                <a:latin typeface="+mj-lt"/>
                <a:cs typeface="Arial"/>
              </a:rPr>
              <a:t>ự</a:t>
            </a:r>
            <a:r>
              <a:rPr lang="vi-VN" sz="4400" dirty="0">
                <a:solidFill>
                  <a:prstClr val="black"/>
                </a:solidFill>
                <a:latin typeface="+mj-lt"/>
                <a:cs typeface="Arial"/>
              </a:rPr>
              <a:t>c h</a:t>
            </a:r>
            <a:r>
              <a:rPr lang="vi-VN" sz="4400" spc="4" dirty="0">
                <a:solidFill>
                  <a:prstClr val="black"/>
                </a:solidFill>
                <a:latin typeface="+mj-lt"/>
                <a:cs typeface="Arial"/>
              </a:rPr>
              <a:t>à</a:t>
            </a:r>
            <a:r>
              <a:rPr lang="vi-VN" sz="4400" dirty="0">
                <a:solidFill>
                  <a:prstClr val="black"/>
                </a:solidFill>
                <a:latin typeface="+mj-lt"/>
                <a:cs typeface="Arial"/>
              </a:rPr>
              <a:t>nh</a:t>
            </a:r>
          </a:p>
          <a:p>
            <a:pPr marL="12700" marR="97" lvl="0" algn="just">
              <a:lnSpc>
                <a:spcPct val="150000"/>
              </a:lnSpc>
              <a:spcBef>
                <a:spcPts val="986"/>
              </a:spcBef>
            </a:pP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L</a:t>
            </a:r>
            <a:r>
              <a:rPr lang="vi-VN" sz="2400" spc="4" dirty="0">
                <a:solidFill>
                  <a:prstClr val="black"/>
                </a:solidFill>
                <a:latin typeface="+mj-lt"/>
                <a:cs typeface="Arial"/>
              </a:rPr>
              <a:t>ớ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p</a:t>
            </a:r>
            <a:r>
              <a:rPr lang="vi-VN" sz="2400" spc="19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học</a:t>
            </a:r>
            <a:r>
              <a:rPr lang="vi-VN" sz="2400" spc="28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chia</a:t>
            </a:r>
            <a:r>
              <a:rPr lang="vi-VN" sz="2400" spc="3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thành</a:t>
            </a:r>
            <a:r>
              <a:rPr lang="vi-VN" sz="2400" spc="36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2</a:t>
            </a:r>
            <a:r>
              <a:rPr lang="vi-VN" sz="2400" spc="19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nhóm</a:t>
            </a:r>
            <a:r>
              <a:rPr lang="vi-VN" sz="2400" spc="4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x</a:t>
            </a:r>
            <a:r>
              <a:rPr lang="vi-VN" sz="2400" spc="-9" dirty="0">
                <a:solidFill>
                  <a:prstClr val="black"/>
                </a:solidFill>
                <a:latin typeface="+mj-lt"/>
                <a:cs typeface="Arial"/>
              </a:rPr>
              <a:t>e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m</a:t>
            </a:r>
            <a:r>
              <a:rPr lang="vi-VN" sz="2400" spc="3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xét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Arial"/>
              </a:rPr>
              <a:t>kế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j-lt"/>
                <a:cs typeface="Arial"/>
              </a:rPr>
              <a:t>hoạch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Arial"/>
              </a:rPr>
              <a:t>,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 Control</a:t>
            </a:r>
            <a:r>
              <a:rPr lang="vi-VN" sz="2400" spc="42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plan</a:t>
            </a:r>
            <a:r>
              <a:rPr lang="en-US" sz="240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của</a:t>
            </a:r>
            <a:r>
              <a:rPr lang="vi-VN" sz="2400" spc="18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2</a:t>
            </a:r>
            <a:r>
              <a:rPr lang="vi-VN" sz="2400" spc="9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Sản</a:t>
            </a:r>
            <a:r>
              <a:rPr lang="vi-VN" sz="2400" spc="20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phẩm</a:t>
            </a:r>
            <a:r>
              <a:rPr lang="vi-VN" sz="2400" spc="36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chủ</a:t>
            </a:r>
            <a:r>
              <a:rPr lang="vi-VN" sz="2400" spc="18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đạo</a:t>
            </a:r>
            <a:r>
              <a:rPr lang="vi-VN" sz="2400" spc="19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tại</a:t>
            </a:r>
            <a:r>
              <a:rPr lang="vi-VN" sz="2400" spc="13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Công</a:t>
            </a:r>
            <a:r>
              <a:rPr lang="vi-VN" sz="2400" spc="35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ty.</a:t>
            </a:r>
          </a:p>
          <a:p>
            <a:pPr marL="12700" lvl="0" algn="just">
              <a:lnSpc>
                <a:spcPct val="150000"/>
              </a:lnSpc>
              <a:spcBef>
                <a:spcPts val="270"/>
              </a:spcBef>
            </a:pP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Xem</a:t>
            </a:r>
            <a:r>
              <a:rPr lang="vi-VN" sz="2400" spc="6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xét toàn</a:t>
            </a:r>
            <a:r>
              <a:rPr lang="vi-VN" sz="2400" spc="5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bộ</a:t>
            </a:r>
            <a:r>
              <a:rPr lang="vi-VN" sz="2400" spc="8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các</a:t>
            </a:r>
            <a:r>
              <a:rPr lang="vi-VN" sz="2400" spc="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tiêu</a:t>
            </a:r>
            <a:r>
              <a:rPr lang="vi-VN" sz="2400" spc="2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c</a:t>
            </a:r>
            <a:r>
              <a:rPr lang="vi-VN" sz="2400" spc="9" dirty="0">
                <a:solidFill>
                  <a:prstClr val="black"/>
                </a:solidFill>
                <a:latin typeface="+mj-lt"/>
                <a:cs typeface="Arial"/>
              </a:rPr>
              <a:t>hu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ẩn</a:t>
            </a:r>
            <a:r>
              <a:rPr lang="vi-VN" sz="2400" spc="1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công</a:t>
            </a:r>
            <a:r>
              <a:rPr lang="vi-VN" sz="2400" spc="7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việc</a:t>
            </a:r>
            <a:r>
              <a:rPr lang="vi-VN" sz="2400" spc="13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liên quan</a:t>
            </a:r>
            <a:r>
              <a:rPr lang="vi-VN" sz="2400" spc="9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của</a:t>
            </a:r>
            <a:r>
              <a:rPr lang="vi-VN" sz="2400" spc="4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02 Sản</a:t>
            </a:r>
            <a:r>
              <a:rPr lang="vi-VN" sz="2400" spc="5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phẩm</a:t>
            </a:r>
            <a:r>
              <a:rPr lang="vi-VN" sz="2400" spc="1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này,</a:t>
            </a:r>
            <a:r>
              <a:rPr lang="vi-VN" sz="2400" spc="6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gồm:</a:t>
            </a:r>
            <a:r>
              <a:rPr lang="vi-VN" sz="2400" spc="1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Biểu</a:t>
            </a:r>
            <a:r>
              <a:rPr lang="vi-VN" sz="2400" spc="7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quản</a:t>
            </a:r>
            <a:r>
              <a:rPr lang="vi-VN" sz="2400" spc="9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lý chất</a:t>
            </a:r>
            <a:r>
              <a:rPr lang="vi-VN" sz="2400" spc="4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l</a:t>
            </a:r>
            <a:r>
              <a:rPr lang="vi-VN" sz="2400" spc="4" dirty="0">
                <a:solidFill>
                  <a:prstClr val="black"/>
                </a:solidFill>
                <a:latin typeface="+mj-lt"/>
                <a:cs typeface="Arial"/>
              </a:rPr>
              <a:t>ượ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ng</a:t>
            </a:r>
            <a:r>
              <a:rPr lang="vi-VN" sz="2400" spc="15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công</a:t>
            </a:r>
            <a:r>
              <a:rPr lang="vi-VN" sz="2400" spc="7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đoạn,</a:t>
            </a:r>
            <a:r>
              <a:rPr lang="vi-VN" sz="2400" spc="15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quản</a:t>
            </a:r>
            <a:r>
              <a:rPr lang="vi-VN" sz="2400" spc="12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lý thiết</a:t>
            </a:r>
            <a:r>
              <a:rPr lang="vi-VN" sz="2400" spc="9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bị hàng ngày…</a:t>
            </a:r>
            <a:r>
              <a:rPr lang="vi-VN" sz="2400" spc="10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và</a:t>
            </a:r>
            <a:r>
              <a:rPr lang="vi-VN" sz="2400" spc="83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đối</a:t>
            </a:r>
            <a:r>
              <a:rPr lang="vi-VN" sz="2400" spc="86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chiếu</a:t>
            </a:r>
            <a:r>
              <a:rPr lang="vi-VN" sz="2400" spc="95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v</a:t>
            </a:r>
            <a:r>
              <a:rPr lang="vi-VN" sz="2400" spc="4" dirty="0">
                <a:solidFill>
                  <a:prstClr val="black"/>
                </a:solidFill>
                <a:latin typeface="+mj-lt"/>
                <a:cs typeface="Arial"/>
              </a:rPr>
              <a:t>ớ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i</a:t>
            </a:r>
            <a:r>
              <a:rPr lang="vi-VN" sz="2400" spc="9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Control</a:t>
            </a:r>
            <a:r>
              <a:rPr lang="vi-VN" sz="2400" spc="102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plan</a:t>
            </a:r>
            <a:r>
              <a:rPr lang="vi-VN" sz="2400" spc="9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t</a:t>
            </a:r>
            <a:r>
              <a:rPr lang="vi-VN" sz="2400" spc="4" dirty="0">
                <a:solidFill>
                  <a:prstClr val="black"/>
                </a:solidFill>
                <a:latin typeface="+mj-lt"/>
                <a:cs typeface="Arial"/>
              </a:rPr>
              <a:t>ươ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ng</a:t>
            </a:r>
            <a:r>
              <a:rPr lang="vi-VN" sz="2400" spc="87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spc="4" dirty="0">
                <a:solidFill>
                  <a:prstClr val="black"/>
                </a:solidFill>
                <a:latin typeface="+mj-lt"/>
                <a:cs typeface="Arial"/>
              </a:rPr>
              <a:t>ứ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ng về</a:t>
            </a:r>
            <a:r>
              <a:rPr lang="vi-VN" sz="2400" spc="13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tính</a:t>
            </a:r>
            <a:r>
              <a:rPr lang="vi-VN" sz="2400" spc="19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nhất</a:t>
            </a:r>
            <a:r>
              <a:rPr lang="vi-VN" sz="2400" spc="21" dirty="0">
                <a:solidFill>
                  <a:prstClr val="black"/>
                </a:solidFill>
                <a:latin typeface="+mj-lt"/>
                <a:cs typeface="Arial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+mj-lt"/>
                <a:cs typeface="Arial"/>
              </a:rPr>
              <a:t>quán.</a:t>
            </a:r>
          </a:p>
        </p:txBody>
      </p:sp>
    </p:spTree>
    <p:extLst>
      <p:ext uri="{BB962C8B-B14F-4D97-AF65-F5344CB8AC3E}">
        <p14:creationId xmlns:p14="http://schemas.microsoft.com/office/powerpoint/2010/main" val="280663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www.commentsyard.com/graphics/thank-you/thank-you42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7848" y="476672"/>
            <a:ext cx="280831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5" y="692696"/>
            <a:ext cx="2492919" cy="25922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124" y="332656"/>
            <a:ext cx="2884876" cy="2924944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9" y="2996952"/>
            <a:ext cx="1959775" cy="194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54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694CBE-282D-4B85-9EAF-C615FE4CB487}"/>
              </a:ext>
            </a:extLst>
          </p:cNvPr>
          <p:cNvSpPr/>
          <p:nvPr/>
        </p:nvSpPr>
        <p:spPr>
          <a:xfrm>
            <a:off x="2326145" y="342765"/>
            <a:ext cx="82474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b="1" dirty="0">
                <a:latin typeface="+mj-lt"/>
              </a:rPr>
              <a:t>Các cơ sở của hoạch định chất lượng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CA1FED-6A93-4636-A8B6-E196B927EDFB}"/>
              </a:ext>
            </a:extLst>
          </p:cNvPr>
          <p:cNvSpPr/>
          <p:nvPr/>
        </p:nvSpPr>
        <p:spPr>
          <a:xfrm>
            <a:off x="1392701" y="1106649"/>
            <a:ext cx="98473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Thành lập nhóm</a:t>
            </a:r>
            <a:endParaRPr lang="en-US" sz="2400" dirty="0">
              <a:latin typeface="+mj-lt"/>
            </a:endParaRPr>
          </a:p>
          <a:p>
            <a:pPr marL="919163" indent="-285750">
              <a:buFont typeface="Wingdings" panose="05000000000000000000" pitchFamily="2" charset="2"/>
              <a:buChar char="ü"/>
            </a:pPr>
            <a:r>
              <a:rPr lang="vi-VN" sz="2400" dirty="0">
                <a:latin typeface="+mj-lt"/>
              </a:rPr>
              <a:t>Trách nhiệm đầu tiên của tổ chức là thành lập nhóm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H</a:t>
            </a:r>
            <a:r>
              <a:rPr lang="en-US" sz="2400" dirty="0" err="1">
                <a:latin typeface="+mj-lt"/>
              </a:rPr>
              <a:t>ọa</a:t>
            </a:r>
            <a:r>
              <a:rPr lang="vi-VN" sz="2400" dirty="0">
                <a:latin typeface="+mj-lt"/>
              </a:rPr>
              <a:t>ch định chất lượng sản phẩm</a:t>
            </a:r>
            <a:endParaRPr lang="en-US" sz="2400" dirty="0">
              <a:latin typeface="+mj-lt"/>
            </a:endParaRPr>
          </a:p>
          <a:p>
            <a:pPr marL="919163" indent="-285750">
              <a:buFont typeface="Wingdings" panose="05000000000000000000" pitchFamily="2" charset="2"/>
              <a:buChar char="ü"/>
            </a:pPr>
            <a:r>
              <a:rPr lang="vi-VN" sz="2400" dirty="0">
                <a:latin typeface="+mj-lt"/>
              </a:rPr>
              <a:t>Nhóm hoạch định chất lương nên được lấy từ các bộ phận khác nhau.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Xác định phạm vi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Xác định mối liên hệ giữa các thành viên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Đào tạo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Khách hàng và sự tham gia của nhà cung cấp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Các thiết kê tương đồng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Kế hoạc kiểm soát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Vấn đề cần quan tâm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Thời gian biểu cho hoạch định chất lượng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Các kế hoạch liên quan tới biểu thời gian</a:t>
            </a:r>
          </a:p>
        </p:txBody>
      </p:sp>
    </p:spTree>
    <p:extLst>
      <p:ext uri="{BB962C8B-B14F-4D97-AF65-F5344CB8AC3E}">
        <p14:creationId xmlns:p14="http://schemas.microsoft.com/office/powerpoint/2010/main" val="170481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C19359-E43A-4906-9E0C-9908CC7A3A32}"/>
              </a:ext>
            </a:extLst>
          </p:cNvPr>
          <p:cNvSpPr/>
          <p:nvPr/>
        </p:nvSpPr>
        <p:spPr>
          <a:xfrm>
            <a:off x="926123" y="457836"/>
            <a:ext cx="10339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1" dirty="0">
                <a:latin typeface="+mj-lt"/>
              </a:rPr>
              <a:t>Khi nào áp dụng APQP?</a:t>
            </a:r>
          </a:p>
          <a:p>
            <a:pPr marL="858838" indent="-285750">
              <a:buFont typeface="Wingdings" panose="05000000000000000000" pitchFamily="2" charset="2"/>
              <a:buChar char="ü"/>
            </a:pPr>
            <a:r>
              <a:rPr lang="vi-VN" sz="2400" dirty="0">
                <a:latin typeface="+mj-lt"/>
              </a:rPr>
              <a:t>Được áp dụng khi chuyển giao hàng hóa/dịch vụ cho Khách hàng</a:t>
            </a:r>
            <a:endParaRPr lang="en-US" sz="2400" dirty="0">
              <a:latin typeface="+mj-lt"/>
            </a:endParaRPr>
          </a:p>
          <a:p>
            <a:pPr marL="858838" indent="-285750">
              <a:buFont typeface="Wingdings" panose="05000000000000000000" pitchFamily="2" charset="2"/>
              <a:buChar char="ü"/>
            </a:pPr>
            <a:r>
              <a:rPr lang="vi-VN" sz="2400" dirty="0">
                <a:latin typeface="+mj-lt"/>
              </a:rPr>
              <a:t>Trách nhiệm áp dụng sẽ tùy thuộc vào SP mà Công ty cung cấp</a:t>
            </a:r>
          </a:p>
        </p:txBody>
      </p:sp>
      <p:sp>
        <p:nvSpPr>
          <p:cNvPr id="3" name="object 63">
            <a:extLst>
              <a:ext uri="{FF2B5EF4-FFF2-40B4-BE49-F238E27FC236}">
                <a16:creationId xmlns:a16="http://schemas.microsoft.com/office/drawing/2014/main" id="{AFC3CF1F-7F51-4607-BB2A-730A9EC2F35F}"/>
              </a:ext>
            </a:extLst>
          </p:cNvPr>
          <p:cNvSpPr/>
          <p:nvPr/>
        </p:nvSpPr>
        <p:spPr>
          <a:xfrm>
            <a:off x="1804821" y="1850756"/>
            <a:ext cx="8816287" cy="4085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417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8AA0AD-064E-4365-A07B-935D46B208C5}"/>
              </a:ext>
            </a:extLst>
          </p:cNvPr>
          <p:cNvSpPr/>
          <p:nvPr/>
        </p:nvSpPr>
        <p:spPr>
          <a:xfrm>
            <a:off x="1235052" y="1322365"/>
            <a:ext cx="678353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b="1" dirty="0">
                <a:latin typeface="+mj-lt"/>
              </a:rPr>
              <a:t>Các giai đoạn của APQP</a:t>
            </a:r>
            <a:endParaRPr lang="en-US" sz="2800" b="1" dirty="0">
              <a:latin typeface="+mj-lt"/>
            </a:endParaRPr>
          </a:p>
          <a:p>
            <a:endParaRPr lang="vi-VN" sz="2800" b="1" dirty="0">
              <a:latin typeface="+mj-lt"/>
            </a:endParaRPr>
          </a:p>
          <a:p>
            <a:r>
              <a:rPr lang="vi-VN" sz="2600" dirty="0">
                <a:latin typeface="+mj-lt"/>
              </a:rPr>
              <a:t>1/ Kế hoạch và xác định chương trình</a:t>
            </a:r>
            <a:endParaRPr lang="en-US" sz="2600" dirty="0">
              <a:latin typeface="+mj-lt"/>
            </a:endParaRPr>
          </a:p>
          <a:p>
            <a:r>
              <a:rPr lang="vi-VN" sz="2600" dirty="0">
                <a:latin typeface="+mj-lt"/>
              </a:rPr>
              <a:t>2/ Thiết kế và phát triển SP</a:t>
            </a:r>
            <a:endParaRPr lang="en-US" sz="2600" dirty="0">
              <a:latin typeface="+mj-lt"/>
            </a:endParaRPr>
          </a:p>
          <a:p>
            <a:r>
              <a:rPr lang="vi-VN" sz="2600" dirty="0">
                <a:latin typeface="+mj-lt"/>
              </a:rPr>
              <a:t>3/ Thiết kế và phát triển Quá trình</a:t>
            </a:r>
            <a:endParaRPr lang="en-US" sz="2600" dirty="0">
              <a:latin typeface="+mj-lt"/>
            </a:endParaRPr>
          </a:p>
          <a:p>
            <a:r>
              <a:rPr lang="vi-VN" sz="2600" dirty="0">
                <a:latin typeface="+mj-lt"/>
              </a:rPr>
              <a:t>4/ Xác nhận giá trị của SP và Quá trình</a:t>
            </a:r>
            <a:endParaRPr lang="en-US" sz="2600" dirty="0">
              <a:latin typeface="+mj-lt"/>
            </a:endParaRPr>
          </a:p>
          <a:p>
            <a:r>
              <a:rPr lang="vi-VN" sz="2600" dirty="0">
                <a:latin typeface="+mj-lt"/>
              </a:rPr>
              <a:t>5/ Phản hồi, đánh giá và khắc phục</a:t>
            </a:r>
          </a:p>
        </p:txBody>
      </p:sp>
      <p:pic>
        <p:nvPicPr>
          <p:cNvPr id="901" name="Picture 900">
            <a:extLst>
              <a:ext uri="{FF2B5EF4-FFF2-40B4-BE49-F238E27FC236}">
                <a16:creationId xmlns:a16="http://schemas.microsoft.com/office/drawing/2014/main" id="{575CB55E-CF0C-4B5D-8D9E-38CF970A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150" y="872806"/>
            <a:ext cx="2575011" cy="478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6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EA4DDC-77BA-49AC-A5FB-9F1AC6E4AB7A}"/>
              </a:ext>
            </a:extLst>
          </p:cNvPr>
          <p:cNvSpPr/>
          <p:nvPr/>
        </p:nvSpPr>
        <p:spPr>
          <a:xfrm>
            <a:off x="1822015" y="277220"/>
            <a:ext cx="7466146" cy="565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95825"/>
              </a:lnSpc>
            </a:pPr>
            <a:r>
              <a:rPr lang="vi-VN" sz="3200" dirty="0">
                <a:latin typeface="+mj-lt"/>
                <a:cs typeface="Arial"/>
              </a:rPr>
              <a:t>Giai</a:t>
            </a:r>
            <a:r>
              <a:rPr lang="vi-VN" sz="3200" spc="20" dirty="0">
                <a:latin typeface="+mj-lt"/>
                <a:cs typeface="Arial"/>
              </a:rPr>
              <a:t> </a:t>
            </a:r>
            <a:r>
              <a:rPr lang="vi-VN" sz="3200" dirty="0">
                <a:latin typeface="+mj-lt"/>
                <a:cs typeface="Arial"/>
              </a:rPr>
              <a:t>đoạn</a:t>
            </a:r>
            <a:r>
              <a:rPr lang="vi-VN" sz="3200" spc="33" dirty="0">
                <a:latin typeface="+mj-lt"/>
                <a:cs typeface="Arial"/>
              </a:rPr>
              <a:t> </a:t>
            </a:r>
            <a:r>
              <a:rPr lang="vi-VN" sz="3200" dirty="0">
                <a:latin typeface="+mj-lt"/>
                <a:cs typeface="Arial"/>
              </a:rPr>
              <a:t>1</a:t>
            </a:r>
            <a:r>
              <a:rPr lang="vi-VN" sz="3200" spc="9" dirty="0">
                <a:latin typeface="+mj-lt"/>
                <a:cs typeface="Arial"/>
              </a:rPr>
              <a:t> </a:t>
            </a:r>
            <a:r>
              <a:rPr lang="vi-VN" sz="3200" dirty="0">
                <a:latin typeface="+mj-lt"/>
                <a:cs typeface="Arial"/>
              </a:rPr>
              <a:t>–</a:t>
            </a:r>
            <a:r>
              <a:rPr lang="vi-VN" sz="3200" spc="9" dirty="0">
                <a:latin typeface="+mj-lt"/>
                <a:cs typeface="Arial"/>
              </a:rPr>
              <a:t> </a:t>
            </a:r>
            <a:r>
              <a:rPr lang="vi-VN" sz="3200" dirty="0">
                <a:latin typeface="+mj-lt"/>
                <a:cs typeface="Arial"/>
              </a:rPr>
              <a:t>Lập</a:t>
            </a:r>
            <a:r>
              <a:rPr lang="vi-VN" sz="3200" spc="19" dirty="0">
                <a:latin typeface="+mj-lt"/>
                <a:cs typeface="Arial"/>
              </a:rPr>
              <a:t> </a:t>
            </a:r>
            <a:r>
              <a:rPr lang="vi-VN" sz="3200" dirty="0">
                <a:latin typeface="+mj-lt"/>
                <a:cs typeface="Arial"/>
              </a:rPr>
              <a:t>kế</a:t>
            </a:r>
            <a:r>
              <a:rPr lang="vi-VN" sz="3200" spc="13" dirty="0">
                <a:latin typeface="+mj-lt"/>
                <a:cs typeface="Arial"/>
              </a:rPr>
              <a:t> </a:t>
            </a:r>
            <a:r>
              <a:rPr lang="vi-VN" sz="3200" dirty="0">
                <a:latin typeface="+mj-lt"/>
                <a:cs typeface="Arial"/>
              </a:rPr>
              <a:t>hoạch</a:t>
            </a:r>
            <a:r>
              <a:rPr lang="vi-VN" sz="3200" spc="38" dirty="0">
                <a:latin typeface="+mj-lt"/>
                <a:cs typeface="Arial"/>
              </a:rPr>
              <a:t> </a:t>
            </a:r>
            <a:r>
              <a:rPr lang="vi-VN" sz="3200" spc="9" dirty="0">
                <a:latin typeface="+mj-lt"/>
                <a:cs typeface="Arial"/>
              </a:rPr>
              <a:t>v</a:t>
            </a:r>
            <a:r>
              <a:rPr lang="vi-VN" sz="3200" dirty="0">
                <a:latin typeface="+mj-lt"/>
                <a:cs typeface="Arial"/>
              </a:rPr>
              <a:t>à chư</a:t>
            </a:r>
            <a:r>
              <a:rPr lang="vi-VN" sz="3200" spc="-4" dirty="0">
                <a:latin typeface="+mj-lt"/>
                <a:cs typeface="Arial"/>
              </a:rPr>
              <a:t>ơ</a:t>
            </a:r>
            <a:r>
              <a:rPr lang="vi-VN" sz="3200" dirty="0">
                <a:latin typeface="+mj-lt"/>
                <a:cs typeface="Arial"/>
              </a:rPr>
              <a:t>ng</a:t>
            </a:r>
            <a:r>
              <a:rPr lang="vi-VN" sz="3200" spc="34" dirty="0">
                <a:latin typeface="+mj-lt"/>
                <a:cs typeface="Arial"/>
              </a:rPr>
              <a:t> </a:t>
            </a:r>
            <a:r>
              <a:rPr lang="vi-VN" sz="3200" dirty="0">
                <a:latin typeface="+mj-lt"/>
                <a:cs typeface="Arial"/>
              </a:rPr>
              <a:t>trình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33A23-B666-4325-8B87-3F7CF47CAF0B}"/>
              </a:ext>
            </a:extLst>
          </p:cNvPr>
          <p:cNvSpPr/>
          <p:nvPr/>
        </p:nvSpPr>
        <p:spPr>
          <a:xfrm>
            <a:off x="1294228" y="1593228"/>
            <a:ext cx="9917723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>
                <a:latin typeface="+mj-lt"/>
              </a:rPr>
              <a:t>Phần này mô tả nhu cầu và mong đợi của KH gắn liến với quá trình hoạch định như thế nào. Bước đầu tiên của giai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đoạn này là bảo đảm hiểu rõ nhu cầu và mong đợi của KH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1F589-EF5F-41AC-B074-3A6C4E7E4C76}"/>
              </a:ext>
            </a:extLst>
          </p:cNvPr>
          <p:cNvSpPr/>
          <p:nvPr/>
        </p:nvSpPr>
        <p:spPr>
          <a:xfrm>
            <a:off x="1294228" y="3774531"/>
            <a:ext cx="9360418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KH.</a:t>
            </a:r>
          </a:p>
        </p:txBody>
      </p:sp>
    </p:spTree>
    <p:extLst>
      <p:ext uri="{BB962C8B-B14F-4D97-AF65-F5344CB8AC3E}">
        <p14:creationId xmlns:p14="http://schemas.microsoft.com/office/powerpoint/2010/main" val="394966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D228A4-262D-4E8E-93B5-B0CB06D98FF0}"/>
              </a:ext>
            </a:extLst>
          </p:cNvPr>
          <p:cNvSpPr/>
          <p:nvPr/>
        </p:nvSpPr>
        <p:spPr>
          <a:xfrm>
            <a:off x="838200" y="397589"/>
            <a:ext cx="712411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500" b="1" dirty="0">
                <a:latin typeface="+mj-lt"/>
              </a:rPr>
              <a:t>Giai đoạn 1 – Lập kế hoạch và chương trình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87E45A-EF82-4715-A3CE-D41C42510A91}"/>
              </a:ext>
            </a:extLst>
          </p:cNvPr>
          <p:cNvSpPr/>
          <p:nvPr/>
        </p:nvSpPr>
        <p:spPr>
          <a:xfrm>
            <a:off x="528483" y="1446542"/>
            <a:ext cx="398555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Inputs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Tiếng nói từ khách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hàng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Nghiên cứu thị trừơng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Lịch sử bảo hành &amp; Thông tin chất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lượng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Kinh nghiệm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của nhóm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Kế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họach kinh doanh và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Chiến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lược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tiếp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thị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Dữ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liệu so sánh chuẩn của sp &amp; qt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Các giả thiết của sp &amp; qt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Nghiên cứu độ tin cậy của sp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Đầu vào từ KH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KPI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39054-D65B-4031-8945-6FF89FAC1976}"/>
              </a:ext>
            </a:extLst>
          </p:cNvPr>
          <p:cNvSpPr/>
          <p:nvPr/>
        </p:nvSpPr>
        <p:spPr>
          <a:xfrm>
            <a:off x="4790532" y="1618230"/>
            <a:ext cx="343679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của thiết kế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của chất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lượng và độ tin cậy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Danh mục vật tư sơ bộ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đồ quá trình sơ bộ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 dự kiến các đặc tính quan trọng của quá trình và 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 đảm bảo chất lượng sp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của lãnh đạo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quản lý thay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 APQP 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 rủi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</a:p>
        </p:txBody>
      </p:sp>
      <p:sp>
        <p:nvSpPr>
          <p:cNvPr id="5" name="object 1723">
            <a:extLst>
              <a:ext uri="{FF2B5EF4-FFF2-40B4-BE49-F238E27FC236}">
                <a16:creationId xmlns:a16="http://schemas.microsoft.com/office/drawing/2014/main" id="{A83AB0FC-7B8C-45B5-ADDA-912B73C29B53}"/>
              </a:ext>
            </a:extLst>
          </p:cNvPr>
          <p:cNvSpPr/>
          <p:nvPr/>
        </p:nvSpPr>
        <p:spPr>
          <a:xfrm rot="21247264">
            <a:off x="7354821" y="1290780"/>
            <a:ext cx="2917608" cy="2411330"/>
          </a:xfrm>
          <a:custGeom>
            <a:avLst/>
            <a:gdLst/>
            <a:ahLst/>
            <a:cxnLst/>
            <a:rect l="l" t="t" r="r" b="b"/>
            <a:pathLst>
              <a:path w="798194" h="755395">
                <a:moveTo>
                  <a:pt x="385699" y="622172"/>
                </a:moveTo>
                <a:lnTo>
                  <a:pt x="428244" y="650747"/>
                </a:lnTo>
                <a:lnTo>
                  <a:pt x="469900" y="687196"/>
                </a:lnTo>
                <a:lnTo>
                  <a:pt x="501777" y="722121"/>
                </a:lnTo>
                <a:lnTo>
                  <a:pt x="528447" y="755395"/>
                </a:lnTo>
                <a:lnTo>
                  <a:pt x="563626" y="719454"/>
                </a:lnTo>
                <a:lnTo>
                  <a:pt x="601599" y="691388"/>
                </a:lnTo>
                <a:lnTo>
                  <a:pt x="647700" y="660653"/>
                </a:lnTo>
                <a:lnTo>
                  <a:pt x="705231" y="631951"/>
                </a:lnTo>
                <a:lnTo>
                  <a:pt x="749681" y="610615"/>
                </a:lnTo>
                <a:lnTo>
                  <a:pt x="798194" y="588771"/>
                </a:lnTo>
                <a:lnTo>
                  <a:pt x="644144" y="588771"/>
                </a:lnTo>
                <a:lnTo>
                  <a:pt x="651764" y="573151"/>
                </a:lnTo>
                <a:lnTo>
                  <a:pt x="655828" y="553338"/>
                </a:lnTo>
                <a:lnTo>
                  <a:pt x="659511" y="533653"/>
                </a:lnTo>
                <a:lnTo>
                  <a:pt x="661543" y="506475"/>
                </a:lnTo>
                <a:lnTo>
                  <a:pt x="659511" y="484631"/>
                </a:lnTo>
                <a:lnTo>
                  <a:pt x="647700" y="446658"/>
                </a:lnTo>
                <a:lnTo>
                  <a:pt x="632333" y="411225"/>
                </a:lnTo>
                <a:lnTo>
                  <a:pt x="613029" y="377951"/>
                </a:lnTo>
                <a:lnTo>
                  <a:pt x="586740" y="337312"/>
                </a:lnTo>
                <a:lnTo>
                  <a:pt x="559562" y="309244"/>
                </a:lnTo>
                <a:lnTo>
                  <a:pt x="520827" y="272288"/>
                </a:lnTo>
                <a:lnTo>
                  <a:pt x="478281" y="235330"/>
                </a:lnTo>
                <a:lnTo>
                  <a:pt x="439547" y="201929"/>
                </a:lnTo>
                <a:lnTo>
                  <a:pt x="408813" y="178562"/>
                </a:lnTo>
                <a:lnTo>
                  <a:pt x="362331" y="147319"/>
                </a:lnTo>
                <a:lnTo>
                  <a:pt x="323469" y="123316"/>
                </a:lnTo>
                <a:lnTo>
                  <a:pt x="281050" y="99440"/>
                </a:lnTo>
                <a:lnTo>
                  <a:pt x="236600" y="75945"/>
                </a:lnTo>
                <a:lnTo>
                  <a:pt x="194056" y="57784"/>
                </a:lnTo>
                <a:lnTo>
                  <a:pt x="146431" y="40639"/>
                </a:lnTo>
                <a:lnTo>
                  <a:pt x="111633" y="28575"/>
                </a:lnTo>
                <a:lnTo>
                  <a:pt x="81280" y="19303"/>
                </a:lnTo>
                <a:lnTo>
                  <a:pt x="45339" y="9905"/>
                </a:lnTo>
                <a:lnTo>
                  <a:pt x="0" y="0"/>
                </a:lnTo>
                <a:lnTo>
                  <a:pt x="27940" y="10921"/>
                </a:lnTo>
                <a:lnTo>
                  <a:pt x="53340" y="22859"/>
                </a:lnTo>
                <a:lnTo>
                  <a:pt x="81280" y="35940"/>
                </a:lnTo>
                <a:lnTo>
                  <a:pt x="103886" y="48387"/>
                </a:lnTo>
                <a:lnTo>
                  <a:pt x="122555" y="59308"/>
                </a:lnTo>
                <a:lnTo>
                  <a:pt x="144399" y="71881"/>
                </a:lnTo>
                <a:lnTo>
                  <a:pt x="165735" y="85343"/>
                </a:lnTo>
                <a:lnTo>
                  <a:pt x="186436" y="98932"/>
                </a:lnTo>
                <a:lnTo>
                  <a:pt x="211455" y="116585"/>
                </a:lnTo>
                <a:lnTo>
                  <a:pt x="242569" y="142620"/>
                </a:lnTo>
                <a:lnTo>
                  <a:pt x="260350" y="156717"/>
                </a:lnTo>
                <a:lnTo>
                  <a:pt x="277368" y="171322"/>
                </a:lnTo>
                <a:lnTo>
                  <a:pt x="294005" y="188467"/>
                </a:lnTo>
                <a:lnTo>
                  <a:pt x="312166" y="206628"/>
                </a:lnTo>
                <a:lnTo>
                  <a:pt x="350519" y="245744"/>
                </a:lnTo>
                <a:lnTo>
                  <a:pt x="381762" y="282701"/>
                </a:lnTo>
                <a:lnTo>
                  <a:pt x="410844" y="324357"/>
                </a:lnTo>
                <a:lnTo>
                  <a:pt x="439547" y="375284"/>
                </a:lnTo>
                <a:lnTo>
                  <a:pt x="455294" y="411225"/>
                </a:lnTo>
                <a:lnTo>
                  <a:pt x="470662" y="451357"/>
                </a:lnTo>
                <a:lnTo>
                  <a:pt x="478281" y="486790"/>
                </a:lnTo>
                <a:lnTo>
                  <a:pt x="482346" y="522731"/>
                </a:lnTo>
                <a:lnTo>
                  <a:pt x="478281" y="553338"/>
                </a:lnTo>
                <a:lnTo>
                  <a:pt x="468630" y="587755"/>
                </a:lnTo>
                <a:lnTo>
                  <a:pt x="314198" y="587755"/>
                </a:lnTo>
                <a:lnTo>
                  <a:pt x="358648" y="605408"/>
                </a:lnTo>
                <a:lnTo>
                  <a:pt x="385699" y="62217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AA781-AC6E-4CA9-9E5D-B0D39B1C2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910" y="4118247"/>
            <a:ext cx="3436794" cy="19638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3C26BE-88B5-42AB-8C5D-66D17BEA40FF}"/>
              </a:ext>
            </a:extLst>
          </p:cNvPr>
          <p:cNvSpPr/>
          <p:nvPr/>
        </p:nvSpPr>
        <p:spPr>
          <a:xfrm>
            <a:off x="9064487" y="874643"/>
            <a:ext cx="2849217" cy="636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APQP - Phase 1</a:t>
            </a:r>
          </a:p>
        </p:txBody>
      </p:sp>
    </p:spTree>
    <p:extLst>
      <p:ext uri="{BB962C8B-B14F-4D97-AF65-F5344CB8AC3E}">
        <p14:creationId xmlns:p14="http://schemas.microsoft.com/office/powerpoint/2010/main" val="228923084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URS">
      <a:dk1>
        <a:srgbClr val="000000"/>
      </a:dk1>
      <a:lt1>
        <a:sysClr val="window" lastClr="FFFFFF"/>
      </a:lt1>
      <a:dk2>
        <a:srgbClr val="186941"/>
      </a:dk2>
      <a:lt2>
        <a:srgbClr val="BBC7BB"/>
      </a:lt2>
      <a:accent1>
        <a:srgbClr val="EABE1D"/>
      </a:accent1>
      <a:accent2>
        <a:srgbClr val="186941"/>
      </a:accent2>
      <a:accent3>
        <a:srgbClr val="105CAB"/>
      </a:accent3>
      <a:accent4>
        <a:srgbClr val="F57C22"/>
      </a:accent4>
      <a:accent5>
        <a:srgbClr val="DE1E34"/>
      </a:accent5>
      <a:accent6>
        <a:srgbClr val="81276E"/>
      </a:accent6>
      <a:hlink>
        <a:srgbClr val="0000FF"/>
      </a:hlink>
      <a:folHlink>
        <a:srgbClr val="800080"/>
      </a:folHlink>
    </a:clrScheme>
    <a:fontScheme name="URS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_Motiv sady Office">
  <a:themeElements>
    <a:clrScheme name="URS">
      <a:dk1>
        <a:srgbClr val="000000"/>
      </a:dk1>
      <a:lt1>
        <a:sysClr val="window" lastClr="FFFFFF"/>
      </a:lt1>
      <a:dk2>
        <a:srgbClr val="186941"/>
      </a:dk2>
      <a:lt2>
        <a:srgbClr val="BBC7BB"/>
      </a:lt2>
      <a:accent1>
        <a:srgbClr val="EABE1D"/>
      </a:accent1>
      <a:accent2>
        <a:srgbClr val="186941"/>
      </a:accent2>
      <a:accent3>
        <a:srgbClr val="105CAB"/>
      </a:accent3>
      <a:accent4>
        <a:srgbClr val="F57C22"/>
      </a:accent4>
      <a:accent5>
        <a:srgbClr val="DE1E34"/>
      </a:accent5>
      <a:accent6>
        <a:srgbClr val="81276E"/>
      </a:accent6>
      <a:hlink>
        <a:srgbClr val="0000FF"/>
      </a:hlink>
      <a:folHlink>
        <a:srgbClr val="800080"/>
      </a:folHlink>
    </a:clrScheme>
    <a:fontScheme name="16_Motiv sady 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7_Motiv sady Office">
  <a:themeElements>
    <a:clrScheme name="URS">
      <a:dk1>
        <a:srgbClr val="000000"/>
      </a:dk1>
      <a:lt1>
        <a:sysClr val="window" lastClr="FFFFFF"/>
      </a:lt1>
      <a:dk2>
        <a:srgbClr val="186941"/>
      </a:dk2>
      <a:lt2>
        <a:srgbClr val="BBC7BB"/>
      </a:lt2>
      <a:accent1>
        <a:srgbClr val="EABE1D"/>
      </a:accent1>
      <a:accent2>
        <a:srgbClr val="186941"/>
      </a:accent2>
      <a:accent3>
        <a:srgbClr val="105CAB"/>
      </a:accent3>
      <a:accent4>
        <a:srgbClr val="F57C22"/>
      </a:accent4>
      <a:accent5>
        <a:srgbClr val="DE1E34"/>
      </a:accent5>
      <a:accent6>
        <a:srgbClr val="81276E"/>
      </a:accent6>
      <a:hlink>
        <a:srgbClr val="0000FF"/>
      </a:hlink>
      <a:folHlink>
        <a:srgbClr val="800080"/>
      </a:folHlink>
    </a:clrScheme>
    <a:fontScheme name="17_Motiv sady 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8_Motiv sady Office">
  <a:themeElements>
    <a:clrScheme name="URS">
      <a:dk1>
        <a:srgbClr val="000000"/>
      </a:dk1>
      <a:lt1>
        <a:sysClr val="window" lastClr="FFFFFF"/>
      </a:lt1>
      <a:dk2>
        <a:srgbClr val="186941"/>
      </a:dk2>
      <a:lt2>
        <a:srgbClr val="BBC7BB"/>
      </a:lt2>
      <a:accent1>
        <a:srgbClr val="EABE1D"/>
      </a:accent1>
      <a:accent2>
        <a:srgbClr val="186941"/>
      </a:accent2>
      <a:accent3>
        <a:srgbClr val="105CAB"/>
      </a:accent3>
      <a:accent4>
        <a:srgbClr val="F57C22"/>
      </a:accent4>
      <a:accent5>
        <a:srgbClr val="DE1E34"/>
      </a:accent5>
      <a:accent6>
        <a:srgbClr val="81276E"/>
      </a:accent6>
      <a:hlink>
        <a:srgbClr val="0000FF"/>
      </a:hlink>
      <a:folHlink>
        <a:srgbClr val="800080"/>
      </a:folHlink>
    </a:clrScheme>
    <a:fontScheme name="18_Motiv sady 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plate 2010 BV-Landscape-EN">
  <a:themeElements>
    <a:clrScheme name="Modèle par défaut 1">
      <a:dk1>
        <a:srgbClr val="19324B"/>
      </a:dk1>
      <a:lt1>
        <a:srgbClr val="FFFFFF"/>
      </a:lt1>
      <a:dk2>
        <a:srgbClr val="EC9BA2"/>
      </a:dk2>
      <a:lt2>
        <a:srgbClr val="68665C"/>
      </a:lt2>
      <a:accent1>
        <a:srgbClr val="4F74AA"/>
      </a:accent1>
      <a:accent2>
        <a:srgbClr val="BBBAB1"/>
      </a:accent2>
      <a:accent3>
        <a:srgbClr val="FFFFFF"/>
      </a:accent3>
      <a:accent4>
        <a:srgbClr val="14293F"/>
      </a:accent4>
      <a:accent5>
        <a:srgbClr val="B2BCD2"/>
      </a:accent5>
      <a:accent6>
        <a:srgbClr val="A9A8A0"/>
      </a:accent6>
      <a:hlink>
        <a:srgbClr val="B0002D"/>
      </a:hlink>
      <a:folHlink>
        <a:srgbClr val="DBAC13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70000"/>
          </a:spcBef>
          <a:spcAft>
            <a:spcPct val="0"/>
          </a:spcAft>
          <a:buClrTx/>
          <a:buSzTx/>
          <a:buFontTx/>
          <a:buChar char="•"/>
          <a:tabLst/>
          <a:defRPr kumimoji="0" lang="fr-FR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70000"/>
          </a:spcBef>
          <a:spcAft>
            <a:spcPct val="0"/>
          </a:spcAft>
          <a:buClrTx/>
          <a:buSzTx/>
          <a:buFontTx/>
          <a:buChar char="•"/>
          <a:tabLst/>
          <a:defRPr kumimoji="0" lang="fr-FR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</a:defRPr>
        </a:defPPr>
      </a:lstStyle>
    </a:lnDef>
  </a:objectDefaults>
  <a:extraClrSchemeLst>
    <a:extraClrScheme>
      <a:clrScheme name="Modèle par défaut 1">
        <a:dk1>
          <a:srgbClr val="19324B"/>
        </a:dk1>
        <a:lt1>
          <a:srgbClr val="FFFFFF"/>
        </a:lt1>
        <a:dk2>
          <a:srgbClr val="EC9BA2"/>
        </a:dk2>
        <a:lt2>
          <a:srgbClr val="68665C"/>
        </a:lt2>
        <a:accent1>
          <a:srgbClr val="4F74AA"/>
        </a:accent1>
        <a:accent2>
          <a:srgbClr val="BBBAB1"/>
        </a:accent2>
        <a:accent3>
          <a:srgbClr val="FFFFFF"/>
        </a:accent3>
        <a:accent4>
          <a:srgbClr val="14293F"/>
        </a:accent4>
        <a:accent5>
          <a:srgbClr val="B2BCD2"/>
        </a:accent5>
        <a:accent6>
          <a:srgbClr val="A9A8A0"/>
        </a:accent6>
        <a:hlink>
          <a:srgbClr val="B0002D"/>
        </a:hlink>
        <a:folHlink>
          <a:srgbClr val="DBAC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Slide Template</Template>
  <TotalTime>1858</TotalTime>
  <Words>4335</Words>
  <Application>Microsoft Office PowerPoint</Application>
  <PresentationFormat>Widescreen</PresentationFormat>
  <Paragraphs>390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Times New Roman</vt:lpstr>
      <vt:lpstr>Wingdings</vt:lpstr>
      <vt:lpstr>Motiv sady Office</vt:lpstr>
      <vt:lpstr>16_Motiv sady Office</vt:lpstr>
      <vt:lpstr>17_Motiv sady Office</vt:lpstr>
      <vt:lpstr>18_Motiv sady Office</vt:lpstr>
      <vt:lpstr>Template 2010 BV-Landscape-EN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Thùy Linh</dc:creator>
  <cp:lastModifiedBy>vn55</cp:lastModifiedBy>
  <cp:revision>90</cp:revision>
  <dcterms:created xsi:type="dcterms:W3CDTF">2018-09-05T02:36:03Z</dcterms:created>
  <dcterms:modified xsi:type="dcterms:W3CDTF">2024-10-28T15:14:45Z</dcterms:modified>
</cp:coreProperties>
</file>