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396" r:id="rId2"/>
    <p:sldId id="397" r:id="rId3"/>
    <p:sldId id="421" r:id="rId4"/>
    <p:sldId id="428" r:id="rId5"/>
    <p:sldId id="398" r:id="rId6"/>
    <p:sldId id="423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7" r:id="rId15"/>
    <p:sldId id="408" r:id="rId16"/>
    <p:sldId id="409" r:id="rId17"/>
    <p:sldId id="410" r:id="rId18"/>
    <p:sldId id="411" r:id="rId19"/>
    <p:sldId id="422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7" r:id="rId29"/>
    <p:sldId id="420" r:id="rId30"/>
    <p:sldId id="424" r:id="rId31"/>
    <p:sldId id="426" r:id="rId32"/>
    <p:sldId id="425" r:id="rId33"/>
    <p:sldId id="406" r:id="rId34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99FFCC"/>
    <a:srgbClr val="CC99FF"/>
    <a:srgbClr val="FFFF00"/>
    <a:srgbClr val="FFFFCC"/>
    <a:srgbClr val="3333CC"/>
    <a:srgbClr val="33CC33"/>
    <a:srgbClr val="D6009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" autoAdjust="0"/>
    <p:restoredTop sz="99673" autoAdjust="0"/>
  </p:normalViewPr>
  <p:slideViewPr>
    <p:cSldViewPr>
      <p:cViewPr varScale="1">
        <p:scale>
          <a:sx n="111" d="100"/>
          <a:sy n="111" d="100"/>
        </p:scale>
        <p:origin x="21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54D85698-08B8-4656-8357-C7A90EA5C2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5141-E3CD-4AA6-97E5-CE28C6C1DB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6F07-F11A-42A0-A223-8DEED2C423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45BC6-16D2-403A-8EFE-2213CB29CE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36957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429A-A264-4408-A195-DA4D34DAA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93DB-DAE2-4FA6-823C-298FA7642C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1C76A-B8FF-4BF9-943A-A3886262CA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4F58-7F82-4E1F-AF57-D3B8A0AA34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21AC-85A4-4CD0-A7A7-8494BE112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D305-DCF0-4DEE-A54B-2751F89E72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2A8C6-2FFD-4C33-B079-F4EFDC6280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8AC-1897-4752-B8E5-E9AA60FFD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D3E1-DA0D-482B-8431-EAA8E98E2E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ED2F4-E261-4E5B-95F8-880381B392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1 cop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B165E337-0A97-4AEE-8A01-DA9B17A81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21A52-D076-42EA-B26A-F82F176D0E95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b="1" dirty="0">
                <a:solidFill>
                  <a:schemeClr val="tx1"/>
                </a:solidFill>
                <a:ea typeface="標楷體" pitchFamily="65" charset="-120"/>
              </a:rPr>
              <a:t>ERP</a:t>
            </a:r>
            <a:r>
              <a:rPr lang="zh-CN" altLang="en-US" sz="4800" b="1" dirty="0">
                <a:solidFill>
                  <a:schemeClr val="tx1"/>
                </a:solidFill>
                <a:ea typeface="標楷體" pitchFamily="65" charset="-120"/>
              </a:rPr>
              <a:t>工單開立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資材一部</a:t>
            </a:r>
            <a:r>
              <a:rPr lang="en-US" altLang="zh-CN" dirty="0"/>
              <a:t>WIFI</a:t>
            </a:r>
            <a:r>
              <a:rPr lang="zh-CN" altLang="en-US" dirty="0"/>
              <a:t>生管課</a:t>
            </a:r>
            <a:endParaRPr lang="en-US" altLang="zh-CN" dirty="0"/>
          </a:p>
          <a:p>
            <a:pPr eaLnBrk="1" hangingPunct="1"/>
            <a:r>
              <a:rPr lang="en-US" altLang="zh-TW" dirty="0"/>
              <a:t>2024.08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887571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3D2872-2695-48FE-9221-C9F47CE1940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8198" name="雲朵形圖說文字 7"/>
          <p:cNvSpPr>
            <a:spLocks noChangeArrowheads="1"/>
          </p:cNvSpPr>
          <p:nvPr/>
        </p:nvSpPr>
        <p:spPr bwMode="auto">
          <a:xfrm>
            <a:off x="7239000" y="4267200"/>
            <a:ext cx="990600" cy="609600"/>
          </a:xfrm>
          <a:prstGeom prst="cloudCallout">
            <a:avLst>
              <a:gd name="adj1" fmla="val -73611"/>
              <a:gd name="adj2" fmla="val 137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生成工單號</a:t>
            </a:r>
            <a:endParaRPr lang="zh-TW" altLang="en-US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6B13C4-804C-4FA8-B439-988CCD5B8FE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9222" name="雲朵形圖說文字 7"/>
          <p:cNvSpPr>
            <a:spLocks noChangeArrowheads="1"/>
          </p:cNvSpPr>
          <p:nvPr/>
        </p:nvSpPr>
        <p:spPr bwMode="auto">
          <a:xfrm>
            <a:off x="6705600" y="4038600"/>
            <a:ext cx="533400" cy="609600"/>
          </a:xfrm>
          <a:prstGeom prst="cloudCallout">
            <a:avLst>
              <a:gd name="adj1" fmla="val -73611"/>
              <a:gd name="adj2" fmla="val 137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200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图二</a:t>
            </a:r>
            <a:endParaRPr lang="zh-TW" altLang="en-US" sz="1200" b="1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014413"/>
            <a:ext cx="884713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雲朵形圖說文字 7"/>
          <p:cNvSpPr>
            <a:spLocks noChangeArrowheads="1"/>
          </p:cNvSpPr>
          <p:nvPr/>
        </p:nvSpPr>
        <p:spPr bwMode="auto">
          <a:xfrm>
            <a:off x="7162800" y="2514600"/>
            <a:ext cx="990600" cy="609600"/>
          </a:xfrm>
          <a:prstGeom prst="cloudCallout">
            <a:avLst>
              <a:gd name="adj1" fmla="val -59508"/>
              <a:gd name="adj2" fmla="val -9791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生成工單號</a:t>
            </a:r>
            <a:endParaRPr lang="zh-TW" altLang="en-US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42FC3-E64D-40F0-852A-E5699DA37C3B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19175"/>
            <a:ext cx="7848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書卷 (水平) 6"/>
          <p:cNvSpPr/>
          <p:nvPr/>
        </p:nvSpPr>
        <p:spPr bwMode="auto">
          <a:xfrm>
            <a:off x="838200" y="5943600"/>
            <a:ext cx="54102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退出</a:t>
            </a:r>
            <a:r>
              <a:rPr lang="en-US" altLang="zh-CN" sz="1500" dirty="0"/>
              <a:t>APS </a:t>
            </a:r>
            <a:r>
              <a:rPr lang="en-US" altLang="zh-CN" sz="1500" dirty="0" err="1"/>
              <a:t>Wo</a:t>
            </a:r>
            <a:r>
              <a:rPr lang="en-US" altLang="zh-CN" sz="1500" dirty="0"/>
              <a:t>  import,</a:t>
            </a:r>
            <a:r>
              <a:rPr lang="zh-CN" altLang="en-US" sz="1500" dirty="0"/>
              <a:t>選擇</a:t>
            </a:r>
            <a:r>
              <a:rPr lang="en-US" altLang="zh-CN" sz="1500" dirty="0"/>
              <a:t>import  jobs and  Schedules,</a:t>
            </a:r>
          </a:p>
          <a:p>
            <a:pPr algn="l"/>
            <a:r>
              <a:rPr kumimoji="1" lang="zh-CN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雙擊進入</a:t>
            </a:r>
            <a:endParaRPr kumimoji="1" lang="zh-TW" altLang="en-US" sz="15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D9EB5-232D-43FE-A3A0-292E1FB12FEF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1269" name="書卷 (水平) 5"/>
          <p:cNvSpPr>
            <a:spLocks noChangeArrowheads="1"/>
          </p:cNvSpPr>
          <p:nvPr/>
        </p:nvSpPr>
        <p:spPr bwMode="auto">
          <a:xfrm>
            <a:off x="3733800" y="1600200"/>
            <a:ext cx="2590800" cy="990600"/>
          </a:xfrm>
          <a:prstGeom prst="horizontalScroll">
            <a:avLst>
              <a:gd name="adj" fmla="val 12500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zh-TW" sz="1200" b="1"/>
              <a:t>1.WO_NO</a:t>
            </a:r>
            <a:r>
              <a:rPr lang="zh-CN" altLang="en-US" sz="1200" b="1"/>
              <a:t>中转入要查询之工单</a:t>
            </a:r>
            <a:endParaRPr lang="en-US" altLang="zh-CN" sz="1200" b="1"/>
          </a:p>
          <a:p>
            <a:pPr algn="l"/>
            <a:r>
              <a:rPr lang="en-US" altLang="zh-TW" sz="1200" b="1"/>
              <a:t>2.</a:t>
            </a:r>
            <a:r>
              <a:rPr lang="zh-CN" altLang="en-US" sz="1200" b="1"/>
              <a:t>点选</a:t>
            </a:r>
            <a:r>
              <a:rPr lang="en-US" altLang="zh-TW" sz="1200" b="1"/>
              <a:t>Query</a:t>
            </a:r>
            <a:r>
              <a:rPr lang="zh-CN" altLang="en-US" sz="1200" b="1"/>
              <a:t>后即出现此工单分配之</a:t>
            </a:r>
            <a:r>
              <a:rPr lang="en-US" altLang="zh-CN" sz="1200" b="1"/>
              <a:t>MAC</a:t>
            </a:r>
            <a:r>
              <a:rPr lang="zh-CN" altLang="en-US" sz="1200" b="1"/>
              <a:t>区间</a:t>
            </a:r>
            <a:endParaRPr lang="en-US" altLang="zh-TW" sz="12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971550"/>
            <a:ext cx="7856537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書卷 (水平) 6"/>
          <p:cNvSpPr/>
          <p:nvPr/>
        </p:nvSpPr>
        <p:spPr bwMode="auto">
          <a:xfrm>
            <a:off x="609600" y="5943600"/>
            <a:ext cx="54864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雙擊进入</a:t>
            </a:r>
            <a:r>
              <a:rPr lang="en-US" altLang="zh-CN" sz="1500" dirty="0"/>
              <a:t>import  jobs and  Schedule</a:t>
            </a:r>
            <a:r>
              <a:rPr lang="zh-CN" altLang="en-US" sz="1500" dirty="0"/>
              <a:t>后在“</a:t>
            </a:r>
            <a:r>
              <a:rPr lang="en-US" altLang="zh-CN" sz="1500" dirty="0"/>
              <a:t>Group ID</a:t>
            </a:r>
            <a:r>
              <a:rPr lang="zh-CN" altLang="en-US" sz="1500" dirty="0"/>
              <a:t>”中輸入工號，選“</a:t>
            </a:r>
            <a:r>
              <a:rPr lang="en-US" altLang="zh-CN" sz="1500" dirty="0"/>
              <a:t>OK</a:t>
            </a:r>
            <a:r>
              <a:rPr lang="zh-CN" altLang="en-US" sz="1500" dirty="0"/>
              <a:t>”</a:t>
            </a:r>
            <a:endParaRPr lang="en-US" altLang="zh-CN" sz="15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77900"/>
            <a:ext cx="81534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609600" y="5943600"/>
            <a:ext cx="60198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選擇“</a:t>
            </a:r>
            <a:r>
              <a:rPr lang="en-US" altLang="zh-CN" sz="1500" dirty="0"/>
              <a:t>submit</a:t>
            </a:r>
            <a:r>
              <a:rPr lang="zh-CN" altLang="en-US" sz="1500" dirty="0"/>
              <a:t>”后出現如圖二所示内容，選擇“</a:t>
            </a:r>
            <a:r>
              <a:rPr lang="en-US" altLang="zh-CN" sz="1500" dirty="0"/>
              <a:t>NO</a:t>
            </a:r>
            <a:r>
              <a:rPr lang="zh-CN" altLang="en-US" sz="1500" dirty="0"/>
              <a:t>”即工單已生成且</a:t>
            </a:r>
            <a:r>
              <a:rPr lang="en-US" altLang="zh-CN" sz="1500" dirty="0"/>
              <a:t>BOM</a:t>
            </a:r>
            <a:r>
              <a:rPr lang="zh-CN" altLang="en-US" sz="1500" dirty="0"/>
              <a:t>已展开，在“</a:t>
            </a:r>
            <a:r>
              <a:rPr lang="en-US" altLang="zh-CN" sz="1500" dirty="0" err="1"/>
              <a:t>Discrtet</a:t>
            </a:r>
            <a:r>
              <a:rPr lang="en-US" altLang="zh-CN" sz="1500" dirty="0"/>
              <a:t>  jobs</a:t>
            </a:r>
            <a:r>
              <a:rPr lang="zh-CN" altLang="en-US" sz="1500" dirty="0"/>
              <a:t>”模組可查到開立之工單</a:t>
            </a:r>
            <a:endParaRPr lang="en-US" altLang="zh-CN" sz="1500" dirty="0"/>
          </a:p>
        </p:txBody>
      </p:sp>
      <p:sp>
        <p:nvSpPr>
          <p:cNvPr id="6" name="雲朵形圖說文字 7"/>
          <p:cNvSpPr>
            <a:spLocks noChangeArrowheads="1"/>
          </p:cNvSpPr>
          <p:nvPr/>
        </p:nvSpPr>
        <p:spPr bwMode="auto">
          <a:xfrm>
            <a:off x="7848600" y="3200400"/>
            <a:ext cx="533400" cy="609600"/>
          </a:xfrm>
          <a:prstGeom prst="cloudCallout">
            <a:avLst>
              <a:gd name="adj1" fmla="val -61706"/>
              <a:gd name="adj2" fmla="val 11041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圖二</a:t>
            </a:r>
            <a:endParaRPr lang="zh-TW" altLang="en-US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工單查詢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543800" cy="46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838200" y="5638800"/>
            <a:ext cx="4572000" cy="6858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dirty="0"/>
              <a:t>雙擊进入</a:t>
            </a:r>
            <a:r>
              <a:rPr lang="en-US" altLang="zh-CN" sz="2000" dirty="0"/>
              <a:t>”Discrete  Jobs”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工單查詢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437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838200" y="6019800"/>
            <a:ext cx="5181600" cy="6858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“Jobs”</a:t>
            </a:r>
            <a:r>
              <a:rPr lang="zh-CN" altLang="en-US" dirty="0"/>
              <a:t>中輸入要查詢的工單號后選“</a:t>
            </a:r>
            <a:r>
              <a:rPr lang="en-US" altLang="zh-CN" dirty="0"/>
              <a:t>Find</a:t>
            </a:r>
            <a:r>
              <a:rPr lang="zh-CN" altLang="en-US" dirty="0"/>
              <a:t>”即可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工單查詢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019175"/>
            <a:ext cx="729456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工單數量修改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990600"/>
            <a:ext cx="8294687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609600" y="6019800"/>
            <a:ext cx="60198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500" dirty="0"/>
              <a:t>1.</a:t>
            </a:r>
            <a:r>
              <a:rPr lang="zh-CN" altLang="en-US" sz="1500" dirty="0"/>
              <a:t>在“</a:t>
            </a:r>
            <a:r>
              <a:rPr lang="en-US" altLang="zh-CN" sz="1500" dirty="0"/>
              <a:t>Start</a:t>
            </a:r>
            <a:r>
              <a:rPr lang="zh-CN" altLang="en-US" sz="1500" dirty="0"/>
              <a:t>”中輸入要修改的数量</a:t>
            </a:r>
            <a:endParaRPr lang="en-US" altLang="zh-CN" sz="1500" dirty="0"/>
          </a:p>
          <a:p>
            <a:pPr algn="l"/>
            <a:r>
              <a:rPr lang="en-US" altLang="zh-CN" sz="1500" dirty="0"/>
              <a:t>2.</a:t>
            </a:r>
            <a:r>
              <a:rPr lang="zh-CN" altLang="en-US" sz="1500" dirty="0"/>
              <a:t>儲存后，即出現圖三所示畫面，選擇“</a:t>
            </a:r>
            <a:r>
              <a:rPr lang="en-US" altLang="zh-CN" sz="1500" dirty="0"/>
              <a:t>OK</a:t>
            </a:r>
            <a:r>
              <a:rPr lang="zh-CN" altLang="en-US" sz="1500" dirty="0"/>
              <a:t>”即数量修改完成</a:t>
            </a:r>
            <a:endParaRPr lang="en-US" altLang="zh-CN" sz="1500" dirty="0"/>
          </a:p>
        </p:txBody>
      </p:sp>
      <p:sp>
        <p:nvSpPr>
          <p:cNvPr id="6" name="十邊形 5"/>
          <p:cNvSpPr/>
          <p:nvPr/>
        </p:nvSpPr>
        <p:spPr bwMode="auto">
          <a:xfrm>
            <a:off x="1600200" y="3352800"/>
            <a:ext cx="304800" cy="2286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1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十邊形 6"/>
          <p:cNvSpPr/>
          <p:nvPr/>
        </p:nvSpPr>
        <p:spPr bwMode="auto">
          <a:xfrm>
            <a:off x="1371600" y="1676400"/>
            <a:ext cx="304800" cy="2286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2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十邊形 9"/>
          <p:cNvSpPr/>
          <p:nvPr/>
        </p:nvSpPr>
        <p:spPr bwMode="auto">
          <a:xfrm>
            <a:off x="7010400" y="5257800"/>
            <a:ext cx="304800" cy="228600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b="1" dirty="0">
                <a:solidFill>
                  <a:srgbClr val="FF0000"/>
                </a:solidFill>
              </a:rPr>
              <a:t>3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1" name="雲朵形圖說文字 7"/>
          <p:cNvSpPr>
            <a:spLocks noChangeArrowheads="1"/>
          </p:cNvSpPr>
          <p:nvPr/>
        </p:nvSpPr>
        <p:spPr bwMode="auto">
          <a:xfrm>
            <a:off x="7848600" y="3581400"/>
            <a:ext cx="533400" cy="609600"/>
          </a:xfrm>
          <a:prstGeom prst="cloudCallout">
            <a:avLst>
              <a:gd name="adj1" fmla="val -61706"/>
              <a:gd name="adj2" fmla="val 11041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2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圖三</a:t>
            </a:r>
            <a:endParaRPr lang="zh-TW" altLang="en-US" sz="12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手動開立工單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b="0" dirty="0"/>
              <a:t>手动開立的工單：</a:t>
            </a:r>
            <a:r>
              <a:rPr lang="en-US" altLang="zh-CN" b="0" dirty="0"/>
              <a:t>1</a:t>
            </a:r>
            <a:r>
              <a:rPr lang="zh-CN" altLang="en-US" b="0" dirty="0"/>
              <a:t>）</a:t>
            </a:r>
            <a:r>
              <a:rPr lang="en-US" altLang="zh-CN" b="0" dirty="0">
                <a:solidFill>
                  <a:srgbClr val="FF0000"/>
                </a:solidFill>
              </a:rPr>
              <a:t>C</a:t>
            </a:r>
            <a:r>
              <a:rPr lang="en-US" altLang="zh-CN" b="0" dirty="0"/>
              <a:t>ontrol Run;2) </a:t>
            </a:r>
            <a:r>
              <a:rPr lang="en-US" altLang="zh-CN" b="0" dirty="0">
                <a:solidFill>
                  <a:srgbClr val="FF0000"/>
                </a:solidFill>
              </a:rPr>
              <a:t>P</a:t>
            </a:r>
            <a:r>
              <a:rPr lang="en-US" altLang="zh-CN" b="0" dirty="0"/>
              <a:t>ilot Run;3)</a:t>
            </a:r>
            <a:r>
              <a:rPr lang="zh-TW" altLang="en-US" b="0" dirty="0"/>
              <a:t>维修</a:t>
            </a:r>
            <a:r>
              <a:rPr lang="en-US" altLang="zh-TW" b="0" dirty="0">
                <a:solidFill>
                  <a:srgbClr val="FF0000"/>
                </a:solidFill>
              </a:rPr>
              <a:t>R</a:t>
            </a:r>
            <a:r>
              <a:rPr lang="en-US" altLang="zh-TW" b="0" dirty="0"/>
              <a:t>EPAIR;</a:t>
            </a:r>
          </a:p>
          <a:p>
            <a:pPr>
              <a:buNone/>
            </a:pPr>
            <a:r>
              <a:rPr lang="en-US" altLang="zh-TW" b="0" dirty="0"/>
              <a:t>    4)</a:t>
            </a:r>
            <a:r>
              <a:rPr lang="zh-TW" altLang="en-US" b="0" dirty="0"/>
              <a:t>重工</a:t>
            </a:r>
            <a:r>
              <a:rPr lang="en-US" altLang="zh-TW" b="0" dirty="0"/>
              <a:t>RE</a:t>
            </a:r>
            <a:r>
              <a:rPr lang="en-US" altLang="zh-TW" b="0" dirty="0">
                <a:solidFill>
                  <a:srgbClr val="FF0000"/>
                </a:solidFill>
              </a:rPr>
              <a:t>W</a:t>
            </a:r>
            <a:r>
              <a:rPr lang="en-US" altLang="zh-TW" b="0" dirty="0"/>
              <a:t>ORK;5)</a:t>
            </a:r>
            <a:r>
              <a:rPr lang="zh-TW" altLang="en-US" b="0" dirty="0"/>
              <a:t>銷退</a:t>
            </a:r>
            <a:r>
              <a:rPr lang="en-US" altLang="zh-TW" b="0" dirty="0"/>
              <a:t>RETUR</a:t>
            </a:r>
            <a:r>
              <a:rPr lang="en-US" altLang="zh-TW" b="0" dirty="0">
                <a:solidFill>
                  <a:srgbClr val="FF0000"/>
                </a:solidFill>
              </a:rPr>
              <a:t>N</a:t>
            </a:r>
            <a:r>
              <a:rPr lang="en-US" altLang="zh-TW" b="0" dirty="0"/>
              <a:t>;6)RM</a:t>
            </a:r>
            <a:r>
              <a:rPr lang="en-US" altLang="zh-TW" b="0" dirty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工單編碼：</a:t>
            </a:r>
            <a:endParaRPr lang="en-US" altLang="zh-CN" dirty="0"/>
          </a:p>
          <a:p>
            <a:pPr>
              <a:buNone/>
            </a:pPr>
            <a:r>
              <a:rPr lang="zh-TW" altLang="en-US" b="0" dirty="0"/>
              <a:t>手工開立工單</a:t>
            </a:r>
            <a:r>
              <a:rPr lang="zh-CN" altLang="en-US" dirty="0"/>
              <a:t>比</a:t>
            </a:r>
            <a:r>
              <a:rPr lang="en-US" altLang="zh-CN" b="0" dirty="0"/>
              <a:t>APS Import WO</a:t>
            </a:r>
            <a:r>
              <a:rPr lang="zh-CN" altLang="en-US" b="0" dirty="0">
                <a:solidFill>
                  <a:srgbClr val="FF0000"/>
                </a:solidFill>
              </a:rPr>
              <a:t>流水码少一位</a:t>
            </a:r>
            <a:endParaRPr lang="en-US" altLang="zh-CN" b="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Type</a:t>
            </a:r>
            <a:r>
              <a:rPr lang="zh-CN" altLang="en-US" dirty="0"/>
              <a:t>類型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除</a:t>
            </a:r>
            <a:r>
              <a:rPr lang="en-US" altLang="zh-CN" dirty="0"/>
              <a:t>Control Run</a:t>
            </a:r>
            <a:r>
              <a:rPr lang="zh-CN" altLang="en-US" dirty="0"/>
              <a:t>選擇</a:t>
            </a:r>
            <a:r>
              <a:rPr lang="en-US" altLang="zh-CN" dirty="0"/>
              <a:t>standard</a:t>
            </a:r>
            <a:r>
              <a:rPr lang="zh-CN" altLang="en-US" dirty="0"/>
              <a:t>，其它類型均選擇</a:t>
            </a:r>
            <a:r>
              <a:rPr lang="en-US" altLang="zh-CN" dirty="0"/>
              <a:t>Non-standard</a:t>
            </a:r>
          </a:p>
          <a:p>
            <a:pPr>
              <a:buNone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Class Type</a:t>
            </a:r>
            <a:r>
              <a:rPr lang="zh-CN" altLang="en-US" dirty="0"/>
              <a:t>中選擇對應的工單類型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工單開立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395B6C-6676-427D-AEA3-18D2AF4D8BAE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8" name="圓角矩形 7"/>
          <p:cNvSpPr/>
          <p:nvPr/>
        </p:nvSpPr>
        <p:spPr bwMode="auto">
          <a:xfrm>
            <a:off x="381000" y="6019800"/>
            <a:ext cx="6858000" cy="533400"/>
          </a:xfrm>
          <a:prstGeom prst="round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Link:</a:t>
            </a:r>
            <a:r>
              <a:rPr lang="en-US" altLang="zh-TW" sz="1200" b="1" dirty="0"/>
              <a:t>  </a:t>
            </a:r>
            <a:r>
              <a:rPr kumimoji="1" lang="en-US" altLang="zh-TW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http://erpap1.gemtek.com.tw:8000</a:t>
            </a:r>
          </a:p>
          <a:p>
            <a:pPr algn="l"/>
            <a:endParaRPr kumimoji="1" lang="zh-TW" altLang="en-US" sz="1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矩形圖說文字 7"/>
          <p:cNvSpPr>
            <a:spLocks noChangeArrowheads="1"/>
          </p:cNvSpPr>
          <p:nvPr/>
        </p:nvSpPr>
        <p:spPr bwMode="auto">
          <a:xfrm>
            <a:off x="6477000" y="1905000"/>
            <a:ext cx="1905000" cy="381000"/>
          </a:xfrm>
          <a:prstGeom prst="wedgeRectCallout">
            <a:avLst>
              <a:gd name="adj1" fmla="val -71759"/>
              <a:gd name="adj2" fmla="val 93454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zh-CN" altLang="en-US" sz="1500" b="1" dirty="0"/>
              <a:t>輸入工號及密碼</a:t>
            </a:r>
            <a:endParaRPr lang="zh-TW" altLang="en-US" sz="1500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838200" y="6096000"/>
            <a:ext cx="4876800" cy="533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點選“</a:t>
            </a:r>
            <a:r>
              <a:rPr lang="en-US" altLang="zh-CN" dirty="0"/>
              <a:t>New</a:t>
            </a:r>
            <a:r>
              <a:rPr lang="zh-CN" altLang="en-US" dirty="0"/>
              <a:t>”或      均可新開工單</a:t>
            </a:r>
            <a:endParaRPr lang="en-US" altLang="zh-C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6267450"/>
            <a:ext cx="2667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066800"/>
            <a:ext cx="6705599" cy="530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十邊形 5"/>
          <p:cNvSpPr/>
          <p:nvPr/>
        </p:nvSpPr>
        <p:spPr bwMode="auto">
          <a:xfrm>
            <a:off x="1295400" y="24384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1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十邊形 6"/>
          <p:cNvSpPr/>
          <p:nvPr/>
        </p:nvSpPr>
        <p:spPr bwMode="auto">
          <a:xfrm>
            <a:off x="1066800" y="26670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3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十邊形 7"/>
          <p:cNvSpPr/>
          <p:nvPr/>
        </p:nvSpPr>
        <p:spPr bwMode="auto">
          <a:xfrm>
            <a:off x="1219200" y="28956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4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十邊形 8"/>
          <p:cNvSpPr/>
          <p:nvPr/>
        </p:nvSpPr>
        <p:spPr bwMode="auto">
          <a:xfrm>
            <a:off x="1219200" y="34290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5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十邊形 9"/>
          <p:cNvSpPr/>
          <p:nvPr/>
        </p:nvSpPr>
        <p:spPr bwMode="auto">
          <a:xfrm>
            <a:off x="4343400" y="23622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2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086600" y="1295400"/>
            <a:ext cx="1905000" cy="4343400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1.Job</a:t>
            </a:r>
            <a:r>
              <a:rPr lang="zh-CN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輸入新增工單號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2.Type </a:t>
            </a:r>
            <a:r>
              <a:rPr lang="zh-CN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中選擇</a:t>
            </a:r>
            <a:r>
              <a:rPr lang="en-US" altLang="zh-CN" sz="14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Non_standard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zh-CN" altLang="en-US" sz="1400" b="1" dirty="0">
                <a:solidFill>
                  <a:srgbClr val="FF3300"/>
                </a:solidFill>
              </a:rPr>
              <a:t>注意：手动開立工單此欄位均輸入“</a:t>
            </a:r>
            <a:r>
              <a:rPr lang="en-US" altLang="zh-CN" sz="1400" b="1" dirty="0">
                <a:solidFill>
                  <a:srgbClr val="FF3300"/>
                </a:solidFill>
              </a:rPr>
              <a:t>NON-STD</a:t>
            </a:r>
            <a:r>
              <a:rPr lang="zh-CN" altLang="en-US" sz="1400" b="1" dirty="0">
                <a:solidFill>
                  <a:srgbClr val="FF3300"/>
                </a:solidFill>
              </a:rPr>
              <a:t>，</a:t>
            </a:r>
            <a:r>
              <a:rPr lang="en-US" altLang="zh-CN" sz="1400" b="1" dirty="0">
                <a:solidFill>
                  <a:srgbClr val="FF3300"/>
                </a:solidFill>
              </a:rPr>
              <a:t>control run</a:t>
            </a:r>
            <a:r>
              <a:rPr lang="zh-CN" altLang="en-US" sz="1400" b="1" dirty="0">
                <a:solidFill>
                  <a:srgbClr val="FF3300"/>
                </a:solidFill>
              </a:rPr>
              <a:t>工单例外</a:t>
            </a:r>
            <a:r>
              <a:rPr lang="en-US" altLang="zh-CN" sz="1400" b="1" dirty="0">
                <a:solidFill>
                  <a:srgbClr val="FF3300"/>
                </a:solidFill>
              </a:rPr>
              <a:t>,</a:t>
            </a:r>
            <a:r>
              <a:rPr lang="zh-CN" altLang="en-US" sz="1400" b="1" dirty="0">
                <a:solidFill>
                  <a:srgbClr val="FF3300"/>
                </a:solidFill>
              </a:rPr>
              <a:t>其选择”</a:t>
            </a:r>
            <a:r>
              <a:rPr lang="en-US" altLang="zh-CN" sz="1400" b="1" dirty="0">
                <a:solidFill>
                  <a:srgbClr val="FF3300"/>
                </a:solidFill>
              </a:rPr>
              <a:t>standard</a:t>
            </a:r>
            <a:r>
              <a:rPr lang="zh-CN" altLang="en-US" sz="1400" b="1" dirty="0">
                <a:solidFill>
                  <a:srgbClr val="FF3300"/>
                </a:solidFill>
              </a:rPr>
              <a:t>“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3.Assembly</a:t>
            </a:r>
            <a:r>
              <a:rPr lang="zh-CN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中輸入料號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4.Class</a:t>
            </a:r>
            <a:r>
              <a:rPr lang="zh-CN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選擇所開立工單類型（所選擇的類型要与工單編碼一致）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l"/>
            <a:r>
              <a:rPr lang="en-US" altLang="zh-CN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5.Start</a:t>
            </a:r>
            <a:r>
              <a:rPr lang="zh-CN" altLang="en-US" sz="1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中輸入開立工單的數量</a:t>
            </a:r>
            <a:endParaRPr lang="en-US" altLang="zh-CN" sz="1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685800" y="6019800"/>
            <a:ext cx="5334000" cy="8382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“</a:t>
            </a:r>
            <a:r>
              <a:rPr lang="en-US" altLang="zh-CN" sz="1500" dirty="0"/>
              <a:t>Bill</a:t>
            </a:r>
            <a:r>
              <a:rPr lang="zh-CN" altLang="en-US" sz="1500" dirty="0"/>
              <a:t>”中在</a:t>
            </a:r>
            <a:r>
              <a:rPr lang="en-US" altLang="zh-CN" sz="1500" dirty="0"/>
              <a:t>”Reference”</a:t>
            </a:r>
            <a:r>
              <a:rPr lang="zh-CN" altLang="en-US" sz="1500" dirty="0"/>
              <a:t>輸入所開立</a:t>
            </a:r>
            <a:r>
              <a:rPr lang="en-US" altLang="zh-CN" sz="1500" dirty="0"/>
              <a:t>98</a:t>
            </a:r>
            <a:r>
              <a:rPr lang="zh-CN" altLang="en-US" sz="1500" dirty="0"/>
              <a:t>料號，展</a:t>
            </a:r>
            <a:r>
              <a:rPr lang="en-US" altLang="zh-CN" sz="1500" dirty="0"/>
              <a:t>BOM</a:t>
            </a:r>
            <a:r>
              <a:rPr lang="zh-CN" altLang="en-US" sz="1500" dirty="0"/>
              <a:t>生產</a:t>
            </a:r>
            <a:endParaRPr lang="en-US" altLang="zh-CN" sz="1500" dirty="0"/>
          </a:p>
          <a:p>
            <a:pPr algn="l"/>
            <a:r>
              <a:rPr lang="zh-CN" altLang="en-US" sz="1500" dirty="0"/>
              <a:t>“</a:t>
            </a:r>
            <a:r>
              <a:rPr lang="en-US" altLang="zh-CN" sz="1500" dirty="0"/>
              <a:t>Dates</a:t>
            </a:r>
            <a:r>
              <a:rPr lang="zh-CN" altLang="en-US" sz="1500" dirty="0"/>
              <a:t>”中的“</a:t>
            </a:r>
            <a:r>
              <a:rPr lang="en-US" altLang="zh-CN" sz="1500" dirty="0"/>
              <a:t>Start</a:t>
            </a:r>
            <a:r>
              <a:rPr lang="zh-CN" altLang="en-US" sz="1500" dirty="0"/>
              <a:t>”中選擇“預計上線日”</a:t>
            </a:r>
            <a:endParaRPr lang="en-US" altLang="zh-CN" sz="1500" dirty="0"/>
          </a:p>
          <a:p>
            <a:pPr algn="l"/>
            <a:endParaRPr lang="en-US" altLang="zh-CN" sz="1500" dirty="0"/>
          </a:p>
        </p:txBody>
      </p:sp>
      <p:sp>
        <p:nvSpPr>
          <p:cNvPr id="6" name="十邊形 5"/>
          <p:cNvSpPr/>
          <p:nvPr/>
        </p:nvSpPr>
        <p:spPr bwMode="auto">
          <a:xfrm>
            <a:off x="1295400" y="36576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1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7" name="十邊形 6"/>
          <p:cNvSpPr/>
          <p:nvPr/>
        </p:nvSpPr>
        <p:spPr bwMode="auto">
          <a:xfrm>
            <a:off x="1676400" y="43434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2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十邊形 7"/>
          <p:cNvSpPr/>
          <p:nvPr/>
        </p:nvSpPr>
        <p:spPr bwMode="auto">
          <a:xfrm>
            <a:off x="5562600" y="32766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b="1" dirty="0">
                <a:solidFill>
                  <a:srgbClr val="FF0000"/>
                </a:solidFill>
              </a:rPr>
              <a:t>3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609600" y="5867400"/>
            <a:ext cx="6096000" cy="9906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“</a:t>
            </a:r>
            <a:r>
              <a:rPr lang="en-US" altLang="zh-CN" sz="1500" dirty="0"/>
              <a:t>Routing</a:t>
            </a:r>
            <a:r>
              <a:rPr lang="zh-CN" altLang="en-US" sz="1500" dirty="0"/>
              <a:t>”中在</a:t>
            </a:r>
            <a:r>
              <a:rPr lang="en-US" altLang="zh-CN" sz="1500" dirty="0"/>
              <a:t>”Reference”</a:t>
            </a:r>
            <a:r>
              <a:rPr lang="zh-CN" altLang="en-US" sz="1500" dirty="0"/>
              <a:t>輸入</a:t>
            </a:r>
            <a:r>
              <a:rPr lang="en-US" altLang="zh-CN" sz="1500" dirty="0"/>
              <a:t>”NON-STD”</a:t>
            </a:r>
          </a:p>
          <a:p>
            <a:pPr algn="l"/>
            <a:r>
              <a:rPr lang="zh-CN" altLang="en-US" sz="1500" b="1" dirty="0">
                <a:solidFill>
                  <a:srgbClr val="FF3300"/>
                </a:solidFill>
              </a:rPr>
              <a:t>注意：手动開立工單此欄位均輸入“</a:t>
            </a:r>
            <a:r>
              <a:rPr lang="en-US" altLang="zh-CN" sz="1500" b="1" dirty="0">
                <a:solidFill>
                  <a:srgbClr val="FF3300"/>
                </a:solidFill>
              </a:rPr>
              <a:t>NON-STD</a:t>
            </a:r>
            <a:r>
              <a:rPr lang="zh-CN" altLang="en-US" sz="1500" b="1" dirty="0">
                <a:solidFill>
                  <a:srgbClr val="FF3300"/>
                </a:solidFill>
              </a:rPr>
              <a:t>”，若此欄位不輸入內容，產線無法用此工單回饋工單與及做完工入庫</a:t>
            </a:r>
            <a:endParaRPr lang="en-US" altLang="zh-CN" sz="1500" b="1" dirty="0">
              <a:solidFill>
                <a:srgbClr val="FF3300"/>
              </a:solidFill>
            </a:endParaRPr>
          </a:p>
          <a:p>
            <a:pPr algn="l"/>
            <a:endParaRPr lang="en-US" altLang="zh-CN" sz="15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304800" y="5715000"/>
            <a:ext cx="5791200" cy="11430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“  ” </a:t>
            </a:r>
            <a:r>
              <a:rPr lang="en-US" altLang="zh-CN" sz="1500" dirty="0"/>
              <a:t>”</a:t>
            </a:r>
            <a:r>
              <a:rPr lang="zh-CN" altLang="en-US" sz="1500" dirty="0"/>
              <a:t>进入后在</a:t>
            </a:r>
            <a:r>
              <a:rPr lang="en-US" altLang="zh-CN" sz="1500" dirty="0" err="1"/>
              <a:t>SFCS&amp;Sales</a:t>
            </a:r>
            <a:r>
              <a:rPr lang="en-US" altLang="zh-CN" sz="1500" dirty="0"/>
              <a:t> Order</a:t>
            </a:r>
            <a:r>
              <a:rPr lang="zh-CN" altLang="en-US" sz="1500" dirty="0"/>
              <a:t>中選擇“</a:t>
            </a:r>
            <a:r>
              <a:rPr lang="en-US" altLang="zh-CN" sz="1500" dirty="0" err="1"/>
              <a:t>SFCS:Yes,SO:No</a:t>
            </a:r>
            <a:r>
              <a:rPr lang="zh-CN" altLang="en-US" sz="1500" dirty="0"/>
              <a:t>”</a:t>
            </a:r>
            <a:endParaRPr lang="en-US" altLang="zh-CN" sz="1500" dirty="0"/>
          </a:p>
          <a:p>
            <a:pPr algn="l"/>
            <a:r>
              <a:rPr lang="zh-CN" altLang="en-US" sz="1500" b="1" dirty="0">
                <a:solidFill>
                  <a:srgbClr val="FF3300"/>
                </a:solidFill>
              </a:rPr>
              <a:t>注意：手动開立工單此欄位均輸入“</a:t>
            </a:r>
            <a:r>
              <a:rPr lang="en-US" altLang="zh-CN" sz="1500" dirty="0" err="1">
                <a:solidFill>
                  <a:srgbClr val="FF0000"/>
                </a:solidFill>
              </a:rPr>
              <a:t>SFCS:Yes,SO:No</a:t>
            </a:r>
            <a:r>
              <a:rPr lang="zh-CN" altLang="en-US" sz="1500" b="1" dirty="0">
                <a:solidFill>
                  <a:srgbClr val="FF3300"/>
                </a:solidFill>
              </a:rPr>
              <a:t>”</a:t>
            </a:r>
            <a:endParaRPr lang="en-US" altLang="zh-CN" sz="1500" b="1" dirty="0">
              <a:solidFill>
                <a:srgbClr val="FF3300"/>
              </a:solidFill>
            </a:endParaRPr>
          </a:p>
          <a:p>
            <a:pPr algn="l"/>
            <a:r>
              <a:rPr lang="en-US" altLang="zh-CN" sz="1500" dirty="0"/>
              <a:t>Route Name</a:t>
            </a:r>
            <a:r>
              <a:rPr lang="zh-CN" altLang="en-US" sz="1500" dirty="0"/>
              <a:t>中選擇對應“</a:t>
            </a:r>
            <a:r>
              <a:rPr lang="en-US" altLang="zh-CN" sz="1500" dirty="0"/>
              <a:t>routing  name</a:t>
            </a:r>
            <a:r>
              <a:rPr lang="zh-CN" altLang="en-US" sz="1500" dirty="0"/>
              <a:t>”后選擇</a:t>
            </a:r>
            <a:r>
              <a:rPr lang="en-US" altLang="zh-CN" sz="1500" dirty="0"/>
              <a:t>”OK”</a:t>
            </a:r>
          </a:p>
          <a:p>
            <a:pPr algn="l"/>
            <a:endParaRPr lang="en-US" altLang="zh-CN" sz="1500" dirty="0"/>
          </a:p>
        </p:txBody>
      </p:sp>
      <p:sp>
        <p:nvSpPr>
          <p:cNvPr id="6" name="十邊形 5"/>
          <p:cNvSpPr/>
          <p:nvPr/>
        </p:nvSpPr>
        <p:spPr bwMode="auto">
          <a:xfrm>
            <a:off x="5791200" y="2590800"/>
            <a:ext cx="304800" cy="228600"/>
          </a:xfrm>
          <a:prstGeom prst="decago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標楷體" pitchFamily="65" charset="-120"/>
              </a:rPr>
              <a:t>1</a:t>
            </a:r>
            <a:endParaRPr kumimoji="1" lang="zh-TW" altLang="en-US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5943600"/>
            <a:ext cx="3333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維修工單開立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28700"/>
            <a:ext cx="7620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304800" y="5715000"/>
            <a:ext cx="57912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1500" dirty="0"/>
              <a:t>選擇</a:t>
            </a:r>
            <a:r>
              <a:rPr lang="en-US" altLang="zh-CN" sz="1500" dirty="0"/>
              <a:t>”OK”</a:t>
            </a:r>
            <a:r>
              <a:rPr lang="zh-CN" altLang="en-US" sz="1500" dirty="0"/>
              <a:t>后即出現上記畫面，選擇“       保存”即完成維修工單開立</a:t>
            </a:r>
            <a:endParaRPr lang="en-US" altLang="zh-CN" sz="1500" dirty="0"/>
          </a:p>
          <a:p>
            <a:pPr algn="l"/>
            <a:endParaRPr lang="en-US" altLang="zh-CN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0" y="5915025"/>
            <a:ext cx="238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</a:t>
            </a:r>
            <a:r>
              <a:rPr lang="zh-CN" altLang="en-US" dirty="0"/>
              <a:t>狀態介紹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書卷 (水平) 4"/>
          <p:cNvSpPr/>
          <p:nvPr/>
        </p:nvSpPr>
        <p:spPr bwMode="auto">
          <a:xfrm>
            <a:off x="304800" y="5181600"/>
            <a:ext cx="6248400" cy="19812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500" dirty="0"/>
              <a:t>Unreleased</a:t>
            </a:r>
            <a:r>
              <a:rPr lang="zh-CN" altLang="en-US" sz="1500" dirty="0"/>
              <a:t>：工單開立上線生產工單</a:t>
            </a:r>
            <a:r>
              <a:rPr lang="en-US" altLang="zh-CN" sz="1500" dirty="0"/>
              <a:t>, </a:t>
            </a:r>
            <a:r>
              <a:rPr lang="zh-CN" altLang="en-US" sz="1500" dirty="0"/>
              <a:t>未打开</a:t>
            </a:r>
            <a:endParaRPr lang="en-US" altLang="zh-CN" sz="1500" dirty="0"/>
          </a:p>
          <a:p>
            <a:pPr algn="l"/>
            <a:r>
              <a:rPr lang="en-US" altLang="zh-CN" sz="1500" dirty="0"/>
              <a:t>Released</a:t>
            </a:r>
            <a:r>
              <a:rPr lang="zh-CN" altLang="en-US" sz="1500" dirty="0"/>
              <a:t>：已排上線生產工單，已打开</a:t>
            </a:r>
            <a:endParaRPr lang="en-US" altLang="zh-CN" sz="1500" dirty="0"/>
          </a:p>
          <a:p>
            <a:pPr algn="l"/>
            <a:r>
              <a:rPr lang="en-US" altLang="zh-CN" sz="1500" dirty="0"/>
              <a:t>Complete</a:t>
            </a:r>
            <a:r>
              <a:rPr lang="zh-CN" altLang="en-US" sz="1500" dirty="0"/>
              <a:t>：工單完工數量等于生產數量</a:t>
            </a:r>
            <a:r>
              <a:rPr lang="en-US" altLang="zh-CN" sz="1500" dirty="0"/>
              <a:t>,</a:t>
            </a:r>
            <a:r>
              <a:rPr lang="zh-CN" altLang="en-US" sz="1500" dirty="0"/>
              <a:t>且材料與板子都已退料完成</a:t>
            </a:r>
            <a:endParaRPr lang="en-US" altLang="zh-CN" sz="1500" dirty="0"/>
          </a:p>
          <a:p>
            <a:pPr algn="l"/>
            <a:r>
              <a:rPr lang="en-US" altLang="zh-CN" sz="1500" dirty="0"/>
              <a:t>Cancelled</a:t>
            </a:r>
            <a:r>
              <a:rPr lang="zh-CN" altLang="en-US" sz="1500" dirty="0"/>
              <a:t>：工單開立后未生產关闭的工單</a:t>
            </a:r>
            <a:endParaRPr lang="en-US" altLang="zh-CN" sz="1500" dirty="0"/>
          </a:p>
          <a:p>
            <a:pPr algn="l"/>
            <a:r>
              <a:rPr lang="en-US" altLang="zh-CN" sz="1500" dirty="0"/>
              <a:t>Closed</a:t>
            </a:r>
            <a:r>
              <a:rPr lang="zh-CN" altLang="en-US" sz="1500" dirty="0"/>
              <a:t>：財務已結帳工單彻底关闭，無法再打開</a:t>
            </a:r>
            <a:endParaRPr lang="en-US" altLang="zh-CN" sz="1500" dirty="0"/>
          </a:p>
          <a:p>
            <a:pPr algn="l"/>
            <a:r>
              <a:rPr lang="en-US" altLang="zh-CN" sz="1500" dirty="0"/>
              <a:t>ON  Hold</a:t>
            </a:r>
            <a:r>
              <a:rPr lang="zh-CN" altLang="en-US" sz="1500" dirty="0"/>
              <a:t>：工單暂时</a:t>
            </a:r>
            <a:r>
              <a:rPr lang="en-US" altLang="zh-CN" sz="1500" dirty="0"/>
              <a:t>ON  Hold</a:t>
            </a:r>
            <a:r>
              <a:rPr lang="zh-CN" altLang="en-US" sz="1500" dirty="0"/>
              <a:t>，基本不用此類型</a:t>
            </a:r>
            <a:endParaRPr lang="en-US" altLang="zh-CN" sz="1500" dirty="0"/>
          </a:p>
          <a:p>
            <a:pPr algn="l"/>
            <a:endParaRPr lang="en-US" altLang="zh-CN" sz="15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重工工單子分類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990600"/>
            <a:ext cx="8010525" cy="564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重工工單子分類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r>
              <a:rPr lang="en-US" altLang="zh-TW" dirty="0"/>
              <a:t>Disassemble </a:t>
            </a:r>
            <a:r>
              <a:rPr lang="zh-CN" altLang="en-US" dirty="0"/>
              <a:t>拆解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高階拆解成低階主要用于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1)99</a:t>
            </a:r>
            <a:r>
              <a:rPr lang="zh-CN" altLang="en-US" dirty="0"/>
              <a:t>重工成</a:t>
            </a:r>
            <a:r>
              <a:rPr lang="en-US" altLang="zh-CN" dirty="0"/>
              <a:t>98,</a:t>
            </a:r>
            <a:r>
              <a:rPr lang="zh-TW" altLang="en-US" dirty="0"/>
              <a:t>開</a:t>
            </a:r>
            <a:r>
              <a:rPr lang="en-US" altLang="zh-TW" dirty="0"/>
              <a:t>98Rework</a:t>
            </a:r>
            <a:r>
              <a:rPr lang="zh-TW" altLang="en-US" dirty="0"/>
              <a:t>工單帶</a:t>
            </a:r>
            <a:r>
              <a:rPr lang="en-US" altLang="zh-TW" dirty="0"/>
              <a:t>99</a:t>
            </a:r>
            <a:r>
              <a:rPr lang="zh-TW" altLang="en-US" dirty="0"/>
              <a:t>料號</a:t>
            </a:r>
            <a:r>
              <a:rPr lang="en-US" altLang="zh-TW" dirty="0"/>
              <a:t>,</a:t>
            </a:r>
            <a:r>
              <a:rPr lang="zh-TW" altLang="en-US" dirty="0"/>
              <a:t>即拆包裝還原成</a:t>
            </a:r>
            <a:r>
              <a:rPr lang="en-US" altLang="zh-TW" dirty="0"/>
              <a:t>98 </a:t>
            </a:r>
            <a:r>
              <a:rPr lang="zh-TW" altLang="en-US" dirty="0"/>
              <a:t>退</a:t>
            </a:r>
            <a:r>
              <a:rPr lang="en-US" altLang="zh-TW" dirty="0"/>
              <a:t>99</a:t>
            </a:r>
            <a:r>
              <a:rPr lang="zh-TW" altLang="en-US" dirty="0"/>
              <a:t>階物料</a:t>
            </a:r>
            <a:endParaRPr lang="en-US" altLang="zh-TW" dirty="0"/>
          </a:p>
          <a:p>
            <a:pPr>
              <a:buNone/>
            </a:pPr>
            <a:r>
              <a:rPr lang="en-US" altLang="zh-CN" dirty="0"/>
              <a:t>2)</a:t>
            </a:r>
            <a:r>
              <a:rPr lang="zh-TW" altLang="en-US" dirty="0"/>
              <a:t> </a:t>
            </a:r>
            <a:r>
              <a:rPr lang="en-US" altLang="zh-TW" dirty="0"/>
              <a:t>98</a:t>
            </a:r>
            <a:r>
              <a:rPr lang="zh-TW" altLang="en-US" dirty="0"/>
              <a:t>重工成</a:t>
            </a:r>
            <a:r>
              <a:rPr lang="en-US" altLang="zh-TW" dirty="0"/>
              <a:t>97,</a:t>
            </a:r>
            <a:r>
              <a:rPr lang="zh-TW" altLang="en-US" dirty="0"/>
              <a:t>開</a:t>
            </a:r>
            <a:r>
              <a:rPr lang="en-US" altLang="zh-TW" dirty="0"/>
              <a:t>97Rework</a:t>
            </a:r>
            <a:r>
              <a:rPr lang="zh-TW" altLang="en-US" dirty="0"/>
              <a:t>工單帶</a:t>
            </a:r>
            <a:r>
              <a:rPr lang="en-US" altLang="zh-TW" dirty="0"/>
              <a:t>98</a:t>
            </a:r>
            <a:r>
              <a:rPr lang="zh-TW" altLang="en-US" dirty="0"/>
              <a:t>料號</a:t>
            </a:r>
            <a:r>
              <a:rPr lang="en-US" altLang="zh-TW" dirty="0"/>
              <a:t>,</a:t>
            </a:r>
            <a:r>
              <a:rPr lang="zh-TW" altLang="en-US" dirty="0"/>
              <a:t>即拆殼還原成</a:t>
            </a:r>
            <a:r>
              <a:rPr lang="en-US" altLang="zh-TW" dirty="0"/>
              <a:t>97 </a:t>
            </a:r>
            <a:r>
              <a:rPr lang="zh-TW" altLang="en-US" dirty="0"/>
              <a:t>退</a:t>
            </a:r>
            <a:r>
              <a:rPr lang="en-US" altLang="zh-TW" dirty="0"/>
              <a:t>98</a:t>
            </a:r>
            <a:r>
              <a:rPr lang="zh-TW" altLang="en-US" dirty="0"/>
              <a:t>階物料</a:t>
            </a:r>
            <a:endParaRPr lang="en-US" altLang="zh-TW" dirty="0"/>
          </a:p>
          <a:p>
            <a:r>
              <a:rPr lang="en-US" altLang="zh-CN" dirty="0"/>
              <a:t>EC</a:t>
            </a:r>
            <a:r>
              <a:rPr lang="zh-CN" altLang="en-US" dirty="0"/>
              <a:t>：材料变更重工</a:t>
            </a:r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换机种：转换料号，如</a:t>
            </a:r>
            <a:r>
              <a:rPr lang="en-US" altLang="zh-CN" dirty="0"/>
              <a:t>A</a:t>
            </a:r>
            <a:r>
              <a:rPr lang="zh-CN" altLang="en-US" dirty="0"/>
              <a:t>料号重工成</a:t>
            </a:r>
            <a:r>
              <a:rPr lang="en-US" altLang="zh-CN" dirty="0"/>
              <a:t>B</a:t>
            </a:r>
            <a:r>
              <a:rPr lang="zh-CN" altLang="en-US" dirty="0"/>
              <a:t>料号</a:t>
            </a:r>
            <a:r>
              <a:rPr lang="en-US" altLang="zh-CN" dirty="0"/>
              <a:t>,</a:t>
            </a:r>
            <a:r>
              <a:rPr lang="zh-CN" altLang="en-US" dirty="0"/>
              <a:t>开</a:t>
            </a:r>
            <a:r>
              <a:rPr lang="en-US" altLang="zh-CN" dirty="0"/>
              <a:t>B</a:t>
            </a:r>
            <a:r>
              <a:rPr lang="zh-CN" altLang="en-US" dirty="0"/>
              <a:t>料号重工工单带</a:t>
            </a:r>
            <a:r>
              <a:rPr lang="en-US" altLang="zh-CN" dirty="0"/>
              <a:t>A</a:t>
            </a:r>
            <a:r>
              <a:rPr lang="zh-CN" altLang="en-US" dirty="0"/>
              <a:t>料号及需更换的材料</a:t>
            </a:r>
            <a:endParaRPr lang="en-US" altLang="zh-CN" dirty="0"/>
          </a:p>
          <a:p>
            <a:r>
              <a:rPr lang="en-US" altLang="zh-CN" dirty="0"/>
              <a:t>Rework</a:t>
            </a:r>
            <a:r>
              <a:rPr lang="zh-CN" altLang="en-US" dirty="0"/>
              <a:t>：开立需重工料号工单</a:t>
            </a:r>
            <a:r>
              <a:rPr lang="en-US" altLang="zh-CN" dirty="0"/>
              <a:t>,</a:t>
            </a:r>
            <a:r>
              <a:rPr lang="zh-CN" altLang="en-US" dirty="0"/>
              <a:t>单身带重工之料号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重工工單子分類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43000" y="1295400"/>
            <a:ext cx="7467600" cy="4191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024" y="990600"/>
            <a:ext cx="880377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 單類型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重工工單特別要求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altLang="zh-TW" dirty="0"/>
              <a:t>WO</a:t>
            </a:r>
            <a:r>
              <a:rPr lang="zh-TW" altLang="en-US" dirty="0"/>
              <a:t>的特定欄位內需要註明權責單位 </a:t>
            </a:r>
            <a:r>
              <a:rPr lang="en-US" altLang="zh-TW" dirty="0"/>
              <a:t>/ </a:t>
            </a:r>
            <a:r>
              <a:rPr lang="zh-TW" altLang="en-US" dirty="0"/>
              <a:t>人名 </a:t>
            </a:r>
            <a:endParaRPr lang="en-US" altLang="zh-TW" dirty="0"/>
          </a:p>
          <a:p>
            <a:pPr>
              <a:buNone/>
            </a:pPr>
            <a:r>
              <a:rPr lang="zh-CN" altLang="en-US" dirty="0"/>
              <a:t>目的：</a:t>
            </a:r>
            <a:r>
              <a:rPr lang="zh-TW" altLang="en-US" dirty="0"/>
              <a:t>以利工單 </a:t>
            </a:r>
            <a:r>
              <a:rPr lang="en-US" altLang="zh-TW" dirty="0"/>
              <a:t>Completed </a:t>
            </a:r>
            <a:r>
              <a:rPr lang="zh-TW" altLang="en-US" dirty="0"/>
              <a:t>時統計權責歸屬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1.</a:t>
            </a:r>
            <a:r>
              <a:rPr lang="zh-TW" altLang="en-US" dirty="0"/>
              <a:t>新開立之 </a:t>
            </a:r>
            <a:r>
              <a:rPr lang="en-US" altLang="zh-TW" dirty="0"/>
              <a:t>Rework </a:t>
            </a:r>
            <a:r>
              <a:rPr lang="zh-TW" altLang="en-US" dirty="0"/>
              <a:t>工單 </a:t>
            </a:r>
            <a:r>
              <a:rPr lang="en-US" altLang="zh-TW" dirty="0"/>
              <a:t>, </a:t>
            </a:r>
            <a:r>
              <a:rPr lang="zh-TW" altLang="en-US" dirty="0"/>
              <a:t>在 </a:t>
            </a:r>
            <a:r>
              <a:rPr lang="en-US" altLang="zh-TW" dirty="0"/>
              <a:t>APS </a:t>
            </a:r>
            <a:r>
              <a:rPr lang="en-US" altLang="zh-TW" dirty="0" err="1"/>
              <a:t>iMO</a:t>
            </a:r>
            <a:r>
              <a:rPr lang="en-US" altLang="zh-TW" dirty="0"/>
              <a:t> </a:t>
            </a:r>
            <a:r>
              <a:rPr lang="zh-TW" altLang="en-US" dirty="0"/>
              <a:t>欄內註明權責單位 </a:t>
            </a:r>
            <a:r>
              <a:rPr lang="en-US" altLang="zh-TW" dirty="0"/>
              <a:t>/ </a:t>
            </a:r>
            <a:r>
              <a:rPr lang="zh-TW" altLang="en-US" dirty="0"/>
              <a:t>人名權責單位 </a:t>
            </a:r>
            <a:r>
              <a:rPr lang="en-US" altLang="zh-TW" dirty="0"/>
              <a:t>/ </a:t>
            </a:r>
            <a:r>
              <a:rPr lang="zh-TW" altLang="en-US" dirty="0"/>
              <a:t>人名劃分 </a:t>
            </a:r>
            <a:endParaRPr lang="zh-TW" altLang="en-US" b="0" dirty="0"/>
          </a:p>
          <a:p>
            <a:pPr>
              <a:buNone/>
            </a:pPr>
            <a:r>
              <a:rPr lang="zh-TW" altLang="en-US" dirty="0"/>
              <a:t>    </a:t>
            </a:r>
            <a:r>
              <a:rPr lang="en-US" altLang="zh-TW" dirty="0">
                <a:solidFill>
                  <a:srgbClr val="0000FF"/>
                </a:solidFill>
              </a:rPr>
              <a:t>1.1</a:t>
            </a:r>
            <a:r>
              <a:rPr lang="en-US" altLang="zh-TW" dirty="0"/>
              <a:t> </a:t>
            </a:r>
            <a:r>
              <a:rPr lang="zh-TW" altLang="en-US" dirty="0"/>
              <a:t>若為 </a:t>
            </a:r>
            <a:r>
              <a:rPr lang="en-US" altLang="zh-TW" dirty="0"/>
              <a:t>BU </a:t>
            </a:r>
            <a:r>
              <a:rPr lang="zh-TW" altLang="en-US" dirty="0"/>
              <a:t>要求 </a:t>
            </a:r>
            <a:r>
              <a:rPr lang="en-US" altLang="zh-TW" dirty="0"/>
              <a:t>, </a:t>
            </a:r>
            <a:r>
              <a:rPr lang="zh-TW" altLang="en-US" dirty="0"/>
              <a:t>如開聯絡單 </a:t>
            </a:r>
            <a:r>
              <a:rPr lang="en-US" altLang="zh-TW" dirty="0"/>
              <a:t>, </a:t>
            </a:r>
            <a:r>
              <a:rPr lang="zh-TW" altLang="en-US" dirty="0"/>
              <a:t>客戶要求 </a:t>
            </a:r>
            <a:r>
              <a:rPr lang="en-US" altLang="zh-TW" dirty="0"/>
              <a:t>... etc. </a:t>
            </a:r>
            <a:r>
              <a:rPr lang="zh-TW" altLang="en-US" dirty="0"/>
              <a:t>確定權責歸 </a:t>
            </a:r>
            <a:r>
              <a:rPr lang="en-US" altLang="zh-TW" dirty="0"/>
              <a:t>BU </a:t>
            </a:r>
            <a:r>
              <a:rPr lang="zh-TW" altLang="en-US" dirty="0"/>
              <a:t>在 </a:t>
            </a:r>
            <a:r>
              <a:rPr lang="en-US" altLang="zh-TW" dirty="0"/>
              <a:t>APS </a:t>
            </a:r>
            <a:r>
              <a:rPr lang="en-US" altLang="zh-TW" dirty="0" err="1"/>
              <a:t>iMO</a:t>
            </a:r>
            <a:r>
              <a:rPr lang="en-US" altLang="zh-TW" dirty="0"/>
              <a:t> </a:t>
            </a:r>
            <a:r>
              <a:rPr lang="zh-TW" altLang="en-US" dirty="0"/>
              <a:t>欄內註明提出需求之文件 </a:t>
            </a:r>
            <a:r>
              <a:rPr lang="en-US" altLang="zh-TW" dirty="0"/>
              <a:t>No. </a:t>
            </a:r>
            <a:r>
              <a:rPr lang="zh-TW" altLang="en-US" dirty="0"/>
              <a:t>及提出需求之 </a:t>
            </a:r>
            <a:r>
              <a:rPr lang="en-US" altLang="zh-TW" dirty="0"/>
              <a:t>PM / Sales </a:t>
            </a:r>
            <a:r>
              <a:rPr lang="zh-TW" altLang="en-US" dirty="0"/>
              <a:t>姓名 </a:t>
            </a:r>
            <a:r>
              <a:rPr lang="en-US" altLang="zh-TW" dirty="0"/>
              <a:t>, </a:t>
            </a:r>
            <a:r>
              <a:rPr lang="zh-TW" altLang="en-US" dirty="0"/>
              <a:t>如無文件 </a:t>
            </a:r>
            <a:r>
              <a:rPr lang="en-US" altLang="zh-TW" dirty="0"/>
              <a:t>No.  </a:t>
            </a:r>
            <a:r>
              <a:rPr lang="zh-TW" altLang="en-US" dirty="0"/>
              <a:t>至少要有姓名 </a:t>
            </a:r>
            <a:endParaRPr lang="zh-TW" altLang="en-US" b="0" dirty="0"/>
          </a:p>
          <a:p>
            <a:pPr>
              <a:buNone/>
            </a:pPr>
            <a:r>
              <a:rPr lang="zh-TW" altLang="en-US" dirty="0"/>
              <a:t>    </a:t>
            </a:r>
            <a:r>
              <a:rPr lang="en-US" altLang="zh-TW" dirty="0">
                <a:solidFill>
                  <a:srgbClr val="0000FF"/>
                </a:solidFill>
              </a:rPr>
              <a:t>1.2 </a:t>
            </a:r>
            <a:r>
              <a:rPr lang="zh-TW" altLang="en-US" dirty="0"/>
              <a:t>若因內部 </a:t>
            </a:r>
            <a:r>
              <a:rPr lang="en-US" altLang="zh-TW" dirty="0"/>
              <a:t>Process issues </a:t>
            </a:r>
            <a:r>
              <a:rPr lang="zh-TW" altLang="en-US" dirty="0"/>
              <a:t>而開立 </a:t>
            </a:r>
            <a:r>
              <a:rPr lang="en-US" altLang="zh-TW" dirty="0"/>
              <a:t>Rework </a:t>
            </a:r>
            <a:r>
              <a:rPr lang="zh-TW" altLang="en-US" dirty="0"/>
              <a:t>工單 </a:t>
            </a:r>
            <a:r>
              <a:rPr lang="en-US" altLang="zh-TW" dirty="0"/>
              <a:t>, </a:t>
            </a:r>
            <a:r>
              <a:rPr lang="zh-TW" altLang="en-US" dirty="0"/>
              <a:t>則於 </a:t>
            </a:r>
            <a:r>
              <a:rPr lang="en-US" altLang="zh-TW" dirty="0"/>
              <a:t>APS </a:t>
            </a:r>
            <a:r>
              <a:rPr lang="en-US" altLang="zh-TW" dirty="0" err="1"/>
              <a:t>iMO</a:t>
            </a:r>
            <a:r>
              <a:rPr lang="en-US" altLang="zh-TW" dirty="0"/>
              <a:t> </a:t>
            </a:r>
            <a:r>
              <a:rPr lang="zh-TW" altLang="en-US" dirty="0"/>
              <a:t>欄內註明 </a:t>
            </a:r>
            <a:r>
              <a:rPr lang="en-US" altLang="zh-TW" dirty="0"/>
              <a:t>MFG </a:t>
            </a:r>
            <a:r>
              <a:rPr lang="zh-TW" altLang="en-US" dirty="0"/>
              <a:t>部 </a:t>
            </a:r>
            <a:r>
              <a:rPr lang="en-US" altLang="zh-TW" dirty="0"/>
              <a:t>/ </a:t>
            </a:r>
            <a:r>
              <a:rPr lang="zh-TW" altLang="en-US" dirty="0">
                <a:solidFill>
                  <a:srgbClr val="0000FF"/>
                </a:solidFill>
              </a:rPr>
              <a:t>處級主管姓名 </a:t>
            </a:r>
            <a:r>
              <a:rPr lang="en-US" altLang="zh-TW" dirty="0"/>
              <a:t>.</a:t>
            </a:r>
            <a:endParaRPr lang="zh-TW" altLang="en-US" b="0" dirty="0"/>
          </a:p>
          <a:p>
            <a:pPr>
              <a:buNone/>
            </a:pPr>
            <a:r>
              <a:rPr lang="en-US" altLang="zh-TW" dirty="0"/>
              <a:t>2. Rework </a:t>
            </a:r>
            <a:r>
              <a:rPr lang="zh-TW" altLang="en-US" dirty="0"/>
              <a:t>工時統計每月統計一次 </a:t>
            </a:r>
            <a:r>
              <a:rPr lang="en-US" altLang="zh-TW" dirty="0"/>
              <a:t>, </a:t>
            </a:r>
            <a:r>
              <a:rPr lang="zh-TW" altLang="en-US" dirty="0"/>
              <a:t>於月初統計前一月 </a:t>
            </a:r>
            <a:r>
              <a:rPr lang="en-US" altLang="zh-TW" dirty="0"/>
              <a:t>Completed </a:t>
            </a:r>
            <a:r>
              <a:rPr lang="zh-TW" altLang="en-US" dirty="0"/>
              <a:t>的 </a:t>
            </a:r>
            <a:r>
              <a:rPr lang="en-US" altLang="zh-TW" dirty="0"/>
              <a:t>Rework </a:t>
            </a:r>
            <a:r>
              <a:rPr lang="zh-TW" altLang="en-US" dirty="0"/>
              <a:t>工單 </a:t>
            </a:r>
            <a:r>
              <a:rPr lang="en-US" altLang="zh-TW" dirty="0"/>
              <a:t>, </a:t>
            </a:r>
            <a:r>
              <a:rPr lang="zh-TW" altLang="en-US" dirty="0"/>
              <a:t>並做 </a:t>
            </a:r>
            <a:r>
              <a:rPr lang="en-US" altLang="zh-TW" dirty="0"/>
              <a:t>BU </a:t>
            </a:r>
            <a:r>
              <a:rPr lang="zh-TW" altLang="en-US" dirty="0"/>
              <a:t>權責歸屬後提供給</a:t>
            </a:r>
            <a:r>
              <a:rPr lang="en-US" altLang="zh-TW" dirty="0"/>
              <a:t>HK </a:t>
            </a:r>
            <a:r>
              <a:rPr lang="zh-TW" altLang="en-US" dirty="0"/>
              <a:t>財務 </a:t>
            </a:r>
            <a:r>
              <a:rPr lang="en-US" altLang="zh-TW" dirty="0"/>
              <a:t>.</a:t>
            </a:r>
            <a:endParaRPr lang="zh-TW" altLang="en-US" b="0" dirty="0"/>
          </a:p>
          <a:p>
            <a:pPr>
              <a:buNone/>
            </a:pPr>
            <a:r>
              <a:rPr lang="en-US" altLang="zh-TW" dirty="0"/>
              <a:t>3. </a:t>
            </a:r>
            <a:r>
              <a:rPr lang="zh-TW" altLang="en-US" dirty="0"/>
              <a:t>屬 </a:t>
            </a:r>
            <a:r>
              <a:rPr lang="en-US" altLang="zh-TW" dirty="0"/>
              <a:t>Process issues </a:t>
            </a:r>
            <a:r>
              <a:rPr lang="zh-TW" altLang="en-US" dirty="0"/>
              <a:t>的重工成本也一併統計 </a:t>
            </a:r>
            <a:r>
              <a:rPr lang="en-US" altLang="zh-TW" dirty="0"/>
              <a:t>, </a:t>
            </a:r>
            <a:r>
              <a:rPr lang="zh-TW" altLang="en-US" dirty="0"/>
              <a:t>但不歸予 </a:t>
            </a:r>
            <a:r>
              <a:rPr lang="en-US" altLang="zh-TW" dirty="0"/>
              <a:t>BU</a:t>
            </a:r>
            <a:endParaRPr lang="zh-TW" altLang="en-US" b="0" dirty="0"/>
          </a:p>
          <a:p>
            <a:pPr>
              <a:buNone/>
            </a:pPr>
            <a:r>
              <a:rPr lang="en-US" altLang="zh-TW" dirty="0"/>
              <a:t>4. Rework </a:t>
            </a:r>
            <a:r>
              <a:rPr lang="zh-TW" altLang="en-US" dirty="0"/>
              <a:t>工時為該 </a:t>
            </a:r>
            <a:r>
              <a:rPr lang="en-US" altLang="zh-TW" dirty="0"/>
              <a:t>Rework </a:t>
            </a:r>
            <a:r>
              <a:rPr lang="zh-TW" altLang="en-US" dirty="0"/>
              <a:t>工單產線回饋的實報實銷工時</a:t>
            </a:r>
            <a:endParaRPr lang="zh-TW" altLang="en-US" b="0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重工工單特別要求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962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143000"/>
            <a:ext cx="8305799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重工工單特別要求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1494" y="990600"/>
            <a:ext cx="7261906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工單開立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179C5-B2D9-4BBF-B5B4-6E383FD5EB95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2905165" y="3048000"/>
            <a:ext cx="35702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54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THANKS!</a:t>
            </a:r>
            <a:endParaRPr lang="zh-TW" altLang="en-US" sz="54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C99FF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275A1-CF43-7EF1-59A1-B4048B0E8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F5141-E3CD-4AA6-97E5-CE28C6C1DBA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3309C-6252-3ACC-D486-D3A7A9F23F8A}"/>
              </a:ext>
            </a:extLst>
          </p:cNvPr>
          <p:cNvSpPr txBox="1"/>
          <p:nvPr/>
        </p:nvSpPr>
        <p:spPr>
          <a:xfrm>
            <a:off x="1441847" y="195560"/>
            <a:ext cx="656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</a:t>
            </a:r>
            <a:r>
              <a:rPr lang="en-US" altLang="zh-CN" sz="2400" dirty="0">
                <a:solidFill>
                  <a:srgbClr val="FFFF00"/>
                </a:solidFill>
              </a:rPr>
              <a:t>ontrol </a:t>
            </a:r>
            <a:r>
              <a:rPr lang="zh-CN" altLang="en-US" sz="2400" dirty="0">
                <a:solidFill>
                  <a:srgbClr val="FFFF00"/>
                </a:solidFill>
              </a:rPr>
              <a:t>工單編碼規則變更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E46A2F5-BB84-580B-A59C-20AD60838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13AD8-D080-D4D0-A14D-7915DBD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" y="3975465"/>
            <a:ext cx="3575234" cy="2806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F1A74-12E9-284E-62FE-8D6D9AFD52CB}"/>
              </a:ext>
            </a:extLst>
          </p:cNvPr>
          <p:cNvSpPr txBox="1"/>
          <p:nvPr/>
        </p:nvSpPr>
        <p:spPr>
          <a:xfrm>
            <a:off x="78582" y="1695856"/>
            <a:ext cx="8734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1. PLM Control Run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單增加</a:t>
            </a:r>
            <a:r>
              <a:rPr lang="en-US" altLang="zh-TW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[ impact FW/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產測</a:t>
            </a:r>
            <a:r>
              <a:rPr lang="en-US" altLang="zh-TW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]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欄位 </a:t>
            </a:r>
            <a:r>
              <a:rPr lang="en-US" altLang="zh-TW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YES=&gt;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工單編碼照舊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（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VC7-1/VC8-1/ VC9-1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）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No=&gt;</a:t>
            </a:r>
            <a:r>
              <a:rPr lang="zh-TW" altLang="en-US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工單編碼第五碼為  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T (</a:t>
            </a:r>
            <a:r>
              <a:rPr lang="zh-TW" altLang="en-US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代表不需要產測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)(VC7-T/VC8-T/VC9-T)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生管依據此欄位，開立不同狀態的編碼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AF5F8-72A6-3063-9BF5-BA0A287D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1" y="4038968"/>
            <a:ext cx="4800599" cy="2742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26D15F-6196-D1B6-C12C-BA1A0C1C9FD6}"/>
              </a:ext>
            </a:extLst>
          </p:cNvPr>
          <p:cNvSpPr txBox="1"/>
          <p:nvPr/>
        </p:nvSpPr>
        <p:spPr>
          <a:xfrm>
            <a:off x="204788" y="2743200"/>
            <a:ext cx="8482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聯絡單硬體、軟體變更欄位</a:t>
            </a:r>
            <a:r>
              <a:rPr lang="zh-CN" altLang="en-US" dirty="0">
                <a:solidFill>
                  <a:srgbClr val="00B0F0"/>
                </a:solidFill>
              </a:rPr>
              <a:t>若打勾在產測程式變更或</a:t>
            </a:r>
            <a:r>
              <a:rPr lang="en-US" altLang="zh-CN" dirty="0">
                <a:solidFill>
                  <a:srgbClr val="00B0F0"/>
                </a:solidFill>
              </a:rPr>
              <a:t>F/W update </a:t>
            </a:r>
            <a:r>
              <a:rPr lang="en-US" altLang="zh-TW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=&gt;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工單編碼照舊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（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VC7-1/VC8-1/ VC9-1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trebuchet ms" panose="020B0603020202020204" pitchFamily="34" charset="0"/>
              </a:rPr>
              <a:t>）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zh-CN" altLang="en-US" dirty="0">
                <a:solidFill>
                  <a:srgbClr val="FF3300"/>
                </a:solidFill>
                <a:latin typeface="trebuchet ms" panose="020B0603020202020204" pitchFamily="34" charset="0"/>
              </a:rPr>
              <a:t>若打勾在</a:t>
            </a:r>
            <a:r>
              <a:rPr lang="en-US" altLang="zh-CN" dirty="0">
                <a:solidFill>
                  <a:srgbClr val="FF3300"/>
                </a:solidFill>
                <a:latin typeface="trebuchet ms" panose="020B0603020202020204" pitchFamily="34" charset="0"/>
              </a:rPr>
              <a:t>others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=&gt;</a:t>
            </a:r>
            <a:r>
              <a:rPr lang="zh-TW" altLang="en-US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工單編碼第五碼為  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T (</a:t>
            </a:r>
            <a:r>
              <a:rPr lang="zh-TW" altLang="en-US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代表不需要產測</a:t>
            </a:r>
            <a:r>
              <a:rPr lang="en-US" altLang="zh-TW" b="0" i="0" dirty="0">
                <a:solidFill>
                  <a:srgbClr val="FF3300"/>
                </a:solidFill>
                <a:effectLst/>
                <a:latin typeface="trebuchet ms" panose="020B0603020202020204" pitchFamily="34" charset="0"/>
              </a:rPr>
              <a:t>)(VC7-T/VC8-T/VC9-T)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生管依據此欄位，開立不同狀態的編碼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6532-CD0F-2C5E-5E2F-652BE9B83886}"/>
              </a:ext>
            </a:extLst>
          </p:cNvPr>
          <p:cNvSpPr txBox="1"/>
          <p:nvPr/>
        </p:nvSpPr>
        <p:spPr>
          <a:xfrm>
            <a:off x="-381000" y="1125890"/>
            <a:ext cx="770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4/18 </a:t>
            </a:r>
            <a:r>
              <a:rPr lang="zh-CN" altLang="en-US" dirty="0"/>
              <a:t>開始大家開立</a:t>
            </a:r>
            <a:r>
              <a:rPr lang="en-US" altLang="zh-CN" dirty="0"/>
              <a:t>Control Run </a:t>
            </a:r>
            <a:r>
              <a:rPr lang="zh-CN" altLang="en-US" dirty="0"/>
              <a:t>工單請使用新的編碼規則如下：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39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17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0F0E24-D60D-4104-BBD0-9F56CCE63B8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圓角矩形 14"/>
          <p:cNvSpPr/>
          <p:nvPr/>
        </p:nvSpPr>
        <p:spPr bwMode="auto">
          <a:xfrm>
            <a:off x="609600" y="3810000"/>
            <a:ext cx="2590800" cy="381000"/>
          </a:xfrm>
          <a:prstGeom prst="round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600" b="1" dirty="0"/>
              <a:t>CS  WI PC</a:t>
            </a:r>
            <a:r>
              <a:rPr lang="zh-CN" altLang="en-US" sz="1600" b="1" dirty="0"/>
              <a:t>工單開立模組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工單開立原則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/>
            <a:r>
              <a:rPr lang="zh-TW" altLang="en-US" dirty="0"/>
              <a:t>工單開立原則</a:t>
            </a:r>
          </a:p>
          <a:p>
            <a:pPr eaLnBrk="1" fontAlgn="ctr" hangingPunct="1"/>
            <a:r>
              <a:rPr lang="en-US" b="0" dirty="0"/>
              <a:t>1.Rolling </a:t>
            </a:r>
            <a:r>
              <a:rPr lang="en-US" b="0" dirty="0" err="1"/>
              <a:t>forecast（forecast&amp;SO</a:t>
            </a:r>
            <a:r>
              <a:rPr lang="en-US" b="0" dirty="0"/>
              <a:t>&amp;</a:t>
            </a:r>
            <a:r>
              <a:rPr lang="zh-TW" altLang="en-US" b="0" dirty="0"/>
              <a:t>策備）</a:t>
            </a:r>
          </a:p>
          <a:p>
            <a:pPr eaLnBrk="1" fontAlgn="ctr" hangingPunct="1"/>
            <a:r>
              <a:rPr lang="en-US" b="0" dirty="0"/>
              <a:t>2.Pilot run</a:t>
            </a:r>
            <a:r>
              <a:rPr lang="zh-TW" altLang="en-US" b="0" dirty="0"/>
              <a:t>單 </a:t>
            </a:r>
          </a:p>
          <a:p>
            <a:pPr eaLnBrk="1" fontAlgn="ctr" hangingPunct="1"/>
            <a:r>
              <a:rPr lang="en-US" b="0" dirty="0"/>
              <a:t>3.Control run</a:t>
            </a:r>
            <a:r>
              <a:rPr lang="zh-TW" altLang="en-US" b="0" dirty="0"/>
              <a:t>單 </a:t>
            </a:r>
          </a:p>
          <a:p>
            <a:pPr eaLnBrk="1" fontAlgn="ctr" hangingPunct="1"/>
            <a:r>
              <a:rPr lang="en-US" b="0" dirty="0"/>
              <a:t>4.</a:t>
            </a:r>
            <a:r>
              <a:rPr lang="zh-TW" altLang="en-US" b="0" dirty="0"/>
              <a:t>樣品需求單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29F10-529E-4537-B54B-440BA754EF8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8991600" cy="56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圖說文字 7"/>
          <p:cNvSpPr>
            <a:spLocks noChangeArrowheads="1"/>
          </p:cNvSpPr>
          <p:nvPr/>
        </p:nvSpPr>
        <p:spPr bwMode="auto">
          <a:xfrm>
            <a:off x="2971800" y="3505200"/>
            <a:ext cx="2209800" cy="609600"/>
          </a:xfrm>
          <a:prstGeom prst="wedgeRectCallout">
            <a:avLst>
              <a:gd name="adj1" fmla="val -116631"/>
              <a:gd name="adj2" fmla="val -44046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zh-TW" sz="1500" b="1" dirty="0"/>
              <a:t>APS WO import</a:t>
            </a:r>
            <a:r>
              <a:rPr lang="zh-CN" altLang="en-US" sz="1500" b="1" dirty="0"/>
              <a:t>自動開立工單，點擊进入</a:t>
            </a:r>
            <a:endParaRPr lang="zh-TW" altLang="en-US" sz="15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04900"/>
            <a:ext cx="6629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E13BB-1758-4D01-929E-1835E8E5BF6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149" name="矩形圖說文字 7"/>
          <p:cNvSpPr>
            <a:spLocks noChangeArrowheads="1"/>
          </p:cNvSpPr>
          <p:nvPr/>
        </p:nvSpPr>
        <p:spPr bwMode="auto">
          <a:xfrm>
            <a:off x="5181600" y="3276600"/>
            <a:ext cx="1981200" cy="609600"/>
          </a:xfrm>
          <a:prstGeom prst="wedgeRectCallout">
            <a:avLst>
              <a:gd name="adj1" fmla="val -76887"/>
              <a:gd name="adj2" fmla="val -23213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zh-TW" sz="1400" b="1" dirty="0"/>
              <a:t>Item</a:t>
            </a:r>
            <a:r>
              <a:rPr lang="zh-CN" altLang="en-US" sz="1400" b="1" dirty="0"/>
              <a:t>中輸入料號后選“</a:t>
            </a:r>
            <a:r>
              <a:rPr lang="en-US" altLang="zh-CN" sz="1400" b="1" dirty="0"/>
              <a:t>Find</a:t>
            </a:r>
            <a:r>
              <a:rPr lang="zh-CN" altLang="en-US" sz="1400" b="1" dirty="0"/>
              <a:t>”</a:t>
            </a:r>
            <a:endParaRPr lang="zh-TW" altLang="en-US" sz="14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047750"/>
            <a:ext cx="8951913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自動開立工單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BBC706-F2AA-4DEF-8DB9-A27C43EE201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8" name="書卷 (水平) 7"/>
          <p:cNvSpPr/>
          <p:nvPr/>
        </p:nvSpPr>
        <p:spPr bwMode="auto">
          <a:xfrm>
            <a:off x="1447800" y="3505200"/>
            <a:ext cx="2743200" cy="914400"/>
          </a:xfrm>
          <a:prstGeom prst="horizontalScroll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選擇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要開立工單筆數后選“</a:t>
            </a: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transfer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標楷體" pitchFamily="65" charset="-120"/>
              </a:rPr>
              <a:t>”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emtek-Front">
  <a:themeElements>
    <a:clrScheme name="Gemtek-Fro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emtek-Front">
      <a:majorFont>
        <a:latin typeface="Times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Gemtek-Fro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-Fro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12590</TotalTime>
  <Words>1648</Words>
  <Application>Microsoft Office PowerPoint</Application>
  <PresentationFormat>On-screen Show (4:3)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Unicode MS</vt:lpstr>
      <vt:lpstr>標楷體</vt:lpstr>
      <vt:lpstr>Arial</vt:lpstr>
      <vt:lpstr>Times</vt:lpstr>
      <vt:lpstr>Times New Roman</vt:lpstr>
      <vt:lpstr>trebuchet ms</vt:lpstr>
      <vt:lpstr>Wingdings</vt:lpstr>
      <vt:lpstr>Gemtek-Front</vt:lpstr>
      <vt:lpstr>ERP工單開立</vt:lpstr>
      <vt:lpstr>工單開立</vt:lpstr>
      <vt:lpstr>工 單類型</vt:lpstr>
      <vt:lpstr>PowerPoint Presentation</vt:lpstr>
      <vt:lpstr>自動開立工單</vt:lpstr>
      <vt:lpstr>工單開立原則</vt:lpstr>
      <vt:lpstr>自動開立工單</vt:lpstr>
      <vt:lpstr>自動開立工單</vt:lpstr>
      <vt:lpstr>自動開立工單</vt:lpstr>
      <vt:lpstr>自動開立工單</vt:lpstr>
      <vt:lpstr>自動開立工單</vt:lpstr>
      <vt:lpstr>自動開立工單</vt:lpstr>
      <vt:lpstr>自動開立工單</vt:lpstr>
      <vt:lpstr>自動開立工單</vt:lpstr>
      <vt:lpstr>工單查詢</vt:lpstr>
      <vt:lpstr>工單查詢</vt:lpstr>
      <vt:lpstr>工單查詢</vt:lpstr>
      <vt:lpstr>工單數量修改</vt:lpstr>
      <vt:lpstr>手動開立工單</vt:lpstr>
      <vt:lpstr>維修工單開立</vt:lpstr>
      <vt:lpstr>維修工單開立</vt:lpstr>
      <vt:lpstr>維修工單開立</vt:lpstr>
      <vt:lpstr>維修工單開立</vt:lpstr>
      <vt:lpstr>維修工單開立</vt:lpstr>
      <vt:lpstr>維修工單開立</vt:lpstr>
      <vt:lpstr>Status狀態介紹</vt:lpstr>
      <vt:lpstr>重工工單子分類</vt:lpstr>
      <vt:lpstr>重工工單子分類</vt:lpstr>
      <vt:lpstr>重工工單子分類</vt:lpstr>
      <vt:lpstr>重工工單特別要求</vt:lpstr>
      <vt:lpstr>重工工單特別要求</vt:lpstr>
      <vt:lpstr>重工工單特別要求</vt:lpstr>
      <vt:lpstr>工單開立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Dandan_Luo-羅丹丹</dc:creator>
  <cp:lastModifiedBy>vn149</cp:lastModifiedBy>
  <cp:revision>483</cp:revision>
  <cp:lastPrinted>1601-01-01T00:00:00Z</cp:lastPrinted>
  <dcterms:created xsi:type="dcterms:W3CDTF">1601-01-01T00:00:00Z</dcterms:created>
  <dcterms:modified xsi:type="dcterms:W3CDTF">2024-08-05T07:38:01Z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