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302" r:id="rId3"/>
    <p:sldId id="260" r:id="rId4"/>
    <p:sldId id="279" r:id="rId5"/>
    <p:sldId id="280" r:id="rId6"/>
    <p:sldId id="281" r:id="rId7"/>
    <p:sldId id="282" r:id="rId8"/>
    <p:sldId id="283" r:id="rId9"/>
    <p:sldId id="294" r:id="rId10"/>
    <p:sldId id="284" r:id="rId11"/>
    <p:sldId id="287" r:id="rId12"/>
    <p:sldId id="286" r:id="rId13"/>
    <p:sldId id="291" r:id="rId14"/>
    <p:sldId id="290" r:id="rId15"/>
    <p:sldId id="288" r:id="rId16"/>
    <p:sldId id="289" r:id="rId17"/>
    <p:sldId id="292" r:id="rId18"/>
    <p:sldId id="293" r:id="rId19"/>
    <p:sldId id="295" r:id="rId20"/>
    <p:sldId id="273" r:id="rId21"/>
    <p:sldId id="303" r:id="rId22"/>
    <p:sldId id="304" r:id="rId23"/>
    <p:sldId id="306" r:id="rId24"/>
    <p:sldId id="308" r:id="rId25"/>
    <p:sldId id="307" r:id="rId26"/>
    <p:sldId id="296" r:id="rId27"/>
    <p:sldId id="297" r:id="rId28"/>
    <p:sldId id="298" r:id="rId29"/>
    <p:sldId id="299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ple-楊玉蘋" initials="A" lastIdx="0" clrIdx="0">
    <p:extLst>
      <p:ext uri="{19B8F6BF-5375-455C-9EA6-DF929625EA0E}">
        <p15:presenceInfo xmlns:p15="http://schemas.microsoft.com/office/powerpoint/2012/main" userId="S-1-5-21-1159709236-441754618-145457614-62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>
      <p:cViewPr varScale="1">
        <p:scale>
          <a:sx n="85" d="100"/>
          <a:sy n="85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6AEFDF1-3B30-434E-BDDB-A295044665E3}" type="datetimeFigureOut">
              <a:rPr lang="zh-TW" altLang="en-US"/>
              <a:pPr>
                <a:defRPr/>
              </a:pPr>
              <a:t>2025/4/2</a:t>
            </a:fld>
            <a:endParaRPr lang="en-US" altLang="zh-TW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9D0D46-6405-41C8-A777-AB42844861D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8556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9D0D46-6405-41C8-A777-AB42844861DF}" type="slidenum">
              <a:rPr lang="zh-TW" altLang="en-US" smtClean="0"/>
              <a:pPr>
                <a:defRPr/>
              </a:pPr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362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y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3886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TW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3810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TW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  <a:ln w="9525"/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248400"/>
            <a:ext cx="2133600" cy="457200"/>
          </a:xfrm>
        </p:spPr>
        <p:txBody>
          <a:bodyPr/>
          <a:lstStyle>
            <a:lvl1pPr algn="ctr">
              <a:defRPr sz="1200" i="1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Confidential</a:t>
            </a:r>
          </a:p>
          <a:p>
            <a:pPr>
              <a:defRPr/>
            </a:pPr>
            <a:r>
              <a:rPr lang="en-US" altLang="zh-TW" dirty="0"/>
              <a:t>-</a:t>
            </a:r>
            <a:fld id="{2029BC92-70FA-4AB1-833C-876C15148867}" type="slidenum">
              <a:rPr lang="en-US" altLang="zh-TW"/>
              <a:pPr>
                <a:defRPr/>
              </a:pPr>
              <a:t>‹#›</a:t>
            </a:fld>
            <a:r>
              <a:rPr lang="en-US" altLang="zh-TW" dirty="0"/>
              <a:t>-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D9FE-B3B3-4AA5-8678-EE42B6E5152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AF6C1-2CFB-42A6-9C82-F5294AB7EED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72BEB-74F7-47F9-BF5E-8D31B83879C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5C1E5-9972-4053-BF11-D645E4C9EFB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93655-E8D2-4011-8012-6CF36276EC6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D4BE3-6EC7-4EE2-B4A3-45182451541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3AA8A-E8ED-491A-BB7C-8D4B4A15EA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158AC-C1E4-4205-9743-D89EEA176C6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A24F8-3459-445F-AFF5-F15AA53DAC8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D288-0466-49D7-864F-E6FF24DB5F2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02818-A33E-4865-B878-64F375F1EA6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y1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1F90842E-9A15-4D46-A840-919FCC17FF6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64008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200" i="1" dirty="0">
                <a:latin typeface="Times" pitchFamily="18" charset="0"/>
              </a:rPr>
              <a:t>Confidential </a:t>
            </a:r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FF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8424936" cy="2520280"/>
          </a:xfrm>
          <a:ln w="12700"/>
        </p:spPr>
        <p:txBody>
          <a:bodyPr/>
          <a:lstStyle/>
          <a:p>
            <a:pPr eaLnBrk="1" hangingPunct="1"/>
            <a:r>
              <a:rPr lang="en-US" altLang="zh-TW" b="1" smtClean="0"/>
              <a:t>Intel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WI-FI</a:t>
            </a:r>
            <a:r>
              <a:rPr lang="zh-TW" altLang="en-US" b="1" dirty="0" smtClean="0"/>
              <a:t>工單線外匯入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ERP</a:t>
            </a:r>
            <a:r>
              <a:rPr lang="zh-TW" altLang="en-US" b="1" dirty="0" smtClean="0"/>
              <a:t>自動開工單</a:t>
            </a:r>
            <a:r>
              <a:rPr lang="en-US" altLang="zh-TW" b="1" dirty="0" smtClean="0"/>
              <a:t>SOP </a:t>
            </a:r>
            <a:endParaRPr lang="en-US" altLang="zh-TW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By Apple</a:t>
            </a:r>
            <a:endParaRPr lang="zh-TW" altLang="en-US" sz="3600" dirty="0" smtClean="0"/>
          </a:p>
          <a:p>
            <a:pPr eaLnBrk="1" hangingPunct="1"/>
            <a:r>
              <a:rPr lang="en-US" altLang="zh-TW" sz="3600" dirty="0" smtClean="0"/>
              <a:t>2024/06/18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zh-TW" altLang="en-US" dirty="0" smtClean="0"/>
              <a:t>工單開立控卡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非</a:t>
            </a:r>
            <a:r>
              <a:rPr lang="en-US" altLang="zh-TW" dirty="0" smtClean="0"/>
              <a:t>Intel</a:t>
            </a:r>
            <a:r>
              <a:rPr lang="zh-TW" altLang="en-US" dirty="0" smtClean="0"/>
              <a:t>料號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上</a:t>
            </a:r>
            <a:r>
              <a:rPr lang="zh-TW" altLang="en-US" dirty="0">
                <a:sym typeface="Wingdings" panose="05000000000000000000" pitchFamily="2" charset="2"/>
              </a:rPr>
              <a:t>傳</a:t>
            </a:r>
            <a:r>
              <a:rPr lang="zh-TW" altLang="en-US" dirty="0" smtClean="0">
                <a:sym typeface="Wingdings" panose="05000000000000000000" pitchFamily="2" charset="2"/>
              </a:rPr>
              <a:t>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未生成工單</a:t>
            </a:r>
            <a:r>
              <a:rPr lang="zh-TW" altLang="en-US" dirty="0" smtClean="0"/>
              <a:t>原因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There is no </a:t>
            </a:r>
            <a:r>
              <a:rPr lang="en-US" altLang="zh-TW" dirty="0" err="1"/>
              <a:t>imo</a:t>
            </a:r>
            <a:r>
              <a:rPr lang="en-US" altLang="zh-TW" dirty="0"/>
              <a:t> for the item.(Maybe APS re-planed)</a:t>
            </a:r>
            <a:r>
              <a:rPr lang="en-US" altLang="zh-TW" dirty="0" smtClean="0"/>
              <a:t>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u="sng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24936" cy="720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0" y="3717032"/>
            <a:ext cx="873209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zh-TW" altLang="en-US" dirty="0"/>
              <a:t>工單開立控</a:t>
            </a:r>
            <a:r>
              <a:rPr lang="zh-TW" altLang="en-US" dirty="0" smtClean="0"/>
              <a:t>卡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未設定</a:t>
            </a:r>
            <a:r>
              <a:rPr lang="en-US" altLang="zh-TW" dirty="0" smtClean="0"/>
              <a:t>WO </a:t>
            </a:r>
            <a:r>
              <a:rPr lang="en-US" altLang="zh-TW" dirty="0"/>
              <a:t>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WO Lot </a:t>
            </a:r>
            <a:r>
              <a:rPr lang="zh-TW" altLang="en-US" dirty="0" smtClean="0">
                <a:sym typeface="Wingdings" panose="05000000000000000000" pitchFamily="2" charset="2"/>
              </a:rPr>
              <a:t>未設定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上傳</a:t>
            </a:r>
            <a:r>
              <a:rPr lang="zh-TW" altLang="en-US" dirty="0" smtClean="0">
                <a:sym typeface="Wingdings" panose="05000000000000000000" pitchFamily="2" charset="2"/>
              </a:rPr>
              <a:t>檔案 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/>
              <a:t>工單數量 </a:t>
            </a:r>
            <a:r>
              <a:rPr lang="en-US" altLang="zh-TW" dirty="0"/>
              <a:t>&gt;</a:t>
            </a:r>
            <a:r>
              <a:rPr lang="zh-TW" altLang="en-US" dirty="0"/>
              <a:t>  </a:t>
            </a:r>
            <a:r>
              <a:rPr lang="en-US" altLang="zh-TW" dirty="0"/>
              <a:t>WO </a:t>
            </a:r>
            <a:r>
              <a:rPr lang="en-US" altLang="zh-TW" dirty="0" smtClean="0"/>
              <a:t>Lot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未生成工單</a:t>
            </a:r>
            <a:r>
              <a:rPr lang="zh-TW" altLang="en-US" dirty="0" smtClean="0"/>
              <a:t>原因 </a:t>
            </a:r>
            <a:r>
              <a:rPr lang="en-US" altLang="zh-TW" dirty="0" smtClean="0"/>
              <a:t>: </a:t>
            </a:r>
            <a:r>
              <a:rPr lang="en-US" altLang="zh-TW" dirty="0"/>
              <a:t>max lot size </a:t>
            </a:r>
            <a:r>
              <a:rPr lang="en-US" altLang="zh-TW" dirty="0" smtClean="0"/>
              <a:t>:0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" y="3238128"/>
            <a:ext cx="8496944" cy="8640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5" y="4653809"/>
            <a:ext cx="8640960" cy="10801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98" y="1484784"/>
            <a:ext cx="846358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zh-TW" altLang="en-US" dirty="0"/>
              <a:t>工單開立控</a:t>
            </a:r>
            <a:r>
              <a:rPr lang="zh-TW" altLang="en-US" dirty="0" smtClean="0"/>
              <a:t>卡 </a:t>
            </a:r>
            <a:r>
              <a:rPr lang="en-US" altLang="zh-TW" dirty="0" smtClean="0"/>
              <a:t>–</a:t>
            </a:r>
            <a:r>
              <a:rPr lang="zh-TW" altLang="en-US" dirty="0"/>
              <a:t>工單數量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 </a:t>
            </a:r>
            <a:r>
              <a:rPr lang="en-US" altLang="zh-TW" dirty="0"/>
              <a:t>WO Lot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WO Lot </a:t>
            </a:r>
            <a:r>
              <a:rPr lang="zh-TW" altLang="en-US" dirty="0" smtClean="0">
                <a:sym typeface="Wingdings" panose="05000000000000000000" pitchFamily="2" charset="2"/>
              </a:rPr>
              <a:t>設定</a:t>
            </a:r>
            <a:r>
              <a:rPr lang="en-US" altLang="zh-TW" dirty="0" smtClean="0">
                <a:sym typeface="Wingdings" panose="05000000000000000000" pitchFamily="2" charset="2"/>
              </a:rPr>
              <a:t>40000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上傳</a:t>
            </a:r>
            <a:r>
              <a:rPr lang="zh-TW" altLang="en-US" dirty="0" smtClean="0">
                <a:sym typeface="Wingdings" panose="05000000000000000000" pitchFamily="2" charset="2"/>
              </a:rPr>
              <a:t>檔案 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/>
              <a:t>工單數</a:t>
            </a:r>
            <a:r>
              <a:rPr lang="zh-TW" altLang="en-US" dirty="0" smtClean="0"/>
              <a:t>量 </a:t>
            </a:r>
            <a:r>
              <a:rPr lang="en-US" altLang="zh-TW" dirty="0" smtClean="0"/>
              <a:t>50000</a:t>
            </a:r>
            <a:r>
              <a:rPr lang="zh-TW" altLang="en-US" dirty="0" smtClean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 </a:t>
            </a:r>
            <a:r>
              <a:rPr lang="en-US" altLang="zh-TW" dirty="0"/>
              <a:t>WO </a:t>
            </a:r>
            <a:r>
              <a:rPr lang="en-US" altLang="zh-TW" dirty="0" smtClean="0"/>
              <a:t>Lot 40000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未生成工單</a:t>
            </a:r>
            <a:r>
              <a:rPr lang="zh-TW" altLang="en-US" dirty="0" smtClean="0"/>
              <a:t>原因 </a:t>
            </a:r>
            <a:r>
              <a:rPr lang="en-US" altLang="zh-TW" dirty="0" smtClean="0"/>
              <a:t>: </a:t>
            </a:r>
            <a:r>
              <a:rPr lang="en-US" altLang="zh-TW" dirty="0"/>
              <a:t>max lot size :40000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1" y="2852936"/>
            <a:ext cx="8650813" cy="1224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3" y="1557820"/>
            <a:ext cx="8668072" cy="904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2" y="4581128"/>
            <a:ext cx="86680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812088" cy="609600"/>
          </a:xfrm>
        </p:spPr>
        <p:txBody>
          <a:bodyPr/>
          <a:lstStyle/>
          <a:p>
            <a:r>
              <a:rPr lang="zh-TW" altLang="en-US" sz="3700" dirty="0"/>
              <a:t>工單開立控</a:t>
            </a:r>
            <a:r>
              <a:rPr lang="zh-TW" altLang="en-US" sz="3700" dirty="0" smtClean="0"/>
              <a:t>卡 </a:t>
            </a:r>
            <a:r>
              <a:rPr lang="en-US" altLang="zh-TW" sz="3700" dirty="0" smtClean="0"/>
              <a:t>– </a:t>
            </a:r>
            <a:r>
              <a:rPr lang="zh-TW" altLang="en-US" sz="3700" dirty="0" smtClean="0"/>
              <a:t>工單數量 ≦ </a:t>
            </a:r>
            <a:r>
              <a:rPr lang="en-US" altLang="zh-TW" sz="3700" dirty="0" smtClean="0"/>
              <a:t>56</a:t>
            </a:r>
            <a:r>
              <a:rPr lang="zh-TW" altLang="en-US" sz="3700" dirty="0" smtClean="0"/>
              <a:t>天</a:t>
            </a:r>
            <a:r>
              <a:rPr lang="en-US" altLang="zh-TW" sz="3700" dirty="0" smtClean="0"/>
              <a:t>IMO</a:t>
            </a:r>
            <a:r>
              <a:rPr lang="zh-TW" altLang="en-US" sz="3700" dirty="0" smtClean="0"/>
              <a:t>總數</a:t>
            </a:r>
            <a:endParaRPr lang="zh-TW" altLang="en-US" sz="37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en-US" altLang="zh-TW" sz="2000" dirty="0" smtClean="0">
                <a:sym typeface="Wingdings" panose="05000000000000000000" pitchFamily="2" charset="2"/>
              </a:rPr>
              <a:t>APS</a:t>
            </a:r>
            <a:r>
              <a:rPr lang="zh-TW" altLang="en-US" sz="2000" dirty="0" smtClean="0">
                <a:sym typeface="Wingdings" panose="05000000000000000000" pitchFamily="2" charset="2"/>
              </a:rPr>
              <a:t>執行日期</a:t>
            </a:r>
            <a:r>
              <a:rPr lang="en-US" altLang="zh-TW" sz="2000" dirty="0" smtClean="0">
                <a:sym typeface="Wingdings" panose="05000000000000000000" pitchFamily="2" charset="2"/>
              </a:rPr>
              <a:t>6/14 + 55 = 8/8</a:t>
            </a:r>
            <a:r>
              <a:rPr lang="zh-TW" altLang="en-US" sz="2000" dirty="0" smtClean="0">
                <a:sym typeface="Wingdings" panose="05000000000000000000" pitchFamily="2" charset="2"/>
              </a:rPr>
              <a:t>截止</a:t>
            </a:r>
            <a:r>
              <a:rPr lang="en-US" altLang="zh-TW" sz="2000" dirty="0" smtClean="0">
                <a:sym typeface="Wingdings" panose="05000000000000000000" pitchFamily="2" charset="2"/>
              </a:rPr>
              <a:t> 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6/20~8/5 IMO</a:t>
            </a:r>
            <a:r>
              <a:rPr lang="zh-TW" altLang="en-US" sz="2000" dirty="0" smtClean="0">
                <a:sym typeface="Wingdings" panose="05000000000000000000" pitchFamily="2" charset="2"/>
              </a:rPr>
              <a:t>總數</a:t>
            </a:r>
            <a:r>
              <a:rPr lang="en-US" altLang="zh-TW" sz="2000" dirty="0" smtClean="0">
                <a:sym typeface="Wingdings" panose="05000000000000000000" pitchFamily="2" charset="2"/>
              </a:rPr>
              <a:t>225800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sz="2000" dirty="0" smtClean="0">
                <a:sym typeface="Wingdings" panose="05000000000000000000" pitchFamily="2" charset="2"/>
              </a:rPr>
              <a:t>上</a:t>
            </a:r>
            <a:r>
              <a:rPr lang="zh-TW" altLang="en-US" sz="2000" dirty="0">
                <a:sym typeface="Wingdings" panose="05000000000000000000" pitchFamily="2" charset="2"/>
              </a:rPr>
              <a:t>傳</a:t>
            </a:r>
            <a:r>
              <a:rPr lang="zh-TW" altLang="en-US" sz="2000" dirty="0" smtClean="0">
                <a:sym typeface="Wingdings" panose="05000000000000000000" pitchFamily="2" charset="2"/>
              </a:rPr>
              <a:t>檔案 </a:t>
            </a:r>
            <a:r>
              <a:rPr lang="en-US" altLang="zh-TW" sz="2000" dirty="0" smtClean="0">
                <a:sym typeface="Wingdings" panose="05000000000000000000" pitchFamily="2" charset="2"/>
              </a:rPr>
              <a:t>:</a:t>
            </a:r>
            <a:r>
              <a:rPr lang="zh-TW" altLang="en-US" sz="2000" dirty="0"/>
              <a:t>工單數</a:t>
            </a:r>
            <a:r>
              <a:rPr lang="zh-TW" altLang="en-US" sz="2000" dirty="0" smtClean="0"/>
              <a:t>量 </a:t>
            </a:r>
            <a:r>
              <a:rPr lang="en-US" altLang="zh-TW" sz="2000" dirty="0" smtClean="0"/>
              <a:t>300000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IMO</a:t>
            </a:r>
            <a:r>
              <a:rPr lang="zh-TW" altLang="en-US" sz="2000" dirty="0" smtClean="0">
                <a:sym typeface="Wingdings" panose="05000000000000000000" pitchFamily="2" charset="2"/>
              </a:rPr>
              <a:t>總數</a:t>
            </a:r>
            <a:r>
              <a:rPr lang="en-US" altLang="zh-TW" sz="2000" dirty="0" smtClean="0">
                <a:sym typeface="Wingdings" panose="05000000000000000000" pitchFamily="2" charset="2"/>
              </a:rPr>
              <a:t>225800 </a:t>
            </a:r>
            <a:r>
              <a:rPr lang="zh-TW" altLang="en-US" sz="2000" dirty="0" smtClean="0">
                <a:sym typeface="Wingdings" panose="05000000000000000000" pitchFamily="2" charset="2"/>
              </a:rPr>
              <a:t>多開 </a:t>
            </a:r>
            <a:r>
              <a:rPr lang="en-US" altLang="zh-TW" sz="2000" dirty="0" smtClean="0">
                <a:sym typeface="Wingdings" panose="05000000000000000000" pitchFamily="2" charset="2"/>
              </a:rPr>
              <a:t>74200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endParaRPr lang="en-US" altLang="zh-TW" sz="2000" dirty="0" smtClean="0">
              <a:sym typeface="Wingdings" panose="05000000000000000000" pitchFamily="2" charset="2"/>
            </a:endParaRP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zh-TW" altLang="en-US" sz="2000" dirty="0"/>
              <a:t>未生成工單</a:t>
            </a:r>
            <a:r>
              <a:rPr lang="zh-TW" altLang="en-US" sz="2000" dirty="0" smtClean="0"/>
              <a:t>原因 </a:t>
            </a:r>
            <a:r>
              <a:rPr lang="en-US" altLang="zh-TW" sz="2000" dirty="0" smtClean="0"/>
              <a:t>: </a:t>
            </a:r>
            <a:r>
              <a:rPr lang="en-US" altLang="zh-TW" sz="2000" dirty="0"/>
              <a:t>IMO not enough quantity. (</a:t>
            </a:r>
            <a:r>
              <a:rPr lang="en-US" altLang="zh-TW" sz="2000" dirty="0" err="1"/>
              <a:t>qty</a:t>
            </a:r>
            <a:r>
              <a:rPr lang="en-US" altLang="zh-TW" sz="2000" dirty="0"/>
              <a:t> =25800)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0" y="3933056"/>
            <a:ext cx="8568952" cy="1224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0" y="1412776"/>
            <a:ext cx="8372475" cy="2088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51" y="5519199"/>
            <a:ext cx="856895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zh-TW" altLang="en-US" dirty="0"/>
              <a:t>工單開立</a:t>
            </a:r>
            <a:r>
              <a:rPr lang="zh-TW" altLang="en-US" dirty="0" smtClean="0"/>
              <a:t>控卡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未設定</a:t>
            </a:r>
            <a:r>
              <a:rPr lang="en-US" altLang="zh-TW" dirty="0" smtClean="0"/>
              <a:t>ERP Routing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ERP Routing</a:t>
            </a:r>
            <a:r>
              <a:rPr lang="zh-TW" altLang="en-US" dirty="0" smtClean="0">
                <a:sym typeface="Wingdings" panose="05000000000000000000" pitchFamily="2" charset="2"/>
              </a:rPr>
              <a:t>未設定 </a:t>
            </a:r>
            <a:r>
              <a:rPr lang="en-US" altLang="zh-TW" dirty="0" smtClean="0">
                <a:sym typeface="Wingdings" panose="05000000000000000000" pitchFamily="2" charset="2"/>
              </a:rPr>
              <a:t>( </a:t>
            </a:r>
            <a:r>
              <a:rPr lang="zh-TW" altLang="en-US" dirty="0" smtClean="0">
                <a:sym typeface="Wingdings" panose="05000000000000000000" pitchFamily="2" charset="2"/>
              </a:rPr>
              <a:t>請找</a:t>
            </a:r>
            <a:r>
              <a:rPr lang="en-US" altLang="zh-TW" dirty="0" smtClean="0">
                <a:sym typeface="Wingdings" panose="05000000000000000000" pitchFamily="2" charset="2"/>
              </a:rPr>
              <a:t>IE</a:t>
            </a:r>
            <a:r>
              <a:rPr lang="zh-TW" altLang="en-US" dirty="0" smtClean="0">
                <a:sym typeface="Wingdings" panose="05000000000000000000" pitchFamily="2" charset="2"/>
              </a:rPr>
              <a:t>設定</a:t>
            </a:r>
            <a:r>
              <a:rPr lang="en-US" altLang="zh-TW" dirty="0" smtClean="0">
                <a:sym typeface="Wingdings" panose="05000000000000000000" pitchFamily="2" charset="2"/>
              </a:rPr>
              <a:t> )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上傳檔案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未生成工</a:t>
            </a:r>
            <a:r>
              <a:rPr lang="zh-TW" altLang="en-US" dirty="0" smtClean="0"/>
              <a:t>單原因 </a:t>
            </a:r>
            <a:r>
              <a:rPr lang="en-US" altLang="zh-TW" dirty="0"/>
              <a:t>: ERP Routing not exists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424936" cy="7920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3" y="3335461"/>
            <a:ext cx="8570686" cy="10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zh-TW" altLang="en-US" dirty="0"/>
              <a:t>工單開立控</a:t>
            </a:r>
            <a:r>
              <a:rPr lang="zh-TW" altLang="en-US" dirty="0" smtClean="0"/>
              <a:t>卡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未設定</a:t>
            </a:r>
            <a:r>
              <a:rPr lang="en-US" altLang="zh-TW" dirty="0" err="1" smtClean="0"/>
              <a:t>Sfcs</a:t>
            </a:r>
            <a:r>
              <a:rPr lang="en-US" altLang="zh-TW" dirty="0" smtClean="0"/>
              <a:t> Routing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Sfcs</a:t>
            </a:r>
            <a:r>
              <a:rPr lang="en-US" altLang="zh-TW" dirty="0" smtClean="0">
                <a:sym typeface="Wingdings" panose="05000000000000000000" pitchFamily="2" charset="2"/>
              </a:rPr>
              <a:t> Rout</a:t>
            </a:r>
            <a:r>
              <a:rPr lang="zh-TW" altLang="en-US" dirty="0" smtClean="0">
                <a:sym typeface="Wingdings" panose="05000000000000000000" pitchFamily="2" charset="2"/>
              </a:rPr>
              <a:t>未設定  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上傳檔案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未生成工</a:t>
            </a:r>
            <a:r>
              <a:rPr lang="zh-TW" altLang="en-US" dirty="0" smtClean="0"/>
              <a:t>單原因 </a:t>
            </a:r>
            <a:r>
              <a:rPr lang="en-US" altLang="zh-TW" dirty="0"/>
              <a:t>: There is no </a:t>
            </a:r>
            <a:r>
              <a:rPr lang="en-US" altLang="zh-TW" dirty="0" err="1"/>
              <a:t>sfcs_rout</a:t>
            </a:r>
            <a:r>
              <a:rPr lang="en-US" altLang="zh-TW" dirty="0" smtClean="0"/>
              <a:t>. 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157488"/>
            <a:ext cx="8424936" cy="7200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7" y="5528368"/>
            <a:ext cx="8702383" cy="11409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485944"/>
            <a:ext cx="7724775" cy="22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en-US" altLang="zh-TW" dirty="0" smtClean="0"/>
              <a:t>Release</a:t>
            </a:r>
            <a:r>
              <a:rPr lang="zh-TW" altLang="en-US" dirty="0" smtClean="0"/>
              <a:t>控卡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未設定</a:t>
            </a:r>
            <a:r>
              <a:rPr lang="en-US" altLang="zh-TW" dirty="0" smtClean="0"/>
              <a:t>MVA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340768"/>
            <a:ext cx="8812088" cy="5328592"/>
          </a:xfrm>
        </p:spPr>
        <p:txBody>
          <a:bodyPr/>
          <a:lstStyle/>
          <a:p>
            <a:r>
              <a:rPr lang="en-US" altLang="zh-TW" dirty="0"/>
              <a:t>MVA </a:t>
            </a:r>
            <a:r>
              <a:rPr lang="zh-TW" altLang="en-US" dirty="0" smtClean="0">
                <a:sym typeface="Wingdings" panose="05000000000000000000" pitchFamily="2" charset="2"/>
              </a:rPr>
              <a:t>未設定</a:t>
            </a:r>
            <a:r>
              <a:rPr lang="en-US" altLang="zh-TW" dirty="0">
                <a:sym typeface="Wingdings" panose="05000000000000000000" pitchFamily="2" charset="2"/>
              </a:rPr>
              <a:t>( </a:t>
            </a:r>
            <a:r>
              <a:rPr lang="zh-TW" altLang="en-US" dirty="0">
                <a:sym typeface="Wingdings" panose="05000000000000000000" pitchFamily="2" charset="2"/>
              </a:rPr>
              <a:t>請找</a:t>
            </a:r>
            <a:r>
              <a:rPr lang="en-US" altLang="zh-TW" dirty="0">
                <a:sym typeface="Wingdings" panose="05000000000000000000" pitchFamily="2" charset="2"/>
              </a:rPr>
              <a:t>IE</a:t>
            </a:r>
            <a:r>
              <a:rPr lang="zh-TW" altLang="en-US" dirty="0">
                <a:sym typeface="Wingdings" panose="05000000000000000000" pitchFamily="2" charset="2"/>
              </a:rPr>
              <a:t>設定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上傳檔案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未</a:t>
            </a:r>
            <a:r>
              <a:rPr lang="en-US" altLang="zh-TW" dirty="0"/>
              <a:t>RELEASE</a:t>
            </a:r>
            <a:r>
              <a:rPr lang="zh-TW" altLang="en-US" dirty="0"/>
              <a:t>原因</a:t>
            </a:r>
            <a:r>
              <a:rPr lang="en-US" altLang="zh-TW" dirty="0"/>
              <a:t>: MVA NOT RELEASED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0" y="4005064"/>
            <a:ext cx="8568952" cy="1008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71138"/>
            <a:ext cx="856895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上傳按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zh-TW" altLang="en-US" sz="2000" dirty="0" smtClean="0"/>
              <a:t>一個檔案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一個料號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筆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，上傳按下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次，若</a:t>
            </a:r>
            <a:r>
              <a:rPr lang="en-US" altLang="zh-TW" sz="2000" dirty="0" smtClean="0"/>
              <a:t>IMO</a:t>
            </a:r>
            <a:r>
              <a:rPr lang="zh-TW" altLang="en-US" sz="2000" dirty="0" smtClean="0"/>
              <a:t>總數足夠，系統就會產生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張工單，請特別注意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301978"/>
            <a:ext cx="8668072" cy="609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992468"/>
            <a:ext cx="8668072" cy="91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5906868"/>
            <a:ext cx="8668072" cy="9715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3" y="1700808"/>
            <a:ext cx="8684927" cy="25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 </a:t>
            </a:r>
            <a:r>
              <a:rPr lang="en-US" altLang="zh-TW" dirty="0" smtClean="0"/>
              <a:t>-</a:t>
            </a:r>
            <a:r>
              <a:rPr lang="zh-TW" altLang="en-US" dirty="0"/>
              <a:t>多重入口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812088" cy="5688632"/>
          </a:xfrm>
        </p:spPr>
        <p:txBody>
          <a:bodyPr/>
          <a:lstStyle/>
          <a:p>
            <a:r>
              <a:rPr lang="en-US" altLang="zh-TW" dirty="0"/>
              <a:t>ERP APS </a:t>
            </a:r>
            <a:r>
              <a:rPr lang="en-US" altLang="zh-TW" dirty="0" smtClean="0"/>
              <a:t>WO 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 </a:t>
            </a:r>
            <a:r>
              <a:rPr lang="en-US" altLang="zh-TW" dirty="0"/>
              <a:t>Intel </a:t>
            </a:r>
            <a:r>
              <a:rPr lang="zh-TW" altLang="en-US" dirty="0"/>
              <a:t>工單線外 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同時開工單，</a:t>
            </a:r>
            <a:r>
              <a:rPr lang="en-US" altLang="zh-TW" dirty="0" smtClean="0"/>
              <a:t>Tools</a:t>
            </a:r>
            <a:r>
              <a:rPr lang="zh-TW" altLang="en-US" dirty="0" smtClean="0"/>
              <a:t>先搶到工單，資料回寫</a:t>
            </a:r>
            <a:r>
              <a:rPr lang="en-US" altLang="zh-TW" dirty="0"/>
              <a:t>ERP APS WO 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ERP</a:t>
            </a:r>
            <a:r>
              <a:rPr lang="zh-TW" altLang="en-US" dirty="0" smtClean="0"/>
              <a:t>雖慢一步，工單還是開得出來，只是</a:t>
            </a:r>
            <a:r>
              <a:rPr lang="en-US" altLang="zh-TW" dirty="0"/>
              <a:t>WO import</a:t>
            </a:r>
            <a:r>
              <a:rPr lang="zh-TW" altLang="en-US" dirty="0" smtClean="0"/>
              <a:t>畫面上看不到，</a:t>
            </a:r>
            <a:r>
              <a:rPr lang="zh-TW" altLang="en-US" dirty="0" smtClean="0">
                <a:solidFill>
                  <a:srgbClr val="FF0000"/>
                </a:solidFill>
              </a:rPr>
              <a:t>列為</a:t>
            </a:r>
            <a:r>
              <a:rPr lang="en-US" altLang="zh-TW" dirty="0" smtClean="0">
                <a:solidFill>
                  <a:srgbClr val="FF0000"/>
                </a:solidFill>
              </a:rPr>
              <a:t>Open Issue</a:t>
            </a:r>
            <a:r>
              <a:rPr lang="zh-TW" altLang="en-US" dirty="0" smtClean="0">
                <a:solidFill>
                  <a:srgbClr val="FF0000"/>
                </a:solidFill>
              </a:rPr>
              <a:t>，請特別注意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6" y="2636912"/>
            <a:ext cx="8640960" cy="10081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76" y="3747254"/>
            <a:ext cx="8640959" cy="29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 </a:t>
            </a:r>
            <a:r>
              <a:rPr lang="en-US" altLang="zh-TW" dirty="0" smtClean="0"/>
              <a:t>-</a:t>
            </a:r>
            <a:r>
              <a:rPr lang="zh-TW" altLang="en-US" dirty="0"/>
              <a:t>多重入口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80728"/>
            <a:ext cx="8812088" cy="5688632"/>
          </a:xfrm>
        </p:spPr>
        <p:txBody>
          <a:bodyPr/>
          <a:lstStyle/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2" y="1066427"/>
            <a:ext cx="4293368" cy="559391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289" y="1066427"/>
            <a:ext cx="4248472" cy="55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8424936" cy="2520280"/>
          </a:xfrm>
          <a:ln w="12700"/>
        </p:spPr>
        <p:txBody>
          <a:bodyPr/>
          <a:lstStyle/>
          <a:p>
            <a:pPr eaLnBrk="1" hangingPunct="1"/>
            <a:r>
              <a:rPr lang="en-US" altLang="zh-TW" sz="4400" b="1" dirty="0" smtClean="0"/>
              <a:t>Intel</a:t>
            </a:r>
            <a:r>
              <a:rPr lang="zh-TW" altLang="en-US" sz="4400" b="1" dirty="0" smtClean="0"/>
              <a:t>工單線外</a:t>
            </a:r>
            <a:r>
              <a:rPr lang="zh-TW" altLang="en-US" sz="4400" b="1" dirty="0" smtClean="0"/>
              <a:t>匯入 </a:t>
            </a:r>
            <a:r>
              <a:rPr lang="en-US" altLang="zh-TW" sz="4400" b="1" dirty="0" smtClean="0"/>
              <a:t>P3~P20</a:t>
            </a:r>
            <a:r>
              <a:rPr lang="en-US" altLang="zh-TW" sz="4400" b="1" dirty="0" smtClean="0"/>
              <a:t/>
            </a:r>
            <a:br>
              <a:rPr lang="en-US" altLang="zh-TW" sz="4400" b="1" dirty="0" smtClean="0"/>
            </a:br>
            <a:r>
              <a:rPr lang="en-US" altLang="zh-TW" sz="4400" b="1" dirty="0" smtClean="0"/>
              <a:t>WIFI</a:t>
            </a:r>
            <a:r>
              <a:rPr lang="zh-TW" altLang="en-US" sz="4400" b="1" dirty="0" smtClean="0"/>
              <a:t>工</a:t>
            </a:r>
            <a:r>
              <a:rPr lang="zh-TW" altLang="en-US" sz="4400" b="1" dirty="0"/>
              <a:t>單線外匯入 </a:t>
            </a:r>
            <a:r>
              <a:rPr lang="en-US" altLang="zh-TW" sz="4400" b="1" dirty="0" smtClean="0"/>
              <a:t>P21~P29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19565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idx="1"/>
          </p:nvPr>
        </p:nvSpPr>
        <p:spPr>
          <a:xfrm>
            <a:off x="792696" y="4797152"/>
            <a:ext cx="7558608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6000" dirty="0" smtClean="0">
                <a:solidFill>
                  <a:srgbClr val="0000CC"/>
                </a:solidFill>
              </a:rPr>
              <a:t>          </a:t>
            </a:r>
            <a:r>
              <a:rPr lang="en-US" altLang="zh-CN" sz="6000" dirty="0" smtClean="0">
                <a:latin typeface="Calibri" pitchFamily="34" charset="0"/>
              </a:rPr>
              <a:t>Thanks</a:t>
            </a:r>
            <a:r>
              <a:rPr lang="en-US" altLang="zh-CN" sz="6000" dirty="0">
                <a:latin typeface="Calibri" pitchFamily="34" charset="0"/>
              </a:rPr>
              <a:t>!</a:t>
            </a:r>
            <a:endParaRPr lang="zh-CN" altLang="en-US" sz="6000" dirty="0">
              <a:latin typeface="Calibri" pitchFamily="34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CC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                </a:t>
            </a:r>
            <a:endParaRPr lang="zh-TW" altLang="en-US" sz="60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03176"/>
            <a:ext cx="46609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08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8424936" cy="2520280"/>
          </a:xfrm>
          <a:ln w="12700"/>
        </p:spPr>
        <p:txBody>
          <a:bodyPr/>
          <a:lstStyle/>
          <a:p>
            <a:pPr eaLnBrk="1" hangingPunct="1"/>
            <a:r>
              <a:rPr lang="en-US" altLang="zh-TW" b="1" dirty="0" smtClean="0"/>
              <a:t>WI-FI</a:t>
            </a:r>
            <a:r>
              <a:rPr lang="zh-TW" altLang="en-US" b="1" dirty="0" smtClean="0"/>
              <a:t>工單線外匯入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ERP</a:t>
            </a:r>
            <a:r>
              <a:rPr lang="zh-TW" altLang="en-US" b="1" dirty="0" smtClean="0"/>
              <a:t>自動開工單</a:t>
            </a:r>
            <a:r>
              <a:rPr lang="en-US" altLang="zh-TW" b="1" dirty="0" smtClean="0"/>
              <a:t>SOP </a:t>
            </a:r>
            <a:endParaRPr lang="en-US" altLang="zh-TW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By Apple</a:t>
            </a:r>
            <a:endParaRPr lang="zh-TW" altLang="en-US" sz="3600" dirty="0" smtClean="0"/>
          </a:p>
          <a:p>
            <a:pPr eaLnBrk="1" hangingPunct="1"/>
            <a:r>
              <a:rPr lang="en-US" altLang="zh-TW" sz="3600" dirty="0" smtClean="0"/>
              <a:t>2025/03/26</a:t>
            </a:r>
          </a:p>
        </p:txBody>
      </p:sp>
    </p:spTree>
    <p:extLst>
      <p:ext uri="{BB962C8B-B14F-4D97-AF65-F5344CB8AC3E}">
        <p14:creationId xmlns:p14="http://schemas.microsoft.com/office/powerpoint/2010/main" val="13306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88632"/>
          </a:xfrm>
        </p:spPr>
        <p:txBody>
          <a:bodyPr/>
          <a:lstStyle/>
          <a:p>
            <a:r>
              <a:rPr lang="en-US" altLang="zh-TW" dirty="0" smtClean="0">
                <a:latin typeface="+mn-ea"/>
              </a:rPr>
              <a:t>WIFI</a:t>
            </a:r>
            <a:r>
              <a:rPr lang="zh-TW" altLang="en-US" dirty="0" smtClean="0">
                <a:latin typeface="+mn-ea"/>
              </a:rPr>
              <a:t>每週開工</a:t>
            </a:r>
            <a:r>
              <a:rPr lang="zh-TW" altLang="en-US" dirty="0">
                <a:latin typeface="+mn-ea"/>
              </a:rPr>
              <a:t>單筆數</a:t>
            </a:r>
            <a:r>
              <a:rPr lang="zh-TW" altLang="en-US" dirty="0" smtClean="0">
                <a:latin typeface="+mn-ea"/>
              </a:rPr>
              <a:t>約</a:t>
            </a:r>
            <a:r>
              <a:rPr lang="en-US" altLang="zh-TW" dirty="0" smtClean="0">
                <a:latin typeface="+mn-ea"/>
              </a:rPr>
              <a:t>200</a:t>
            </a:r>
            <a:r>
              <a:rPr lang="zh-TW" altLang="en-US" dirty="0">
                <a:latin typeface="+mn-ea"/>
              </a:rPr>
              <a:t>筆左右</a:t>
            </a:r>
            <a:r>
              <a:rPr lang="zh-TW" altLang="en-US" dirty="0" smtClean="0">
                <a:latin typeface="+mn-ea"/>
              </a:rPr>
              <a:t>，開</a:t>
            </a:r>
            <a:r>
              <a:rPr lang="zh-TW" altLang="en-US" dirty="0">
                <a:latin typeface="+mn-ea"/>
              </a:rPr>
              <a:t>一筆工單時間所需</a:t>
            </a:r>
            <a:r>
              <a:rPr lang="zh-TW" altLang="en-US" dirty="0" smtClean="0">
                <a:latin typeface="+mn-ea"/>
              </a:rPr>
              <a:t>大約</a:t>
            </a:r>
            <a:r>
              <a:rPr lang="en-US" altLang="zh-TW" dirty="0" smtClean="0">
                <a:latin typeface="+mn-ea"/>
              </a:rPr>
              <a:t>2</a:t>
            </a:r>
            <a:r>
              <a:rPr lang="zh-TW" altLang="en-US" dirty="0" smtClean="0">
                <a:latin typeface="+mn-ea"/>
              </a:rPr>
              <a:t>分鐘，需要</a:t>
            </a:r>
            <a:r>
              <a:rPr lang="en-US" altLang="zh-TW" dirty="0" smtClean="0">
                <a:latin typeface="+mn-ea"/>
              </a:rPr>
              <a:t>6.5</a:t>
            </a:r>
            <a:r>
              <a:rPr lang="zh-TW" altLang="en-US" dirty="0" smtClean="0">
                <a:latin typeface="+mn-ea"/>
              </a:rPr>
              <a:t>小時才能將出貨</a:t>
            </a:r>
            <a:r>
              <a:rPr lang="zh-TW" altLang="en-US" dirty="0">
                <a:latin typeface="+mn-ea"/>
              </a:rPr>
              <a:t>需求工單全部開立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系統優化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 </a:t>
            </a:r>
            <a:r>
              <a:rPr lang="zh-TW" altLang="en-US" dirty="0" smtClean="0">
                <a:latin typeface="+mn-ea"/>
              </a:rPr>
              <a:t>匯入</a:t>
            </a:r>
            <a:r>
              <a:rPr lang="en-US" altLang="zh-TW" dirty="0" smtClean="0">
                <a:latin typeface="+mn-ea"/>
              </a:rPr>
              <a:t>Excel</a:t>
            </a:r>
            <a:r>
              <a:rPr lang="zh-TW" altLang="en-US" dirty="0" smtClean="0">
                <a:latin typeface="+mn-ea"/>
              </a:rPr>
              <a:t>，觸發</a:t>
            </a:r>
            <a:r>
              <a:rPr lang="en-US" altLang="zh-TW" dirty="0" smtClean="0">
                <a:latin typeface="+mn-ea"/>
              </a:rPr>
              <a:t>ERP</a:t>
            </a:r>
            <a:r>
              <a:rPr lang="zh-TW" altLang="en-US" dirty="0" smtClean="0">
                <a:latin typeface="+mn-ea"/>
              </a:rPr>
              <a:t>自動開立工單，同時</a:t>
            </a:r>
            <a:r>
              <a:rPr lang="en-US" altLang="zh-TW" dirty="0">
                <a:latin typeface="+mn-ea"/>
              </a:rPr>
              <a:t>Released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</a:t>
            </a:r>
            <a:r>
              <a:rPr lang="en-US" altLang="zh-TW" dirty="0">
                <a:latin typeface="+mn-ea"/>
              </a:rPr>
              <a:t>2</a:t>
            </a:r>
            <a:r>
              <a:rPr lang="en-US" altLang="zh-TW" dirty="0" smtClean="0">
                <a:latin typeface="+mn-ea"/>
              </a:rPr>
              <a:t>00</a:t>
            </a:r>
            <a:r>
              <a:rPr lang="zh-TW" altLang="en-US" dirty="0" smtClean="0">
                <a:latin typeface="+mn-ea"/>
              </a:rPr>
              <a:t>筆約</a:t>
            </a:r>
            <a:r>
              <a:rPr lang="en-US" altLang="zh-TW" dirty="0" smtClean="0">
                <a:latin typeface="+mn-ea"/>
              </a:rPr>
              <a:t>2.3</a:t>
            </a:r>
            <a:r>
              <a:rPr lang="zh-TW" altLang="en-US" dirty="0" smtClean="0">
                <a:latin typeface="+mn-ea"/>
              </a:rPr>
              <a:t>分鐘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筆 </a:t>
            </a:r>
            <a:r>
              <a:rPr lang="en-US" altLang="zh-TW" dirty="0" smtClean="0">
                <a:latin typeface="+mn-ea"/>
              </a:rPr>
              <a:t>=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0.7</a:t>
            </a:r>
            <a:r>
              <a:rPr lang="zh-TW" altLang="en-US" dirty="0" smtClean="0">
                <a:latin typeface="+mn-ea"/>
              </a:rPr>
              <a:t>秒 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，預估一筆省下</a:t>
            </a:r>
            <a:r>
              <a:rPr lang="en-US" altLang="zh-TW" dirty="0" smtClean="0">
                <a:latin typeface="+mn-ea"/>
              </a:rPr>
              <a:t>119.3</a:t>
            </a:r>
            <a:r>
              <a:rPr lang="zh-TW" altLang="en-US" dirty="0" smtClean="0">
                <a:latin typeface="+mn-ea"/>
              </a:rPr>
              <a:t>秒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r>
              <a:rPr lang="en-US" altLang="zh-TW" dirty="0" smtClean="0"/>
              <a:t>APS WO import</a:t>
            </a:r>
            <a:r>
              <a:rPr lang="zh-TW" altLang="en-US" dirty="0" smtClean="0"/>
              <a:t>控</a:t>
            </a:r>
            <a:r>
              <a:rPr lang="zh-TW" altLang="en-US" smtClean="0"/>
              <a:t>卡，只開放給外包工單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   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使用單位 </a:t>
            </a:r>
            <a:r>
              <a:rPr lang="en-US" altLang="zh-TW" dirty="0" smtClean="0">
                <a:latin typeface="+mn-ea"/>
              </a:rPr>
              <a:t>: GMV</a:t>
            </a:r>
          </a:p>
          <a:p>
            <a:r>
              <a:rPr lang="zh-TW" altLang="en-US" dirty="0">
                <a:latin typeface="+mn-ea"/>
              </a:rPr>
              <a:t>上線</a:t>
            </a:r>
            <a:r>
              <a:rPr lang="zh-TW" altLang="en-US" dirty="0" smtClean="0">
                <a:latin typeface="+mn-ea"/>
              </a:rPr>
              <a:t>日期 </a:t>
            </a:r>
            <a:r>
              <a:rPr lang="en-US" altLang="zh-TW" dirty="0" smtClean="0">
                <a:latin typeface="+mn-ea"/>
              </a:rPr>
              <a:t>: 2025/04/07 (</a:t>
            </a:r>
            <a:r>
              <a:rPr lang="zh-TW" altLang="en-US" dirty="0" smtClean="0">
                <a:latin typeface="+mn-ea"/>
              </a:rPr>
              <a:t>週一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r>
              <a:rPr lang="en-US" altLang="zh-TW" dirty="0">
                <a:latin typeface="+mn-ea"/>
              </a:rPr>
              <a:t>MDS NAME : </a:t>
            </a:r>
            <a:r>
              <a:rPr lang="en-US" altLang="zh-TW" dirty="0" smtClean="0">
                <a:latin typeface="+mn-ea"/>
              </a:rPr>
              <a:t>KS2515-1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21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06680" cy="609600"/>
          </a:xfrm>
        </p:spPr>
        <p:txBody>
          <a:bodyPr/>
          <a:lstStyle/>
          <a:p>
            <a:r>
              <a:rPr lang="en-US" altLang="zh-TW" dirty="0" smtClean="0"/>
              <a:t>WI-FI</a:t>
            </a:r>
            <a:r>
              <a:rPr lang="zh-TW" altLang="en-US" dirty="0" smtClean="0"/>
              <a:t>工單線外</a:t>
            </a:r>
            <a:r>
              <a:rPr lang="en-US" altLang="zh-TW" dirty="0" smtClean="0"/>
              <a:t>Import-</a:t>
            </a:r>
            <a:r>
              <a:rPr lang="zh-TW" altLang="en-US" dirty="0" smtClean="0"/>
              <a:t>客人權限設定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740080" cy="5616624"/>
          </a:xfrm>
        </p:spPr>
        <p:txBody>
          <a:bodyPr/>
          <a:lstStyle/>
          <a:p>
            <a:r>
              <a:rPr lang="zh-TW" altLang="en-US" dirty="0" smtClean="0"/>
              <a:t>客人權限設定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僅有管理者才有新增、移除權限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856895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05800" cy="609600"/>
          </a:xfrm>
        </p:spPr>
        <p:txBody>
          <a:bodyPr/>
          <a:lstStyle/>
          <a:p>
            <a:r>
              <a:rPr lang="en-US" altLang="zh-TW" dirty="0" smtClean="0"/>
              <a:t>WI-FI</a:t>
            </a:r>
            <a:r>
              <a:rPr lang="zh-TW" altLang="en-US" dirty="0" smtClean="0"/>
              <a:t>工單線外</a:t>
            </a:r>
            <a:r>
              <a:rPr lang="en-US" altLang="zh-TW" dirty="0" smtClean="0"/>
              <a:t>Import-</a:t>
            </a:r>
            <a:r>
              <a:rPr lang="zh-TW" altLang="en-US" dirty="0" smtClean="0"/>
              <a:t>客人權限設定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740080" cy="5616624"/>
          </a:xfrm>
        </p:spPr>
        <p:txBody>
          <a:bodyPr/>
          <a:lstStyle/>
          <a:p>
            <a:r>
              <a:rPr lang="zh-TW" altLang="en-US" dirty="0"/>
              <a:t>新增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點選</a:t>
            </a:r>
            <a:r>
              <a:rPr lang="en-US" altLang="zh-TW" dirty="0"/>
              <a:t>Customer 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、開單人員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負責生管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刪除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點選要刪除的客戶</a:t>
            </a:r>
            <a:r>
              <a:rPr lang="en-US" altLang="zh-TW" dirty="0" smtClean="0"/>
              <a:t>-- &gt;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( </a:t>
            </a:r>
            <a:r>
              <a:rPr lang="zh-TW" altLang="en-US" dirty="0" smtClean="0"/>
              <a:t>原本負責的生管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--&gt; </a:t>
            </a:r>
            <a:r>
              <a:rPr lang="zh-TW" altLang="en-US" dirty="0"/>
              <a:t>確認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509120"/>
            <a:ext cx="8424936" cy="21602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7436519" cy="2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WI-FI</a:t>
            </a:r>
            <a:r>
              <a:rPr lang="zh-TW" altLang="en-US" dirty="0"/>
              <a:t>工單線外</a:t>
            </a:r>
            <a:r>
              <a:rPr lang="en-US" altLang="zh-TW" dirty="0" smtClean="0"/>
              <a:t>Import-</a:t>
            </a:r>
            <a:r>
              <a:rPr lang="zh-TW" altLang="en-US" dirty="0" smtClean="0"/>
              <a:t>生管權限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616624"/>
          </a:xfrm>
        </p:spPr>
        <p:txBody>
          <a:bodyPr/>
          <a:lstStyle/>
          <a:p>
            <a:r>
              <a:rPr lang="zh-TW" altLang="en-US" dirty="0" smtClean="0"/>
              <a:t>點選負責的客戶、執行上傳，即可開立工單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87129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APS WO import – NORMAL </a:t>
            </a:r>
            <a:r>
              <a:rPr lang="zh-TW" altLang="en-US" dirty="0" smtClean="0"/>
              <a:t>控卡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8740080" cy="5472608"/>
          </a:xfrm>
        </p:spPr>
        <p:txBody>
          <a:bodyPr/>
          <a:lstStyle/>
          <a:p>
            <a:r>
              <a:rPr lang="en-US" altLang="zh-TW" dirty="0" smtClean="0"/>
              <a:t>ERP WO import</a:t>
            </a:r>
            <a:r>
              <a:rPr lang="zh-TW" altLang="en-US" dirty="0" smtClean="0"/>
              <a:t>關閉開工單的功能，只保留外包工單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628800"/>
            <a:ext cx="874007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304800"/>
            <a:ext cx="8740775" cy="609600"/>
          </a:xfrm>
        </p:spPr>
        <p:txBody>
          <a:bodyPr/>
          <a:lstStyle/>
          <a:p>
            <a:r>
              <a:rPr lang="en-US" altLang="zh-TW" dirty="0" smtClean="0"/>
              <a:t>APS WO import – NORMAL </a:t>
            </a:r>
            <a:r>
              <a:rPr lang="zh-TW" altLang="en-US" dirty="0" smtClean="0"/>
              <a:t>控卡 </a:t>
            </a:r>
            <a:r>
              <a:rPr lang="en-US" altLang="zh-TW" dirty="0" smtClean="0"/>
              <a:t>53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196752"/>
            <a:ext cx="8740775" cy="547260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0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304800"/>
            <a:ext cx="8740775" cy="609600"/>
          </a:xfrm>
        </p:spPr>
        <p:txBody>
          <a:bodyPr/>
          <a:lstStyle/>
          <a:p>
            <a:r>
              <a:rPr lang="en-US" altLang="zh-TW" dirty="0" smtClean="0"/>
              <a:t>APS WO import – NORMAL </a:t>
            </a:r>
            <a:r>
              <a:rPr lang="zh-TW" altLang="en-US" dirty="0" smtClean="0"/>
              <a:t>控卡 </a:t>
            </a:r>
            <a:r>
              <a:rPr lang="en-US" altLang="zh-TW" dirty="0" smtClean="0"/>
              <a:t>99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2" y="1124744"/>
            <a:ext cx="885825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6267"/>
            <a:ext cx="8740775" cy="609600"/>
          </a:xfrm>
        </p:spPr>
        <p:txBody>
          <a:bodyPr/>
          <a:lstStyle/>
          <a:p>
            <a:r>
              <a:rPr lang="en-US" altLang="zh-TW" sz="3600" dirty="0" smtClean="0"/>
              <a:t>WI-FI</a:t>
            </a:r>
            <a:r>
              <a:rPr lang="zh-TW" altLang="en-US" sz="3600" dirty="0" smtClean="0"/>
              <a:t>工單控卡</a:t>
            </a:r>
            <a:r>
              <a:rPr lang="en-US" altLang="zh-TW" sz="3600" dirty="0" smtClean="0"/>
              <a:t>– </a:t>
            </a:r>
            <a:r>
              <a:rPr lang="en-US" altLang="zh-TW" sz="3600" b="1" dirty="0" smtClean="0"/>
              <a:t>Customer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&amp;</a:t>
            </a:r>
            <a:r>
              <a:rPr lang="zh-TW" altLang="en-US" sz="3600" b="1" dirty="0" smtClean="0"/>
              <a:t> </a:t>
            </a:r>
            <a:r>
              <a:rPr lang="en-US" altLang="zh-TW" sz="3600" dirty="0"/>
              <a:t>Assembly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3" y="1052736"/>
            <a:ext cx="8278688" cy="5328592"/>
          </a:xfrm>
        </p:spPr>
        <p:txBody>
          <a:bodyPr/>
          <a:lstStyle/>
          <a:p>
            <a:r>
              <a:rPr lang="en-US" altLang="zh-TW" dirty="0"/>
              <a:t>Customer &amp; </a:t>
            </a:r>
            <a:r>
              <a:rPr lang="en-US" altLang="zh-TW" dirty="0" smtClean="0"/>
              <a:t>Assembly</a:t>
            </a:r>
            <a:r>
              <a:rPr lang="zh-TW" altLang="en-US" dirty="0" smtClean="0"/>
              <a:t>不相符，系統控卡不可開立工單</a:t>
            </a:r>
            <a:endParaRPr lang="en-US" altLang="zh-TW" dirty="0" smtClean="0"/>
          </a:p>
          <a:p>
            <a:r>
              <a:rPr lang="zh-TW" altLang="en-US" dirty="0" smtClean="0">
                <a:sym typeface="Wingdings" panose="05000000000000000000" pitchFamily="2" charset="2"/>
              </a:rPr>
              <a:t>上傳檔案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APS WO import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3" y="1916832"/>
            <a:ext cx="8609174" cy="428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1" y="2790533"/>
            <a:ext cx="8667266" cy="14362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21" y="4365104"/>
            <a:ext cx="8667266" cy="23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88632"/>
          </a:xfrm>
        </p:spPr>
        <p:txBody>
          <a:bodyPr/>
          <a:lstStyle/>
          <a:p>
            <a:r>
              <a:rPr lang="en-US" altLang="zh-TW" dirty="0" smtClean="0">
                <a:latin typeface="+mn-ea"/>
              </a:rPr>
              <a:t>Intel</a:t>
            </a:r>
            <a:r>
              <a:rPr lang="zh-TW" altLang="en-US" dirty="0">
                <a:latin typeface="+mn-ea"/>
              </a:rPr>
              <a:t>每週二開工單筆數約</a:t>
            </a:r>
            <a:r>
              <a:rPr lang="en-US" altLang="zh-TW" dirty="0" smtClean="0">
                <a:latin typeface="+mn-ea"/>
              </a:rPr>
              <a:t>100</a:t>
            </a:r>
            <a:r>
              <a:rPr lang="zh-TW" altLang="en-US" dirty="0">
                <a:latin typeface="+mn-ea"/>
              </a:rPr>
              <a:t>筆左右</a:t>
            </a:r>
            <a:r>
              <a:rPr lang="zh-TW" altLang="en-US" dirty="0" smtClean="0">
                <a:latin typeface="+mn-ea"/>
              </a:rPr>
              <a:t>，開</a:t>
            </a:r>
            <a:r>
              <a:rPr lang="zh-TW" altLang="en-US" dirty="0">
                <a:latin typeface="+mn-ea"/>
              </a:rPr>
              <a:t>一筆工單時間所需</a:t>
            </a:r>
            <a:r>
              <a:rPr lang="zh-TW" altLang="en-US" dirty="0" smtClean="0">
                <a:latin typeface="+mn-ea"/>
              </a:rPr>
              <a:t>大約</a:t>
            </a:r>
            <a:r>
              <a:rPr lang="en-US" altLang="zh-TW" dirty="0" smtClean="0">
                <a:latin typeface="+mn-ea"/>
              </a:rPr>
              <a:t>2</a:t>
            </a:r>
            <a:r>
              <a:rPr lang="zh-TW" altLang="en-US" dirty="0" smtClean="0">
                <a:latin typeface="+mn-ea"/>
              </a:rPr>
              <a:t>分鐘，需要</a:t>
            </a:r>
            <a:r>
              <a:rPr lang="en-US" altLang="zh-TW" dirty="0" smtClean="0">
                <a:latin typeface="+mn-ea"/>
              </a:rPr>
              <a:t>3.5</a:t>
            </a:r>
            <a:r>
              <a:rPr lang="zh-TW" altLang="en-US" dirty="0" smtClean="0">
                <a:latin typeface="+mn-ea"/>
              </a:rPr>
              <a:t>小時才能</a:t>
            </a:r>
            <a:r>
              <a:rPr lang="zh-TW" altLang="en-US" dirty="0">
                <a:latin typeface="+mn-ea"/>
              </a:rPr>
              <a:t>將一周的出貨需求工單全部開立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系統優化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 </a:t>
            </a:r>
            <a:r>
              <a:rPr lang="zh-TW" altLang="en-US" dirty="0" smtClean="0">
                <a:latin typeface="+mn-ea"/>
              </a:rPr>
              <a:t>匯入</a:t>
            </a:r>
            <a:r>
              <a:rPr lang="en-US" altLang="zh-TW" dirty="0" smtClean="0">
                <a:latin typeface="+mn-ea"/>
              </a:rPr>
              <a:t>Excel</a:t>
            </a:r>
            <a:r>
              <a:rPr lang="zh-TW" altLang="en-US" dirty="0" smtClean="0">
                <a:latin typeface="+mn-ea"/>
              </a:rPr>
              <a:t>，觸發</a:t>
            </a:r>
            <a:r>
              <a:rPr lang="en-US" altLang="zh-TW" dirty="0" smtClean="0">
                <a:latin typeface="+mn-ea"/>
              </a:rPr>
              <a:t>ERP</a:t>
            </a:r>
            <a:r>
              <a:rPr lang="zh-TW" altLang="en-US" dirty="0" smtClean="0">
                <a:latin typeface="+mn-ea"/>
              </a:rPr>
              <a:t>自動開立工單，同時</a:t>
            </a:r>
            <a:r>
              <a:rPr lang="en-US" altLang="zh-TW" dirty="0">
                <a:latin typeface="+mn-ea"/>
              </a:rPr>
              <a:t>Released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</a:t>
            </a:r>
            <a:r>
              <a:rPr lang="en-US" altLang="zh-TW" dirty="0" smtClean="0">
                <a:latin typeface="+mn-ea"/>
              </a:rPr>
              <a:t>100</a:t>
            </a:r>
            <a:r>
              <a:rPr lang="zh-TW" altLang="en-US" dirty="0" smtClean="0">
                <a:latin typeface="+mn-ea"/>
              </a:rPr>
              <a:t>筆約</a:t>
            </a:r>
            <a:r>
              <a:rPr lang="en-US" altLang="zh-TW" dirty="0" smtClean="0">
                <a:latin typeface="+mn-ea"/>
              </a:rPr>
              <a:t>2</a:t>
            </a:r>
            <a:r>
              <a:rPr lang="zh-TW" altLang="en-US" dirty="0" smtClean="0">
                <a:latin typeface="+mn-ea"/>
              </a:rPr>
              <a:t>分鐘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筆 </a:t>
            </a:r>
            <a:r>
              <a:rPr lang="en-US" altLang="zh-TW" dirty="0" smtClean="0">
                <a:latin typeface="+mn-ea"/>
              </a:rPr>
              <a:t>=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1.2</a:t>
            </a:r>
            <a:r>
              <a:rPr lang="zh-TW" altLang="en-US" dirty="0" smtClean="0">
                <a:latin typeface="+mn-ea"/>
              </a:rPr>
              <a:t>秒 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，預估一筆省下</a:t>
            </a:r>
            <a:r>
              <a:rPr lang="en-US" altLang="zh-TW" dirty="0" smtClean="0">
                <a:latin typeface="+mn-ea"/>
              </a:rPr>
              <a:t>118.8</a:t>
            </a:r>
            <a:r>
              <a:rPr lang="zh-TW" altLang="en-US" dirty="0" smtClean="0">
                <a:latin typeface="+mn-ea"/>
              </a:rPr>
              <a:t>秒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使用單位 </a:t>
            </a:r>
            <a:r>
              <a:rPr lang="en-US" altLang="zh-TW" dirty="0" smtClean="0">
                <a:latin typeface="+mn-ea"/>
              </a:rPr>
              <a:t>: GMK</a:t>
            </a:r>
          </a:p>
          <a:p>
            <a:r>
              <a:rPr lang="zh-TW" altLang="en-US" dirty="0">
                <a:latin typeface="+mn-ea"/>
              </a:rPr>
              <a:t>上線</a:t>
            </a:r>
            <a:r>
              <a:rPr lang="zh-TW" altLang="en-US" dirty="0" smtClean="0">
                <a:latin typeface="+mn-ea"/>
              </a:rPr>
              <a:t>日期 </a:t>
            </a:r>
            <a:r>
              <a:rPr lang="en-US" altLang="zh-TW" dirty="0" smtClean="0">
                <a:latin typeface="+mn-ea"/>
              </a:rPr>
              <a:t>: 2024/06/25 (</a:t>
            </a:r>
            <a:r>
              <a:rPr lang="zh-TW" altLang="en-US" dirty="0" smtClean="0">
                <a:latin typeface="+mn-ea"/>
              </a:rPr>
              <a:t>週二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r>
              <a:rPr lang="en-US" altLang="zh-TW" dirty="0">
                <a:latin typeface="+mn-ea"/>
              </a:rPr>
              <a:t>MDS NAME : </a:t>
            </a:r>
            <a:r>
              <a:rPr lang="en-US" altLang="zh-TW" dirty="0" smtClean="0">
                <a:latin typeface="+mn-ea"/>
              </a:rPr>
              <a:t>KS2426-1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94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系統作業流程 </a:t>
            </a:r>
            <a:r>
              <a:rPr lang="en-US" altLang="zh-TW" dirty="0" smtClean="0"/>
              <a:t>/ </a:t>
            </a:r>
            <a:r>
              <a:rPr lang="zh-TW" altLang="en-US" dirty="0" smtClean="0"/>
              <a:t>控卡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" y="1124744"/>
            <a:ext cx="8792788" cy="55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Intel </a:t>
            </a:r>
            <a:r>
              <a:rPr lang="zh-TW" altLang="en-US" dirty="0"/>
              <a:t>工單線外 </a:t>
            </a:r>
            <a:r>
              <a:rPr lang="en-US" altLang="zh-TW" dirty="0" smtClean="0"/>
              <a:t>import - 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</p:spPr>
        <p:txBody>
          <a:bodyPr/>
          <a:lstStyle/>
          <a:p>
            <a:r>
              <a:rPr lang="zh-TW" altLang="en-US" dirty="0" smtClean="0"/>
              <a:t>好用工具</a:t>
            </a:r>
            <a:r>
              <a:rPr lang="en-US" altLang="zh-TW" dirty="0" smtClean="0"/>
              <a:t>(Tools) : http</a:t>
            </a:r>
            <a:r>
              <a:rPr lang="en-US" altLang="zh-TW" dirty="0"/>
              <a:t>://tools.gemteks.com </a:t>
            </a:r>
            <a:endParaRPr lang="en-US" altLang="zh-TW" dirty="0" smtClean="0"/>
          </a:p>
          <a:p>
            <a:r>
              <a:rPr lang="en-US" altLang="zh-TW" dirty="0" smtClean="0"/>
              <a:t>ERP </a:t>
            </a:r>
            <a:r>
              <a:rPr lang="en-US" altLang="zh-TW" dirty="0" smtClean="0">
                <a:sym typeface="Wingdings" panose="05000000000000000000" pitchFamily="2" charset="2"/>
              </a:rPr>
              <a:t> APS  </a:t>
            </a:r>
            <a:r>
              <a:rPr lang="en-US" altLang="zh-TW" dirty="0"/>
              <a:t>Intel </a:t>
            </a:r>
            <a:r>
              <a:rPr lang="zh-TW" altLang="en-US" dirty="0"/>
              <a:t>工單線外 </a:t>
            </a:r>
            <a:r>
              <a:rPr lang="en-US" altLang="zh-TW" dirty="0"/>
              <a:t>import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8424936" cy="45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匯入格式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1520" y="1052736"/>
            <a:ext cx="8740080" cy="5616624"/>
          </a:xfrm>
        </p:spPr>
        <p:txBody>
          <a:bodyPr/>
          <a:lstStyle/>
          <a:p>
            <a:r>
              <a:rPr lang="zh-TW" altLang="en-US" dirty="0"/>
              <a:t>上傳工單資訊格式</a:t>
            </a:r>
            <a:r>
              <a:rPr lang="zh-TW" altLang="en-US" dirty="0" smtClean="0"/>
              <a:t>範例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填入</a:t>
            </a:r>
            <a:r>
              <a:rPr lang="zh-TW" altLang="en-US" dirty="0"/>
              <a:t>廠區</a:t>
            </a:r>
            <a:r>
              <a:rPr lang="zh-TW" altLang="en-US" dirty="0" smtClean="0"/>
              <a:t>、週別、機種、料號、工單數量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2. </a:t>
            </a:r>
            <a:r>
              <a:rPr lang="zh-TW" altLang="en-US" dirty="0"/>
              <a:t>目前只針對</a:t>
            </a:r>
            <a:r>
              <a:rPr lang="en-US" altLang="zh-TW" dirty="0"/>
              <a:t>Intel</a:t>
            </a:r>
            <a:r>
              <a:rPr lang="zh-TW" altLang="en-US" dirty="0"/>
              <a:t>料號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3. </a:t>
            </a:r>
            <a:r>
              <a:rPr lang="zh-TW" altLang="en-US" dirty="0" smtClean="0"/>
              <a:t>數量 </a:t>
            </a:r>
            <a:r>
              <a:rPr lang="en-US" altLang="zh-TW" dirty="0" smtClean="0"/>
              <a:t>: </a:t>
            </a:r>
            <a:r>
              <a:rPr lang="zh-TW" altLang="en-US" dirty="0"/>
              <a:t>工單數量 </a:t>
            </a:r>
            <a:r>
              <a:rPr lang="zh-TW" altLang="en-US" dirty="0" smtClean="0"/>
              <a:t>≦  </a:t>
            </a:r>
            <a:r>
              <a:rPr lang="en-US" altLang="zh-TW" dirty="0" smtClean="0"/>
              <a:t>WO Lot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4. </a:t>
            </a:r>
            <a:r>
              <a:rPr lang="zh-TW" altLang="en-US" dirty="0"/>
              <a:t>同料號多筆</a:t>
            </a:r>
            <a:r>
              <a:rPr lang="zh-TW" altLang="en-US" dirty="0" smtClean="0"/>
              <a:t>、數量不同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不同</a:t>
            </a:r>
            <a:r>
              <a:rPr lang="zh-TW" altLang="en-US" dirty="0"/>
              <a:t>料號</a:t>
            </a:r>
            <a:r>
              <a:rPr lang="zh-TW" altLang="en-US" dirty="0" smtClean="0"/>
              <a:t>多筆、</a:t>
            </a:r>
            <a:r>
              <a:rPr lang="zh-TW" altLang="en-US" dirty="0"/>
              <a:t>數量不同</a:t>
            </a:r>
            <a:r>
              <a:rPr lang="zh-TW" altLang="en-US" dirty="0" smtClean="0"/>
              <a:t>不限制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3" y="4221088"/>
            <a:ext cx="8280920" cy="197578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794876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上傳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1520" y="1052736"/>
            <a:ext cx="8740080" cy="5616624"/>
          </a:xfrm>
        </p:spPr>
        <p:txBody>
          <a:bodyPr/>
          <a:lstStyle/>
          <a:p>
            <a:r>
              <a:rPr lang="zh-TW" altLang="en-US" dirty="0" smtClean="0"/>
              <a:t>工單資訊匯入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選擇</a:t>
            </a:r>
            <a:r>
              <a:rPr lang="zh-TW" altLang="en-US" dirty="0" smtClean="0"/>
              <a:t>檔案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點選檔案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上傳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查詢區 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查詢一個月、二個月、三個月的區間、開始、結束、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             完成時間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2" y="1484784"/>
            <a:ext cx="8403307" cy="3024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9" y="5397465"/>
            <a:ext cx="864096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en-US" altLang="zh-TW" dirty="0" smtClean="0"/>
              <a:t>Download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Download : Excel</a:t>
            </a:r>
            <a:r>
              <a:rPr lang="zh-TW" altLang="en-US" dirty="0"/>
              <a:t>匯入時間、人員、未生成工單原因、工單狀態、未</a:t>
            </a:r>
            <a:r>
              <a:rPr lang="en-US" altLang="zh-TW" dirty="0"/>
              <a:t>RELEASE</a:t>
            </a:r>
            <a:r>
              <a:rPr lang="zh-TW" altLang="en-US" dirty="0" smtClean="0"/>
              <a:t>原因、</a:t>
            </a:r>
            <a:r>
              <a:rPr lang="en-US" altLang="zh-TW" dirty="0" smtClean="0"/>
              <a:t>PST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IMO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IMO QTY……….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上傳檔案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2" y="2295189"/>
            <a:ext cx="8712968" cy="26629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2" y="5373216"/>
            <a:ext cx="8712968" cy="12961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44" y="997199"/>
            <a:ext cx="864063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04800"/>
            <a:ext cx="8712968" cy="609600"/>
          </a:xfrm>
        </p:spPr>
        <p:txBody>
          <a:bodyPr/>
          <a:lstStyle/>
          <a:p>
            <a:r>
              <a:rPr lang="zh-TW" altLang="en-US" dirty="0" smtClean="0"/>
              <a:t>工單開立控卡 </a:t>
            </a:r>
            <a:r>
              <a:rPr lang="en-US" altLang="zh-TW" dirty="0" smtClean="0"/>
              <a:t>– ERP WI PC</a:t>
            </a:r>
            <a:r>
              <a:rPr lang="zh-TW" altLang="en-US" dirty="0" smtClean="0"/>
              <a:t>權限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5C1E5-9972-4053-BF11-D645E4C9EFB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79512" y="1052736"/>
            <a:ext cx="8812088" cy="5616624"/>
          </a:xfrm>
        </p:spPr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PC</a:t>
            </a:r>
            <a:r>
              <a:rPr lang="zh-TW" altLang="en-US" dirty="0" smtClean="0">
                <a:sym typeface="Wingdings" panose="05000000000000000000" pitchFamily="2" charset="2"/>
              </a:rPr>
              <a:t>必須要有</a:t>
            </a:r>
            <a:r>
              <a:rPr lang="en-US" altLang="zh-TW" dirty="0" smtClean="0">
                <a:sym typeface="Wingdings" panose="05000000000000000000" pitchFamily="2" charset="2"/>
              </a:rPr>
              <a:t>ERP XX WI PC</a:t>
            </a:r>
            <a:r>
              <a:rPr lang="zh-TW" altLang="en-US" dirty="0" smtClean="0">
                <a:sym typeface="Wingdings" panose="05000000000000000000" pitchFamily="2" charset="2"/>
              </a:rPr>
              <a:t>權限，</a:t>
            </a:r>
            <a:r>
              <a:rPr lang="en-US" altLang="zh-TW" dirty="0" smtClean="0">
                <a:sym typeface="Wingdings" panose="05000000000000000000" pitchFamily="2" charset="2"/>
              </a:rPr>
              <a:t>Tools Intel </a:t>
            </a:r>
            <a:r>
              <a:rPr lang="zh-TW" altLang="en-US" dirty="0">
                <a:sym typeface="Wingdings" panose="05000000000000000000" pitchFamily="2" charset="2"/>
              </a:rPr>
              <a:t>工單線外 </a:t>
            </a:r>
            <a:r>
              <a:rPr lang="en-US" altLang="zh-TW" dirty="0" smtClean="0">
                <a:sym typeface="Wingdings" panose="05000000000000000000" pitchFamily="2" charset="2"/>
              </a:rPr>
              <a:t>import</a:t>
            </a:r>
            <a:r>
              <a:rPr lang="zh-TW" altLang="en-US" dirty="0" smtClean="0">
                <a:sym typeface="Wingdings" panose="05000000000000000000" pitchFamily="2" charset="2"/>
              </a:rPr>
              <a:t>功能，才可使用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u="sng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4969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">
  <a:themeElements>
    <a:clrScheme name="Gemte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emtek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mte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mte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Gemtek</Template>
  <TotalTime>27211</TotalTime>
  <Words>1007</Words>
  <Application>Microsoft Office PowerPoint</Application>
  <PresentationFormat>如螢幕大小 (4:3)</PresentationFormat>
  <Paragraphs>286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新細明體</vt:lpstr>
      <vt:lpstr>標楷體</vt:lpstr>
      <vt:lpstr>Arial</vt:lpstr>
      <vt:lpstr>Calibri</vt:lpstr>
      <vt:lpstr>Times</vt:lpstr>
      <vt:lpstr>Times New Roman</vt:lpstr>
      <vt:lpstr>Wingdings</vt:lpstr>
      <vt:lpstr>Gemtek</vt:lpstr>
      <vt:lpstr>Intel、WI-FI工單線外匯入 ERP自動開工單SOP </vt:lpstr>
      <vt:lpstr>Intel工單線外匯入 P3~P20 WIFI工單線外匯入 P21~P29</vt:lpstr>
      <vt:lpstr>大綱</vt:lpstr>
      <vt:lpstr>系統作業流程 / 控卡</vt:lpstr>
      <vt:lpstr>Intel 工單線外 import - 路徑</vt:lpstr>
      <vt:lpstr>Excel匯入格式</vt:lpstr>
      <vt:lpstr>Excel上傳</vt:lpstr>
      <vt:lpstr>Download</vt:lpstr>
      <vt:lpstr>工單開立控卡 – ERP WI PC權限</vt:lpstr>
      <vt:lpstr>工單開立控卡 – 非Intel料號</vt:lpstr>
      <vt:lpstr>工單開立控卡 – 未設定WO Lot</vt:lpstr>
      <vt:lpstr>工單開立控卡 –工單數量 &gt;  WO Lot</vt:lpstr>
      <vt:lpstr>工單開立控卡 – 工單數量 ≦ 56天IMO總數</vt:lpstr>
      <vt:lpstr>工單開立控卡 – 未設定ERP Routing</vt:lpstr>
      <vt:lpstr>工單開立控卡 – 未設定Sfcs Routing</vt:lpstr>
      <vt:lpstr>Release控卡 – 未設定MVA</vt:lpstr>
      <vt:lpstr>錯誤 - 上傳按2次</vt:lpstr>
      <vt:lpstr>錯誤 -多重入口</vt:lpstr>
      <vt:lpstr>錯誤 -多重入口</vt:lpstr>
      <vt:lpstr>Q &amp; A</vt:lpstr>
      <vt:lpstr>WI-FI工單線外匯入 ERP自動開工單SOP </vt:lpstr>
      <vt:lpstr>大綱</vt:lpstr>
      <vt:lpstr>WI-FI工單線外Import-客人權限設定</vt:lpstr>
      <vt:lpstr>WI-FI工單線外Import-客人權限設定</vt:lpstr>
      <vt:lpstr>WI-FI工單線外Import-生管權限</vt:lpstr>
      <vt:lpstr>APS WO import – NORMAL 控卡</vt:lpstr>
      <vt:lpstr>APS WO import – NORMAL 控卡 53</vt:lpstr>
      <vt:lpstr>APS WO import – NORMAL 控卡 99</vt:lpstr>
      <vt:lpstr>WI-FI工單控卡– Customer &amp; Assembly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Jess_Mo</dc:creator>
  <cp:lastModifiedBy>Apple-楊玉蘋</cp:lastModifiedBy>
  <cp:revision>432</cp:revision>
  <dcterms:created xsi:type="dcterms:W3CDTF">2008-10-01T08:21:37Z</dcterms:created>
  <dcterms:modified xsi:type="dcterms:W3CDTF">2025-04-02T06:40:23Z</dcterms:modified>
</cp:coreProperties>
</file>