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8" r:id="rId1"/>
    <p:sldMasterId id="2147483692" r:id="rId2"/>
  </p:sldMasterIdLst>
  <p:notesMasterIdLst>
    <p:notesMasterId r:id="rId23"/>
  </p:notesMasterIdLst>
  <p:handoutMasterIdLst>
    <p:handoutMasterId r:id="rId24"/>
  </p:handoutMasterIdLst>
  <p:sldIdLst>
    <p:sldId id="521" r:id="rId3"/>
    <p:sldId id="258" r:id="rId4"/>
    <p:sldId id="809" r:id="rId5"/>
    <p:sldId id="810" r:id="rId6"/>
    <p:sldId id="798" r:id="rId7"/>
    <p:sldId id="811" r:id="rId8"/>
    <p:sldId id="813" r:id="rId9"/>
    <p:sldId id="800" r:id="rId10"/>
    <p:sldId id="802" r:id="rId11"/>
    <p:sldId id="801" r:id="rId12"/>
    <p:sldId id="812" r:id="rId13"/>
    <p:sldId id="815" r:id="rId14"/>
    <p:sldId id="803" r:id="rId15"/>
    <p:sldId id="814" r:id="rId16"/>
    <p:sldId id="804" r:id="rId17"/>
    <p:sldId id="805" r:id="rId18"/>
    <p:sldId id="806" r:id="rId19"/>
    <p:sldId id="807" r:id="rId20"/>
    <p:sldId id="808" r:id="rId21"/>
    <p:sldId id="427" r:id="rId22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_Hsu-許宏銘" initials="Peter" lastIdx="2" clrIdx="0">
    <p:extLst>
      <p:ext uri="{19B8F6BF-5375-455C-9EA6-DF929625EA0E}">
        <p15:presenceInfo xmlns:p15="http://schemas.microsoft.com/office/powerpoint/2012/main" userId="Peter_Hsu-許宏銘" providerId="None"/>
      </p:ext>
    </p:extLst>
  </p:cmAuthor>
  <p:cmAuthor id="2" name="VN66" initials="V" lastIdx="3" clrIdx="1">
    <p:extLst>
      <p:ext uri="{19B8F6BF-5375-455C-9EA6-DF929625EA0E}">
        <p15:presenceInfo xmlns:p15="http://schemas.microsoft.com/office/powerpoint/2012/main" userId="S::VN66@gemtek.com.tw::d4abc34a-209e-4aae-9073-4d022ec956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66"/>
    <a:srgbClr val="FF6699"/>
    <a:srgbClr val="990033"/>
    <a:srgbClr val="66FFCC"/>
    <a:srgbClr val="FF66CC"/>
    <a:srgbClr val="FF0000"/>
    <a:srgbClr val="FFCC00"/>
    <a:srgbClr val="FFCC99"/>
    <a:srgbClr val="99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B8F5FF-B68B-4E9C-B3BC-022B2FC59442}">
  <a:tblStyle styleId="{C4B8F5FF-B68B-4E9C-B3BC-022B2FC594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94" autoAdjust="0"/>
    <p:restoredTop sz="88259" autoAdjust="0"/>
  </p:normalViewPr>
  <p:slideViewPr>
    <p:cSldViewPr>
      <p:cViewPr varScale="1">
        <p:scale>
          <a:sx n="123" d="100"/>
          <a:sy n="123" d="100"/>
        </p:scale>
        <p:origin x="43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89CE38-13DF-B608-C537-30DC917E28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DECE9-EFCA-ABDE-5079-77264B4AD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6A51F-4479-48A6-979B-0252423D72D7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30DE7-F88A-6F83-3376-281050E8D7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C7324-6F59-E674-4595-F031D1779A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9F309-F56F-41E9-B50D-1F568C9B15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0838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1" cy="4466987"/>
          </a:xfrm>
          <a:prstGeom prst="rect">
            <a:avLst/>
          </a:prstGeom>
          <a:noFill/>
          <a:ln>
            <a:noFill/>
          </a:ln>
        </p:spPr>
        <p:txBody>
          <a:bodyPr wrap="square" lIns="91398" tIns="91398" rIns="91398" bIns="91398" anchor="t" anchorCtr="0"/>
          <a:lstStyle>
            <a:lvl1pPr marL="0" marR="0" lvl="0" indent="0" algn="l" rtl="0">
              <a:spcBef>
                <a:spcPts val="40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228600" algn="l" rtl="0">
              <a:spcBef>
                <a:spcPts val="40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457200" algn="l" rtl="0">
              <a:spcBef>
                <a:spcPts val="400"/>
              </a:spcBef>
              <a:spcAft>
                <a:spcPts val="0"/>
              </a:spcAft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685800" algn="l" rtl="0">
              <a:spcBef>
                <a:spcPts val="400"/>
              </a:spcBef>
              <a:spcAft>
                <a:spcPts val="0"/>
              </a:spcAft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914400" algn="l" rtl="0">
              <a:spcBef>
                <a:spcPts val="400"/>
              </a:spcBef>
              <a:spcAft>
                <a:spcPts val="0"/>
              </a:spcAft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0200848"/>
      </p:ext>
    </p:extLst>
  </p:cSld>
  <p:clrMap bg1="lt1" tx1="dk1" bg2="dk2" tx2="lt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399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906357" y="4715153"/>
            <a:ext cx="4984961" cy="4466987"/>
          </a:xfrm>
          <a:prstGeom prst="rect">
            <a:avLst/>
          </a:prstGeom>
        </p:spPr>
        <p:txBody>
          <a:bodyPr wrap="square" lIns="91398" tIns="91398" rIns="91398" bIns="91398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931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51328-1359-4F14-8C35-E2B54D13EEE1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881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7903" y="6356821"/>
            <a:ext cx="2742902" cy="365001"/>
          </a:xfrm>
          <a:prstGeom prst="rect">
            <a:avLst/>
          </a:prstGeom>
        </p:spPr>
        <p:txBody>
          <a:bodyPr/>
          <a:lstStyle/>
          <a:p>
            <a:fld id="{30AB61C8-1E1F-4E04-B88F-DD04D7F45CA1}" type="datetime1">
              <a:rPr kumimoji="1" lang="en-US" altLang="zh-TW" smtClean="0"/>
              <a:pPr/>
              <a:t>11/7/2024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9196" y="6356821"/>
            <a:ext cx="4113609" cy="36500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TW"/>
              <a:t>Page</a:t>
            </a:r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1196" y="6356821"/>
            <a:ext cx="2742903" cy="365001"/>
          </a:xfrm>
          <a:prstGeom prst="rect">
            <a:avLst/>
          </a:prstGeom>
        </p:spPr>
        <p:txBody>
          <a:bodyPr/>
          <a:lstStyle/>
          <a:p>
            <a:fld id="{71C50D61-BA71-3544-BF03-DC7C1AC1B57D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1032938" y="10744"/>
            <a:ext cx="10516195" cy="1326059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754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32938" y="0"/>
            <a:ext cx="10516195" cy="1326059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7903" y="1826122"/>
            <a:ext cx="10516195" cy="4350990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7903" y="6356821"/>
            <a:ext cx="2742902" cy="365001"/>
          </a:xfrm>
          <a:prstGeom prst="rect">
            <a:avLst/>
          </a:prstGeom>
        </p:spPr>
        <p:txBody>
          <a:bodyPr/>
          <a:lstStyle/>
          <a:p>
            <a:fld id="{59E4B435-9414-49E2-9C3F-E9D9EC2FF46F}" type="datetime1">
              <a:rPr kumimoji="1" lang="en-US" altLang="zh-TW" smtClean="0"/>
              <a:pPr/>
              <a:t>11/7/2024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9196" y="6356821"/>
            <a:ext cx="4113609" cy="36500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zh-TW"/>
              <a:t>Page</a:t>
            </a:r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1196" y="6356821"/>
            <a:ext cx="2742903" cy="365001"/>
          </a:xfrm>
          <a:prstGeom prst="rect">
            <a:avLst/>
          </a:prstGeom>
        </p:spPr>
        <p:txBody>
          <a:bodyPr/>
          <a:lstStyle/>
          <a:p>
            <a:fld id="{71C50D61-BA71-3544-BF03-DC7C1AC1B57D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25624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1E87A-442D-4EA5-A741-DEB26025A3A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1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5F199-5248-48E4-8013-C494EBDDD8F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3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88"/>
            <a:ext cx="12191995" cy="6857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320870" y="6308726"/>
            <a:ext cx="1523517" cy="3364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B66B1-4745-4B21-983F-91F7933C476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208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5045B-3371-453D-AA14-FFE0A00E50A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11/7/2024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158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529167" y="1778000"/>
            <a:ext cx="11072284" cy="3302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504768" y="9296401"/>
            <a:ext cx="319617" cy="231775"/>
          </a:xfrm>
          <a:prstGeom prst="rect">
            <a:avLst/>
          </a:prstGeom>
          <a:noFill/>
          <a:ln>
            <a:noFill/>
          </a:ln>
        </p:spPr>
        <p:txBody>
          <a:bodyPr wrap="square" lIns="35700" tIns="35700" rIns="35700" bIns="35700" anchor="t" anchorCtr="0">
            <a:noAutofit/>
          </a:bodyPr>
          <a:lstStyle/>
          <a:p>
            <a:pPr algn="ctr">
              <a:buSzPct val="25000"/>
            </a:pPr>
            <a:fld id="{00000000-1234-1234-1234-123412341234}" type="slidenum">
              <a:rPr lang="en-US" altLang="zh-TW" sz="1100" smtClean="0">
                <a:latin typeface="Helvetica Neue Light"/>
                <a:ea typeface="Helvetica Neue Light"/>
                <a:cs typeface="Helvetica Neue Light"/>
                <a:sym typeface="Helvetica Neue Light"/>
              </a:rPr>
              <a:pPr algn="ctr">
                <a:buSzPct val="25000"/>
              </a:pPr>
              <a:t>‹#›</a:t>
            </a:fld>
            <a:endParaRPr lang="zh-TW" altLang="en-US" sz="11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1643693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31361-1BE0-B355-4831-E3EA235E5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2E2B4-2D78-934A-08C0-96B2A1F505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EF4AB-F51E-4CE5-C654-ACFFD244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F707C-BE21-4F98-85DD-411AD80DEAE3}" type="datetimeFigureOut">
              <a:rPr lang="en-US" smtClean="0"/>
              <a:pPr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45A5-8814-C715-FA0B-A17A5AAC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679E-B83A-F963-EFB5-AEB4A9CC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DD59-15DA-4E41-8CF3-C668EBD897A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0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91403-A525-425C-AB35-E83DBC917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813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3" y="50"/>
            <a:ext cx="12191466" cy="96504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bk object 17"/>
          <p:cNvSpPr/>
          <p:nvPr/>
        </p:nvSpPr>
        <p:spPr>
          <a:xfrm>
            <a:off x="10320870" y="6313488"/>
            <a:ext cx="1522704" cy="32998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50117" y="2395220"/>
            <a:ext cx="3691765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1637" y="1177201"/>
            <a:ext cx="6016625" cy="30124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t>Page</a:t>
            </a:r>
            <a:endParaRPr sz="18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114B8-8BA4-4E79-8B91-852DADDD3867}" type="datetime1">
              <a:rPr lang="en-US" sz="1800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11/7/2024</a:t>
            </a:fld>
            <a:endParaRPr lang="en-US" sz="18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sz="18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/>
              <a:t>‹#›</a:t>
            </a:fld>
            <a:endParaRPr sz="1800" kern="1200" dirty="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0583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706" r:id="rId6"/>
    <p:sldLayoutId id="2147483707" r:id="rId7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hape 6" descr="background.png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858"/>
          <a:stretch/>
        </p:blipFill>
        <p:spPr>
          <a:xfrm>
            <a:off x="0" y="623888"/>
            <a:ext cx="12172493" cy="5556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Shape 7" descr="pasted-image.pdf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20868" y="6313489"/>
            <a:ext cx="1522729" cy="3299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571500" y="768350"/>
            <a:ext cx="10102851" cy="15890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5519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5519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5519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5519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5519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tools.gemteks.com/ERP_CSharp/BOM_MaterialStatus.aspx?FormInf=66,ERPRelated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reendb.gemteks.com/login.do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Julie.CalmaBaltazar@ul.com" TargetMode="External"/><Relationship Id="rId2" Type="http://schemas.openxmlformats.org/officeDocument/2006/relationships/hyperlink" Target="https://app.myportal.ul.com/Work/Document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2">
            <a:extLst>
              <a:ext uri="{FF2B5EF4-FFF2-40B4-BE49-F238E27FC236}">
                <a16:creationId xmlns:a16="http://schemas.microsoft.com/office/drawing/2014/main" id="{F5D689F9-9A16-4E29-B0AB-62B3C1945E69}"/>
              </a:ext>
            </a:extLst>
          </p:cNvPr>
          <p:cNvSpPr txBox="1">
            <a:spLocks/>
          </p:cNvSpPr>
          <p:nvPr/>
        </p:nvSpPr>
        <p:spPr>
          <a:xfrm>
            <a:off x="2063552" y="337307"/>
            <a:ext cx="7704856" cy="864096"/>
          </a:xfrm>
          <a:prstGeom prst="rect">
            <a:avLst/>
          </a:prstGeom>
          <a:noFill/>
          <a:ln>
            <a:noFill/>
          </a:ln>
        </p:spPr>
        <p:txBody>
          <a:bodyPr wrap="square" lIns="35700" tIns="35700" rIns="35700" bIns="3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5519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5519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5519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5519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4000" b="1" i="0" u="none" strike="noStrike" cap="none">
                <a:solidFill>
                  <a:srgbClr val="05519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25000"/>
            </a:pP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 audit process</a:t>
            </a:r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8024AA58-BCEF-48AE-8C4E-0DE3999E483D}"/>
              </a:ext>
            </a:extLst>
          </p:cNvPr>
          <p:cNvSpPr txBox="1"/>
          <p:nvPr/>
        </p:nvSpPr>
        <p:spPr>
          <a:xfrm>
            <a:off x="0" y="6093296"/>
            <a:ext cx="3108325" cy="646112"/>
          </a:xfrm>
          <a:prstGeom prst="rect">
            <a:avLst/>
          </a:prstGeom>
          <a:noFill/>
          <a:ln>
            <a:noFill/>
          </a:ln>
        </p:spPr>
        <p:txBody>
          <a:bodyPr wrap="square" lIns="45700" tIns="45700" rIns="45700" bIns="45700" anchor="t" anchorCtr="0">
            <a:noAutofit/>
          </a:bodyPr>
          <a:lstStyle/>
          <a:p>
            <a:pPr>
              <a:buSzPct val="25000"/>
            </a:pPr>
            <a:r>
              <a:rPr lang="en-US" altLang="zh-TW" sz="1800" dirty="0">
                <a:solidFill>
                  <a:srgbClr val="055198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Gemtek Confidential</a:t>
            </a:r>
          </a:p>
          <a:p>
            <a:pPr>
              <a:buSzPct val="25000"/>
            </a:pPr>
            <a:r>
              <a:rPr lang="en-US" altLang="zh-TW" sz="1800" dirty="0">
                <a:solidFill>
                  <a:srgbClr val="055198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Distribution Prohibited</a:t>
            </a: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91D90381-6BB2-4B53-A793-B22D3988F6B4}"/>
              </a:ext>
            </a:extLst>
          </p:cNvPr>
          <p:cNvSpPr txBox="1"/>
          <p:nvPr/>
        </p:nvSpPr>
        <p:spPr>
          <a:xfrm>
            <a:off x="9408368" y="5773174"/>
            <a:ext cx="2215350" cy="315471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</a:pPr>
            <a:r>
              <a:rPr lang="en-US" altLang="zh-CN" sz="2004" dirty="0">
                <a:latin typeface="Calibri" pitchFamily="18" charset="0"/>
                <a:cs typeface="Calibri" pitchFamily="18" charset="0"/>
              </a:rPr>
              <a:t>Date: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latin typeface="Calibri" pitchFamily="18" charset="0"/>
                <a:cs typeface="Calibri" pitchFamily="18" charset="0"/>
              </a:rPr>
              <a:t>July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>
                <a:latin typeface="Calibri" pitchFamily="18" charset="0"/>
                <a:cs typeface="Times New Roman" pitchFamily="18" charset="0"/>
              </a:rPr>
              <a:t>28th</a:t>
            </a:r>
            <a:r>
              <a:rPr lang="en-US" altLang="zh-CN" sz="2004" dirty="0">
                <a:latin typeface="Calibri" pitchFamily="18" charset="0"/>
                <a:cs typeface="Calibri" pitchFamily="18" charset="0"/>
              </a:rPr>
              <a:t>,</a:t>
            </a:r>
            <a:r>
              <a:rPr lang="en-US" altLang="zh-CN" sz="2004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vi-VN" altLang="zh-CN" sz="2004" dirty="0">
                <a:latin typeface="Calibri" pitchFamily="18" charset="0"/>
                <a:cs typeface="Calibri" pitchFamily="18" charset="0"/>
              </a:rPr>
              <a:t>2022</a:t>
            </a:r>
            <a:endParaRPr lang="en-US" altLang="zh-CN" sz="2004" dirty="0">
              <a:latin typeface="Calibri" pitchFamily="18" charset="0"/>
              <a:cs typeface="Calibri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523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81982D1F-1690-3252-917D-36EC7D07DD38}"/>
              </a:ext>
            </a:extLst>
          </p:cNvPr>
          <p:cNvSpPr txBox="1"/>
          <p:nvPr/>
        </p:nvSpPr>
        <p:spPr>
          <a:xfrm>
            <a:off x="551384" y="260648"/>
            <a:ext cx="4968552" cy="4590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3600" dirty="0">
                <a:solidFill>
                  <a:schemeClr val="bg1"/>
                </a:solidFill>
              </a:rPr>
              <a:t>Xử lý dữ liệu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66389-E0A8-7BF1-BFA8-0C70F1C057D2}"/>
              </a:ext>
            </a:extLst>
          </p:cNvPr>
          <p:cNvSpPr txBox="1"/>
          <p:nvPr/>
        </p:nvSpPr>
        <p:spPr>
          <a:xfrm>
            <a:off x="191344" y="980728"/>
            <a:ext cx="9649072" cy="2274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-&gt; </a:t>
            </a: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 download file thành phần quan trọng (đã có PN)</a:t>
            </a:r>
          </a:p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 Các PN của model cần kiểm </a:t>
            </a:r>
            <a:r>
              <a:rPr lang="vi-V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soát UL (các PN sẽ liên tục được thêm mới hoặc EOL vì vậy cần yêu cầu PM cập nhật các PN mới nhất)</a:t>
            </a: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51BC6D-168B-DCB0-D0BD-22987FF61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1700808"/>
            <a:ext cx="11665296" cy="460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252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7771" y="122884"/>
            <a:ext cx="3096344" cy="615553"/>
          </a:xfrm>
        </p:spPr>
        <p:txBody>
          <a:bodyPr/>
          <a:lstStyle/>
          <a:p>
            <a:r>
              <a:rPr lang="vi-VN" sz="4000">
                <a:latin typeface="Times New Roman" panose="02020603050405020304" pitchFamily="18" charset="0"/>
                <a:cs typeface="Times New Roman" panose="02020603050405020304" pitchFamily="18" charset="0"/>
              </a:rPr>
              <a:t>Xử lý dữ liệu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344" y="976050"/>
            <a:ext cx="12025336" cy="2893100"/>
          </a:xfrm>
        </p:spPr>
        <p:txBody>
          <a:bodyPr/>
          <a:lstStyle/>
          <a:p>
            <a:pPr algn="l"/>
            <a:r>
              <a:rPr lang="vi-VN" dirty="0">
                <a:solidFill>
                  <a:schemeClr val="tx1"/>
                </a:solidFill>
                <a:latin typeface="+mj-lt"/>
              </a:rPr>
              <a:t>Xác nhận tình trạng của các PN</a:t>
            </a:r>
          </a:p>
          <a:p>
            <a:pPr algn="l"/>
            <a:r>
              <a:rPr lang="vi-V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 lấy được bảng thành phần quan trọng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(CCL) </a:t>
            </a:r>
            <a:r>
              <a:rPr lang="vi-V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 các 99PN áp dụng chứng nhận UL, cần xác nhận lại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BOM</a:t>
            </a:r>
            <a:r>
              <a:rPr lang="vi-V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/>
            <a:r>
              <a:rPr lang="vi-V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Các 99PN PM list trong PLM có chính xác không bằng cách nhìn trạng thái trong ô “UL approved”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  <a:endParaRPr lang="vi-VN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vi-V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đang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BOM,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thấy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thế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CCL)</a:t>
            </a:r>
            <a:endParaRPr lang="vi-VN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vi-VN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BOM: </a:t>
            </a:r>
          </a:p>
          <a:p>
            <a:pPr algn="l"/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Link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http://tools.gemteks.com/ERP_CSharp/BOM_MaterialStatus.aspx?FormInf=66,ERPRelated</a:t>
            </a:r>
            <a:endParaRPr lang="en-US" sz="1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 920116</a:t>
            </a:r>
          </a:p>
          <a:p>
            <a:pPr algn="l"/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Pass: 123456</a:t>
            </a:r>
          </a:p>
          <a:p>
            <a:pPr algn="l"/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(1)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đăng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(2) ERP -&gt; (3)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Bom &amp; material status -&gt; (4) Org: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GMV/ P/N: paste 99PN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(5) Run (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1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2)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B48C17-7104-1FFA-5DC5-2D647569A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023" y="3715518"/>
            <a:ext cx="5681609" cy="24167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8BBBB9-A7B7-9162-BF7F-0A5364E34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344" y="3699562"/>
            <a:ext cx="5400600" cy="23391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35299B-A312-1F0B-80CD-BBEDED3F7DD1}"/>
              </a:ext>
            </a:extLst>
          </p:cNvPr>
          <p:cNvSpPr/>
          <p:nvPr/>
        </p:nvSpPr>
        <p:spPr>
          <a:xfrm>
            <a:off x="4727848" y="4437112"/>
            <a:ext cx="432048" cy="288032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68FEA6-32F3-61B1-4DBE-27B8C8B89513}"/>
              </a:ext>
            </a:extLst>
          </p:cNvPr>
          <p:cNvSpPr/>
          <p:nvPr/>
        </p:nvSpPr>
        <p:spPr>
          <a:xfrm>
            <a:off x="10416480" y="4293096"/>
            <a:ext cx="432048" cy="288032"/>
          </a:xfrm>
          <a:prstGeom prst="rect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3C617-FEBE-49DC-F1AD-1A19BCF0B9D6}"/>
              </a:ext>
            </a:extLst>
          </p:cNvPr>
          <p:cNvSpPr txBox="1"/>
          <p:nvPr/>
        </p:nvSpPr>
        <p:spPr>
          <a:xfrm>
            <a:off x="10482463" y="422092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535BA36F-8E57-A9C6-8A87-63F82B3F2E34}"/>
              </a:ext>
            </a:extLst>
          </p:cNvPr>
          <p:cNvSpPr/>
          <p:nvPr/>
        </p:nvSpPr>
        <p:spPr>
          <a:xfrm>
            <a:off x="5556956" y="4869161"/>
            <a:ext cx="467036" cy="216024"/>
          </a:xfrm>
          <a:prstGeom prst="leftArrow">
            <a:avLst/>
          </a:prstGeom>
          <a:solidFill>
            <a:schemeClr val="accent1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540A2-6C3A-23FB-5015-DBEF31F8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9B0E3-C381-0BFF-B6A2-BDB02E7D1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93466"/>
            <a:ext cx="4976141" cy="1329381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Tồn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kho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9AB1468-E932-7256-C5FC-87F85FB459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83D5C-345E-4D33-24D6-E6D6FE77F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20" y="1268760"/>
            <a:ext cx="11737304" cy="508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04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81982D1F-1690-3252-917D-36EC7D07DD38}"/>
              </a:ext>
            </a:extLst>
          </p:cNvPr>
          <p:cNvSpPr txBox="1"/>
          <p:nvPr/>
        </p:nvSpPr>
        <p:spPr>
          <a:xfrm>
            <a:off x="682866" y="256316"/>
            <a:ext cx="5053094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3600" dirty="0">
                <a:solidFill>
                  <a:schemeClr val="bg1"/>
                </a:solidFill>
              </a:rPr>
              <a:t>Xử lý dữ liệu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66389-E0A8-7BF1-BFA8-0C70F1C057D2}"/>
              </a:ext>
            </a:extLst>
          </p:cNvPr>
          <p:cNvSpPr txBox="1"/>
          <p:nvPr/>
        </p:nvSpPr>
        <p:spPr>
          <a:xfrm>
            <a:off x="119336" y="1628800"/>
            <a:ext cx="5053094" cy="26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Báo 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cáo COC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(chỉ </a:t>
            </a: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 lấy COC cho các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PN có CCN QMFZ2 &amp; QMMY2)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Gửi mail kèm bảng thành phần quan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trọng (đã có PN) cho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IQC để yêu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 COC (yêu cầu IQC liên tục cập nhật COC cho các lô hàng mới/ khi các PN thay đổi cần thông báo cho IQC để kịp thời cung cấp COC)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 phải có đầy đủ thông tin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 hình: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 xác nhận các thông tin trong báo cáo COC trên “product IQ”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47DC30-2A14-73DC-5AF5-C4F841594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928" y="987475"/>
            <a:ext cx="5184576" cy="54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3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81982D1F-1690-3252-917D-36EC7D07DD38}"/>
              </a:ext>
            </a:extLst>
          </p:cNvPr>
          <p:cNvSpPr txBox="1"/>
          <p:nvPr/>
        </p:nvSpPr>
        <p:spPr>
          <a:xfrm>
            <a:off x="682866" y="256316"/>
            <a:ext cx="5053094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3600" dirty="0">
                <a:solidFill>
                  <a:schemeClr val="bg1"/>
                </a:solidFill>
              </a:rPr>
              <a:t>Xử lý dữ liệu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66389-E0A8-7BF1-BFA8-0C70F1C057D2}"/>
              </a:ext>
            </a:extLst>
          </p:cNvPr>
          <p:cNvSpPr txBox="1"/>
          <p:nvPr/>
        </p:nvSpPr>
        <p:spPr>
          <a:xfrm>
            <a:off x="119336" y="1071110"/>
            <a:ext cx="11737304" cy="16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Kiểm tra nội dung COC trên Poduct IQ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b1) Đăng nhập Product IQ bằng tài khoản MyUL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b2) lấy UL file number trong COC paste vào phần search (1) -&gt; click (2) -&gt; xuất hiện các thông tin như phần (3) -&gt; chọn mục tương ứng theo nhà cung cấp trong COC, CCN trong CCL -&gt; sau khi chọn 1 mục sẽ hiển thị như  mục (4) -&gt; tìm các thông tin trong COC, đảm bảo tất cả đều có trên product IQ</a:t>
            </a:r>
          </a:p>
          <a:p>
            <a:pPr>
              <a:lnSpc>
                <a:spcPct val="150000"/>
              </a:lnSpc>
            </a:pPr>
            <a:endParaRPr 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600D90-8664-D114-2879-3523FC32D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7" y="2935458"/>
            <a:ext cx="5688632" cy="3122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EC341-3D19-712A-A12E-090991485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228" y="3212976"/>
            <a:ext cx="5879913" cy="2149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46D0A4-C1F5-E3E9-60A8-F598428398D8}"/>
              </a:ext>
            </a:extLst>
          </p:cNvPr>
          <p:cNvSpPr txBox="1"/>
          <p:nvPr/>
        </p:nvSpPr>
        <p:spPr>
          <a:xfrm>
            <a:off x="8256240" y="3573016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9517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81982D1F-1690-3252-917D-36EC7D07DD38}"/>
              </a:ext>
            </a:extLst>
          </p:cNvPr>
          <p:cNvSpPr txBox="1"/>
          <p:nvPr/>
        </p:nvSpPr>
        <p:spPr>
          <a:xfrm>
            <a:off x="682866" y="256316"/>
            <a:ext cx="5053094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3600" dirty="0">
                <a:solidFill>
                  <a:schemeClr val="bg1"/>
                </a:solidFill>
              </a:rPr>
              <a:t>Xử lý dữ liệu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66389-E0A8-7BF1-BFA8-0C70F1C057D2}"/>
              </a:ext>
            </a:extLst>
          </p:cNvPr>
          <p:cNvSpPr txBox="1"/>
          <p:nvPr/>
        </p:nvSpPr>
        <p:spPr>
          <a:xfrm>
            <a:off x="263352" y="967378"/>
            <a:ext cx="10873208" cy="2525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</a:t>
            </a:r>
            <a:r>
              <a:rPr lang="vi-V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Data sheet</a:t>
            </a:r>
          </a:p>
          <a:p>
            <a:pPr>
              <a:lnSpc>
                <a:spcPct val="150000"/>
              </a:lnSpc>
            </a:pPr>
            <a:r>
              <a:rPr lang="vi-V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 hệ thống EHS lấy data sheet</a:t>
            </a:r>
          </a:p>
          <a:p>
            <a:pPr>
              <a:lnSpc>
                <a:spcPct val="150000"/>
              </a:lnSpc>
            </a:pPr>
            <a:r>
              <a:rPr lang="vi-V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vào hệ thống EHS: </a:t>
            </a:r>
            <a:r>
              <a:rPr lang="vi-VN" sz="13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https://greendb.gemteks.com/login</a:t>
            </a:r>
            <a:r>
              <a:rPr lang="vi-VN" sz="13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.do</a:t>
            </a:r>
            <a:endParaRPr lang="en-US" sz="130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User: iqc</a:t>
            </a: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Pass: gemtekiqc</a:t>
            </a:r>
            <a:endParaRPr lang="vi-VN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 khi đăng nhập giao diện như hình: (1) </a:t>
            </a:r>
            <a:r>
              <a:rPr lang="vi-VN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Điền </a:t>
            </a:r>
            <a:r>
              <a:rPr lang="vi-V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mã </a:t>
            </a:r>
            <a:r>
              <a:rPr lang="vi-VN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</a:t>
            </a:r>
            <a:r>
              <a: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nvl</a:t>
            </a:r>
            <a:r>
              <a:rPr lang="vi-VN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vi-V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(2) click “submit” -&gt; (3) click “data </a:t>
            </a:r>
            <a:r>
              <a:rPr lang="vi-VN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sheet”</a:t>
            </a:r>
            <a:r>
              <a:rPr lang="en-US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(hình 1) -&gt; các file xuất hiện như hình 4, tải file data sheet (thường có đuôi .pdf) </a:t>
            </a:r>
            <a:r>
              <a:rPr lang="vi-VN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vi-VN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Kiểm </a:t>
            </a:r>
            <a:r>
              <a:rPr lang="vi-VN" sz="13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 các thông tin trong EHS phải giống trong báo </a:t>
            </a:r>
            <a:r>
              <a:rPr lang="vi-VN"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cáo UL và thực tế</a:t>
            </a:r>
            <a:endParaRPr lang="vi-VN" sz="13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7AEE70-9681-EBBD-7D2F-B40322D3C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40" y="3716772"/>
            <a:ext cx="5760640" cy="29566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019F0E-A737-3665-4A55-B9E26096CD56}"/>
              </a:ext>
            </a:extLst>
          </p:cNvPr>
          <p:cNvSpPr txBox="1"/>
          <p:nvPr/>
        </p:nvSpPr>
        <p:spPr>
          <a:xfrm>
            <a:off x="394721" y="34290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790A15-30B3-4EA4-3865-AED785FBE9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40833"/>
            <a:ext cx="5848350" cy="1847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8C66A1-F268-6BB8-0864-C76CA8E2976A}"/>
              </a:ext>
            </a:extLst>
          </p:cNvPr>
          <p:cNvSpPr txBox="1"/>
          <p:nvPr/>
        </p:nvSpPr>
        <p:spPr>
          <a:xfrm>
            <a:off x="6672064" y="393305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582647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81982D1F-1690-3252-917D-36EC7D07DD38}"/>
              </a:ext>
            </a:extLst>
          </p:cNvPr>
          <p:cNvSpPr txBox="1"/>
          <p:nvPr/>
        </p:nvSpPr>
        <p:spPr>
          <a:xfrm>
            <a:off x="682866" y="256316"/>
            <a:ext cx="5053094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3600" dirty="0">
                <a:solidFill>
                  <a:schemeClr val="bg1"/>
                </a:solidFill>
              </a:rPr>
              <a:t>Xử lý dữ liệu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66389-E0A8-7BF1-BFA8-0C70F1C057D2}"/>
              </a:ext>
            </a:extLst>
          </p:cNvPr>
          <p:cNvSpPr txBox="1"/>
          <p:nvPr/>
        </p:nvSpPr>
        <p:spPr>
          <a:xfrm>
            <a:off x="479376" y="1044646"/>
            <a:ext cx="7776864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IV) </a:t>
            </a:r>
            <a:r>
              <a:rPr lang="vi-V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Thẻ vàng UL/ số </a:t>
            </a:r>
            <a:r>
              <a:rPr lang="vi-V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tệp UL</a:t>
            </a:r>
            <a:endParaRPr lang="vi-V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hường sẽ được nhà cung cấp tải trên hệ thống EHS, hoặc đính kèm trong data sheet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hợp trên hệ thống EHS không có sẽ gửi mail cho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 hoặc SC yêu </a:t>
            </a:r>
            <a:r>
              <a:rPr lang="vi-V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cầu </a:t>
            </a: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cung cấp</a:t>
            </a:r>
          </a:p>
          <a:p>
            <a:pPr>
              <a:lnSpc>
                <a:spcPct val="150000"/>
              </a:lnSpc>
            </a:pPr>
            <a:r>
              <a:rPr lang="vi-V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Thông tin SC phụ trách (tại thời điểm làm báo cáo này):</a:t>
            </a:r>
            <a:endParaRPr lang="vi-V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8D024B-75BB-754C-DBFF-99F8DA166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" y="2649335"/>
            <a:ext cx="3390615" cy="1813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18AAFB-BCA8-9583-3CB4-A446328D2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1976" y="2636912"/>
            <a:ext cx="3860208" cy="1813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2B7B65-A07B-2C4E-C9E5-D90D5A136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2544402"/>
            <a:ext cx="3546351" cy="192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74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81982D1F-1690-3252-917D-36EC7D07DD38}"/>
              </a:ext>
            </a:extLst>
          </p:cNvPr>
          <p:cNvSpPr txBox="1"/>
          <p:nvPr/>
        </p:nvSpPr>
        <p:spPr>
          <a:xfrm>
            <a:off x="682866" y="256316"/>
            <a:ext cx="5053094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3600" dirty="0">
                <a:solidFill>
                  <a:schemeClr val="bg1"/>
                </a:solidFill>
              </a:rPr>
              <a:t>Xử lý dữ liệu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9DCD8-54B0-FB6B-7DDF-554AAD9AE39B}"/>
              </a:ext>
            </a:extLst>
          </p:cNvPr>
          <p:cNvSpPr txBox="1"/>
          <p:nvPr/>
        </p:nvSpPr>
        <p:spPr>
          <a:xfrm>
            <a:off x="191344" y="1196752"/>
            <a:ext cx="4642927" cy="4253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thực</a:t>
            </a:r>
            <a:r>
              <a:rPr lang="en-US" b="1" dirty="0"/>
              <a:t> </a:t>
            </a:r>
            <a:r>
              <a:rPr lang="en-US" b="1" dirty="0" err="1"/>
              <a:t>tế</a:t>
            </a:r>
            <a:r>
              <a:rPr lang="en-US" b="1" dirty="0"/>
              <a:t>:</a:t>
            </a:r>
          </a:p>
          <a:p>
            <a:pPr>
              <a:lnSpc>
                <a:spcPct val="150000"/>
              </a:lnSpc>
            </a:pPr>
            <a:r>
              <a:rPr lang="en-US"/>
              <a:t>1)  Đối với các mã nhựa, nhà cung cấp có chứng nhận UL bắt buộc phải có tem chứa các nội dung:</a:t>
            </a:r>
          </a:p>
          <a:p>
            <a:pPr>
              <a:lnSpc>
                <a:spcPct val="150000"/>
              </a:lnSpc>
            </a:pPr>
            <a:r>
              <a:rPr lang="en-US"/>
              <a:t>+ Tên nhà đúc</a:t>
            </a:r>
          </a:p>
          <a:p>
            <a:pPr>
              <a:lnSpc>
                <a:spcPct val="150000"/>
              </a:lnSpc>
            </a:pPr>
            <a:r>
              <a:rPr lang="en-US"/>
              <a:t>+ UL file number của nhà đúc</a:t>
            </a:r>
          </a:p>
          <a:p>
            <a:pPr>
              <a:lnSpc>
                <a:spcPct val="150000"/>
              </a:lnSpc>
            </a:pPr>
            <a:r>
              <a:rPr lang="en-US"/>
              <a:t>+ UL file number của nhà cung cấp nguyên vật liệu thô</a:t>
            </a:r>
          </a:p>
          <a:p>
            <a:pPr>
              <a:lnSpc>
                <a:spcPct val="150000"/>
              </a:lnSpc>
            </a:pPr>
            <a:r>
              <a:rPr lang="en-US"/>
              <a:t>+ Tên nhà cung cấp nguyên vật liệu thô (bằng tiếng anh)</a:t>
            </a:r>
          </a:p>
          <a:p>
            <a:pPr>
              <a:lnSpc>
                <a:spcPct val="150000"/>
              </a:lnSpc>
            </a:pPr>
            <a:r>
              <a:rPr lang="en-US"/>
              <a:t>+ model (Grade/ material decreption/ spec) của nguyên vật liệu thô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2)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: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dấu</a:t>
            </a:r>
            <a:r>
              <a:rPr lang="en-US" dirty="0"/>
              <a:t> UL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err="1"/>
              <a:t>cuộn</a:t>
            </a:r>
            <a:r>
              <a:rPr lang="en-US"/>
              <a:t> tem (hình 1)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3)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: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err="1"/>
              <a:t>có</a:t>
            </a:r>
            <a:r>
              <a:rPr lang="en-US"/>
              <a:t> logo </a:t>
            </a:r>
            <a:r>
              <a:rPr lang="en-US" dirty="0"/>
              <a:t>UL</a:t>
            </a:r>
            <a:r>
              <a:rPr lang="en-US"/>
              <a:t>, mã UL và các thông tin khác trong báo cáo UL (hình 2)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7E879-B6B2-AD23-2C1B-7A43827D1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113841"/>
            <a:ext cx="3847090" cy="24789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B85277-08EA-787D-72B4-1149C82A0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052" y="3942378"/>
            <a:ext cx="3775082" cy="219799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1FB1647-36FE-A903-115C-8AF479F55772}"/>
              </a:ext>
            </a:extLst>
          </p:cNvPr>
          <p:cNvSpPr/>
          <p:nvPr/>
        </p:nvSpPr>
        <p:spPr>
          <a:xfrm>
            <a:off x="10560496" y="2218633"/>
            <a:ext cx="330303" cy="269387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790C85-D922-4D9D-995D-0FFD0791E39A}"/>
              </a:ext>
            </a:extLst>
          </p:cNvPr>
          <p:cNvSpPr/>
          <p:nvPr/>
        </p:nvSpPr>
        <p:spPr>
          <a:xfrm>
            <a:off x="10632504" y="4773686"/>
            <a:ext cx="330303" cy="269387"/>
          </a:xfrm>
          <a:prstGeom prst="rec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2369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81982D1F-1690-3252-917D-36EC7D07DD38}"/>
              </a:ext>
            </a:extLst>
          </p:cNvPr>
          <p:cNvSpPr txBox="1"/>
          <p:nvPr/>
        </p:nvSpPr>
        <p:spPr>
          <a:xfrm>
            <a:off x="682866" y="256316"/>
            <a:ext cx="3468918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800" dirty="0">
                <a:solidFill>
                  <a:schemeClr val="bg1"/>
                </a:solidFill>
              </a:rPr>
              <a:t>TIẾN HÀNH AUDIT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9DCD8-54B0-FB6B-7DDF-554AAD9AE39B}"/>
              </a:ext>
            </a:extLst>
          </p:cNvPr>
          <p:cNvSpPr txBox="1"/>
          <p:nvPr/>
        </p:nvSpPr>
        <p:spPr>
          <a:xfrm>
            <a:off x="380960" y="1214422"/>
            <a:ext cx="10621180" cy="3607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err="1"/>
              <a:t>Tần</a:t>
            </a:r>
            <a:r>
              <a:rPr lang="en-US" b="1" dirty="0"/>
              <a:t> </a:t>
            </a:r>
            <a:r>
              <a:rPr lang="en-US" b="1" dirty="0" err="1"/>
              <a:t>suất</a:t>
            </a:r>
            <a:r>
              <a:rPr lang="en-US" dirty="0"/>
              <a:t>: 1 </a:t>
            </a:r>
            <a:r>
              <a:rPr lang="en-US" dirty="0" err="1"/>
              <a:t>quý</a:t>
            </a:r>
            <a:r>
              <a:rPr lang="en-US" dirty="0"/>
              <a:t>/ 1 </a:t>
            </a:r>
            <a:r>
              <a:rPr lang="en-US" dirty="0" err="1"/>
              <a:t>lần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gian</a:t>
            </a:r>
            <a:r>
              <a:rPr lang="en-US" dirty="0"/>
              <a:t>: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sắp</a:t>
            </a:r>
            <a:r>
              <a:rPr lang="en-US" dirty="0"/>
              <a:t> </a:t>
            </a:r>
            <a:r>
              <a:rPr lang="en-US" dirty="0" err="1"/>
              <a:t>xếp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err="1"/>
              <a:t>auditor</a:t>
            </a:r>
            <a:r>
              <a:rPr lang="en-US"/>
              <a:t>, sẽ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máy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err="1"/>
              <a:t>Địa</a:t>
            </a:r>
            <a:r>
              <a:rPr lang="en-US" b="1" dirty="0"/>
              <a:t> </a:t>
            </a:r>
            <a:r>
              <a:rPr lang="en-US" b="1" dirty="0" err="1"/>
              <a:t>điểm</a:t>
            </a:r>
            <a:r>
              <a:rPr lang="en-US" dirty="0"/>
              <a:t>: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line </a:t>
            </a:r>
            <a:r>
              <a:rPr lang="en-US" dirty="0" err="1"/>
              <a:t>có</a:t>
            </a:r>
            <a:r>
              <a:rPr lang="en-US" dirty="0"/>
              <a:t> model </a:t>
            </a:r>
            <a:r>
              <a:rPr lang="en-US"/>
              <a:t>UL chạy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/>
              <a:t>Chuẩn bị trước khi audit: </a:t>
            </a:r>
            <a:r>
              <a:rPr lang="en-US"/>
              <a:t>kiểm tra kế hoạch sản xuất các model UL -&gt; tổng hợp danh sách, điền thêm các thông tin: tên model khách hàng, flie no, volume -&gt; in các báo cáo của các model có kế hoạch (lấy báo cáo mới nhất trên hệ thống)</a:t>
            </a:r>
            <a:endParaRPr lang="en-US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b="1" dirty="0" err="1"/>
              <a:t>Các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 auditor </a:t>
            </a:r>
            <a:r>
              <a:rPr lang="en-US" b="1" dirty="0" err="1"/>
              <a:t>thường</a:t>
            </a:r>
            <a:r>
              <a:rPr lang="en-US" b="1" dirty="0"/>
              <a:t> </a:t>
            </a:r>
            <a:r>
              <a:rPr lang="en-US" b="1" dirty="0" err="1"/>
              <a:t>đưa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</a:t>
            </a:r>
            <a:r>
              <a:rPr lang="en-US" b="1" dirty="0" err="1"/>
              <a:t>khi</a:t>
            </a:r>
            <a:r>
              <a:rPr lang="en-US" b="1" dirty="0"/>
              <a:t> </a:t>
            </a:r>
            <a:r>
              <a:rPr lang="en-US" b="1" dirty="0" err="1"/>
              <a:t>tiến</a:t>
            </a:r>
            <a:r>
              <a:rPr lang="en-US" b="1" dirty="0"/>
              <a:t> </a:t>
            </a:r>
            <a:r>
              <a:rPr lang="en-US" b="1" dirty="0" err="1"/>
              <a:t>hành</a:t>
            </a:r>
            <a:r>
              <a:rPr lang="en-US" b="1" dirty="0"/>
              <a:t> </a:t>
            </a:r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</a:t>
            </a:r>
            <a:r>
              <a:rPr lang="en-US" b="1" dirty="0" err="1"/>
              <a:t>nhà</a:t>
            </a:r>
            <a:r>
              <a:rPr lang="en-US" b="1" dirty="0"/>
              <a:t> </a:t>
            </a:r>
            <a:r>
              <a:rPr lang="en-US" b="1" dirty="0" err="1"/>
              <a:t>máy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r>
              <a:rPr lang="en-US" dirty="0"/>
              <a:t>+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data sheet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UL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+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COC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lô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+ </a:t>
            </a:r>
            <a:r>
              <a:rPr lang="en-US" dirty="0" err="1"/>
              <a:t>Đo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dày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+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tem</a:t>
            </a:r>
            <a:r>
              <a:rPr lang="en-US" dirty="0"/>
              <a:t> </a:t>
            </a:r>
            <a:r>
              <a:rPr lang="en-US" dirty="0" err="1"/>
              <a:t>nhãn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box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</a:t>
            </a:r>
            <a:r>
              <a:rPr lang="en-US" err="1"/>
              <a:t>trong</a:t>
            </a:r>
            <a:r>
              <a:rPr lang="en-US"/>
              <a:t> kho</a:t>
            </a:r>
          </a:p>
          <a:p>
            <a:pPr>
              <a:lnSpc>
                <a:spcPct val="150000"/>
              </a:lnSpc>
            </a:pPr>
            <a:r>
              <a:rPr lang="en-US"/>
              <a:t>+ Một số chú ý về tem box của dây -&gt; tham khảo QWV0402-06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55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Page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">
            <a:extLst>
              <a:ext uri="{FF2B5EF4-FFF2-40B4-BE49-F238E27FC236}">
                <a16:creationId xmlns:a16="http://schemas.microsoft.com/office/drawing/2014/main" id="{5CA1CD67-6381-3604-64CC-561FF7BD246C}"/>
              </a:ext>
            </a:extLst>
          </p:cNvPr>
          <p:cNvSpPr txBox="1"/>
          <p:nvPr/>
        </p:nvSpPr>
        <p:spPr>
          <a:xfrm>
            <a:off x="767408" y="260068"/>
            <a:ext cx="9505056" cy="4590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3600" dirty="0">
                <a:solidFill>
                  <a:schemeClr val="bg1"/>
                </a:solidFill>
              </a:rPr>
              <a:t>UL audit process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207960A-ED56-5411-C699-E9B89214E2BA}"/>
              </a:ext>
            </a:extLst>
          </p:cNvPr>
          <p:cNvSpPr/>
          <p:nvPr/>
        </p:nvSpPr>
        <p:spPr>
          <a:xfrm>
            <a:off x="5570062" y="1581791"/>
            <a:ext cx="3312368" cy="69653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Tiếp nhận thông tin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189D58-89E1-F8ED-9973-6B7939DD2B7B}"/>
              </a:ext>
            </a:extLst>
          </p:cNvPr>
          <p:cNvSpPr/>
          <p:nvPr/>
        </p:nvSpPr>
        <p:spPr>
          <a:xfrm>
            <a:off x="5591944" y="2906740"/>
            <a:ext cx="3290486" cy="6965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Xử lý dữ liệu</a:t>
            </a:r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E4F0AB-223F-1B63-E2DA-2513E60F1223}"/>
              </a:ext>
            </a:extLst>
          </p:cNvPr>
          <p:cNvSpPr/>
          <p:nvPr/>
        </p:nvSpPr>
        <p:spPr>
          <a:xfrm>
            <a:off x="5590713" y="4231690"/>
            <a:ext cx="3290486" cy="696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800" dirty="0"/>
              <a:t>Tiến hành audit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F6540-025C-397B-0F7F-EE366FF2CE48}"/>
              </a:ext>
            </a:extLst>
          </p:cNvPr>
          <p:cNvSpPr/>
          <p:nvPr/>
        </p:nvSpPr>
        <p:spPr>
          <a:xfrm>
            <a:off x="777298" y="2685415"/>
            <a:ext cx="3456384" cy="113918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3200" dirty="0"/>
              <a:t>Các bước thực hiện</a:t>
            </a:r>
            <a:endParaRPr lang="en-US" sz="3200" dirty="0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A20DEFB2-87E9-BB19-F8AA-B7CA2F08D9FF}"/>
              </a:ext>
            </a:extLst>
          </p:cNvPr>
          <p:cNvSpPr/>
          <p:nvPr/>
        </p:nvSpPr>
        <p:spPr>
          <a:xfrm>
            <a:off x="7104112" y="2346534"/>
            <a:ext cx="144016" cy="498800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3293981-9A15-45A8-1761-BBD5769ABC34}"/>
              </a:ext>
            </a:extLst>
          </p:cNvPr>
          <p:cNvSpPr/>
          <p:nvPr/>
        </p:nvSpPr>
        <p:spPr>
          <a:xfrm>
            <a:off x="7082230" y="3652643"/>
            <a:ext cx="165898" cy="496437"/>
          </a:xfrm>
          <a:prstGeom prst="downArrow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4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title"/>
          </p:nvPr>
        </p:nvSpPr>
        <p:spPr>
          <a:xfrm>
            <a:off x="1524000" y="3644900"/>
            <a:ext cx="9144000" cy="2089150"/>
          </a:xfrm>
          <a:prstGeom prst="rect">
            <a:avLst/>
          </a:prstGeom>
          <a:noFill/>
          <a:ln>
            <a:noFill/>
          </a:ln>
        </p:spPr>
        <p:txBody>
          <a:bodyPr wrap="square" lIns="35700" tIns="35700" rIns="35700" bIns="35700" anchor="ctr" anchorCtr="0">
            <a:noAutofit/>
          </a:bodyPr>
          <a:lstStyle/>
          <a:p>
            <a:pPr>
              <a:buSzPct val="25000"/>
            </a:pPr>
            <a:r>
              <a:rPr lang="en-US" altLang="zh-TW" sz="3600" b="0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US" altLang="zh-TW" sz="36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hape 86">
            <a:extLst>
              <a:ext uri="{FF2B5EF4-FFF2-40B4-BE49-F238E27FC236}">
                <a16:creationId xmlns:a16="http://schemas.microsoft.com/office/drawing/2014/main" id="{8A6DD2CC-1B28-4D08-9689-DC8EAC84A176}"/>
              </a:ext>
            </a:extLst>
          </p:cNvPr>
          <p:cNvSpPr txBox="1">
            <a:spLocks/>
          </p:cNvSpPr>
          <p:nvPr/>
        </p:nvSpPr>
        <p:spPr>
          <a:xfrm>
            <a:off x="1343472" y="4005064"/>
            <a:ext cx="9144000" cy="2089150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35700" tIns="35700" rIns="35700" bIns="3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ct val="25000"/>
            </a:pPr>
            <a:r>
              <a:rPr lang="en-US" altLang="zh-TW" sz="4800" b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</a:p>
        </p:txBody>
      </p:sp>
      <p:pic>
        <p:nvPicPr>
          <p:cNvPr id="5" name="Shape 87" descr="C:\Users\MISNB\Desktop\2017-09-05[3] (2).png">
            <a:extLst>
              <a:ext uri="{FF2B5EF4-FFF2-40B4-BE49-F238E27FC236}">
                <a16:creationId xmlns:a16="http://schemas.microsoft.com/office/drawing/2014/main" id="{25F9EA6F-2078-45F8-9A99-9F804A73CF79}"/>
              </a:ext>
            </a:extLst>
          </p:cNvPr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397303" y="1097310"/>
            <a:ext cx="6604290" cy="27028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57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19">
            <a:extLst>
              <a:ext uri="{FF2B5EF4-FFF2-40B4-BE49-F238E27FC236}">
                <a16:creationId xmlns:a16="http://schemas.microsoft.com/office/drawing/2014/main" id="{C60475DC-2801-D153-D652-80581B621350}"/>
              </a:ext>
            </a:extLst>
          </p:cNvPr>
          <p:cNvSpPr txBox="1"/>
          <p:nvPr/>
        </p:nvSpPr>
        <p:spPr>
          <a:xfrm>
            <a:off x="767408" y="1052736"/>
            <a:ext cx="908302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Kênh tiếp nhận thông tin:</a:t>
            </a: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algn="just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CA1CD67-6381-3604-64CC-561FF7BD246C}"/>
              </a:ext>
            </a:extLst>
          </p:cNvPr>
          <p:cNvSpPr txBox="1"/>
          <p:nvPr/>
        </p:nvSpPr>
        <p:spPr>
          <a:xfrm>
            <a:off x="767408" y="260068"/>
            <a:ext cx="9505056" cy="4590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T</a:t>
            </a:r>
            <a:r>
              <a:rPr lang="vi-VN" altLang="zh-CN" sz="3600" dirty="0">
                <a:solidFill>
                  <a:schemeClr val="bg1"/>
                </a:solidFill>
              </a:rPr>
              <a:t>iếp nhận thông tin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5" name="Graphic 4" descr="Cycling outline">
            <a:extLst>
              <a:ext uri="{FF2B5EF4-FFF2-40B4-BE49-F238E27FC236}">
                <a16:creationId xmlns:a16="http://schemas.microsoft.com/office/drawing/2014/main" id="{F8131635-1EDB-B9F0-1E56-FE68A60D98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3632" y="1196752"/>
            <a:ext cx="4752528" cy="47525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073166-9AA5-F3F5-9473-21FD23E57D10}"/>
              </a:ext>
            </a:extLst>
          </p:cNvPr>
          <p:cNvSpPr/>
          <p:nvPr/>
        </p:nvSpPr>
        <p:spPr>
          <a:xfrm>
            <a:off x="3421686" y="4305654"/>
            <a:ext cx="1036132" cy="7920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rgbClr val="FF0066"/>
                </a:solidFill>
              </a:rPr>
              <a:t>Email</a:t>
            </a:r>
            <a:endParaRPr lang="en-US" sz="2400" b="1" dirty="0">
              <a:solidFill>
                <a:srgbClr val="FF0066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3874B6-3CAF-DFAF-995B-07165310DAF1}"/>
              </a:ext>
            </a:extLst>
          </p:cNvPr>
          <p:cNvSpPr/>
          <p:nvPr/>
        </p:nvSpPr>
        <p:spPr>
          <a:xfrm>
            <a:off x="5735960" y="4318376"/>
            <a:ext cx="1332148" cy="79208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vi-VN" sz="2400" b="1" dirty="0">
                <a:solidFill>
                  <a:srgbClr val="FF0066"/>
                </a:solidFill>
              </a:rPr>
              <a:t>UL Web</a:t>
            </a:r>
            <a:endParaRPr lang="en-US" sz="2400" b="1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77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19">
            <a:extLst>
              <a:ext uri="{FF2B5EF4-FFF2-40B4-BE49-F238E27FC236}">
                <a16:creationId xmlns:a16="http://schemas.microsoft.com/office/drawing/2014/main" id="{C60475DC-2801-D153-D652-80581B621350}"/>
              </a:ext>
            </a:extLst>
          </p:cNvPr>
          <p:cNvSpPr txBox="1"/>
          <p:nvPr/>
        </p:nvSpPr>
        <p:spPr>
          <a:xfrm>
            <a:off x="767408" y="1052736"/>
            <a:ext cx="9083026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b="1" dirty="0"/>
              <a:t>Email</a:t>
            </a:r>
          </a:p>
          <a:p>
            <a:r>
              <a:rPr lang="en-US" b="1" dirty="0"/>
              <a:t>Khi </a:t>
            </a:r>
            <a:r>
              <a:rPr lang="en-US" b="1" dirty="0" err="1"/>
              <a:t>có</a:t>
            </a:r>
            <a:r>
              <a:rPr lang="en-US" b="1" dirty="0"/>
              <a:t> model </a:t>
            </a:r>
            <a:r>
              <a:rPr lang="en-US" b="1" dirty="0" err="1"/>
              <a:t>mới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quản</a:t>
            </a:r>
            <a:r>
              <a:rPr lang="en-US" b="1" dirty="0"/>
              <a:t> </a:t>
            </a:r>
            <a:r>
              <a:rPr lang="en-US" b="1" dirty="0" err="1"/>
              <a:t>lý</a:t>
            </a:r>
            <a:r>
              <a:rPr lang="en-US" b="1" dirty="0"/>
              <a:t> UL </a:t>
            </a:r>
            <a:r>
              <a:rPr lang="en-US" b="1" dirty="0" err="1"/>
              <a:t>sẽ</a:t>
            </a:r>
            <a:r>
              <a:rPr lang="en-US" b="1" dirty="0"/>
              <a:t> </a:t>
            </a:r>
            <a:r>
              <a:rPr lang="en-US" b="1" dirty="0" err="1"/>
              <a:t>gửi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mail (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model </a:t>
            </a:r>
            <a:r>
              <a:rPr lang="en-US" b="1" dirty="0" err="1"/>
              <a:t>báo</a:t>
            </a:r>
            <a:r>
              <a:rPr lang="en-US" b="1" dirty="0"/>
              <a:t>, </a:t>
            </a:r>
            <a:r>
              <a:rPr lang="en-US" b="1" dirty="0" err="1"/>
              <a:t>một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r>
              <a:rPr lang="en-US" b="1" dirty="0"/>
              <a:t> model </a:t>
            </a:r>
            <a:r>
              <a:rPr lang="en-US" b="1" dirty="0" err="1"/>
              <a:t>không</a:t>
            </a:r>
            <a:r>
              <a:rPr lang="en-US" b="1" dirty="0"/>
              <a:t>)</a:t>
            </a: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algn="just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CA1CD67-6381-3604-64CC-561FF7BD246C}"/>
              </a:ext>
            </a:extLst>
          </p:cNvPr>
          <p:cNvSpPr txBox="1"/>
          <p:nvPr/>
        </p:nvSpPr>
        <p:spPr>
          <a:xfrm>
            <a:off x="767408" y="260068"/>
            <a:ext cx="9505056" cy="4590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600" dirty="0">
                <a:solidFill>
                  <a:schemeClr val="bg1"/>
                </a:solidFill>
              </a:rPr>
              <a:t>T</a:t>
            </a:r>
            <a:r>
              <a:rPr lang="vi-VN" altLang="zh-CN" sz="3600" dirty="0">
                <a:solidFill>
                  <a:schemeClr val="bg1"/>
                </a:solidFill>
              </a:rPr>
              <a:t>iếp nhận thông tin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80F4D-CFF1-DE48-7A39-CE087DE38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49" y="1700808"/>
            <a:ext cx="8496944" cy="459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90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19">
            <a:extLst>
              <a:ext uri="{FF2B5EF4-FFF2-40B4-BE49-F238E27FC236}">
                <a16:creationId xmlns:a16="http://schemas.microsoft.com/office/drawing/2014/main" id="{C60475DC-2801-D153-D652-80581B621350}"/>
              </a:ext>
            </a:extLst>
          </p:cNvPr>
          <p:cNvSpPr txBox="1"/>
          <p:nvPr/>
        </p:nvSpPr>
        <p:spPr>
          <a:xfrm>
            <a:off x="263352" y="1052736"/>
            <a:ext cx="9577064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dirty="0"/>
              <a:t>2) UL web</a:t>
            </a:r>
          </a:p>
          <a:p>
            <a:r>
              <a:rPr lang="vi-VN" dirty="0"/>
              <a:t>- Link đăng nhập: </a:t>
            </a:r>
            <a:r>
              <a:rPr lang="vi-VN" dirty="0">
                <a:hlinkClick r:id="rId2"/>
              </a:rPr>
              <a:t>https://app.myportal.ul.com/Work/Documents</a:t>
            </a:r>
            <a:endParaRPr lang="vi-VN" dirty="0"/>
          </a:p>
          <a:p>
            <a:r>
              <a:rPr lang="vi-VN" dirty="0"/>
              <a:t>- Acc: </a:t>
            </a:r>
          </a:p>
          <a:p>
            <a:r>
              <a:rPr lang="vi-VN" dirty="0"/>
              <a:t>  + User: </a:t>
            </a:r>
            <a:endParaRPr lang="en-US" dirty="0"/>
          </a:p>
          <a:p>
            <a:r>
              <a:rPr lang="en-US"/>
              <a:t>  </a:t>
            </a:r>
            <a:r>
              <a:rPr lang="vi-VN"/>
              <a:t>+ </a:t>
            </a:r>
            <a:r>
              <a:rPr lang="vi-VN" dirty="0"/>
              <a:t>Pass: </a:t>
            </a:r>
            <a:endParaRPr lang="en-US" dirty="0"/>
          </a:p>
          <a:p>
            <a:r>
              <a:rPr lang="vi-VN" dirty="0"/>
              <a:t>+ Trường hợp hệ thống UL có vấn đề email cho customer sevice của UL (thời điểm hiện tại “</a:t>
            </a:r>
            <a:r>
              <a:rPr lang="en-US" b="0" i="0" dirty="0" err="1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Calma</a:t>
            </a:r>
            <a:r>
              <a:rPr lang="en-US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 Baltazar, Julie </a:t>
            </a:r>
            <a:r>
              <a:rPr lang="en-US" b="0" i="0" u="sng" dirty="0">
                <a:effectLst/>
                <a:latin typeface="Segoe UI" panose="020B0502040204020203" pitchFamily="34" charset="0"/>
                <a:hlinkClick r:id="rId3"/>
              </a:rPr>
              <a:t>Julie.CalmaBaltazar@ul.com</a:t>
            </a:r>
            <a:r>
              <a:rPr lang="vi-VN" b="0" i="0" dirty="0">
                <a:solidFill>
                  <a:srgbClr val="001A33"/>
                </a:solidFill>
                <a:effectLst/>
                <a:latin typeface="Segoe UI" panose="020B0502040204020203" pitchFamily="34" charset="0"/>
              </a:rPr>
              <a:t>”) hoặc hỏi UL auditor</a:t>
            </a: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marL="342900" indent="-342900">
              <a:buAutoNum type="arabicParenR"/>
            </a:pPr>
            <a:endParaRPr lang="vi-VN" dirty="0"/>
          </a:p>
          <a:p>
            <a:pPr algn="just"/>
            <a:endParaRPr lang="en-US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5CA1CD67-6381-3604-64CC-561FF7BD246C}"/>
              </a:ext>
            </a:extLst>
          </p:cNvPr>
          <p:cNvSpPr txBox="1"/>
          <p:nvPr/>
        </p:nvSpPr>
        <p:spPr>
          <a:xfrm>
            <a:off x="479376" y="299105"/>
            <a:ext cx="9705312" cy="4590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3600" dirty="0">
                <a:solidFill>
                  <a:schemeClr val="bg1"/>
                </a:solidFill>
              </a:rPr>
              <a:t>Tiếp nhận thông tin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62FE59-7D37-0E2B-CA25-32B71262E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71" y="2742471"/>
            <a:ext cx="908302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3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81982D1F-1690-3252-917D-36EC7D07DD38}"/>
              </a:ext>
            </a:extLst>
          </p:cNvPr>
          <p:cNvSpPr txBox="1"/>
          <p:nvPr/>
        </p:nvSpPr>
        <p:spPr>
          <a:xfrm>
            <a:off x="682866" y="256316"/>
            <a:ext cx="6061206" cy="4590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3600" dirty="0">
                <a:solidFill>
                  <a:schemeClr val="bg1"/>
                </a:solidFill>
              </a:rPr>
              <a:t>Xử lý dữ liệu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66389-E0A8-7BF1-BFA8-0C70F1C057D2}"/>
              </a:ext>
            </a:extLst>
          </p:cNvPr>
          <p:cNvSpPr txBox="1"/>
          <p:nvPr/>
        </p:nvSpPr>
        <p:spPr>
          <a:xfrm>
            <a:off x="249808" y="980728"/>
            <a:ext cx="10238679" cy="2181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Tải báo cáo từ UL web</a:t>
            </a:r>
          </a:p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 vào những mục cần tải như phần khoanh đỏ (1) và nhấn vào phần khoanh màu xanh (2) để tiến hành tải xuống dữ liệu </a:t>
            </a:r>
          </a:p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Báo cáo UL hoàn chỉnh của 1 model gồm các file:</a:t>
            </a:r>
          </a:p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 Authorization: có tên của đơn vị sản xuất: Gemtek VN corporation limited</a:t>
            </a:r>
          </a:p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 Index:  bao gồm các model cần kiểm soát của các công ty khác nhau theo mã model của khách hàng, hỏi PM model nào do Gemtek sản xuất</a:t>
            </a:r>
          </a:p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 GII: hướng dẫn kiểm tra chung </a:t>
            </a:r>
          </a:p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Description: Thông tin của sản phẩm, bảng thành phần quan trọng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2343D-F1BC-A43C-E0C3-0F096452A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866" y="3134964"/>
            <a:ext cx="7933414" cy="36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11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81982D1F-1690-3252-917D-36EC7D07DD38}"/>
              </a:ext>
            </a:extLst>
          </p:cNvPr>
          <p:cNvSpPr txBox="1"/>
          <p:nvPr/>
        </p:nvSpPr>
        <p:spPr>
          <a:xfrm>
            <a:off x="682866" y="256316"/>
            <a:ext cx="6061206" cy="45903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3600" dirty="0">
                <a:solidFill>
                  <a:schemeClr val="bg1"/>
                </a:solidFill>
              </a:rPr>
              <a:t>Xử lý dữ liệu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66389-E0A8-7BF1-BFA8-0C70F1C057D2}"/>
              </a:ext>
            </a:extLst>
          </p:cNvPr>
          <p:cNvSpPr txBox="1"/>
          <p:nvPr/>
        </p:nvSpPr>
        <p:spPr>
          <a:xfrm>
            <a:off x="263352" y="958863"/>
            <a:ext cx="10238679" cy="4365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vi-V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Tải báo cáo từ </a:t>
            </a:r>
            <a:r>
              <a:rPr lang="vi-VN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UL web</a:t>
            </a:r>
            <a:endParaRPr lang="en-US" sz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cần chú ý trong các báo cáo:</a:t>
            </a:r>
          </a:p>
          <a:p>
            <a:pPr marL="228600" indent="-228600">
              <a:lnSpc>
                <a:spcPct val="200000"/>
              </a:lnSpc>
              <a:buAutoNum type="alphaLcParenR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authorization: xác nhận phải có xưởng việt nam. Chú ý phần factory ID, nội dung của factory ID phải có trong back label của sản phẩm</a:t>
            </a:r>
            <a:endParaRPr lang="vi-VN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Index: danh sách các model có chứng nhận UL của vol này, cần xác nhận các model sản xuất tại việt nam</a:t>
            </a:r>
          </a:p>
          <a:p>
            <a:pPr>
              <a:lnSpc>
                <a:spcPct val="200000"/>
              </a:lnSpc>
            </a:pP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GII: hướng dẫn kiểm tra chung</a:t>
            </a:r>
          </a:p>
          <a:p>
            <a:pPr>
              <a:lnSpc>
                <a:spcPct val="200000"/>
              </a:lnSpc>
            </a:pP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Description (UL test report and procedure): cần check tất cả các </a:t>
            </a: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 dung 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 trong báo cáo. 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Chú ý đến phân loại của thiết bị:</a:t>
            </a:r>
          </a:p>
          <a:p>
            <a:pPr>
              <a:lnSpc>
                <a:spcPct val="200000"/>
              </a:lnSpc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ếu thiết bị thuộc loại I: </a:t>
            </a: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cần test tiếp địa, hi-pot &amp; các yêu cầu khác có trong báo cáo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ếu thiết bị thuộc loại </a:t>
            </a:r>
            <a:r>
              <a:rPr lang="vi-VN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II: cần test hipot</a:t>
            </a:r>
          </a:p>
        </p:txBody>
      </p:sp>
    </p:spTree>
    <p:extLst>
      <p:ext uri="{BB962C8B-B14F-4D97-AF65-F5344CB8AC3E}">
        <p14:creationId xmlns:p14="http://schemas.microsoft.com/office/powerpoint/2010/main" val="160371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81982D1F-1690-3252-917D-36EC7D07DD38}"/>
              </a:ext>
            </a:extLst>
          </p:cNvPr>
          <p:cNvSpPr txBox="1"/>
          <p:nvPr/>
        </p:nvSpPr>
        <p:spPr>
          <a:xfrm>
            <a:off x="551384" y="305565"/>
            <a:ext cx="5112568" cy="47070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4000" dirty="0">
                <a:solidFill>
                  <a:schemeClr val="bg1"/>
                </a:solidFill>
              </a:rPr>
              <a:t>Xử lý dữ liệu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66389-E0A8-7BF1-BFA8-0C70F1C057D2}"/>
              </a:ext>
            </a:extLst>
          </p:cNvPr>
          <p:cNvSpPr txBox="1"/>
          <p:nvPr/>
        </p:nvSpPr>
        <p:spPr>
          <a:xfrm>
            <a:off x="1081728" y="3212976"/>
            <a:ext cx="3132348" cy="1305165"/>
          </a:xfrm>
          <a:prstGeom prst="rect">
            <a:avLst/>
          </a:prstGeom>
          <a:solidFill>
            <a:srgbClr val="FF6699"/>
          </a:solidFill>
          <a:ln w="222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 LIỆU CẦN 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THẬP</a:t>
            </a:r>
            <a:endParaRPr lang="vi-V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52DBE-A4E1-0A9A-920D-0A410A68EC20}"/>
              </a:ext>
            </a:extLst>
          </p:cNvPr>
          <p:cNvSpPr txBox="1"/>
          <p:nvPr/>
        </p:nvSpPr>
        <p:spPr>
          <a:xfrm>
            <a:off x="6384032" y="2132856"/>
            <a:ext cx="3168352" cy="872034"/>
          </a:xfrm>
          <a:prstGeom prst="rect">
            <a:avLst/>
          </a:prstGeom>
          <a:solidFill>
            <a:srgbClr val="FFC000"/>
          </a:solidFill>
          <a:ln w="254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 </a:t>
            </a:r>
            <a:r>
              <a:rPr lang="vi-V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 </a:t>
            </a:r>
            <a:r>
              <a:rPr 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 bảng thành phần quan trọng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5EE0A8-C5A0-E505-2A3A-06D9B5F6B680}"/>
              </a:ext>
            </a:extLst>
          </p:cNvPr>
          <p:cNvSpPr txBox="1"/>
          <p:nvPr/>
        </p:nvSpPr>
        <p:spPr>
          <a:xfrm>
            <a:off x="6402034" y="3271727"/>
            <a:ext cx="3132348" cy="456535"/>
          </a:xfrm>
          <a:prstGeom prst="rect">
            <a:avLst/>
          </a:prstGeom>
          <a:solidFill>
            <a:srgbClr val="FFFF00"/>
          </a:solidFill>
          <a:ln w="222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II. </a:t>
            </a:r>
            <a:r>
              <a:rPr lang="vi-V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</a:t>
            </a:r>
            <a:endParaRPr lang="vi-VN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03A71-D9E0-1F5E-4000-5D11956BD571}"/>
              </a:ext>
            </a:extLst>
          </p:cNvPr>
          <p:cNvSpPr txBox="1"/>
          <p:nvPr/>
        </p:nvSpPr>
        <p:spPr>
          <a:xfrm>
            <a:off x="6411750" y="5098578"/>
            <a:ext cx="3132347" cy="45653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 </a:t>
            </a:r>
            <a:r>
              <a:rPr lang="vi-VN"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Thẻ </a:t>
            </a:r>
            <a:r>
              <a:rPr lang="vi-VN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vàng UL/ số tệp UL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A72672-97CE-3815-D590-3E3AD3CCFA7A}"/>
              </a:ext>
            </a:extLst>
          </p:cNvPr>
          <p:cNvSpPr txBox="1"/>
          <p:nvPr/>
        </p:nvSpPr>
        <p:spPr>
          <a:xfrm>
            <a:off x="6411750" y="4082379"/>
            <a:ext cx="3132348" cy="496996"/>
          </a:xfrm>
          <a:prstGeom prst="rect">
            <a:avLst/>
          </a:prstGeom>
          <a:solidFill>
            <a:srgbClr val="92D050"/>
          </a:solidFill>
          <a:ln w="22225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III. </a:t>
            </a:r>
            <a:r>
              <a:rPr lang="vi-VN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vi-V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sheet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07B6A19-A6D2-1004-94B9-689749ED31E1}"/>
              </a:ext>
            </a:extLst>
          </p:cNvPr>
          <p:cNvCxnSpPr>
            <a:cxnSpLocks/>
            <a:stCxn id="16" idx="3"/>
            <a:endCxn id="12" idx="1"/>
          </p:cNvCxnSpPr>
          <p:nvPr/>
        </p:nvCxnSpPr>
        <p:spPr>
          <a:xfrm flipV="1">
            <a:off x="4214076" y="2568873"/>
            <a:ext cx="2169956" cy="1296686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0C7C6D-3268-63D5-FE09-7CD14630BBDF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4214076" y="3499995"/>
            <a:ext cx="2187958" cy="365564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E0D4BC-DD2E-9D92-3CF8-BD92C8016FD3}"/>
              </a:ext>
            </a:extLst>
          </p:cNvPr>
          <p:cNvCxnSpPr>
            <a:stCxn id="16" idx="3"/>
            <a:endCxn id="15" idx="1"/>
          </p:cNvCxnSpPr>
          <p:nvPr/>
        </p:nvCxnSpPr>
        <p:spPr>
          <a:xfrm>
            <a:off x="4214076" y="3865559"/>
            <a:ext cx="2197674" cy="465318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F4E7226-F3BA-59AC-F110-323CDB81F2CD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4214076" y="3865559"/>
            <a:ext cx="2197674" cy="1461287"/>
          </a:xfrm>
          <a:prstGeom prst="straightConnector1">
            <a:avLst/>
          </a:prstGeom>
          <a:ln w="222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E1A56F3-2548-3954-C0BC-D2DC9EB63D69}"/>
              </a:ext>
            </a:extLst>
          </p:cNvPr>
          <p:cNvSpPr txBox="1"/>
          <p:nvPr/>
        </p:nvSpPr>
        <p:spPr>
          <a:xfrm>
            <a:off x="0" y="1159464"/>
            <a:ext cx="7176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d) </a:t>
            </a:r>
            <a:r>
              <a:rPr lang="en-US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(UL test report and procedure): </a:t>
            </a:r>
            <a:r>
              <a:rPr lang="vi-VN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bảng thành phần quan trọng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3228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">
            <a:extLst>
              <a:ext uri="{FF2B5EF4-FFF2-40B4-BE49-F238E27FC236}">
                <a16:creationId xmlns:a16="http://schemas.microsoft.com/office/drawing/2014/main" id="{81982D1F-1690-3252-917D-36EC7D07DD38}"/>
              </a:ext>
            </a:extLst>
          </p:cNvPr>
          <p:cNvSpPr txBox="1"/>
          <p:nvPr/>
        </p:nvSpPr>
        <p:spPr>
          <a:xfrm>
            <a:off x="682866" y="256316"/>
            <a:ext cx="5053094" cy="456535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vi-VN" altLang="zh-CN" sz="3600" dirty="0">
                <a:solidFill>
                  <a:schemeClr val="bg1"/>
                </a:solidFill>
              </a:rPr>
              <a:t>Xử lý dữ liệu</a:t>
            </a:r>
            <a:endParaRPr lang="en-US" altLang="zh-CN" sz="3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E66389-E0A8-7BF1-BFA8-0C70F1C057D2}"/>
              </a:ext>
            </a:extLst>
          </p:cNvPr>
          <p:cNvSpPr txBox="1"/>
          <p:nvPr/>
        </p:nvSpPr>
        <p:spPr>
          <a:xfrm>
            <a:off x="191344" y="980728"/>
            <a:ext cx="9649072" cy="347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vi-V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I) Bảng thành phần quan trọng:</a:t>
            </a:r>
          </a:p>
          <a:p>
            <a:pPr>
              <a:lnSpc>
                <a:spcPct val="150000"/>
              </a:lnSpc>
            </a:pP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 chung vào bảng thành phần quan </a:t>
            </a:r>
            <a:r>
              <a:rPr lang="vi-V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 </a:t>
            </a:r>
            <a:r>
              <a:rPr lang="en-US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phần “UL test report and procedure” (file description)</a:t>
            </a: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Đăng nhập hệ thống PLM, lấy bảng thành phần quan trọng (đã có PN) và các PN của model kiểm soát UL theo chỉ dẫn bên dưới:</a:t>
            </a:r>
          </a:p>
          <a:p>
            <a:pPr marL="228600" indent="-228600">
              <a:lnSpc>
                <a:spcPct val="150000"/>
              </a:lnSpc>
              <a:buAutoNum type="arabicParenBoth"/>
            </a:pPr>
            <a:r>
              <a:rPr lang="vi-VN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vào chữ “search” -&gt; (2) gõ *tên model* -&gt; (3) gõ “RTR*” -&gt; Enter-&gt; (4</a:t>
            </a:r>
            <a:r>
              <a:rPr lang="vi-VN"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chọn phần báo cáo UL </a:t>
            </a: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vi-V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10005F-F376-52E5-BDE0-54DC68655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276872"/>
            <a:ext cx="1122437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7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Gemtek-Fron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40068</TotalTime>
  <Words>1535</Words>
  <Application>Microsoft Office PowerPoint</Application>
  <PresentationFormat>Widescreen</PresentationFormat>
  <Paragraphs>168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Helvetica Neue Light</vt:lpstr>
      <vt:lpstr>Arial</vt:lpstr>
      <vt:lpstr>Calibri</vt:lpstr>
      <vt:lpstr>Segoe UI</vt:lpstr>
      <vt:lpstr>Times New Roman</vt:lpstr>
      <vt:lpstr>Office Theme</vt:lpstr>
      <vt:lpstr>Gemtek-Front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Xử lý dữ liệu</vt:lpstr>
      <vt:lpstr>Check Tồn kho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Gemtek Company</dc:title>
  <dc:creator>louisc</dc:creator>
  <cp:lastModifiedBy>vn55</cp:lastModifiedBy>
  <cp:revision>2181</cp:revision>
  <cp:lastPrinted>2022-04-28T08:17:33Z</cp:lastPrinted>
  <dcterms:modified xsi:type="dcterms:W3CDTF">2024-11-07T08:55:34Z</dcterms:modified>
</cp:coreProperties>
</file>