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071ADD-54E7-4861-88AA-D16AA40EFB9A}">
  <a:tblStyle styleId="{F3071ADD-54E7-4861-88AA-D16AA40EFB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b462d0ab1_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bb462d0ab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89a1c1b9e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e89a1c1b9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9a1c1b9e_0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89a1c1b9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9a1c1b9e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89a1c1b9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9a1c1b9e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89a1c1b9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89a1c1b9e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e89a1c1b9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9a1c1b9e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e89a1c1b9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9a1c1b9e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89a1c1b9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7f537844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e7f5378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b462d0ab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bb462d0ab1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b462d0ab1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bb462d0ab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b462d0ab1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bb462d0ab1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89a1c1b9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e89a1c1b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89a1c1b9e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e89a1c1b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9a1c1b9e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e89a1c1b9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462d0ab1_2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bb462d0ab1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89a1c1b9e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e89a1c1b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9a1c1b9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89a1c1b9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❖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34400" y="457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785786" y="228600"/>
            <a:ext cx="767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785786" y="964395"/>
            <a:ext cx="7929600" cy="3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❖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534400" y="457200"/>
            <a:ext cx="4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"/>
              <a:buNone/>
              <a:defRPr b="0" i="0" sz="16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2381"/>
            <a:ext cx="9144000" cy="51387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1981200" y="2914650"/>
            <a:ext cx="533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2057400" y="2857500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685800" y="2286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85800" y="1085850"/>
            <a:ext cx="77724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605250" y="15896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zh-TW" sz="5400"/>
              <a:t>MVVM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Model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932050" y="909050"/>
            <a:ext cx="7180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Non-visual classes that encapsulate the application's data and business logic. 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Can’t See View Model or View.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Should not contain any use case–specific or use</a:t>
            </a:r>
            <a:r>
              <a:rPr lang="zh-TW" sz="2000"/>
              <a:t>r </a:t>
            </a:r>
            <a:r>
              <a:rPr lang="zh-TW" sz="2000"/>
              <a:t>task–specific behavior or application logic.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Notifies other components of any state changes.  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May provide data validation and error reporting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ViewModel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851500" y="966575"/>
            <a:ext cx="75276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Non-visual class encapsulates the  presentation logic required.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Can’t See View (no direct Reference).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Coordinates the view's interaction with the model.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May provide data validation and error reporting.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Notifies the view of any state changes.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View</a:t>
            </a:r>
            <a:r>
              <a:rPr lang="zh-TW" sz="4000">
                <a:solidFill>
                  <a:schemeClr val="lt1"/>
                </a:solidFill>
              </a:rPr>
              <a:t>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932050" y="1035600"/>
            <a:ext cx="7157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Visual element defines the controls and their visual</a:t>
            </a:r>
            <a:r>
              <a:rPr lang="zh-TW" sz="2000"/>
              <a:t> </a:t>
            </a:r>
            <a:r>
              <a:rPr lang="zh-TW" sz="2000"/>
              <a:t>layout and styling.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Can see all others components.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Defines and handles UI visual behavior, such as animations or transitions.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Code behind may contain code that requires direct references to the specific UI controls.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Classes interaction.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713" y="798938"/>
            <a:ext cx="7306763" cy="434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MVVM and other patterns.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50" y="955050"/>
            <a:ext cx="7451099" cy="41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50" y="874500"/>
            <a:ext cx="7720999" cy="42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MVVM and other patterns.</a:t>
            </a:r>
            <a:endParaRPr sz="4000">
              <a:solidFill>
                <a:schemeClr val="lt1"/>
              </a:solidFill>
            </a:endParaRPr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289875" y="825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{F3071ADD-54E7-4861-88AA-D16AA40EFB9A}</a:tableStyleId>
              </a:tblPr>
              <a:tblGrid>
                <a:gridCol w="2854750"/>
                <a:gridCol w="2854750"/>
                <a:gridCol w="2854750"/>
              </a:tblGrid>
              <a:tr h="87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MVP (Presenter) 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000">
                          <a:solidFill>
                            <a:schemeClr val="dk1"/>
                          </a:solidFill>
                        </a:rPr>
                        <a:t>MVC (Controller) 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>
                          <a:solidFill>
                            <a:schemeClr val="dk1"/>
                          </a:solidFill>
                        </a:rPr>
                        <a:t>MVVM (View Model) 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82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</a:t>
                      </a:r>
                      <a:r>
                        <a:rPr lang="zh-TW"/>
                        <a:t>iew communicates with the presenter by directly calling functions on an instance of the presenter.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View sends input events to the controller via a callback or registered handler.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View binds directly to the View Model.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6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The presenter communicates with the view by talking to an interface implemented by the view 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View receives updates directly from the model without having to go through the controller.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hanges in view are automatically reflected in View Model and changes and vice versa.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4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Use where binding via a data context is not possible.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Use where the connection between view and the rest of the program is not always available.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Use where binding via a data context is possible.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MVVM Advantages 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1323275" y="1047100"/>
            <a:ext cx="5477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Separation of concerns.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Can use unit tests.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Designers and developers can work synchronously.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Easy to redesign the UI . 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Can share code easily.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MVVM Disadvantages 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1323275" y="1047100"/>
            <a:ext cx="547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Harder to debug.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May affect performance.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More files to serve the architecture.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ctrTitle"/>
          </p:nvPr>
        </p:nvSpPr>
        <p:spPr>
          <a:xfrm>
            <a:off x="685800" y="1603771"/>
            <a:ext cx="7772400" cy="13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zh-TW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br>
              <a:rPr b="1" i="0" lang="zh-TW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zh-TW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121650" y="93800"/>
            <a:ext cx="8900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zh-TW" sz="4000">
                <a:solidFill>
                  <a:srgbClr val="FFFFFF"/>
                </a:solidFill>
              </a:rPr>
              <a:t>Agenda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1518900" y="928200"/>
            <a:ext cx="69501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zh-TW" sz="2200"/>
              <a:t>Intro : Traditional UI developments.  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zh-TW" sz="2200"/>
              <a:t>MVVM in Deep : 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     What iss MVVM?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     Model / View Model /View.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TW" sz="1700">
                <a:solidFill>
                  <a:schemeClr val="dk1"/>
                </a:solidFill>
              </a:rPr>
              <a:t>     Classes interaction.      </a:t>
            </a:r>
            <a:endParaRPr b="1" sz="25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zh-TW" sz="2200"/>
              <a:t>MVVM and other patterns.  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zh-TW" sz="2200"/>
              <a:t>MVVM Advantages /Disadvantages.   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zh-TW" sz="2200"/>
              <a:t>Conclusion &amp; Recommendations. </a:t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/>
        </p:nvSpPr>
        <p:spPr>
          <a:xfrm>
            <a:off x="1093600" y="3"/>
            <a:ext cx="76725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Traditional UI Development</a:t>
            </a:r>
            <a:r>
              <a:rPr b="0" i="0" lang="zh-TW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714375" y="2078475"/>
            <a:ext cx="82866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■"/>
            </a:pPr>
            <a:r>
              <a:rPr b="1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00" y="1391055"/>
            <a:ext cx="8050401" cy="3671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1093600" y="3"/>
            <a:ext cx="76725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Traditional UI Development</a:t>
            </a:r>
            <a:r>
              <a:rPr b="0" i="0" lang="zh-TW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714375" y="2078475"/>
            <a:ext cx="82866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Noto Sans Symbols"/>
              <a:buChar char="■"/>
            </a:pPr>
            <a:r>
              <a:rPr b="1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TW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zh-TW" sz="24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endParaRPr b="0" i="0" sz="24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25" y="1230200"/>
            <a:ext cx="8607024" cy="37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/>
          <p:nvPr/>
        </p:nvSpPr>
        <p:spPr>
          <a:xfrm>
            <a:off x="276150" y="851500"/>
            <a:ext cx="70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More work, more problems.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1093600" y="3"/>
            <a:ext cx="76725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Traditional UI Development</a:t>
            </a:r>
            <a:r>
              <a:rPr b="0" i="0" lang="zh-TW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25" y="885553"/>
            <a:ext cx="1808601" cy="403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676" y="885553"/>
            <a:ext cx="2071443" cy="40364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1"/>
          <p:cNvSpPr/>
          <p:nvPr/>
        </p:nvSpPr>
        <p:spPr>
          <a:xfrm>
            <a:off x="3210375" y="2243800"/>
            <a:ext cx="2715600" cy="18525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Update and get 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1093600" y="3"/>
            <a:ext cx="7672500" cy="8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Traditional UI Development</a:t>
            </a:r>
            <a:r>
              <a:rPr b="0" i="0" lang="zh-TW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"/>
          <p:cNvSpPr txBox="1"/>
          <p:nvPr/>
        </p:nvSpPr>
        <p:spPr>
          <a:xfrm>
            <a:off x="817000" y="1058625"/>
            <a:ext cx="8089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Constraints: 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Difficult to test 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Encourages using UI as data storage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Complex classes and a huge mount of code.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No code sharing.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Very strong dependency between UI &amp; Logic. 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Redesign UI.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zh-TW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MVVM?</a:t>
            </a:r>
            <a:r>
              <a:rPr b="0" i="0" lang="zh-TW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 txBox="1"/>
          <p:nvPr/>
        </p:nvSpPr>
        <p:spPr>
          <a:xfrm>
            <a:off x="149575" y="1334775"/>
            <a:ext cx="4855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The </a:t>
            </a:r>
            <a:r>
              <a:rPr lang="zh-TW" sz="2000">
                <a:solidFill>
                  <a:srgbClr val="FF3300"/>
                </a:solidFill>
              </a:rPr>
              <a:t>M</a:t>
            </a:r>
            <a:r>
              <a:rPr lang="zh-TW" sz="2000"/>
              <a:t>odel </a:t>
            </a:r>
            <a:r>
              <a:rPr lang="zh-TW" sz="2000">
                <a:solidFill>
                  <a:srgbClr val="FF3300"/>
                </a:solidFill>
              </a:rPr>
              <a:t>V</a:t>
            </a:r>
            <a:r>
              <a:rPr lang="zh-TW" sz="2000"/>
              <a:t>iew </a:t>
            </a:r>
            <a:r>
              <a:rPr lang="zh-TW" sz="2000">
                <a:solidFill>
                  <a:srgbClr val="FF3300"/>
                </a:solidFill>
              </a:rPr>
              <a:t>V</a:t>
            </a:r>
            <a:r>
              <a:rPr lang="zh-TW" sz="2000"/>
              <a:t>iew</a:t>
            </a:r>
            <a:r>
              <a:rPr lang="zh-TW" sz="2000">
                <a:solidFill>
                  <a:srgbClr val="FF3300"/>
                </a:solidFill>
              </a:rPr>
              <a:t>M</a:t>
            </a:r>
            <a:r>
              <a:rPr lang="zh-TW" sz="2000"/>
              <a:t>odel.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Introduced by Microsoft in 2006.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Not a design pattern it is an architectural pattern.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It is a specialization of the presentation model pattern.</a:t>
            </a:r>
            <a:endParaRPr sz="2000"/>
          </a:p>
        </p:txBody>
      </p:sp>
      <p:sp>
        <p:nvSpPr>
          <p:cNvPr id="111" name="Google Shape;111;p23"/>
          <p:cNvSpPr/>
          <p:nvPr/>
        </p:nvSpPr>
        <p:spPr>
          <a:xfrm>
            <a:off x="6497125" y="1073075"/>
            <a:ext cx="1691400" cy="92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6303625" y="2675250"/>
            <a:ext cx="2078400" cy="92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6723350" y="4116300"/>
            <a:ext cx="1353000" cy="92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>
                <a:solidFill>
                  <a:schemeClr val="dk1"/>
                </a:solidFill>
              </a:rPr>
              <a:t>    Model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6896725" y="1330750"/>
            <a:ext cx="8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VIEW</a:t>
            </a:r>
            <a:endParaRPr sz="2100"/>
          </a:p>
        </p:txBody>
      </p:sp>
      <p:sp>
        <p:nvSpPr>
          <p:cNvPr id="115" name="Google Shape;115;p23"/>
          <p:cNvSpPr txBox="1"/>
          <p:nvPr/>
        </p:nvSpPr>
        <p:spPr>
          <a:xfrm>
            <a:off x="6409250" y="2766138"/>
            <a:ext cx="207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     ViewModel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(State and Operation)</a:t>
            </a:r>
            <a:endParaRPr sz="1500"/>
          </a:p>
        </p:txBody>
      </p:sp>
      <p:cxnSp>
        <p:nvCxnSpPr>
          <p:cNvPr id="116" name="Google Shape;116;p23"/>
          <p:cNvCxnSpPr/>
          <p:nvPr/>
        </p:nvCxnSpPr>
        <p:spPr>
          <a:xfrm>
            <a:off x="7007575" y="1990650"/>
            <a:ext cx="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3"/>
          <p:cNvCxnSpPr/>
          <p:nvPr/>
        </p:nvCxnSpPr>
        <p:spPr>
          <a:xfrm rot="10800000">
            <a:off x="7686475" y="2002250"/>
            <a:ext cx="0" cy="6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3"/>
          <p:cNvCxnSpPr>
            <a:endCxn id="113" idx="0"/>
          </p:cNvCxnSpPr>
          <p:nvPr/>
        </p:nvCxnSpPr>
        <p:spPr>
          <a:xfrm>
            <a:off x="7367150" y="3595800"/>
            <a:ext cx="327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What is MVVM? 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402750" y="1058625"/>
            <a:ext cx="1691400" cy="92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402750" y="2813075"/>
            <a:ext cx="2078400" cy="92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3651075" y="2813075"/>
            <a:ext cx="1353000" cy="92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>
                <a:solidFill>
                  <a:schemeClr val="dk1"/>
                </a:solidFill>
              </a:rPr>
              <a:t>    Model</a:t>
            </a:r>
            <a:endParaRPr>
              <a:solidFill>
                <a:srgbClr val="6D9EEB"/>
              </a:solidFill>
            </a:endParaRPr>
          </a:p>
        </p:txBody>
      </p:sp>
      <p:cxnSp>
        <p:nvCxnSpPr>
          <p:cNvPr id="127" name="Google Shape;127;p24"/>
          <p:cNvCxnSpPr/>
          <p:nvPr/>
        </p:nvCxnSpPr>
        <p:spPr>
          <a:xfrm rot="10800000">
            <a:off x="655875" y="2013700"/>
            <a:ext cx="0" cy="7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4"/>
          <p:cNvCxnSpPr>
            <a:stCxn id="126" idx="2"/>
            <a:endCxn id="125" idx="2"/>
          </p:cNvCxnSpPr>
          <p:nvPr/>
        </p:nvCxnSpPr>
        <p:spPr>
          <a:xfrm rot="5400000">
            <a:off x="2884425" y="2291225"/>
            <a:ext cx="600" cy="2885700"/>
          </a:xfrm>
          <a:prstGeom prst="curvedConnector3">
            <a:avLst>
              <a:gd fmla="val 12112083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4"/>
          <p:cNvCxnSpPr>
            <a:endCxn id="125" idx="2"/>
          </p:cNvCxnSpPr>
          <p:nvPr/>
        </p:nvCxnSpPr>
        <p:spPr>
          <a:xfrm rot="10800000">
            <a:off x="1441950" y="3733775"/>
            <a:ext cx="13320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4"/>
          <p:cNvCxnSpPr>
            <a:endCxn id="124" idx="3"/>
          </p:cNvCxnSpPr>
          <p:nvPr/>
        </p:nvCxnSpPr>
        <p:spPr>
          <a:xfrm rot="-5400000">
            <a:off x="1360350" y="2235075"/>
            <a:ext cx="1449900" cy="17700"/>
          </a:xfrm>
          <a:prstGeom prst="curvedConnector4">
            <a:avLst>
              <a:gd fmla="val 34125" name="adj1"/>
              <a:gd fmla="val 4097740" name="adj2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4"/>
          <p:cNvCxnSpPr>
            <a:endCxn id="124" idx="3"/>
          </p:cNvCxnSpPr>
          <p:nvPr/>
        </p:nvCxnSpPr>
        <p:spPr>
          <a:xfrm rot="10800000">
            <a:off x="2094150" y="1518975"/>
            <a:ext cx="2475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2481150" y="3217025"/>
            <a:ext cx="11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4"/>
          <p:cNvSpPr txBox="1"/>
          <p:nvPr/>
        </p:nvSpPr>
        <p:spPr>
          <a:xfrm>
            <a:off x="794525" y="1254525"/>
            <a:ext cx="89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VIEW</a:t>
            </a:r>
            <a:endParaRPr sz="2100"/>
          </a:p>
        </p:txBody>
      </p:sp>
      <p:sp>
        <p:nvSpPr>
          <p:cNvPr id="134" name="Google Shape;134;p24"/>
          <p:cNvSpPr txBox="1"/>
          <p:nvPr/>
        </p:nvSpPr>
        <p:spPr>
          <a:xfrm>
            <a:off x="402750" y="2847575"/>
            <a:ext cx="207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     V</a:t>
            </a:r>
            <a:r>
              <a:rPr lang="zh-TW" sz="2100"/>
              <a:t>iewModel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(State and Operation)</a:t>
            </a:r>
            <a:endParaRPr sz="1500"/>
          </a:p>
        </p:txBody>
      </p:sp>
      <p:sp>
        <p:nvSpPr>
          <p:cNvPr id="135" name="Google Shape;135;p24"/>
          <p:cNvSpPr txBox="1"/>
          <p:nvPr/>
        </p:nvSpPr>
        <p:spPr>
          <a:xfrm>
            <a:off x="766650" y="2040325"/>
            <a:ext cx="18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Binding and Commands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2808025" y="1762425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Send Notifications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2021475" y="4593850"/>
            <a:ext cx="18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Send Notifications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2481150" y="3263275"/>
            <a:ext cx="117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ViewModel updates the Model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5073800" y="759450"/>
            <a:ext cx="3917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Components to be swapped 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Internal implementation to be changed without affecting the others 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Components to be worked on independently  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200"/>
              <a:t>Isolated unit testing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564306" y="151238"/>
            <a:ext cx="7672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zh-TW" sz="4000">
                <a:solidFill>
                  <a:schemeClr val="lt1"/>
                </a:solidFill>
              </a:rPr>
              <a:t>What is MVVM? 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450" y="955050"/>
            <a:ext cx="7451099" cy="41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Gemtek">
  <a:themeElements>
    <a:clrScheme name="Gemte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