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96" r:id="rId2"/>
    <p:sldId id="430" r:id="rId3"/>
    <p:sldId id="397" r:id="rId4"/>
    <p:sldId id="431" r:id="rId5"/>
    <p:sldId id="432" r:id="rId6"/>
    <p:sldId id="421" r:id="rId7"/>
    <p:sldId id="429" r:id="rId8"/>
    <p:sldId id="433" r:id="rId9"/>
    <p:sldId id="406" r:id="rId10"/>
  </p:sldIdLst>
  <p:sldSz cx="9144000" cy="6858000" type="screen4x3"/>
  <p:notesSz cx="7099300" cy="10234613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rgbClr val="0000FF"/>
        </a:solidFill>
        <a:latin typeface="Arial" charset="0"/>
        <a:ea typeface="標楷體" pitchFamily="65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5A28CF-4F82-42D7-B839-AF5DD3F674EB}">
          <p14:sldIdLst>
            <p14:sldId id="396"/>
          </p14:sldIdLst>
        </p14:section>
        <p14:section name="Untitled Section" id="{E34560F6-603D-43EE-9C9C-761E2237E8DD}">
          <p14:sldIdLst>
            <p14:sldId id="430"/>
            <p14:sldId id="397"/>
            <p14:sldId id="431"/>
            <p14:sldId id="432"/>
            <p14:sldId id="421"/>
            <p14:sldId id="429"/>
            <p14:sldId id="433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99FFCC"/>
    <a:srgbClr val="CC99FF"/>
    <a:srgbClr val="FFFF00"/>
    <a:srgbClr val="FFFFCC"/>
    <a:srgbClr val="3333CC"/>
    <a:srgbClr val="33CC33"/>
    <a:srgbClr val="D60093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08" autoAdjust="0"/>
    <p:restoredTop sz="99673" autoAdjust="0"/>
  </p:normalViewPr>
  <p:slideViewPr>
    <p:cSldViewPr>
      <p:cViewPr varScale="1">
        <p:scale>
          <a:sx n="111" d="100"/>
          <a:sy n="111" d="100"/>
        </p:scale>
        <p:origin x="21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54D85698-08B8-4656-8357-C7A90EA5C2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F5141-E3CD-4AA6-97E5-CE28C6C1DB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36F07-F11A-42A0-A223-8DEED2C423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45BC6-16D2-403A-8EFE-2213CB29CE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77724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3695700"/>
            <a:ext cx="77724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429A-A264-4408-A195-DA4D34DAA6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381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5800" y="3695700"/>
            <a:ext cx="381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695700"/>
            <a:ext cx="381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D93DB-DAE2-4FA6-823C-298FA7642C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1C76A-B8FF-4BF9-943A-A3886262CA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B4F58-7F82-4E1F-AF57-D3B8A0AA34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21AC-85A4-4CD0-A7A7-8494BE112E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2D305-DCF0-4DEE-A54B-2751F89E72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2A8C6-2FFD-4C33-B079-F4EFDC6280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188AC-1897-4752-B8E5-E9AA60FFD5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3D3E1-DA0D-482B-8431-EAA8E98E2E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ED2F4-E261-4E5B-95F8-880381B392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y1 copy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09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B165E337-0A97-4AEE-8A01-DA9B17A81B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400" 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221A52-D076-42EA-B26A-F82F176D0E95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205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752600"/>
          </a:xfrm>
        </p:spPr>
        <p:txBody>
          <a:bodyPr/>
          <a:lstStyle/>
          <a:p>
            <a:pPr eaLnBrk="1" hangingPunct="1"/>
            <a:r>
              <a:rPr lang="zh-CN" altLang="en-US" sz="8000" b="1" dirty="0">
                <a:solidFill>
                  <a:schemeClr val="tx1"/>
                </a:solidFill>
                <a:ea typeface="標楷體" pitchFamily="65" charset="-120"/>
              </a:rPr>
              <a:t>材料供需表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pPr eaLnBrk="1" hangingPunct="1"/>
            <a:r>
              <a:rPr lang="zh-CN" altLang="en-US" dirty="0"/>
              <a:t>資材一部</a:t>
            </a:r>
            <a:r>
              <a:rPr lang="en-US" altLang="zh-CN" dirty="0"/>
              <a:t>WIFI</a:t>
            </a:r>
            <a:r>
              <a:rPr lang="zh-CN" altLang="en-US" dirty="0"/>
              <a:t>生管一課</a:t>
            </a:r>
            <a:endParaRPr lang="en-US" altLang="zh-CN" dirty="0"/>
          </a:p>
          <a:p>
            <a:pPr eaLnBrk="1" hangingPunct="1"/>
            <a:r>
              <a:rPr lang="en-US" altLang="zh-TW" dirty="0"/>
              <a:t>2024.8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365DCD-DC3E-8CCB-98ED-1B46FEA3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工单材料供需表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ED4FF-C764-475A-D3AF-D20C4EAE47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C21AC-85A4-4CD0-A7A7-8494BE112E2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213EDD-4AA6-51B0-B41C-D3C9E7118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42237"/>
              </p:ext>
            </p:extLst>
          </p:nvPr>
        </p:nvGraphicFramePr>
        <p:xfrm>
          <a:off x="1244600" y="2286000"/>
          <a:ext cx="6654800" cy="2590801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630105749"/>
                    </a:ext>
                  </a:extLst>
                </a:gridCol>
                <a:gridCol w="6045200">
                  <a:extLst>
                    <a:ext uri="{9D8B030D-6E8A-4147-A177-3AD203B41FA5}">
                      <a16:colId xmlns:a16="http://schemas.microsoft.com/office/drawing/2014/main" val="2196050379"/>
                    </a:ext>
                  </a:extLst>
                </a:gridCol>
              </a:tblGrid>
              <a:tr h="352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ptos Narrow" panose="020B0004020202020204" pitchFamily="34" charset="0"/>
                        </a:rPr>
                        <a:t>STT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ptos Narrow" panose="020B0004020202020204" pitchFamily="34" charset="0"/>
                        </a:rPr>
                        <a:t>Nội dung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80176"/>
                  </a:ext>
                </a:extLst>
              </a:tr>
              <a:tr h="352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 lên chuyền sản xuất cần đảm bảo đủ liệu.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259635"/>
                  </a:ext>
                </a:extLst>
              </a:tr>
              <a:tr h="352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Hằng ngày bộ phận MC căn cứ vào bảng kế hoạch lớn của PC để chạy bảng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工单材料供需表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582503"/>
                  </a:ext>
                </a:extLst>
              </a:tr>
              <a:tr h="1181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Hằng ngày MC/Buyer update kế hoạch liệu về và tô màu bảng liệu theo ngày dự kiến lên chuyền. Màu bảng liệu được quy định như sau:</a:t>
                      </a:r>
                      <a:b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Màu xanh: đủ liệu</a:t>
                      </a:r>
                      <a:b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Màu vàng: liệu về đúng ngày lên chuyền </a:t>
                      </a:r>
                      <a:b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Màu tím: thiếu liệu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24700"/>
                  </a:ext>
                </a:extLst>
              </a:tr>
              <a:tr h="352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Link:  \\10.41.1.5\Public-Folder\09.MPC\MC\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工需表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56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3320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工单材料供需表</a:t>
            </a:r>
            <a:r>
              <a:rPr lang="en-US" altLang="zh-CN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395B6C-6676-427D-AEA3-18D2AF4D8BAE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9" name="矩形圖說文字 7"/>
          <p:cNvSpPr>
            <a:spLocks noChangeArrowheads="1"/>
          </p:cNvSpPr>
          <p:nvPr/>
        </p:nvSpPr>
        <p:spPr bwMode="auto">
          <a:xfrm>
            <a:off x="6477000" y="1905000"/>
            <a:ext cx="1905000" cy="381000"/>
          </a:xfrm>
          <a:prstGeom prst="wedgeRectCallout">
            <a:avLst>
              <a:gd name="adj1" fmla="val -71759"/>
              <a:gd name="adj2" fmla="val 93454"/>
            </a:avLst>
          </a:prstGeom>
          <a:solidFill>
            <a:srgbClr val="99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zh-CN" altLang="en-US" sz="1500" b="1" dirty="0"/>
              <a:t>輸入工號及密碼</a:t>
            </a:r>
            <a:endParaRPr lang="zh-TW" altLang="en-US" sz="1500" b="1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BDEFC94-4F9D-C8F1-DB11-815C3EE9C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47800"/>
            <a:ext cx="8077200" cy="4114800"/>
          </a:xfr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7BB1-C562-5390-68D6-777C61AA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工单材料供需表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37FAAC-934D-12E9-4E2D-8EA4B5AAD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924800" cy="4038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3CD64-CB48-3E4A-DB4C-821A7075D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56947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8B6D-F672-548A-7AA4-3FF4BE7B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工单材料供需表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0F25DD-28CC-3A4C-E367-465CADE13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7620000" cy="4267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24996-C643-4A10-B142-B08E91CC2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21859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工单材料供需表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ADAE81-1C96-C83D-BE90-AFEBC64B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95928"/>
              </p:ext>
            </p:extLst>
          </p:nvPr>
        </p:nvGraphicFramePr>
        <p:xfrm>
          <a:off x="1219200" y="1295400"/>
          <a:ext cx="6705600" cy="4800597"/>
        </p:xfrm>
        <a:graphic>
          <a:graphicData uri="http://schemas.openxmlformats.org/drawingml/2006/table">
            <a:tbl>
              <a:tblPr/>
              <a:tblGrid>
                <a:gridCol w="1716633">
                  <a:extLst>
                    <a:ext uri="{9D8B030D-6E8A-4147-A177-3AD203B41FA5}">
                      <a16:colId xmlns:a16="http://schemas.microsoft.com/office/drawing/2014/main" val="207366322"/>
                    </a:ext>
                  </a:extLst>
                </a:gridCol>
                <a:gridCol w="4988967">
                  <a:extLst>
                    <a:ext uri="{9D8B030D-6E8A-4147-A177-3AD203B41FA5}">
                      <a16:colId xmlns:a16="http://schemas.microsoft.com/office/drawing/2014/main" val="957572277"/>
                    </a:ext>
                  </a:extLst>
                </a:gridCol>
              </a:tblGrid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ptos Narrow" panose="020B0004020202020204" pitchFamily="34" charset="0"/>
                        </a:rPr>
                        <a:t>CỘT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ptos Narrow" panose="020B0004020202020204" pitchFamily="34" charset="0"/>
                        </a:rPr>
                        <a:t>Ý NGHĨA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9238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Start Date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Ngày mở 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工单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WO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586264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Line: 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Tên chuyền sản xuất 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791007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Customer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Tên khách hàng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535579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Tên model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7968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上線日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Ngày lên chuyền sản xuất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69636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Item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Mã hàng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40784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Job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Mã 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工單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WO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1962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Qty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Số lượng của WO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15235"/>
                  </a:ext>
                </a:extLst>
              </a:tr>
              <a:tr h="5734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Running change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Có đơn thay đổi sang dùng mã liệu mới hay không: </a:t>
                      </a:r>
                      <a:br>
                        <a:rPr lang="vi-V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</a:br>
                      <a:r>
                        <a:rPr lang="vi-V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 là ko</a:t>
                      </a:r>
                      <a:br>
                        <a:rPr lang="vi-V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</a:br>
                      <a:r>
                        <a:rPr lang="vi-V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Y là có running change thay đổi liệu, yêu cầu dùng hết tồn kho và không xuống đơn phía sau.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678749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Component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Mã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liệu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197723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Purchase L/T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Thời gian sau khi Ncc nhận được đơn hàng &lt; thời gian sản xuất + đơn vị vận chuyển&gt;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861962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Trans L/T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10461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Mô tả mã liệu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648347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Require Q'ty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Số lượng cần phát liệu ra cho WO dùng theo lượng dùng trong BOME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388308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Open Qty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Số lượng kho chưa ISSUE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79897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Onhand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Tồn kho OK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21886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SMT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Hàng tồn line ( có thể dùng được nhưng không dùng được hết)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82389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D/C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過期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Kho quá hạn datecode - đang chờ xác nhận để gia hạn thêm được hay không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358066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扣除倉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Hàng điều liệu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94611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維修倉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Kho sửa chữa ( kho bên repair)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70534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不良品倉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Kho NG - hàng bị lỗi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165030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外包倉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Kho hàng gia công (không dùng được)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027873"/>
                  </a:ext>
                </a:extLst>
              </a:tr>
              <a:tr h="1837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其他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Các vị trí kho khác (không dùng được)</a:t>
                      </a:r>
                    </a:p>
                  </a:txBody>
                  <a:tcPr marL="6651" marR="6651" marT="6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9039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5106-F4F1-3133-8BE6-BD3C7331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工单材料供需表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C17AC-CF0B-8946-2D89-D8B3EAADB4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1429FC-1A30-BC8B-89EA-EF1835F98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289350"/>
              </p:ext>
            </p:extLst>
          </p:nvPr>
        </p:nvGraphicFramePr>
        <p:xfrm>
          <a:off x="1143000" y="1219200"/>
          <a:ext cx="7086599" cy="4800606"/>
        </p:xfrm>
        <a:graphic>
          <a:graphicData uri="http://schemas.openxmlformats.org/drawingml/2006/table">
            <a:tbl>
              <a:tblPr/>
              <a:tblGrid>
                <a:gridCol w="1814169">
                  <a:extLst>
                    <a:ext uri="{9D8B030D-6E8A-4147-A177-3AD203B41FA5}">
                      <a16:colId xmlns:a16="http://schemas.microsoft.com/office/drawing/2014/main" val="1580950890"/>
                    </a:ext>
                  </a:extLst>
                </a:gridCol>
                <a:gridCol w="5272430">
                  <a:extLst>
                    <a:ext uri="{9D8B030D-6E8A-4147-A177-3AD203B41FA5}">
                      <a16:colId xmlns:a16="http://schemas.microsoft.com/office/drawing/2014/main" val="938005578"/>
                    </a:ext>
                  </a:extLst>
                </a:gridCol>
              </a:tblGrid>
              <a:tr h="212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ptos Narrow" panose="020B0004020202020204" pitchFamily="34" charset="0"/>
                        </a:rPr>
                        <a:t>CỘT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ptos Narrow" panose="020B0004020202020204" pitchFamily="34" charset="0"/>
                        </a:rPr>
                        <a:t>Ý NGHĨA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976344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IQC Qty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Số lượng đang đậu ở IQC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7252"/>
                  </a:ext>
                </a:extLst>
              </a:tr>
              <a:tr h="6553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Balance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</a:b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已扣除不良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(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不含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SMT/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外包倉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BẰNG  Onhand + IQC - Open Qty - (D/C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過期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+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扣除倉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+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維修倉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+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不良品倉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+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其他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):</a:t>
                      </a:r>
                      <a:b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</a:br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Giá trị âm: thiếu liệu</a:t>
                      </a:r>
                      <a:b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</a:br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Giá trị dương: đủ liệu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60796"/>
                  </a:ext>
                </a:extLst>
              </a:tr>
              <a:tr h="4915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Balance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</a:b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已扣除不良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BẰNG  Onhand + IQC - Open Qty - (SMT + D/C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過期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+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扣除倉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+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維修倉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+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不良品倉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+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外包倉 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+ 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其他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)</a:t>
                      </a:r>
                      <a:b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</a:br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Giá trị âm: thiếu liệu</a:t>
                      </a:r>
                      <a:b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</a:br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Giá trị dương: đủ liệu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5496"/>
                  </a:ext>
                </a:extLst>
              </a:tr>
              <a:tr h="327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Balance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</a:b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未扣除不良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BẰNG  Onhand + IQC - Open Qty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49167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RYG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Red/Yellow/Green: thể hiện liệu thiếu hay không dựa theo số liệu buyer up SRM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11272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SRM Feedback RCV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số lượng đã nhập kho nhận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10426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MC CFM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Note trạng thái của liệu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223525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Buyer CFM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Kế hoạch hàng về Buyer update hệ thống SRM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511701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Note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Ghi chú của Buyer update hệ thống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291085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Buyer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Tên Buyer phụ trách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66752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替代料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Liệu thay thế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511985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替代料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OnHand+IQC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Số lượng Onhand + IQC của LTT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6314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替代料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Available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Liệu thay thế onhand - SMT &lt; tồn kho lũy kế của các WO sau khi đã sử dụng đến liệu thay thế &gt;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41086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2nd Source/ PO TTL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Số lượng PO của LTT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932199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2nd Source/Buyer CFM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Lịch giao hàng buyer up lên hệ thống của LTT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07986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PR Qty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Số lượng PUR request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923556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PO Qty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Số lượng đã xuống PO, NCC chưa giao</a:t>
                      </a:r>
                    </a:p>
                  </a:txBody>
                  <a:tcPr marL="7412" marR="7412" marT="74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1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662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AC01-D341-2FA0-55D4-E8E22557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工单材料供需表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A6507-51FD-C97A-DF99-661113734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1C76A-B8FF-4BF9-943A-A3886262CA7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639701-F267-9A68-EE3C-D8ECD3C3F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618024"/>
              </p:ext>
            </p:extLst>
          </p:nvPr>
        </p:nvGraphicFramePr>
        <p:xfrm>
          <a:off x="1066800" y="1828800"/>
          <a:ext cx="7391400" cy="1295400"/>
        </p:xfrm>
        <a:graphic>
          <a:graphicData uri="http://schemas.openxmlformats.org/drawingml/2006/table">
            <a:tbl>
              <a:tblPr/>
              <a:tblGrid>
                <a:gridCol w="1892198">
                  <a:extLst>
                    <a:ext uri="{9D8B030D-6E8A-4147-A177-3AD203B41FA5}">
                      <a16:colId xmlns:a16="http://schemas.microsoft.com/office/drawing/2014/main" val="3113143151"/>
                    </a:ext>
                  </a:extLst>
                </a:gridCol>
                <a:gridCol w="5499202">
                  <a:extLst>
                    <a:ext uri="{9D8B030D-6E8A-4147-A177-3AD203B41FA5}">
                      <a16:colId xmlns:a16="http://schemas.microsoft.com/office/drawing/2014/main" val="225056298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ptos Narrow" panose="020B0004020202020204" pitchFamily="34" charset="0"/>
                        </a:rPr>
                        <a:t>CỘT</a:t>
                      </a:r>
                    </a:p>
                  </a:txBody>
                  <a:tcPr marL="9327" marR="9327" marT="9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Aptos Narrow" panose="020B0004020202020204" pitchFamily="34" charset="0"/>
                        </a:rPr>
                        <a:t>Ý NGHĨA</a:t>
                      </a:r>
                    </a:p>
                  </a:txBody>
                  <a:tcPr marL="9327" marR="9327" marT="9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9641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ASN Qty</a:t>
                      </a:r>
                    </a:p>
                  </a:txBody>
                  <a:tcPr marL="9327" marR="9327" marT="9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Số lượng đang trên đường giao (NCC đã làm ASN, TW chưa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拋單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9327" marR="9327" marT="9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264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INTERNAL PO/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Intrasit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Qty</a:t>
                      </a:r>
                    </a:p>
                  </a:txBody>
                  <a:tcPr marL="9327" marR="9327" marT="9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Số lượng đang trên đường giao (TW đã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拋單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9327" marR="9327" marT="9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853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Vendor</a:t>
                      </a:r>
                    </a:p>
                  </a:txBody>
                  <a:tcPr marL="9327" marR="9327" marT="9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Tên nhà cũng cấp</a:t>
                      </a:r>
                    </a:p>
                  </a:txBody>
                  <a:tcPr marL="9327" marR="9327" marT="9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447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VMI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Onhand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327" marR="9327" marT="9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Số lượng hàng tập kết</a:t>
                      </a:r>
                    </a:p>
                  </a:txBody>
                  <a:tcPr marL="9327" marR="9327" marT="9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43079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VMI Vendor</a:t>
                      </a:r>
                    </a:p>
                  </a:txBody>
                  <a:tcPr marL="9327" marR="9327" marT="9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Tên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nhà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cũng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cấp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của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mã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liệu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327" marR="9327" marT="9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48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4931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bg1"/>
                </a:solidFill>
              </a:rPr>
              <a:t>工单材料供需表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179C5-B2D9-4BBF-B5B4-6E383FD5EB95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3135996" y="3048000"/>
            <a:ext cx="310854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5400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C99FF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Thanks!</a:t>
            </a:r>
            <a:endParaRPr lang="zh-TW" altLang="en-US" sz="5400" b="1" i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CC99FF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emtek-Front">
  <a:themeElements>
    <a:clrScheme name="Gemtek-Fron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emtek-Front">
      <a:majorFont>
        <a:latin typeface="Times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Gemtek-Fro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mtek-Fro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12771</TotalTime>
  <Words>791</Words>
  <Application>Microsoft Office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標楷體</vt:lpstr>
      <vt:lpstr>Aptos Narrow</vt:lpstr>
      <vt:lpstr>Arial</vt:lpstr>
      <vt:lpstr>Times</vt:lpstr>
      <vt:lpstr>Times New Roman</vt:lpstr>
      <vt:lpstr>Wingdings</vt:lpstr>
      <vt:lpstr>Gemtek-Front</vt:lpstr>
      <vt:lpstr>材料供需表</vt:lpstr>
      <vt:lpstr>工单材料供需表</vt:lpstr>
      <vt:lpstr>工单材料供需表 </vt:lpstr>
      <vt:lpstr>工单材料供需表</vt:lpstr>
      <vt:lpstr>工单材料供需表</vt:lpstr>
      <vt:lpstr>工单材料供需表</vt:lpstr>
      <vt:lpstr>工单材料供需表</vt:lpstr>
      <vt:lpstr>工单材料供需表</vt:lpstr>
      <vt:lpstr>工单材料供需表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Dandan_Luo-羅丹丹</dc:creator>
  <cp:lastModifiedBy>vn149</cp:lastModifiedBy>
  <cp:revision>485</cp:revision>
  <cp:lastPrinted>1601-01-01T00:00:00Z</cp:lastPrinted>
  <dcterms:created xsi:type="dcterms:W3CDTF">1601-01-01T00:00:00Z</dcterms:created>
  <dcterms:modified xsi:type="dcterms:W3CDTF">2024-08-05T07:36:10Z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