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96" r:id="rId2"/>
    <p:sldId id="430" r:id="rId3"/>
    <p:sldId id="397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06" r:id="rId12"/>
  </p:sldIdLst>
  <p:sldSz cx="9144000" cy="6858000" type="screen4x3"/>
  <p:notesSz cx="7099300" cy="10234613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5A28CF-4F82-42D7-B839-AF5DD3F674EB}">
          <p14:sldIdLst>
            <p14:sldId id="396"/>
          </p14:sldIdLst>
        </p14:section>
        <p14:section name="Untitled Section" id="{E34560F6-603D-43EE-9C9C-761E2237E8DD}">
          <p14:sldIdLst>
            <p14:sldId id="430"/>
            <p14:sldId id="397"/>
            <p14:sldId id="431"/>
            <p14:sldId id="432"/>
            <p14:sldId id="433"/>
            <p14:sldId id="434"/>
            <p14:sldId id="435"/>
            <p14:sldId id="436"/>
            <p14:sldId id="437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99FFCC"/>
    <a:srgbClr val="CC99FF"/>
    <a:srgbClr val="FFFF00"/>
    <a:srgbClr val="FFFFCC"/>
    <a:srgbClr val="3333CC"/>
    <a:srgbClr val="33CC33"/>
    <a:srgbClr val="D60093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8" autoAdjust="0"/>
    <p:restoredTop sz="99673" autoAdjust="0"/>
  </p:normalViewPr>
  <p:slideViewPr>
    <p:cSldViewPr>
      <p:cViewPr varScale="1">
        <p:scale>
          <a:sx n="111" d="100"/>
          <a:sy n="111" d="100"/>
        </p:scale>
        <p:origin x="21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54D85698-08B8-4656-8357-C7A90EA5C2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F5141-E3CD-4AA6-97E5-CE28C6C1DB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36F07-F11A-42A0-A223-8DEED2C423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45BC6-16D2-403A-8EFE-2213CB29CE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77724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3695700"/>
            <a:ext cx="77724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429A-A264-4408-A195-DA4D34DAA6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381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5800" y="3695700"/>
            <a:ext cx="381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695700"/>
            <a:ext cx="381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D93DB-DAE2-4FA6-823C-298FA7642C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1C76A-B8FF-4BF9-943A-A3886262CA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B4F58-7F82-4E1F-AF57-D3B8A0AA34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21AC-85A4-4CD0-A7A7-8494BE112E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2D305-DCF0-4DEE-A54B-2751F89E72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2A8C6-2FFD-4C33-B079-F4EFDC6280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188AC-1897-4752-B8E5-E9AA60FFD5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3D3E1-DA0D-482B-8431-EAA8E98E2E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ED2F4-E261-4E5B-95F8-880381B392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y1 copy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09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B165E337-0A97-4AEE-8A01-DA9B17A81B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400" 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221A52-D076-42EA-B26A-F82F176D0E95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205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752600"/>
          </a:xfrm>
        </p:spPr>
        <p:txBody>
          <a:bodyPr/>
          <a:lstStyle/>
          <a:p>
            <a:pPr eaLnBrk="1" hangingPunct="1"/>
            <a:r>
              <a:rPr lang="zh-CN" altLang="en-US" sz="8000" b="1" dirty="0">
                <a:solidFill>
                  <a:schemeClr val="tx1"/>
                </a:solidFill>
                <a:ea typeface="標楷體" pitchFamily="65" charset="-120"/>
              </a:rPr>
              <a:t>工单结案管理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資材一部</a:t>
            </a:r>
            <a:r>
              <a:rPr lang="en-US" altLang="zh-CN" dirty="0"/>
              <a:t>WIFI</a:t>
            </a:r>
            <a:r>
              <a:rPr lang="zh-CN" altLang="en-US" dirty="0"/>
              <a:t>生管一課</a:t>
            </a:r>
            <a:endParaRPr lang="en-US" altLang="zh-CN" dirty="0"/>
          </a:p>
          <a:p>
            <a:pPr eaLnBrk="1" hangingPunct="1"/>
            <a:r>
              <a:rPr lang="en-US" altLang="zh-TW" dirty="0"/>
              <a:t>2024.8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0E76-5108-A735-36F4-21AB91B2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</a:t>
            </a:r>
            <a:r>
              <a:rPr lang="en-US" altLang="zh-CN" dirty="0"/>
              <a:t>7</a:t>
            </a:r>
            <a:r>
              <a:rPr lang="zh-CN" altLang="en-US" dirty="0"/>
              <a:t>天结案管理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E68274-F5A9-7A30-BD08-4D0E1C212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772400" cy="4038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CB2CD-3C69-A15C-0B6D-5043B68AE1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53144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1"/>
                </a:solidFill>
              </a:rPr>
              <a:t>工单材料供需表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179C5-B2D9-4BBF-B5B4-6E383FD5EB95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3135996" y="3048000"/>
            <a:ext cx="310854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5400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Thanks!</a:t>
            </a:r>
            <a:endParaRPr lang="zh-TW" altLang="en-US" sz="5400" b="1" i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CC99FF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365DCD-DC3E-8CCB-98ED-1B46FEA3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</a:t>
            </a:r>
            <a:r>
              <a:rPr lang="en-US" altLang="zh-CN" dirty="0"/>
              <a:t>7</a:t>
            </a:r>
            <a:r>
              <a:rPr lang="zh-CN" altLang="en-US" dirty="0"/>
              <a:t>天结案管理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ED4FF-C764-475A-D3AF-D20C4EAE47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C21AC-85A4-4CD0-A7A7-8494BE112E2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A8A533-5B46-9E08-7D42-616B79F5C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03066"/>
              </p:ext>
            </p:extLst>
          </p:nvPr>
        </p:nvGraphicFramePr>
        <p:xfrm>
          <a:off x="685800" y="2133600"/>
          <a:ext cx="7772400" cy="2514600"/>
        </p:xfrm>
        <a:graphic>
          <a:graphicData uri="http://schemas.openxmlformats.org/drawingml/2006/table">
            <a:tbl>
              <a:tblPr/>
              <a:tblGrid>
                <a:gridCol w="635244">
                  <a:extLst>
                    <a:ext uri="{9D8B030D-6E8A-4147-A177-3AD203B41FA5}">
                      <a16:colId xmlns:a16="http://schemas.microsoft.com/office/drawing/2014/main" val="2162543458"/>
                    </a:ext>
                  </a:extLst>
                </a:gridCol>
                <a:gridCol w="7137156">
                  <a:extLst>
                    <a:ext uri="{9D8B030D-6E8A-4147-A177-3AD203B41FA5}">
                      <a16:colId xmlns:a16="http://schemas.microsoft.com/office/drawing/2014/main" val="29926947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ptos Narrow" panose="020B0004020202020204" pitchFamily="34" charset="0"/>
                        </a:rPr>
                        <a:t>STT</a:t>
                      </a:r>
                    </a:p>
                  </a:txBody>
                  <a:tcPr marL="6228" marR="6228" marT="6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ptos Narrow" panose="020B0004020202020204" pitchFamily="34" charset="0"/>
                        </a:rPr>
                        <a:t>Nội dung</a:t>
                      </a:r>
                    </a:p>
                  </a:txBody>
                  <a:tcPr marL="6228" marR="6228" marT="6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53176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228" marR="6228" marT="6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PC căn cứ vào nhu cầu xuất hàng và thực hiện mở WO đáp ứng tiến độ xuất hàng</a:t>
                      </a:r>
                    </a:p>
                  </a:txBody>
                  <a:tcPr marL="6228" marR="6228" marT="6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2851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228" marR="6228" marT="6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 chỉ được mở trước tối đa nhu cầu trong vòng 5 tuần </a:t>
                      </a:r>
                    </a:p>
                  </a:txBody>
                  <a:tcPr marL="6228" marR="6228" marT="6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4879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228" marR="6228" marT="6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Quản lý số lượng WO &lt;= sản lượng 4 ngày sản xuất (căn cứ theo cycle time IE cung cấp)</a:t>
                      </a:r>
                    </a:p>
                  </a:txBody>
                  <a:tcPr marL="6228" marR="6228" marT="6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37797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228" marR="6228" marT="6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Cần phải quản lý thời gian nhập kho, đóng WO trong vòng 7 ngày sản xuất (không bao gồm 3 ngày phát liệu)</a:t>
                      </a:r>
                    </a:p>
                  </a:txBody>
                  <a:tcPr marL="6228" marR="6228" marT="6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92324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228" marR="6228" marT="6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Thời gian yêu cầu đóng WO được tính bắt đầu từ  thời điểm hệ thống ERP issued mã liệu đầu tiên</a:t>
                      </a:r>
                    </a:p>
                  </a:txBody>
                  <a:tcPr marL="6228" marR="6228" marT="6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23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3320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</a:t>
            </a:r>
            <a:r>
              <a:rPr lang="en-US" altLang="zh-CN" dirty="0"/>
              <a:t>7</a:t>
            </a:r>
            <a:r>
              <a:rPr lang="zh-CN" altLang="en-US" dirty="0"/>
              <a:t>天结案管理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395B6C-6676-427D-AEA3-18D2AF4D8BAE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26193-C912-52C2-E65D-E6FAD10708F6}"/>
              </a:ext>
            </a:extLst>
          </p:cNvPr>
          <p:cNvSpPr txBox="1"/>
          <p:nvPr/>
        </p:nvSpPr>
        <p:spPr>
          <a:xfrm>
            <a:off x="438150" y="1066800"/>
            <a:ext cx="39052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Cách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check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dữ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liệu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đóng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WO: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Aptos Narrow" panose="020B0004020202020204" pitchFamily="34" charset="0"/>
              </a:rPr>
              <a:t>Bước</a:t>
            </a:r>
            <a:r>
              <a:rPr lang="en-US" sz="1100" dirty="0">
                <a:solidFill>
                  <a:srgbClr val="000000"/>
                </a:solidFill>
                <a:latin typeface="Aptos Narrow" panose="020B0004020202020204" pitchFamily="34" charset="0"/>
              </a:rPr>
              <a:t> 1: </a:t>
            </a:r>
            <a:r>
              <a:rPr lang="en-US" sz="1100" dirty="0" err="1">
                <a:solidFill>
                  <a:srgbClr val="000000"/>
                </a:solidFill>
                <a:latin typeface="Aptos Narrow" panose="020B0004020202020204" pitchFamily="34" charset="0"/>
              </a:rPr>
              <a:t>đăng</a:t>
            </a:r>
            <a:r>
              <a:rPr lang="en-US" sz="1100" dirty="0">
                <a:solidFill>
                  <a:srgbClr val="000000"/>
                </a:solidFill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ptos Narrow" panose="020B0004020202020204" pitchFamily="34" charset="0"/>
              </a:rPr>
              <a:t>nhập</a:t>
            </a:r>
            <a:r>
              <a:rPr lang="en-US" sz="1100" dirty="0">
                <a:solidFill>
                  <a:srgbClr val="000000"/>
                </a:solidFill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ptos Narrow" panose="020B0004020202020204" pitchFamily="34" charset="0"/>
              </a:rPr>
              <a:t>hệ</a:t>
            </a:r>
            <a:r>
              <a:rPr lang="en-US" sz="1100" dirty="0">
                <a:solidFill>
                  <a:srgbClr val="000000"/>
                </a:solidFill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ptos Narrow" panose="020B0004020202020204" pitchFamily="34" charset="0"/>
              </a:rPr>
              <a:t>thống</a:t>
            </a:r>
            <a:r>
              <a:rPr lang="en-US" sz="1100" dirty="0">
                <a:solidFill>
                  <a:srgbClr val="000000"/>
                </a:solidFill>
                <a:latin typeface="Aptos Narrow" panose="020B0004020202020204" pitchFamily="34" charset="0"/>
              </a:rPr>
              <a:t> ERP</a:t>
            </a:r>
            <a:endParaRPr lang="en-US" sz="1050" dirty="0"/>
          </a:p>
        </p:txBody>
      </p:sp>
      <p:pic>
        <p:nvPicPr>
          <p:cNvPr id="8" name="Picture 7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7D28737-7DEE-FAEB-D8E7-09F680324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7796"/>
            <a:ext cx="7924800" cy="396960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7BB1-C562-5390-68D6-777C61AA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</a:t>
            </a:r>
            <a:r>
              <a:rPr lang="en-US" altLang="zh-CN" dirty="0"/>
              <a:t>7</a:t>
            </a:r>
            <a:r>
              <a:rPr lang="zh-CN" altLang="en-US" dirty="0"/>
              <a:t>天结案管理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3CD64-CB48-3E4A-DB4C-821A7075D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4CE7C-6385-3161-EAB9-C46866DF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51" y="1676400"/>
            <a:ext cx="7734698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A07A8-0C89-8DB4-99D2-DFCE6772EA31}"/>
              </a:ext>
            </a:extLst>
          </p:cNvPr>
          <p:cNvSpPr txBox="1"/>
          <p:nvPr/>
        </p:nvSpPr>
        <p:spPr>
          <a:xfrm>
            <a:off x="762000" y="99060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1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Aptos Narrow" panose="020B0004020202020204" pitchFamily="34" charset="0"/>
              </a:rPr>
              <a:t>Bước</a:t>
            </a:r>
            <a:r>
              <a:rPr lang="en-US" sz="1100" dirty="0">
                <a:solidFill>
                  <a:srgbClr val="000000"/>
                </a:solidFill>
                <a:latin typeface="Aptos Narrow" panose="020B0004020202020204" pitchFamily="34" charset="0"/>
              </a:rPr>
              <a:t> 2: </a:t>
            </a:r>
            <a:r>
              <a:rPr lang="en-US" sz="1100" b="0" i="0" u="none" strike="noStrike" dirty="0">
                <a:solidFill>
                  <a:schemeClr val="tx1"/>
                </a:solidFill>
                <a:effectLst/>
                <a:latin typeface="+mn-lt"/>
              </a:rPr>
              <a:t>VN WI PC -&gt;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40756947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8B6D-F672-548A-7AA4-3FF4BE7B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</a:t>
            </a:r>
            <a:r>
              <a:rPr lang="en-US" altLang="zh-CN" dirty="0"/>
              <a:t>7</a:t>
            </a:r>
            <a:r>
              <a:rPr lang="zh-CN" altLang="en-US" dirty="0"/>
              <a:t>天结案管理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24996-C643-4A10-B142-B08E91CC2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8C8AC2-0BDD-A8C7-1549-DFA861C6B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571" y="1600200"/>
            <a:ext cx="7066858" cy="44196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4E69E1-00CE-AE82-147B-B581A121FBC1}"/>
              </a:ext>
            </a:extLst>
          </p:cNvPr>
          <p:cNvSpPr txBox="1"/>
          <p:nvPr/>
        </p:nvSpPr>
        <p:spPr>
          <a:xfrm>
            <a:off x="1038570" y="931333"/>
            <a:ext cx="58194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1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algn="l"/>
            <a:r>
              <a:rPr lang="vi-VN" sz="1100" b="0" i="0" u="none" strike="noStrike" dirty="0">
                <a:solidFill>
                  <a:srgbClr val="000000"/>
                </a:solidFill>
                <a:effectLst/>
                <a:latin typeface="+mn-lt"/>
              </a:rPr>
              <a:t>Bước 3: Sub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mit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n-lt"/>
              </a:rPr>
              <a:t> a new request -&gt; OK</a:t>
            </a:r>
            <a:r>
              <a:rPr lang="vi-VN" sz="1100" dirty="0">
                <a:latin typeface="+mn-lt"/>
              </a:rPr>
              <a:t> </a:t>
            </a: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21859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5A15-3CCB-A569-56E8-482E9BE1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</a:t>
            </a:r>
            <a:r>
              <a:rPr lang="en-US" altLang="zh-CN" dirty="0"/>
              <a:t>7</a:t>
            </a:r>
            <a:r>
              <a:rPr lang="zh-CN" altLang="en-US" dirty="0"/>
              <a:t>天结案管理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622F6-08E3-9353-F825-26CE51C82F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2A8C6-2FFD-4C33-B079-F4EFDC628022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3BB2B-989D-6B44-F9C0-14E9F37A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7772399" cy="4422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9BADE4-6313-87EA-200B-B2C2E9403EE3}"/>
              </a:ext>
            </a:extLst>
          </p:cNvPr>
          <p:cNvSpPr txBox="1"/>
          <p:nvPr/>
        </p:nvSpPr>
        <p:spPr>
          <a:xfrm>
            <a:off x="914400" y="1143000"/>
            <a:ext cx="5943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1100" b="0" i="0" u="none" strike="noStrike" dirty="0">
                <a:solidFill>
                  <a:srgbClr val="000000"/>
                </a:solidFill>
                <a:effectLst/>
                <a:latin typeface="+mn-lt"/>
              </a:rPr>
              <a:t>Bước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n-lt"/>
              </a:rPr>
              <a:t>4</a:t>
            </a:r>
            <a:r>
              <a:rPr lang="vi-VN" sz="1100" b="0" i="0" u="none" strike="noStrike" dirty="0">
                <a:solidFill>
                  <a:srgbClr val="000000"/>
                </a:solidFill>
                <a:effectLst/>
                <a:latin typeface="+mn-lt"/>
              </a:rPr>
              <a:t>: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tại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mục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n-lt"/>
              </a:rPr>
              <a:t> Name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tải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mẫu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n-lt"/>
              </a:rPr>
              <a:t> R044</a:t>
            </a: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66216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56EE-64F1-E718-4314-31F91B1C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</a:t>
            </a:r>
            <a:r>
              <a:rPr lang="en-US" altLang="zh-CN" dirty="0"/>
              <a:t>7</a:t>
            </a:r>
            <a:r>
              <a:rPr lang="zh-CN" altLang="en-US" dirty="0"/>
              <a:t>天结案管理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0F913-87C1-3532-B3AB-FBBB1A27F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054211-E011-5F5E-E320-7338F04EA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19266"/>
            <a:ext cx="7772400" cy="4200468"/>
          </a:xfrm>
        </p:spPr>
      </p:pic>
    </p:spTree>
    <p:extLst>
      <p:ext uri="{BB962C8B-B14F-4D97-AF65-F5344CB8AC3E}">
        <p14:creationId xmlns:p14="http://schemas.microsoft.com/office/powerpoint/2010/main" val="5993010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11E0-649B-282D-33C9-7DBB3A1A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</a:t>
            </a:r>
            <a:r>
              <a:rPr lang="en-US" altLang="zh-CN" dirty="0"/>
              <a:t>7</a:t>
            </a:r>
            <a:r>
              <a:rPr lang="zh-CN" altLang="en-US" dirty="0"/>
              <a:t>天结案管理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AE72-A5EB-B8FF-4FDB-090DB9CE8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C96161-64F4-3258-C3AE-B96A2CF0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6E37AA-DC10-3E8B-2870-1A97455B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7772400" cy="449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DB14C5-5239-5376-4B6B-C784CCDE656A}"/>
              </a:ext>
            </a:extLst>
          </p:cNvPr>
          <p:cNvSpPr txBox="1"/>
          <p:nvPr/>
        </p:nvSpPr>
        <p:spPr>
          <a:xfrm>
            <a:off x="685800" y="990600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Bước 5:</a:t>
            </a:r>
            <a:r>
              <a:rPr lang="en-US" altLang="zh-CN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Refresh data -&gt; view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689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E31C-6809-EF4D-EF0F-5E68C311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</a:t>
            </a:r>
            <a:r>
              <a:rPr lang="en-US" altLang="zh-CN" dirty="0"/>
              <a:t>7</a:t>
            </a:r>
            <a:r>
              <a:rPr lang="zh-CN" altLang="en-US" dirty="0"/>
              <a:t>天结案管理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B8EB1-1930-6E13-876E-075B546AF0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AE98D3-3FA8-CACC-3D89-9F83F4A9D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05000"/>
            <a:ext cx="7772400" cy="39624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24DE83-C107-B1AF-F354-108F1F3FA999}"/>
              </a:ext>
            </a:extLst>
          </p:cNvPr>
          <p:cNvSpPr txBox="1"/>
          <p:nvPr/>
        </p:nvSpPr>
        <p:spPr>
          <a:xfrm>
            <a:off x="685800" y="1219201"/>
            <a:ext cx="77724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Biểu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mẫu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R044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hiển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thị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đầy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đủ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thông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tin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ngày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release,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phát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liệu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WIP day… PC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dõi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tiến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độ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phối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hợp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cùng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các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bộ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phận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đảm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bảo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thời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gian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hoàn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thành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đóng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WO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định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06361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emtek-Front">
  <a:themeElements>
    <a:clrScheme name="Gemtek-Fron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emtek-Front">
      <a:majorFont>
        <a:latin typeface="Times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Gemtek-Fro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mtek-Fro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12933</TotalTime>
  <Words>309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標楷體</vt:lpstr>
      <vt:lpstr>Aptos Narrow</vt:lpstr>
      <vt:lpstr>Arial</vt:lpstr>
      <vt:lpstr>Calibri</vt:lpstr>
      <vt:lpstr>Times</vt:lpstr>
      <vt:lpstr>Times New Roman</vt:lpstr>
      <vt:lpstr>Wingdings</vt:lpstr>
      <vt:lpstr>Gemtek-Front</vt:lpstr>
      <vt:lpstr>工单结案管理</vt:lpstr>
      <vt:lpstr>工单7天结案管理</vt:lpstr>
      <vt:lpstr>工单7天结案管理</vt:lpstr>
      <vt:lpstr>工单7天结案管理</vt:lpstr>
      <vt:lpstr>工单7天结案管理</vt:lpstr>
      <vt:lpstr>工单7天结案管理</vt:lpstr>
      <vt:lpstr>工单7天结案管理</vt:lpstr>
      <vt:lpstr>工单7天结案管理</vt:lpstr>
      <vt:lpstr>工单7天结案管理</vt:lpstr>
      <vt:lpstr>工单7天结案管理</vt:lpstr>
      <vt:lpstr>工单材料供需表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Dandan_Luo-羅丹丹</dc:creator>
  <cp:lastModifiedBy>vn149</cp:lastModifiedBy>
  <cp:revision>486</cp:revision>
  <cp:lastPrinted>1601-01-01T00:00:00Z</cp:lastPrinted>
  <dcterms:created xsi:type="dcterms:W3CDTF">1601-01-01T00:00:00Z</dcterms:created>
  <dcterms:modified xsi:type="dcterms:W3CDTF">2024-08-08T07:32:15Z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