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9" r:id="rId2"/>
    <p:sldId id="382" r:id="rId3"/>
    <p:sldId id="376" r:id="rId4"/>
    <p:sldId id="377" r:id="rId5"/>
    <p:sldId id="378" r:id="rId6"/>
    <p:sldId id="272" r:id="rId7"/>
    <p:sldId id="379" r:id="rId8"/>
    <p:sldId id="334" r:id="rId9"/>
    <p:sldId id="316" r:id="rId10"/>
    <p:sldId id="335" r:id="rId11"/>
    <p:sldId id="325" r:id="rId12"/>
    <p:sldId id="320" r:id="rId13"/>
    <p:sldId id="327" r:id="rId14"/>
    <p:sldId id="328" r:id="rId15"/>
    <p:sldId id="329" r:id="rId16"/>
    <p:sldId id="330" r:id="rId17"/>
    <p:sldId id="326" r:id="rId18"/>
    <p:sldId id="331" r:id="rId19"/>
    <p:sldId id="332" r:id="rId20"/>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95789D13-44D0-45C0-9C66-C5F4F1B5C045}" type="datetimeFigureOut">
              <a:rPr lang="en-US" smtClean="0"/>
              <a:t>2020-11-09</a:t>
            </a:fld>
            <a:endParaRPr lang="en-US"/>
          </a:p>
        </p:txBody>
      </p:sp>
      <p:sp>
        <p:nvSpPr>
          <p:cNvPr id="4" name="Slide Image Placeholder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D11E756A-BDD5-4480-8312-83DED61547BC}" type="slidenum">
              <a:rPr lang="en-US" smtClean="0"/>
              <a:t>‹#›</a:t>
            </a:fld>
            <a:endParaRPr lang="en-US"/>
          </a:p>
        </p:txBody>
      </p:sp>
    </p:spTree>
    <p:extLst>
      <p:ext uri="{BB962C8B-B14F-4D97-AF65-F5344CB8AC3E}">
        <p14:creationId xmlns:p14="http://schemas.microsoft.com/office/powerpoint/2010/main" val="336159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F3F4953-5E28-4A01-9D15-E804136EC4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A2CCDC-A69F-47CA-BC4A-49F77D612858}"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63491" name="Rectangle 2">
            <a:extLst>
              <a:ext uri="{FF2B5EF4-FFF2-40B4-BE49-F238E27FC236}">
                <a16:creationId xmlns:a16="http://schemas.microsoft.com/office/drawing/2014/main" id="{8CE2359F-DD99-4337-BBA1-916B09D452B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A37341F1-D299-4EE3-8B40-36683F4685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6F85EED8-949B-48E2-BFD8-257B3219C7B1}" type="slidenum">
              <a:rPr lang="en-US" altLang="zh-TW" smtClean="0">
                <a:latin typeface="Arial" panose="020B0604020202020204" pitchFamily="34" charset="0"/>
              </a:rPr>
              <a:pPr eaLnBrk="1" hangingPunct="1"/>
              <a:t>1</a:t>
            </a:fld>
            <a:endParaRPr lang="en-US" altLang="zh-TW">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圖像版面配置區 1">
            <a:extLst>
              <a:ext uri="{FF2B5EF4-FFF2-40B4-BE49-F238E27FC236}">
                <a16:creationId xmlns:a16="http://schemas.microsoft.com/office/drawing/2014/main" id="{A4C02412-9893-47BF-B3A8-292E541D8412}"/>
              </a:ext>
            </a:extLst>
          </p:cNvPr>
          <p:cNvSpPr>
            <a:spLocks noGrp="1" noRot="1" noChangeAspect="1" noTextEdit="1"/>
          </p:cNvSpPr>
          <p:nvPr>
            <p:ph type="sldImg"/>
          </p:nvPr>
        </p:nvSpPr>
        <p:spPr>
          <a:ln/>
        </p:spPr>
      </p:sp>
      <p:sp>
        <p:nvSpPr>
          <p:cNvPr id="72707" name="備忘稿版面配置區 2">
            <a:extLst>
              <a:ext uri="{FF2B5EF4-FFF2-40B4-BE49-F238E27FC236}">
                <a16:creationId xmlns:a16="http://schemas.microsoft.com/office/drawing/2014/main" id="{675327F9-598C-4EA6-9083-B0B78BB05F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72708" name="投影片編號版面配置區 3">
            <a:extLst>
              <a:ext uri="{FF2B5EF4-FFF2-40B4-BE49-F238E27FC236}">
                <a16:creationId xmlns:a16="http://schemas.microsoft.com/office/drawing/2014/main" id="{48F8BE20-F5E6-4923-8A3D-3E5FADBBC9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94E4BC-CF6E-4EE5-A723-2B7F9AB3D320}"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圖像版面配置區 1">
            <a:extLst>
              <a:ext uri="{FF2B5EF4-FFF2-40B4-BE49-F238E27FC236}">
                <a16:creationId xmlns:a16="http://schemas.microsoft.com/office/drawing/2014/main" id="{F3CB0B2C-C90F-4D72-A9EC-6659C0D08DC9}"/>
              </a:ext>
            </a:extLst>
          </p:cNvPr>
          <p:cNvSpPr>
            <a:spLocks noGrp="1" noRot="1" noChangeAspect="1" noTextEdit="1"/>
          </p:cNvSpPr>
          <p:nvPr>
            <p:ph type="sldImg"/>
          </p:nvPr>
        </p:nvSpPr>
        <p:spPr>
          <a:ln/>
        </p:spPr>
      </p:sp>
      <p:sp>
        <p:nvSpPr>
          <p:cNvPr id="73731" name="備忘稿版面配置區 2">
            <a:extLst>
              <a:ext uri="{FF2B5EF4-FFF2-40B4-BE49-F238E27FC236}">
                <a16:creationId xmlns:a16="http://schemas.microsoft.com/office/drawing/2014/main" id="{F52A9B36-5006-4C57-845F-2EA66291FE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73732" name="投影片編號版面配置區 3">
            <a:extLst>
              <a:ext uri="{FF2B5EF4-FFF2-40B4-BE49-F238E27FC236}">
                <a16:creationId xmlns:a16="http://schemas.microsoft.com/office/drawing/2014/main" id="{FD7611EE-232B-45CD-8F99-010D885BBD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C199C4-93F2-4906-BE0B-9C54A6EE74DB}"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圖像版面配置區 1">
            <a:extLst>
              <a:ext uri="{FF2B5EF4-FFF2-40B4-BE49-F238E27FC236}">
                <a16:creationId xmlns:a16="http://schemas.microsoft.com/office/drawing/2014/main" id="{40896C13-793D-4C56-9F58-ECB318065391}"/>
              </a:ext>
            </a:extLst>
          </p:cNvPr>
          <p:cNvSpPr>
            <a:spLocks noGrp="1" noRot="1" noChangeAspect="1" noTextEdit="1"/>
          </p:cNvSpPr>
          <p:nvPr>
            <p:ph type="sldImg"/>
          </p:nvPr>
        </p:nvSpPr>
        <p:spPr>
          <a:ln/>
        </p:spPr>
      </p:sp>
      <p:sp>
        <p:nvSpPr>
          <p:cNvPr id="74755" name="備忘稿版面配置區 2">
            <a:extLst>
              <a:ext uri="{FF2B5EF4-FFF2-40B4-BE49-F238E27FC236}">
                <a16:creationId xmlns:a16="http://schemas.microsoft.com/office/drawing/2014/main" id="{61EFE6D6-5E67-426F-8EB5-189105CC95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74756" name="投影片編號版面配置區 3">
            <a:extLst>
              <a:ext uri="{FF2B5EF4-FFF2-40B4-BE49-F238E27FC236}">
                <a16:creationId xmlns:a16="http://schemas.microsoft.com/office/drawing/2014/main" id="{858325FC-2798-414F-BD3A-F340440FC7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A21276D-26CB-4832-8038-983673A5354B}"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圖像版面配置區 1">
            <a:extLst>
              <a:ext uri="{FF2B5EF4-FFF2-40B4-BE49-F238E27FC236}">
                <a16:creationId xmlns:a16="http://schemas.microsoft.com/office/drawing/2014/main" id="{666D67E8-ECCD-4723-BF3C-24DE72F5FDFC}"/>
              </a:ext>
            </a:extLst>
          </p:cNvPr>
          <p:cNvSpPr>
            <a:spLocks noGrp="1" noRot="1" noChangeAspect="1" noTextEdit="1"/>
          </p:cNvSpPr>
          <p:nvPr>
            <p:ph type="sldImg"/>
          </p:nvPr>
        </p:nvSpPr>
        <p:spPr>
          <a:ln/>
        </p:spPr>
      </p:sp>
      <p:sp>
        <p:nvSpPr>
          <p:cNvPr id="75779" name="備忘稿版面配置區 2">
            <a:extLst>
              <a:ext uri="{FF2B5EF4-FFF2-40B4-BE49-F238E27FC236}">
                <a16:creationId xmlns:a16="http://schemas.microsoft.com/office/drawing/2014/main" id="{07EED088-14C2-4946-A306-FF850806AC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75780" name="投影片編號版面配置區 3">
            <a:extLst>
              <a:ext uri="{FF2B5EF4-FFF2-40B4-BE49-F238E27FC236}">
                <a16:creationId xmlns:a16="http://schemas.microsoft.com/office/drawing/2014/main" id="{1774EC41-A8F7-4E65-94E4-3C37E64C85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7D8EFC-631E-433A-A09B-4F749539B703}"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圖像版面配置區 1">
            <a:extLst>
              <a:ext uri="{FF2B5EF4-FFF2-40B4-BE49-F238E27FC236}">
                <a16:creationId xmlns:a16="http://schemas.microsoft.com/office/drawing/2014/main" id="{9E6B323F-071C-480A-8BA1-92F2F023FBB4}"/>
              </a:ext>
            </a:extLst>
          </p:cNvPr>
          <p:cNvSpPr>
            <a:spLocks noGrp="1" noRot="1" noChangeAspect="1" noTextEdit="1"/>
          </p:cNvSpPr>
          <p:nvPr>
            <p:ph type="sldImg"/>
          </p:nvPr>
        </p:nvSpPr>
        <p:spPr>
          <a:ln/>
        </p:spPr>
      </p:sp>
      <p:sp>
        <p:nvSpPr>
          <p:cNvPr id="76803" name="備忘稿版面配置區 2">
            <a:extLst>
              <a:ext uri="{FF2B5EF4-FFF2-40B4-BE49-F238E27FC236}">
                <a16:creationId xmlns:a16="http://schemas.microsoft.com/office/drawing/2014/main" id="{FB0A72E9-4D99-413F-B75D-4EBCE17029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76804" name="投影片編號版面配置區 3">
            <a:extLst>
              <a:ext uri="{FF2B5EF4-FFF2-40B4-BE49-F238E27FC236}">
                <a16:creationId xmlns:a16="http://schemas.microsoft.com/office/drawing/2014/main" id="{686528D4-BD5B-4F99-919E-C1495D99F1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AA91BA-15FF-42BA-B5F0-3DE019DAF18B}"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a:extLst>
              <a:ext uri="{FF2B5EF4-FFF2-40B4-BE49-F238E27FC236}">
                <a16:creationId xmlns:a16="http://schemas.microsoft.com/office/drawing/2014/main" id="{E6F5105E-582C-4F65-BFA8-E7B02F2C4334}"/>
              </a:ext>
            </a:extLst>
          </p:cNvPr>
          <p:cNvSpPr>
            <a:spLocks noGrp="1" noRot="1" noChangeAspect="1" noTextEdit="1"/>
          </p:cNvSpPr>
          <p:nvPr>
            <p:ph type="sldImg"/>
          </p:nvPr>
        </p:nvSpPr>
        <p:spPr>
          <a:ln/>
        </p:spPr>
      </p:sp>
      <p:sp>
        <p:nvSpPr>
          <p:cNvPr id="64515" name="備忘稿版面配置區 2">
            <a:extLst>
              <a:ext uri="{FF2B5EF4-FFF2-40B4-BE49-F238E27FC236}">
                <a16:creationId xmlns:a16="http://schemas.microsoft.com/office/drawing/2014/main" id="{9EFDA8BA-58BF-4FB9-8EF2-807867FBAC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64516" name="投影片編號版面配置區 3">
            <a:extLst>
              <a:ext uri="{FF2B5EF4-FFF2-40B4-BE49-F238E27FC236}">
                <a16:creationId xmlns:a16="http://schemas.microsoft.com/office/drawing/2014/main" id="{23BD2E67-FF46-45FD-9AD4-BAADCD5A55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91FA96-0B26-46D8-8555-0E7A4E733785}"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圖像版面配置區 1">
            <a:extLst>
              <a:ext uri="{FF2B5EF4-FFF2-40B4-BE49-F238E27FC236}">
                <a16:creationId xmlns:a16="http://schemas.microsoft.com/office/drawing/2014/main" id="{028A07A9-D96B-4CDC-942B-421394FDB02A}"/>
              </a:ext>
            </a:extLst>
          </p:cNvPr>
          <p:cNvSpPr>
            <a:spLocks noGrp="1" noRot="1" noChangeAspect="1" noTextEdit="1"/>
          </p:cNvSpPr>
          <p:nvPr>
            <p:ph type="sldImg"/>
          </p:nvPr>
        </p:nvSpPr>
        <p:spPr>
          <a:ln/>
        </p:spPr>
      </p:sp>
      <p:sp>
        <p:nvSpPr>
          <p:cNvPr id="65539" name="備忘稿版面配置區 2">
            <a:extLst>
              <a:ext uri="{FF2B5EF4-FFF2-40B4-BE49-F238E27FC236}">
                <a16:creationId xmlns:a16="http://schemas.microsoft.com/office/drawing/2014/main" id="{B5B967F7-0DAE-4641-9927-4987A177B6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65540" name="投影片編號版面配置區 3">
            <a:extLst>
              <a:ext uri="{FF2B5EF4-FFF2-40B4-BE49-F238E27FC236}">
                <a16:creationId xmlns:a16="http://schemas.microsoft.com/office/drawing/2014/main" id="{3E72F52C-FC2C-4223-80F0-C7DD025AFF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1D04508-47B6-433A-A1C8-2219BCC24EEA}"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圖像版面配置區 1">
            <a:extLst>
              <a:ext uri="{FF2B5EF4-FFF2-40B4-BE49-F238E27FC236}">
                <a16:creationId xmlns:a16="http://schemas.microsoft.com/office/drawing/2014/main" id="{F4EAE8ED-5ABB-4B59-B18A-43F49B10AEE2}"/>
              </a:ext>
            </a:extLst>
          </p:cNvPr>
          <p:cNvSpPr>
            <a:spLocks noGrp="1" noRot="1" noChangeAspect="1" noTextEdit="1"/>
          </p:cNvSpPr>
          <p:nvPr>
            <p:ph type="sldImg"/>
          </p:nvPr>
        </p:nvSpPr>
        <p:spPr>
          <a:ln/>
        </p:spPr>
      </p:sp>
      <p:sp>
        <p:nvSpPr>
          <p:cNvPr id="66563" name="備忘稿版面配置區 2">
            <a:extLst>
              <a:ext uri="{FF2B5EF4-FFF2-40B4-BE49-F238E27FC236}">
                <a16:creationId xmlns:a16="http://schemas.microsoft.com/office/drawing/2014/main" id="{7D9D9C11-44FE-42B2-A602-7F886923B5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66564" name="投影片編號版面配置區 3">
            <a:extLst>
              <a:ext uri="{FF2B5EF4-FFF2-40B4-BE49-F238E27FC236}">
                <a16:creationId xmlns:a16="http://schemas.microsoft.com/office/drawing/2014/main" id="{2317ACD6-8673-4209-97A4-D54DCA0518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2F9699-5EDD-40DC-8774-28D0EEB513AB}"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a:extLst>
              <a:ext uri="{FF2B5EF4-FFF2-40B4-BE49-F238E27FC236}">
                <a16:creationId xmlns:a16="http://schemas.microsoft.com/office/drawing/2014/main" id="{13643272-06BF-477C-8BBA-3FEBB1B3321D}"/>
              </a:ext>
            </a:extLst>
          </p:cNvPr>
          <p:cNvSpPr>
            <a:spLocks noGrp="1" noRot="1" noChangeAspect="1" noTextEdit="1"/>
          </p:cNvSpPr>
          <p:nvPr>
            <p:ph type="sldImg"/>
          </p:nvPr>
        </p:nvSpPr>
        <p:spPr>
          <a:ln/>
        </p:spPr>
      </p:sp>
      <p:sp>
        <p:nvSpPr>
          <p:cNvPr id="67587" name="備忘稿版面配置區 2">
            <a:extLst>
              <a:ext uri="{FF2B5EF4-FFF2-40B4-BE49-F238E27FC236}">
                <a16:creationId xmlns:a16="http://schemas.microsoft.com/office/drawing/2014/main" id="{C7A9215D-E681-4000-8C55-1A0BFCD254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67588" name="投影片編號版面配置區 3">
            <a:extLst>
              <a:ext uri="{FF2B5EF4-FFF2-40B4-BE49-F238E27FC236}">
                <a16:creationId xmlns:a16="http://schemas.microsoft.com/office/drawing/2014/main" id="{24B6A354-58FA-4F0D-AFB5-75FA2FF811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992637-C587-4558-88C5-EB818EA40875}"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a:extLst>
              <a:ext uri="{FF2B5EF4-FFF2-40B4-BE49-F238E27FC236}">
                <a16:creationId xmlns:a16="http://schemas.microsoft.com/office/drawing/2014/main" id="{29BA2D6D-8C15-408A-8B72-75BCC3A67FDC}"/>
              </a:ext>
            </a:extLst>
          </p:cNvPr>
          <p:cNvSpPr>
            <a:spLocks noGrp="1" noRot="1" noChangeAspect="1" noTextEdit="1"/>
          </p:cNvSpPr>
          <p:nvPr>
            <p:ph type="sldImg"/>
          </p:nvPr>
        </p:nvSpPr>
        <p:spPr>
          <a:ln/>
        </p:spPr>
      </p:sp>
      <p:sp>
        <p:nvSpPr>
          <p:cNvPr id="68611" name="備忘稿版面配置區 2">
            <a:extLst>
              <a:ext uri="{FF2B5EF4-FFF2-40B4-BE49-F238E27FC236}">
                <a16:creationId xmlns:a16="http://schemas.microsoft.com/office/drawing/2014/main" id="{5C7E1D09-BA3C-4381-9260-BED070CE27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68612" name="投影片編號版面配置區 3">
            <a:extLst>
              <a:ext uri="{FF2B5EF4-FFF2-40B4-BE49-F238E27FC236}">
                <a16:creationId xmlns:a16="http://schemas.microsoft.com/office/drawing/2014/main" id="{F5F87814-E902-4CF8-BEE5-A24E06C456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344AA1-F4D5-4574-AEB7-7B53A4AECBCF}"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圖像版面配置區 1">
            <a:extLst>
              <a:ext uri="{FF2B5EF4-FFF2-40B4-BE49-F238E27FC236}">
                <a16:creationId xmlns:a16="http://schemas.microsoft.com/office/drawing/2014/main" id="{1D78DE7E-31D5-4B3B-9658-86D2641680B3}"/>
              </a:ext>
            </a:extLst>
          </p:cNvPr>
          <p:cNvSpPr>
            <a:spLocks noGrp="1" noRot="1" noChangeAspect="1" noTextEdit="1"/>
          </p:cNvSpPr>
          <p:nvPr>
            <p:ph type="sldImg"/>
          </p:nvPr>
        </p:nvSpPr>
        <p:spPr>
          <a:ln/>
        </p:spPr>
      </p:sp>
      <p:sp>
        <p:nvSpPr>
          <p:cNvPr id="69635" name="備忘稿版面配置區 2">
            <a:extLst>
              <a:ext uri="{FF2B5EF4-FFF2-40B4-BE49-F238E27FC236}">
                <a16:creationId xmlns:a16="http://schemas.microsoft.com/office/drawing/2014/main" id="{C3B9EE75-392E-477A-8B9C-D3843E0275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69636" name="投影片編號版面配置區 3">
            <a:extLst>
              <a:ext uri="{FF2B5EF4-FFF2-40B4-BE49-F238E27FC236}">
                <a16:creationId xmlns:a16="http://schemas.microsoft.com/office/drawing/2014/main" id="{448D9ED7-7AC6-4663-AC1B-11EAC62310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810C8E-8091-4330-A06F-D9E5B190E08C}"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a:extLst>
              <a:ext uri="{FF2B5EF4-FFF2-40B4-BE49-F238E27FC236}">
                <a16:creationId xmlns:a16="http://schemas.microsoft.com/office/drawing/2014/main" id="{B003B0E9-4E54-4D1A-9B98-F08F9CB40FC6}"/>
              </a:ext>
            </a:extLst>
          </p:cNvPr>
          <p:cNvSpPr>
            <a:spLocks noGrp="1" noRot="1" noChangeAspect="1" noTextEdit="1"/>
          </p:cNvSpPr>
          <p:nvPr>
            <p:ph type="sldImg"/>
          </p:nvPr>
        </p:nvSpPr>
        <p:spPr>
          <a:ln/>
        </p:spPr>
      </p:sp>
      <p:sp>
        <p:nvSpPr>
          <p:cNvPr id="70659" name="備忘稿版面配置區 2">
            <a:extLst>
              <a:ext uri="{FF2B5EF4-FFF2-40B4-BE49-F238E27FC236}">
                <a16:creationId xmlns:a16="http://schemas.microsoft.com/office/drawing/2014/main" id="{66EBAFD7-572E-44B0-A701-7F13BF4160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70660" name="投影片編號版面配置區 3">
            <a:extLst>
              <a:ext uri="{FF2B5EF4-FFF2-40B4-BE49-F238E27FC236}">
                <a16:creationId xmlns:a16="http://schemas.microsoft.com/office/drawing/2014/main" id="{DC69F3C5-852F-4065-A52D-AF2C18FCC6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8C2C6B-E3E7-450D-8BEA-1CBA51923AEC}"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圖像版面配置區 1">
            <a:extLst>
              <a:ext uri="{FF2B5EF4-FFF2-40B4-BE49-F238E27FC236}">
                <a16:creationId xmlns:a16="http://schemas.microsoft.com/office/drawing/2014/main" id="{334B14D4-84F6-44C3-A624-E652ABD0E1AE}"/>
              </a:ext>
            </a:extLst>
          </p:cNvPr>
          <p:cNvSpPr>
            <a:spLocks noGrp="1" noRot="1" noChangeAspect="1" noTextEdit="1"/>
          </p:cNvSpPr>
          <p:nvPr>
            <p:ph type="sldImg"/>
          </p:nvPr>
        </p:nvSpPr>
        <p:spPr>
          <a:ln/>
        </p:spPr>
      </p:sp>
      <p:sp>
        <p:nvSpPr>
          <p:cNvPr id="71683" name="備忘稿版面配置區 2">
            <a:extLst>
              <a:ext uri="{FF2B5EF4-FFF2-40B4-BE49-F238E27FC236}">
                <a16:creationId xmlns:a16="http://schemas.microsoft.com/office/drawing/2014/main" id="{70E10117-2597-4DC0-A1EC-F104F9A09A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71684" name="投影片編號版面配置區 3">
            <a:extLst>
              <a:ext uri="{FF2B5EF4-FFF2-40B4-BE49-F238E27FC236}">
                <a16:creationId xmlns:a16="http://schemas.microsoft.com/office/drawing/2014/main" id="{B4BB8419-FB68-45B5-A564-6B32B7A1E3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D0CD08-A3CA-48BB-BE71-B237487C22ED}"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26"/>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5">
            <a:extLst>
              <a:ext uri="{FF2B5EF4-FFF2-40B4-BE49-F238E27FC236}">
                <a16:creationId xmlns:a16="http://schemas.microsoft.com/office/drawing/2014/main" id="{8FE302CE-7185-4A3C-BC1D-D0C281686948}"/>
              </a:ext>
            </a:extLst>
          </p:cNvPr>
          <p:cNvSpPr>
            <a:spLocks noGrp="1" noChangeArrowheads="1"/>
          </p:cNvSpPr>
          <p:nvPr>
            <p:ph type="sldNum" sz="quarter" idx="10"/>
          </p:nvPr>
        </p:nvSpPr>
        <p:spPr>
          <a:ln/>
        </p:spPr>
        <p:txBody>
          <a:bodyPr/>
          <a:lstStyle>
            <a:lvl1pPr>
              <a:defRPr/>
            </a:lvl1pPr>
          </a:lstStyle>
          <a:p>
            <a:fld id="{5954CA3D-04AF-4CDC-B04B-49B04CAFF804}" type="slidenum">
              <a:rPr lang="en-US" altLang="zh-TW"/>
              <a:pPr/>
              <a:t>‹#›</a:t>
            </a:fld>
            <a:endParaRPr lang="en-US" altLang="zh-TW"/>
          </a:p>
        </p:txBody>
      </p:sp>
    </p:spTree>
    <p:extLst>
      <p:ext uri="{BB962C8B-B14F-4D97-AF65-F5344CB8AC3E}">
        <p14:creationId xmlns:p14="http://schemas.microsoft.com/office/powerpoint/2010/main" val="1634056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a:extLst>
              <a:ext uri="{FF2B5EF4-FFF2-40B4-BE49-F238E27FC236}">
                <a16:creationId xmlns:a16="http://schemas.microsoft.com/office/drawing/2014/main" id="{B9E0956D-EAAA-48D6-BE4D-C6DA85B12E70}"/>
              </a:ext>
            </a:extLst>
          </p:cNvPr>
          <p:cNvSpPr>
            <a:spLocks noGrp="1" noChangeArrowheads="1"/>
          </p:cNvSpPr>
          <p:nvPr>
            <p:ph type="sldNum" sz="quarter" idx="10"/>
          </p:nvPr>
        </p:nvSpPr>
        <p:spPr>
          <a:ln/>
        </p:spPr>
        <p:txBody>
          <a:bodyPr/>
          <a:lstStyle>
            <a:lvl1pPr>
              <a:defRPr/>
            </a:lvl1pPr>
          </a:lstStyle>
          <a:p>
            <a:fld id="{5B8293D3-BE7E-445C-82B9-527E6B6EEBC7}" type="slidenum">
              <a:rPr lang="en-US" altLang="zh-TW"/>
              <a:pPr/>
              <a:t>‹#›</a:t>
            </a:fld>
            <a:endParaRPr lang="en-US" altLang="zh-TW"/>
          </a:p>
        </p:txBody>
      </p:sp>
    </p:spTree>
    <p:extLst>
      <p:ext uri="{BB962C8B-B14F-4D97-AF65-F5344CB8AC3E}">
        <p14:creationId xmlns:p14="http://schemas.microsoft.com/office/powerpoint/2010/main" val="39841218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686800" y="304800"/>
            <a:ext cx="2590800" cy="54864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914400" y="304800"/>
            <a:ext cx="7569200" cy="5486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a:extLst>
              <a:ext uri="{FF2B5EF4-FFF2-40B4-BE49-F238E27FC236}">
                <a16:creationId xmlns:a16="http://schemas.microsoft.com/office/drawing/2014/main" id="{5D61C1D1-6874-4F44-8949-DAA394294A67}"/>
              </a:ext>
            </a:extLst>
          </p:cNvPr>
          <p:cNvSpPr>
            <a:spLocks noGrp="1" noChangeArrowheads="1"/>
          </p:cNvSpPr>
          <p:nvPr>
            <p:ph type="sldNum" sz="quarter" idx="10"/>
          </p:nvPr>
        </p:nvSpPr>
        <p:spPr>
          <a:ln/>
        </p:spPr>
        <p:txBody>
          <a:bodyPr/>
          <a:lstStyle>
            <a:lvl1pPr>
              <a:defRPr/>
            </a:lvl1pPr>
          </a:lstStyle>
          <a:p>
            <a:fld id="{D65D84F5-D595-4F66-B757-57006857A1DE}" type="slidenum">
              <a:rPr lang="en-US" altLang="zh-TW"/>
              <a:pPr/>
              <a:t>‹#›</a:t>
            </a:fld>
            <a:endParaRPr lang="en-US" altLang="zh-TW"/>
          </a:p>
        </p:txBody>
      </p:sp>
    </p:spTree>
    <p:extLst>
      <p:ext uri="{BB962C8B-B14F-4D97-AF65-F5344CB8AC3E}">
        <p14:creationId xmlns:p14="http://schemas.microsoft.com/office/powerpoint/2010/main" val="21390871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914400" y="304800"/>
            <a:ext cx="10363200" cy="609600"/>
          </a:xfrm>
        </p:spPr>
        <p:txBody>
          <a:bodyPr/>
          <a:lstStyle/>
          <a:p>
            <a:r>
              <a:rPr lang="zh-TW" altLang="en-US"/>
              <a:t>按一下以編輯母片標題樣式</a:t>
            </a:r>
          </a:p>
        </p:txBody>
      </p:sp>
      <p:sp>
        <p:nvSpPr>
          <p:cNvPr id="3" name="表格版面配置區 2"/>
          <p:cNvSpPr>
            <a:spLocks noGrp="1"/>
          </p:cNvSpPr>
          <p:nvPr>
            <p:ph type="tbl" idx="1"/>
          </p:nvPr>
        </p:nvSpPr>
        <p:spPr>
          <a:xfrm>
            <a:off x="914400" y="1447800"/>
            <a:ext cx="10363200" cy="4343400"/>
          </a:xfrm>
        </p:spPr>
        <p:txBody>
          <a:bodyPr/>
          <a:lstStyle/>
          <a:p>
            <a:pPr lvl="0"/>
            <a:endParaRPr lang="zh-TW" altLang="en-US" noProof="0"/>
          </a:p>
        </p:txBody>
      </p:sp>
      <p:sp>
        <p:nvSpPr>
          <p:cNvPr id="4" name="Rectangle 5">
            <a:extLst>
              <a:ext uri="{FF2B5EF4-FFF2-40B4-BE49-F238E27FC236}">
                <a16:creationId xmlns:a16="http://schemas.microsoft.com/office/drawing/2014/main" id="{9A969A75-FB63-47E3-900B-1AD84B4242CC}"/>
              </a:ext>
            </a:extLst>
          </p:cNvPr>
          <p:cNvSpPr>
            <a:spLocks noGrp="1" noChangeArrowheads="1"/>
          </p:cNvSpPr>
          <p:nvPr>
            <p:ph type="sldNum" sz="quarter" idx="10"/>
          </p:nvPr>
        </p:nvSpPr>
        <p:spPr>
          <a:ln/>
        </p:spPr>
        <p:txBody>
          <a:bodyPr/>
          <a:lstStyle>
            <a:lvl1pPr>
              <a:defRPr/>
            </a:lvl1pPr>
          </a:lstStyle>
          <a:p>
            <a:fld id="{D97AF3E4-CE1E-4DAD-B4B4-9B0FCF81AF70}" type="slidenum">
              <a:rPr lang="en-US" altLang="zh-TW"/>
              <a:pPr/>
              <a:t>‹#›</a:t>
            </a:fld>
            <a:endParaRPr lang="en-US" altLang="zh-TW"/>
          </a:p>
        </p:txBody>
      </p:sp>
    </p:spTree>
    <p:extLst>
      <p:ext uri="{BB962C8B-B14F-4D97-AF65-F5344CB8AC3E}">
        <p14:creationId xmlns:p14="http://schemas.microsoft.com/office/powerpoint/2010/main" val="33531443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304800"/>
            <a:ext cx="10363200" cy="609600"/>
          </a:xfrm>
        </p:spPr>
        <p:txBody>
          <a:bodyPr/>
          <a:lstStyle/>
          <a:p>
            <a:r>
              <a:rPr lang="zh-TW" altLang="en-US"/>
              <a:t>按一下以編輯母片標題樣式</a:t>
            </a:r>
          </a:p>
        </p:txBody>
      </p:sp>
      <p:sp>
        <p:nvSpPr>
          <p:cNvPr id="3" name="內容版面配置區 2"/>
          <p:cNvSpPr>
            <a:spLocks noGrp="1"/>
          </p:cNvSpPr>
          <p:nvPr>
            <p:ph sz="half" idx="1"/>
          </p:nvPr>
        </p:nvSpPr>
        <p:spPr>
          <a:xfrm>
            <a:off x="914400" y="1447800"/>
            <a:ext cx="5080000" cy="4343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6197600" y="1447800"/>
            <a:ext cx="5080000" cy="2095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197600" y="3695700"/>
            <a:ext cx="5080000" cy="2095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5">
            <a:extLst>
              <a:ext uri="{FF2B5EF4-FFF2-40B4-BE49-F238E27FC236}">
                <a16:creationId xmlns:a16="http://schemas.microsoft.com/office/drawing/2014/main" id="{7F1B8E7B-D4E9-4512-A461-C4997B1EFA20}"/>
              </a:ext>
            </a:extLst>
          </p:cNvPr>
          <p:cNvSpPr>
            <a:spLocks noGrp="1" noChangeArrowheads="1"/>
          </p:cNvSpPr>
          <p:nvPr>
            <p:ph type="sldNum" sz="quarter" idx="10"/>
          </p:nvPr>
        </p:nvSpPr>
        <p:spPr>
          <a:ln/>
        </p:spPr>
        <p:txBody>
          <a:bodyPr/>
          <a:lstStyle>
            <a:lvl1pPr>
              <a:defRPr/>
            </a:lvl1pPr>
          </a:lstStyle>
          <a:p>
            <a:fld id="{E60B6161-3E9C-4721-BA40-961D26B1FEDB}" type="slidenum">
              <a:rPr lang="en-US" altLang="zh-TW"/>
              <a:pPr/>
              <a:t>‹#›</a:t>
            </a:fld>
            <a:endParaRPr lang="en-US" altLang="zh-TW"/>
          </a:p>
        </p:txBody>
      </p:sp>
    </p:spTree>
    <p:extLst>
      <p:ext uri="{BB962C8B-B14F-4D97-AF65-F5344CB8AC3E}">
        <p14:creationId xmlns:p14="http://schemas.microsoft.com/office/powerpoint/2010/main" val="19040631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a:extLst>
              <a:ext uri="{FF2B5EF4-FFF2-40B4-BE49-F238E27FC236}">
                <a16:creationId xmlns:a16="http://schemas.microsoft.com/office/drawing/2014/main" id="{D7F4FCC8-6E12-4500-9D49-EF59B53C0341}"/>
              </a:ext>
            </a:extLst>
          </p:cNvPr>
          <p:cNvSpPr>
            <a:spLocks noGrp="1" noChangeArrowheads="1"/>
          </p:cNvSpPr>
          <p:nvPr>
            <p:ph type="sldNum" sz="quarter" idx="10"/>
          </p:nvPr>
        </p:nvSpPr>
        <p:spPr>
          <a:ln/>
        </p:spPr>
        <p:txBody>
          <a:bodyPr/>
          <a:lstStyle>
            <a:lvl1pPr>
              <a:defRPr/>
            </a:lvl1pPr>
          </a:lstStyle>
          <a:p>
            <a:fld id="{82B47420-D213-4C99-9933-525A6C45354B}" type="slidenum">
              <a:rPr lang="en-US" altLang="zh-TW"/>
              <a:pPr/>
              <a:t>‹#›</a:t>
            </a:fld>
            <a:endParaRPr lang="en-US" altLang="zh-TW"/>
          </a:p>
        </p:txBody>
      </p:sp>
    </p:spTree>
    <p:extLst>
      <p:ext uri="{BB962C8B-B14F-4D97-AF65-F5344CB8AC3E}">
        <p14:creationId xmlns:p14="http://schemas.microsoft.com/office/powerpoint/2010/main" val="25901048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5">
            <a:extLst>
              <a:ext uri="{FF2B5EF4-FFF2-40B4-BE49-F238E27FC236}">
                <a16:creationId xmlns:a16="http://schemas.microsoft.com/office/drawing/2014/main" id="{601318F2-C036-4509-AF7F-891061FA34DF}"/>
              </a:ext>
            </a:extLst>
          </p:cNvPr>
          <p:cNvSpPr>
            <a:spLocks noGrp="1" noChangeArrowheads="1"/>
          </p:cNvSpPr>
          <p:nvPr>
            <p:ph type="sldNum" sz="quarter" idx="10"/>
          </p:nvPr>
        </p:nvSpPr>
        <p:spPr>
          <a:ln/>
        </p:spPr>
        <p:txBody>
          <a:bodyPr/>
          <a:lstStyle>
            <a:lvl1pPr>
              <a:defRPr/>
            </a:lvl1pPr>
          </a:lstStyle>
          <a:p>
            <a:fld id="{AE242E2A-DD14-4912-9301-EC44E875386C}" type="slidenum">
              <a:rPr lang="en-US" altLang="zh-TW"/>
              <a:pPr/>
              <a:t>‹#›</a:t>
            </a:fld>
            <a:endParaRPr lang="en-US" altLang="zh-TW"/>
          </a:p>
        </p:txBody>
      </p:sp>
    </p:spTree>
    <p:extLst>
      <p:ext uri="{BB962C8B-B14F-4D97-AF65-F5344CB8AC3E}">
        <p14:creationId xmlns:p14="http://schemas.microsoft.com/office/powerpoint/2010/main" val="40435358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914400" y="1447800"/>
            <a:ext cx="508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447800"/>
            <a:ext cx="508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a:extLst>
              <a:ext uri="{FF2B5EF4-FFF2-40B4-BE49-F238E27FC236}">
                <a16:creationId xmlns:a16="http://schemas.microsoft.com/office/drawing/2014/main" id="{EC66AF9A-9400-419F-9AFD-4C1C581A30B5}"/>
              </a:ext>
            </a:extLst>
          </p:cNvPr>
          <p:cNvSpPr>
            <a:spLocks noGrp="1" noChangeArrowheads="1"/>
          </p:cNvSpPr>
          <p:nvPr>
            <p:ph type="sldNum" sz="quarter" idx="10"/>
          </p:nvPr>
        </p:nvSpPr>
        <p:spPr>
          <a:ln/>
        </p:spPr>
        <p:txBody>
          <a:bodyPr/>
          <a:lstStyle>
            <a:lvl1pPr>
              <a:defRPr/>
            </a:lvl1pPr>
          </a:lstStyle>
          <a:p>
            <a:fld id="{DADCA557-253F-4850-BB72-528C379396CE}" type="slidenum">
              <a:rPr lang="en-US" altLang="zh-TW"/>
              <a:pPr/>
              <a:t>‹#›</a:t>
            </a:fld>
            <a:endParaRPr lang="en-US" altLang="zh-TW"/>
          </a:p>
        </p:txBody>
      </p:sp>
    </p:spTree>
    <p:extLst>
      <p:ext uri="{BB962C8B-B14F-4D97-AF65-F5344CB8AC3E}">
        <p14:creationId xmlns:p14="http://schemas.microsoft.com/office/powerpoint/2010/main" val="14497684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a:extLst>
              <a:ext uri="{FF2B5EF4-FFF2-40B4-BE49-F238E27FC236}">
                <a16:creationId xmlns:a16="http://schemas.microsoft.com/office/drawing/2014/main" id="{B7443B9E-AC48-4A87-9EB5-8550E07DEE47}"/>
              </a:ext>
            </a:extLst>
          </p:cNvPr>
          <p:cNvSpPr>
            <a:spLocks noGrp="1" noChangeArrowheads="1"/>
          </p:cNvSpPr>
          <p:nvPr>
            <p:ph type="sldNum" sz="quarter" idx="10"/>
          </p:nvPr>
        </p:nvSpPr>
        <p:spPr>
          <a:ln/>
        </p:spPr>
        <p:txBody>
          <a:bodyPr/>
          <a:lstStyle>
            <a:lvl1pPr>
              <a:defRPr/>
            </a:lvl1pPr>
          </a:lstStyle>
          <a:p>
            <a:fld id="{53E6C41E-8A5F-4F90-86DA-52B375B22B0A}" type="slidenum">
              <a:rPr lang="en-US" altLang="zh-TW"/>
              <a:pPr/>
              <a:t>‹#›</a:t>
            </a:fld>
            <a:endParaRPr lang="en-US" altLang="zh-TW"/>
          </a:p>
        </p:txBody>
      </p:sp>
    </p:spTree>
    <p:extLst>
      <p:ext uri="{BB962C8B-B14F-4D97-AF65-F5344CB8AC3E}">
        <p14:creationId xmlns:p14="http://schemas.microsoft.com/office/powerpoint/2010/main" val="21067656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a:extLst>
              <a:ext uri="{FF2B5EF4-FFF2-40B4-BE49-F238E27FC236}">
                <a16:creationId xmlns:a16="http://schemas.microsoft.com/office/drawing/2014/main" id="{F99C7B39-2FA5-4934-BA90-57570470236D}"/>
              </a:ext>
            </a:extLst>
          </p:cNvPr>
          <p:cNvSpPr>
            <a:spLocks noGrp="1" noChangeArrowheads="1"/>
          </p:cNvSpPr>
          <p:nvPr>
            <p:ph type="sldNum" sz="quarter" idx="10"/>
          </p:nvPr>
        </p:nvSpPr>
        <p:spPr>
          <a:ln/>
        </p:spPr>
        <p:txBody>
          <a:bodyPr/>
          <a:lstStyle>
            <a:lvl1pPr>
              <a:defRPr/>
            </a:lvl1pPr>
          </a:lstStyle>
          <a:p>
            <a:fld id="{DDE6EE67-4135-45A0-A6C6-05879CCAB006}" type="slidenum">
              <a:rPr lang="en-US" altLang="zh-TW"/>
              <a:pPr/>
              <a:t>‹#›</a:t>
            </a:fld>
            <a:endParaRPr lang="en-US" altLang="zh-TW"/>
          </a:p>
        </p:txBody>
      </p:sp>
    </p:spTree>
    <p:extLst>
      <p:ext uri="{BB962C8B-B14F-4D97-AF65-F5344CB8AC3E}">
        <p14:creationId xmlns:p14="http://schemas.microsoft.com/office/powerpoint/2010/main" val="27709748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4D4A373-8B9A-4D4D-844A-F0B77AA75B20}"/>
              </a:ext>
            </a:extLst>
          </p:cNvPr>
          <p:cNvSpPr>
            <a:spLocks noGrp="1" noChangeArrowheads="1"/>
          </p:cNvSpPr>
          <p:nvPr>
            <p:ph type="sldNum" sz="quarter" idx="10"/>
          </p:nvPr>
        </p:nvSpPr>
        <p:spPr>
          <a:ln/>
        </p:spPr>
        <p:txBody>
          <a:bodyPr/>
          <a:lstStyle>
            <a:lvl1pPr>
              <a:defRPr/>
            </a:lvl1pPr>
          </a:lstStyle>
          <a:p>
            <a:fld id="{A328A5D7-11E5-4B68-8619-9593534E438F}" type="slidenum">
              <a:rPr lang="en-US" altLang="zh-TW"/>
              <a:pPr/>
              <a:t>‹#›</a:t>
            </a:fld>
            <a:endParaRPr lang="en-US" altLang="zh-TW"/>
          </a:p>
        </p:txBody>
      </p:sp>
    </p:spTree>
    <p:extLst>
      <p:ext uri="{BB962C8B-B14F-4D97-AF65-F5344CB8AC3E}">
        <p14:creationId xmlns:p14="http://schemas.microsoft.com/office/powerpoint/2010/main" val="36073420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a:extLst>
              <a:ext uri="{FF2B5EF4-FFF2-40B4-BE49-F238E27FC236}">
                <a16:creationId xmlns:a16="http://schemas.microsoft.com/office/drawing/2014/main" id="{228FFEE5-19A8-4112-8D71-620661BD9493}"/>
              </a:ext>
            </a:extLst>
          </p:cNvPr>
          <p:cNvSpPr>
            <a:spLocks noGrp="1" noChangeArrowheads="1"/>
          </p:cNvSpPr>
          <p:nvPr>
            <p:ph type="sldNum" sz="quarter" idx="10"/>
          </p:nvPr>
        </p:nvSpPr>
        <p:spPr>
          <a:ln/>
        </p:spPr>
        <p:txBody>
          <a:bodyPr/>
          <a:lstStyle>
            <a:lvl1pPr>
              <a:defRPr/>
            </a:lvl1pPr>
          </a:lstStyle>
          <a:p>
            <a:fld id="{FA246F0F-DEE3-4323-A0F6-96E267B39777}" type="slidenum">
              <a:rPr lang="en-US" altLang="zh-TW"/>
              <a:pPr/>
              <a:t>‹#›</a:t>
            </a:fld>
            <a:endParaRPr lang="en-US" altLang="zh-TW"/>
          </a:p>
        </p:txBody>
      </p:sp>
    </p:spTree>
    <p:extLst>
      <p:ext uri="{BB962C8B-B14F-4D97-AF65-F5344CB8AC3E}">
        <p14:creationId xmlns:p14="http://schemas.microsoft.com/office/powerpoint/2010/main" val="37487705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a:extLst>
              <a:ext uri="{FF2B5EF4-FFF2-40B4-BE49-F238E27FC236}">
                <a16:creationId xmlns:a16="http://schemas.microsoft.com/office/drawing/2014/main" id="{F7D3B846-7CEB-4E50-918F-FB0AB2B2EE64}"/>
              </a:ext>
            </a:extLst>
          </p:cNvPr>
          <p:cNvSpPr>
            <a:spLocks noGrp="1" noChangeArrowheads="1"/>
          </p:cNvSpPr>
          <p:nvPr>
            <p:ph type="sldNum" sz="quarter" idx="10"/>
          </p:nvPr>
        </p:nvSpPr>
        <p:spPr>
          <a:ln/>
        </p:spPr>
        <p:txBody>
          <a:bodyPr/>
          <a:lstStyle>
            <a:lvl1pPr>
              <a:defRPr/>
            </a:lvl1pPr>
          </a:lstStyle>
          <a:p>
            <a:fld id="{6EF3FC16-642C-4120-855F-20F5E3F6F90A}" type="slidenum">
              <a:rPr lang="en-US" altLang="zh-TW"/>
              <a:pPr/>
              <a:t>‹#›</a:t>
            </a:fld>
            <a:endParaRPr lang="en-US" altLang="zh-TW"/>
          </a:p>
        </p:txBody>
      </p:sp>
    </p:spTree>
    <p:extLst>
      <p:ext uri="{BB962C8B-B14F-4D97-AF65-F5344CB8AC3E}">
        <p14:creationId xmlns:p14="http://schemas.microsoft.com/office/powerpoint/2010/main" val="118213680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lay1 copy">
            <a:extLst>
              <a:ext uri="{FF2B5EF4-FFF2-40B4-BE49-F238E27FC236}">
                <a16:creationId xmlns:a16="http://schemas.microsoft.com/office/drawing/2014/main" id="{1BA425A2-4950-4B2B-B878-08E172BA8D1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2192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a:extLst>
              <a:ext uri="{FF2B5EF4-FFF2-40B4-BE49-F238E27FC236}">
                <a16:creationId xmlns:a16="http://schemas.microsoft.com/office/drawing/2014/main" id="{EBC807D3-DB97-49EA-9CDD-36869A76FD9D}"/>
              </a:ext>
            </a:extLst>
          </p:cNvPr>
          <p:cNvSpPr>
            <a:spLocks noGrp="1" noChangeArrowheads="1"/>
          </p:cNvSpPr>
          <p:nvPr>
            <p:ph type="title"/>
          </p:nvPr>
        </p:nvSpPr>
        <p:spPr bwMode="auto">
          <a:xfrm>
            <a:off x="914400" y="304800"/>
            <a:ext cx="1036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7172" name="Rectangle 4">
            <a:extLst>
              <a:ext uri="{FF2B5EF4-FFF2-40B4-BE49-F238E27FC236}">
                <a16:creationId xmlns:a16="http://schemas.microsoft.com/office/drawing/2014/main" id="{226B70DC-D741-4BFC-80FD-E0825F855254}"/>
              </a:ext>
            </a:extLst>
          </p:cNvPr>
          <p:cNvSpPr>
            <a:spLocks noGrp="1" noChangeArrowheads="1"/>
          </p:cNvSpPr>
          <p:nvPr>
            <p:ph type="body" idx="1"/>
          </p:nvPr>
        </p:nvSpPr>
        <p:spPr bwMode="auto">
          <a:xfrm>
            <a:off x="914400" y="1447800"/>
            <a:ext cx="1036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6629" name="Rectangle 5">
            <a:extLst>
              <a:ext uri="{FF2B5EF4-FFF2-40B4-BE49-F238E27FC236}">
                <a16:creationId xmlns:a16="http://schemas.microsoft.com/office/drawing/2014/main" id="{A02EC5B1-3FF1-4582-A348-67261683F620}"/>
              </a:ext>
            </a:extLst>
          </p:cNvPr>
          <p:cNvSpPr>
            <a:spLocks noGrp="1" noChangeArrowheads="1"/>
          </p:cNvSpPr>
          <p:nvPr>
            <p:ph type="sldNum" sz="quarter" idx="4"/>
          </p:nvPr>
        </p:nvSpPr>
        <p:spPr bwMode="auto">
          <a:xfrm>
            <a:off x="11379200" y="609600"/>
            <a:ext cx="609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0">
                <a:solidFill>
                  <a:schemeClr val="bg1"/>
                </a:solidFill>
              </a:defRPr>
            </a:lvl1pPr>
          </a:lstStyle>
          <a:p>
            <a:fld id="{0AE2C889-00CA-46F6-A237-248FEDBA2286}" type="slidenum">
              <a:rPr lang="en-US" altLang="zh-TW"/>
              <a:pPr/>
              <a:t>‹#›</a:t>
            </a:fld>
            <a:endParaRPr lang="en-US" altLang="zh-TW"/>
          </a:p>
        </p:txBody>
      </p:sp>
    </p:spTree>
    <p:extLst>
      <p:ext uri="{BB962C8B-B14F-4D97-AF65-F5344CB8AC3E}">
        <p14:creationId xmlns:p14="http://schemas.microsoft.com/office/powerpoint/2010/main" val="4174898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hf hdr="0" ftr="0" dt="0"/>
  <p:txStyles>
    <p:titleStyle>
      <a:lvl1pPr algn="ctr" rtl="0" eaLnBrk="0" fontAlgn="base" hangingPunct="0">
        <a:spcBef>
          <a:spcPct val="0"/>
        </a:spcBef>
        <a:spcAft>
          <a:spcPct val="0"/>
        </a:spcAft>
        <a:defRPr kumimoji="1" sz="4400">
          <a:solidFill>
            <a:srgbClr val="FFFFFF"/>
          </a:solidFill>
          <a:latin typeface="+mj-lt"/>
          <a:ea typeface="+mj-ea"/>
          <a:cs typeface="+mj-cs"/>
        </a:defRPr>
      </a:lvl1pPr>
      <a:lvl2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2pPr>
      <a:lvl3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3pPr>
      <a:lvl4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4pPr>
      <a:lvl5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5pPr>
      <a:lvl6pPr marL="457200" algn="ctr" rtl="0" fontAlgn="base">
        <a:spcBef>
          <a:spcPct val="0"/>
        </a:spcBef>
        <a:spcAft>
          <a:spcPct val="0"/>
        </a:spcAft>
        <a:defRPr kumimoji="1" sz="4400">
          <a:solidFill>
            <a:srgbClr val="FFFFFF"/>
          </a:solidFill>
          <a:latin typeface="Times" pitchFamily="18" charset="0"/>
          <a:ea typeface="新細明體" pitchFamily="18" charset="-120"/>
        </a:defRPr>
      </a:lvl6pPr>
      <a:lvl7pPr marL="914400" algn="ctr" rtl="0" fontAlgn="base">
        <a:spcBef>
          <a:spcPct val="0"/>
        </a:spcBef>
        <a:spcAft>
          <a:spcPct val="0"/>
        </a:spcAft>
        <a:defRPr kumimoji="1" sz="4400">
          <a:solidFill>
            <a:srgbClr val="FFFFFF"/>
          </a:solidFill>
          <a:latin typeface="Times" pitchFamily="18" charset="0"/>
          <a:ea typeface="新細明體" pitchFamily="18" charset="-120"/>
        </a:defRPr>
      </a:lvl7pPr>
      <a:lvl8pPr marL="1371600" algn="ctr" rtl="0" fontAlgn="base">
        <a:spcBef>
          <a:spcPct val="0"/>
        </a:spcBef>
        <a:spcAft>
          <a:spcPct val="0"/>
        </a:spcAft>
        <a:defRPr kumimoji="1" sz="4400">
          <a:solidFill>
            <a:srgbClr val="FFFFFF"/>
          </a:solidFill>
          <a:latin typeface="Times" pitchFamily="18" charset="0"/>
          <a:ea typeface="新細明體" pitchFamily="18" charset="-120"/>
        </a:defRPr>
      </a:lvl8pPr>
      <a:lvl9pPr marL="1828800" algn="ctr" rtl="0" fontAlgn="base">
        <a:spcBef>
          <a:spcPct val="0"/>
        </a:spcBef>
        <a:spcAft>
          <a:spcPct val="0"/>
        </a:spcAft>
        <a:defRPr kumimoji="1" sz="4400">
          <a:solidFill>
            <a:srgbClr val="FFFFFF"/>
          </a:solidFill>
          <a:latin typeface="Times" pitchFamily="18" charset="0"/>
          <a:ea typeface="新細明體" pitchFamily="18" charset="-120"/>
        </a:defRPr>
      </a:lvl9pPr>
    </p:titleStyle>
    <p:bodyStyle>
      <a:lvl1pPr marL="342900" indent="-342900" algn="l" rtl="0" eaLnBrk="0" fontAlgn="base" hangingPunct="0">
        <a:spcBef>
          <a:spcPct val="20000"/>
        </a:spcBef>
        <a:spcAft>
          <a:spcPct val="0"/>
        </a:spcAft>
        <a:buClr>
          <a:srgbClr val="FF3300"/>
        </a:buClr>
        <a:buFont typeface="Wingdings" panose="05000000000000000000" pitchFamily="2" charset="2"/>
        <a:buChar char="n"/>
        <a:defRPr kumimoji="1" sz="20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anose="05000000000000000000" pitchFamily="2" charset="2"/>
        <a:buChar char="v"/>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Times New Roman" pitchFamily="18" charset="0"/>
          <a:ea typeface="+mn-ea"/>
        </a:defRPr>
      </a:lvl3pPr>
      <a:lvl4pPr marL="1600200" indent="-228600" algn="l" rtl="0" eaLnBrk="0" fontAlgn="base" hangingPunct="0">
        <a:spcBef>
          <a:spcPct val="20000"/>
        </a:spcBef>
        <a:spcAft>
          <a:spcPct val="0"/>
        </a:spcAft>
        <a:buChar char="–"/>
        <a:defRPr kumimoji="1" sz="1400" i="1">
          <a:solidFill>
            <a:schemeClr val="tx1"/>
          </a:solidFill>
          <a:latin typeface="+mn-lt"/>
          <a:ea typeface="+mn-ea"/>
        </a:defRPr>
      </a:lvl4pPr>
      <a:lvl5pPr marL="2057400" indent="-228600" algn="l" rtl="0" eaLnBrk="0" fontAlgn="base" hangingPunct="0">
        <a:spcBef>
          <a:spcPct val="20000"/>
        </a:spcBef>
        <a:spcAft>
          <a:spcPct val="0"/>
        </a:spcAft>
        <a:buChar char="»"/>
        <a:defRPr kumimoji="1" sz="12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12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12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12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1200">
          <a:solidFill>
            <a:schemeClr val="tx1"/>
          </a:solidFill>
          <a:latin typeface="Times New Roman" pitchFamily="18" charset="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2">
            <a:extLst>
              <a:ext uri="{FF2B5EF4-FFF2-40B4-BE49-F238E27FC236}">
                <a16:creationId xmlns:a16="http://schemas.microsoft.com/office/drawing/2014/main" id="{271118D1-C30E-4728-85BE-A4B6AB7C11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F4145781-9548-4550-B26A-9660BDB6FCC9}" type="slidenum">
              <a:rPr lang="en-US" altLang="zh-TW" b="0">
                <a:solidFill>
                  <a:srgbClr val="FFFFFF"/>
                </a:solidFill>
              </a:rPr>
              <a:pPr eaLnBrk="1" fontAlgn="base" hangingPunct="1">
                <a:spcBef>
                  <a:spcPct val="0"/>
                </a:spcBef>
                <a:spcAft>
                  <a:spcPct val="0"/>
                </a:spcAft>
              </a:pPr>
              <a:t>1</a:t>
            </a:fld>
            <a:endParaRPr lang="en-US" altLang="zh-TW" b="0">
              <a:solidFill>
                <a:srgbClr val="FFFFFF"/>
              </a:solidFill>
            </a:endParaRPr>
          </a:p>
        </p:txBody>
      </p:sp>
      <p:sp>
        <p:nvSpPr>
          <p:cNvPr id="8195" name="Text Box 4">
            <a:extLst>
              <a:ext uri="{FF2B5EF4-FFF2-40B4-BE49-F238E27FC236}">
                <a16:creationId xmlns:a16="http://schemas.microsoft.com/office/drawing/2014/main" id="{2D4C6B7F-15E6-4243-86D1-966B6A1C21A6}"/>
              </a:ext>
            </a:extLst>
          </p:cNvPr>
          <p:cNvSpPr txBox="1">
            <a:spLocks noChangeArrowheads="1"/>
          </p:cNvSpPr>
          <p:nvPr/>
        </p:nvSpPr>
        <p:spPr bwMode="auto">
          <a:xfrm>
            <a:off x="1524000" y="2971800"/>
            <a:ext cx="9144000"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algn="ctr" eaLnBrk="1" fontAlgn="base" hangingPunct="1">
              <a:spcBef>
                <a:spcPct val="50000"/>
              </a:spcBef>
              <a:spcAft>
                <a:spcPct val="0"/>
              </a:spcAft>
            </a:pPr>
            <a:r>
              <a:rPr lang="en-US" altLang="zh-CN" sz="3800" dirty="0">
                <a:solidFill>
                  <a:srgbClr val="3333CC"/>
                </a:solidFill>
                <a:latin typeface="Times New Roman" panose="02020603050405020304" pitchFamily="18" charset="0"/>
              </a:rPr>
              <a:t>PM</a:t>
            </a:r>
            <a:r>
              <a:rPr lang="zh-CN" altLang="en-US" sz="3800" dirty="0">
                <a:solidFill>
                  <a:srgbClr val="3333CC"/>
                </a:solidFill>
                <a:latin typeface="Times New Roman" panose="02020603050405020304" pitchFamily="18" charset="0"/>
              </a:rPr>
              <a:t>工作流程匯總</a:t>
            </a:r>
            <a:endParaRPr lang="en-US" altLang="zh-CN" sz="3800" dirty="0">
              <a:solidFill>
                <a:srgbClr val="3333CC"/>
              </a:solidFill>
              <a:latin typeface="Times New Roman" panose="02020603050405020304" pitchFamily="18" charset="0"/>
            </a:endParaRPr>
          </a:p>
          <a:p>
            <a:pPr algn="ctr" eaLnBrk="1" fontAlgn="base" hangingPunct="1">
              <a:spcBef>
                <a:spcPct val="50000"/>
              </a:spcBef>
              <a:spcAft>
                <a:spcPct val="0"/>
              </a:spcAft>
            </a:pPr>
            <a:r>
              <a:rPr lang="en-US" altLang="zh-TW" sz="3800" dirty="0">
                <a:solidFill>
                  <a:srgbClr val="3333CC"/>
                </a:solidFill>
                <a:latin typeface="Times New Roman" panose="02020603050405020304" pitchFamily="18" charset="0"/>
              </a:rPr>
              <a:t>PM’s work process </a:t>
            </a:r>
          </a:p>
        </p:txBody>
      </p:sp>
      <p:sp>
        <p:nvSpPr>
          <p:cNvPr id="8196" name="Rectangle 2">
            <a:extLst>
              <a:ext uri="{FF2B5EF4-FFF2-40B4-BE49-F238E27FC236}">
                <a16:creationId xmlns:a16="http://schemas.microsoft.com/office/drawing/2014/main" id="{89BAA036-2727-4239-B1D9-4F18C24D9799}"/>
              </a:ext>
            </a:extLst>
          </p:cNvPr>
          <p:cNvSpPr>
            <a:spLocks noChangeArrowheads="1"/>
          </p:cNvSpPr>
          <p:nvPr/>
        </p:nvSpPr>
        <p:spPr bwMode="auto">
          <a:xfrm>
            <a:off x="167640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algn="ctr" eaLnBrk="1" fontAlgn="base" hangingPunct="1">
              <a:spcBef>
                <a:spcPct val="0"/>
              </a:spcBef>
              <a:spcAft>
                <a:spcPct val="0"/>
              </a:spcAft>
            </a:pPr>
            <a:r>
              <a:rPr lang="en-US" altLang="zh-TW" sz="4400">
                <a:solidFill>
                  <a:srgbClr val="FFFFFF"/>
                </a:solidFill>
                <a:latin typeface="Times New Roman" panose="02020603050405020304" pitchFamily="18" charset="0"/>
              </a:rPr>
              <a:t>PM </a:t>
            </a:r>
            <a:r>
              <a:rPr lang="zh-CN" altLang="en-US" sz="4400">
                <a:solidFill>
                  <a:srgbClr val="FFFFFF"/>
                </a:solidFill>
                <a:latin typeface="Times New Roman" panose="02020603050405020304" pitchFamily="18" charset="0"/>
              </a:rPr>
              <a:t>工作流程</a:t>
            </a:r>
            <a:endParaRPr lang="en-US" altLang="zh-TW" sz="4400">
              <a:solidFill>
                <a:srgbClr val="FFFFFF"/>
              </a:solidFill>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投影片編號版面配置區 3">
            <a:extLst>
              <a:ext uri="{FF2B5EF4-FFF2-40B4-BE49-F238E27FC236}">
                <a16:creationId xmlns:a16="http://schemas.microsoft.com/office/drawing/2014/main" id="{DCDB0050-54A0-468E-A6BE-C3DFCFEB521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1490B9D3-78A8-4275-B97D-F03DA0CBDA77}" type="slidenum">
              <a:rPr lang="en-US" altLang="zh-TW" b="0">
                <a:solidFill>
                  <a:srgbClr val="FFFFFF"/>
                </a:solidFill>
              </a:rPr>
              <a:pPr eaLnBrk="1" fontAlgn="base" hangingPunct="1">
                <a:spcBef>
                  <a:spcPct val="0"/>
                </a:spcBef>
                <a:spcAft>
                  <a:spcPct val="0"/>
                </a:spcAft>
              </a:pPr>
              <a:t>10</a:t>
            </a:fld>
            <a:endParaRPr lang="en-US" altLang="zh-TW" b="0">
              <a:solidFill>
                <a:srgbClr val="FFFFFF"/>
              </a:solidFill>
            </a:endParaRPr>
          </a:p>
        </p:txBody>
      </p:sp>
      <p:sp>
        <p:nvSpPr>
          <p:cNvPr id="1029" name="Rectangle 3">
            <a:extLst>
              <a:ext uri="{FF2B5EF4-FFF2-40B4-BE49-F238E27FC236}">
                <a16:creationId xmlns:a16="http://schemas.microsoft.com/office/drawing/2014/main" id="{36FFDAAA-B757-4103-BCF0-553A95B7F52D}"/>
              </a:ext>
            </a:extLst>
          </p:cNvPr>
          <p:cNvSpPr>
            <a:spLocks noGrp="1" noChangeArrowheads="1"/>
          </p:cNvSpPr>
          <p:nvPr>
            <p:ph type="body" idx="1"/>
          </p:nvPr>
        </p:nvSpPr>
        <p:spPr>
          <a:xfrm>
            <a:off x="1828800" y="1143000"/>
            <a:ext cx="8686800" cy="5562600"/>
          </a:xfrm>
        </p:spPr>
        <p:txBody>
          <a:bodyPr/>
          <a:lstStyle/>
          <a:p>
            <a:pPr marL="457200" indent="-457200" eaLnBrk="1" hangingPunct="1">
              <a:lnSpc>
                <a:spcPct val="120000"/>
              </a:lnSpc>
              <a:spcBef>
                <a:spcPct val="25000"/>
              </a:spcBef>
              <a:spcAft>
                <a:spcPct val="25000"/>
              </a:spcAft>
              <a:buNone/>
            </a:pPr>
            <a:r>
              <a:rPr lang="en-US" altLang="zh-CN" sz="1800" dirty="0">
                <a:solidFill>
                  <a:srgbClr val="0000CC"/>
                </a:solidFill>
              </a:rPr>
              <a:t>* DCR</a:t>
            </a:r>
            <a:r>
              <a:rPr lang="zh-CN" altLang="en-US" sz="1800" dirty="0">
                <a:solidFill>
                  <a:srgbClr val="0000CC"/>
                </a:solidFill>
              </a:rPr>
              <a:t>查詢方式如下</a:t>
            </a:r>
            <a:r>
              <a:rPr lang="zh-CN" altLang="en-US" sz="1800" dirty="0">
                <a:solidFill>
                  <a:srgbClr val="0000CC"/>
                </a:solidFill>
                <a:sym typeface="Wingdings" panose="05000000000000000000" pitchFamily="2" charset="2"/>
              </a:rPr>
              <a:t>：</a:t>
            </a:r>
            <a:r>
              <a:rPr lang="en-US" altLang="zh-CN" sz="1800" dirty="0">
                <a:solidFill>
                  <a:srgbClr val="0000CC"/>
                </a:solidFill>
                <a:sym typeface="Wingdings" panose="05000000000000000000" pitchFamily="2" charset="2"/>
              </a:rPr>
              <a:t>(</a:t>
            </a:r>
            <a:r>
              <a:rPr lang="zh-CN" altLang="en-US" sz="1800" dirty="0">
                <a:solidFill>
                  <a:srgbClr val="0000CC"/>
                </a:solidFill>
                <a:sym typeface="Wingdings" panose="05000000000000000000" pitchFamily="2" charset="2"/>
              </a:rPr>
              <a:t>例如</a:t>
            </a:r>
            <a:r>
              <a:rPr lang="en-US" altLang="zh-CN" sz="1800" dirty="0">
                <a:solidFill>
                  <a:srgbClr val="0000CC"/>
                </a:solidFill>
                <a:sym typeface="Wingdings" panose="05000000000000000000" pitchFamily="2" charset="2"/>
              </a:rPr>
              <a:t>:DCR-00032059)</a:t>
            </a:r>
          </a:p>
          <a:p>
            <a:pPr marL="457200" indent="-457200" eaLnBrk="1" hangingPunct="1">
              <a:lnSpc>
                <a:spcPct val="120000"/>
              </a:lnSpc>
              <a:spcBef>
                <a:spcPct val="25000"/>
              </a:spcBef>
              <a:spcAft>
                <a:spcPct val="25000"/>
              </a:spcAft>
              <a:buNone/>
            </a:pPr>
            <a:r>
              <a:rPr lang="zh-CN" altLang="en-US" sz="1800" dirty="0">
                <a:solidFill>
                  <a:srgbClr val="0000CC"/>
                </a:solidFill>
                <a:sym typeface="Wingdings" panose="05000000000000000000" pitchFamily="2" charset="2"/>
              </a:rPr>
              <a:t>在</a:t>
            </a:r>
            <a:r>
              <a:rPr lang="en-US" altLang="zh-CN" sz="1800" dirty="0">
                <a:solidFill>
                  <a:srgbClr val="0000CC"/>
                </a:solidFill>
                <a:sym typeface="Wingdings" panose="05000000000000000000" pitchFamily="2" charset="2"/>
              </a:rPr>
              <a:t>PLM</a:t>
            </a:r>
            <a:r>
              <a:rPr lang="zh-CN" altLang="en-US" sz="1800" dirty="0">
                <a:solidFill>
                  <a:srgbClr val="0000CC"/>
                </a:solidFill>
                <a:sym typeface="Wingdings" panose="05000000000000000000" pitchFamily="2" charset="2"/>
              </a:rPr>
              <a:t>系統中輸入</a:t>
            </a:r>
            <a:r>
              <a:rPr lang="en-US" altLang="zh-CN" sz="1800" dirty="0">
                <a:solidFill>
                  <a:srgbClr val="0000CC"/>
                </a:solidFill>
                <a:sym typeface="Wingdings" panose="05000000000000000000" pitchFamily="2" charset="2"/>
              </a:rPr>
              <a:t>DCR</a:t>
            </a:r>
            <a:r>
              <a:rPr lang="zh-CN" altLang="en-US" sz="1800" dirty="0">
                <a:solidFill>
                  <a:srgbClr val="0000CC"/>
                </a:solidFill>
                <a:sym typeface="Wingdings" panose="05000000000000000000" pitchFamily="2" charset="2"/>
              </a:rPr>
              <a:t>單號</a:t>
            </a:r>
            <a:r>
              <a:rPr lang="en-US" altLang="zh-CN" sz="1800" dirty="0">
                <a:solidFill>
                  <a:srgbClr val="0000CC"/>
                </a:solidFill>
                <a:sym typeface="Wingdings" panose="05000000000000000000" pitchFamily="2" charset="2"/>
              </a:rPr>
              <a:t>,</a:t>
            </a:r>
            <a:r>
              <a:rPr lang="zh-CN" altLang="en-US" sz="1800" dirty="0">
                <a:solidFill>
                  <a:srgbClr val="0000CC"/>
                </a:solidFill>
                <a:sym typeface="Wingdings" panose="05000000000000000000" pitchFamily="2" charset="2"/>
              </a:rPr>
              <a:t>然後點開</a:t>
            </a:r>
            <a:r>
              <a:rPr lang="en-US" altLang="zh-CN" sz="1800" dirty="0">
                <a:solidFill>
                  <a:srgbClr val="0000CC"/>
                </a:solidFill>
                <a:sym typeface="Wingdings" panose="05000000000000000000" pitchFamily="2" charset="2"/>
              </a:rPr>
              <a:t>,</a:t>
            </a:r>
            <a:r>
              <a:rPr lang="zh-CN" altLang="en-US" sz="1800" dirty="0">
                <a:solidFill>
                  <a:srgbClr val="0000CC"/>
                </a:solidFill>
                <a:sym typeface="Wingdings" panose="05000000000000000000" pitchFamily="2" charset="2"/>
              </a:rPr>
              <a:t>點擊</a:t>
            </a:r>
            <a:r>
              <a:rPr lang="en-US" altLang="zh-CN" sz="1800" dirty="0">
                <a:solidFill>
                  <a:srgbClr val="0000CC"/>
                </a:solidFill>
                <a:sym typeface="Wingdings" panose="05000000000000000000" pitchFamily="2" charset="2"/>
              </a:rPr>
              <a:t>”General”,</a:t>
            </a:r>
            <a:r>
              <a:rPr lang="zh-CN" altLang="en-US" sz="1800" dirty="0">
                <a:solidFill>
                  <a:srgbClr val="0000CC"/>
                </a:solidFill>
                <a:sym typeface="Wingdings" panose="05000000000000000000" pitchFamily="2" charset="2"/>
              </a:rPr>
              <a:t>選擇</a:t>
            </a:r>
            <a:r>
              <a:rPr lang="en-US" altLang="zh-CN" sz="1800" dirty="0">
                <a:solidFill>
                  <a:srgbClr val="0000CC"/>
                </a:solidFill>
                <a:sym typeface="Wingdings" panose="05000000000000000000" pitchFamily="2" charset="2"/>
              </a:rPr>
              <a:t>”Attributes and Content”</a:t>
            </a:r>
          </a:p>
          <a:p>
            <a:pPr marL="457200" indent="-457200" eaLnBrk="1" hangingPunct="1">
              <a:lnSpc>
                <a:spcPct val="120000"/>
              </a:lnSpc>
              <a:spcBef>
                <a:spcPct val="25000"/>
              </a:spcBef>
              <a:spcAft>
                <a:spcPct val="25000"/>
              </a:spcAft>
              <a:buNone/>
            </a:pPr>
            <a:r>
              <a:rPr lang="zh-CN" altLang="en-US" sz="1800" dirty="0">
                <a:solidFill>
                  <a:srgbClr val="0000CC"/>
                </a:solidFill>
                <a:sym typeface="Wingdings" panose="05000000000000000000" pitchFamily="2" charset="2"/>
              </a:rPr>
              <a:t>點擊</a:t>
            </a:r>
            <a:r>
              <a:rPr lang="en-US" altLang="zh-CN" sz="1800" dirty="0">
                <a:solidFill>
                  <a:srgbClr val="0000CC"/>
                </a:solidFill>
                <a:sym typeface="Wingdings" panose="05000000000000000000" pitchFamily="2" charset="2"/>
              </a:rPr>
              <a:t>”Excel</a:t>
            </a:r>
            <a:r>
              <a:rPr lang="zh-CN" altLang="en-US" sz="1800" dirty="0">
                <a:solidFill>
                  <a:srgbClr val="0000CC"/>
                </a:solidFill>
                <a:sym typeface="Wingdings" panose="05000000000000000000" pitchFamily="2" charset="2"/>
              </a:rPr>
              <a:t>表格</a:t>
            </a:r>
            <a:r>
              <a:rPr lang="en-US" altLang="zh-CN" sz="1800" dirty="0">
                <a:solidFill>
                  <a:srgbClr val="0000CC"/>
                </a:solidFill>
                <a:sym typeface="Wingdings" panose="05000000000000000000" pitchFamily="2" charset="2"/>
              </a:rPr>
              <a:t>”,</a:t>
            </a:r>
            <a:r>
              <a:rPr lang="zh-CN" altLang="en-US" sz="1800" dirty="0">
                <a:solidFill>
                  <a:srgbClr val="0000CC"/>
                </a:solidFill>
                <a:sym typeface="Wingdings" panose="05000000000000000000" pitchFamily="2" charset="2"/>
              </a:rPr>
              <a:t>表格內容就是</a:t>
            </a:r>
            <a:r>
              <a:rPr lang="en-US" altLang="zh-CN" sz="1800" dirty="0">
                <a:solidFill>
                  <a:srgbClr val="0000CC"/>
                </a:solidFill>
                <a:sym typeface="Wingdings" panose="05000000000000000000" pitchFamily="2" charset="2"/>
              </a:rPr>
              <a:t>DCR</a:t>
            </a:r>
            <a:r>
              <a:rPr lang="zh-CN" altLang="en-US" sz="1800" dirty="0">
                <a:solidFill>
                  <a:srgbClr val="0000CC"/>
                </a:solidFill>
                <a:sym typeface="Wingdings" panose="05000000000000000000" pitchFamily="2" charset="2"/>
              </a:rPr>
              <a:t>的變更資料</a:t>
            </a:r>
            <a:r>
              <a:rPr lang="en-US" altLang="zh-CN" sz="1800" dirty="0">
                <a:solidFill>
                  <a:srgbClr val="0000CC"/>
                </a:solidFill>
                <a:sym typeface="Wingdings" panose="05000000000000000000" pitchFamily="2" charset="2"/>
              </a:rPr>
              <a:t>,  </a:t>
            </a:r>
          </a:p>
          <a:p>
            <a:pPr marL="457200" indent="-457200" eaLnBrk="1" hangingPunct="1">
              <a:lnSpc>
                <a:spcPct val="120000"/>
              </a:lnSpc>
              <a:spcBef>
                <a:spcPct val="25000"/>
              </a:spcBef>
              <a:spcAft>
                <a:spcPct val="25000"/>
              </a:spcAft>
              <a:buNone/>
            </a:pPr>
            <a:r>
              <a:rPr lang="en-US" altLang="zh-CN" sz="1800" dirty="0">
                <a:solidFill>
                  <a:srgbClr val="FF0000"/>
                </a:solidFill>
                <a:sym typeface="Wingdings" panose="05000000000000000000" pitchFamily="2" charset="2"/>
              </a:rPr>
              <a:t>*Checking DCR in PLM (If DCR is not done IN TIME to change BOM, then there will be a Manufacturing Notice issued by TW PM)</a:t>
            </a:r>
          </a:p>
          <a:p>
            <a:pPr marL="457200" indent="-457200" eaLnBrk="1" hangingPunct="1">
              <a:lnSpc>
                <a:spcPct val="120000"/>
              </a:lnSpc>
              <a:spcBef>
                <a:spcPct val="25000"/>
              </a:spcBef>
              <a:spcAft>
                <a:spcPct val="25000"/>
              </a:spcAft>
              <a:buNone/>
            </a:pPr>
            <a:r>
              <a:rPr lang="zh-CN" altLang="en-US" sz="1800" dirty="0">
                <a:solidFill>
                  <a:srgbClr val="FF0000"/>
                </a:solidFill>
                <a:sym typeface="Wingdings" panose="05000000000000000000" pitchFamily="2" charset="2"/>
              </a:rPr>
              <a:t>（如試產階段</a:t>
            </a:r>
            <a:r>
              <a:rPr lang="en-US" altLang="zh-CN" sz="1800" dirty="0">
                <a:solidFill>
                  <a:srgbClr val="FF0000"/>
                </a:solidFill>
                <a:sym typeface="Wingdings" panose="05000000000000000000" pitchFamily="2" charset="2"/>
              </a:rPr>
              <a:t>DCR</a:t>
            </a:r>
            <a:r>
              <a:rPr lang="zh-CN" altLang="en-US" sz="1800" dirty="0">
                <a:solidFill>
                  <a:srgbClr val="FF0000"/>
                </a:solidFill>
                <a:sym typeface="Wingdings" panose="05000000000000000000" pitchFamily="2" charset="2"/>
              </a:rPr>
              <a:t>未簽核完成入</a:t>
            </a:r>
            <a:r>
              <a:rPr lang="en-US" altLang="zh-CN" sz="1800" dirty="0">
                <a:solidFill>
                  <a:srgbClr val="FF0000"/>
                </a:solidFill>
                <a:sym typeface="Wingdings" panose="05000000000000000000" pitchFamily="2" charset="2"/>
              </a:rPr>
              <a:t>BOM,</a:t>
            </a:r>
            <a:r>
              <a:rPr lang="zh-CN" altLang="en-US" sz="1800" dirty="0">
                <a:solidFill>
                  <a:srgbClr val="FF0000"/>
                </a:solidFill>
                <a:sym typeface="Wingdings" panose="05000000000000000000" pitchFamily="2" charset="2"/>
              </a:rPr>
              <a:t>需要發聯絡單說明）</a:t>
            </a:r>
            <a:endParaRPr lang="en-US" altLang="zh-CN" sz="1800" dirty="0">
              <a:solidFill>
                <a:srgbClr val="FF0000"/>
              </a:solidFill>
              <a:sym typeface="Wingdings" panose="05000000000000000000" pitchFamily="2" charset="2"/>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pic>
        <p:nvPicPr>
          <p:cNvPr id="1030" name="Picture 3">
            <a:extLst>
              <a:ext uri="{FF2B5EF4-FFF2-40B4-BE49-F238E27FC236}">
                <a16:creationId xmlns:a16="http://schemas.microsoft.com/office/drawing/2014/main" id="{C15EE5A2-A319-4E50-A9F9-76DA41088B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3733800"/>
            <a:ext cx="69056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
            <a:extLst>
              <a:ext uri="{FF2B5EF4-FFF2-40B4-BE49-F238E27FC236}">
                <a16:creationId xmlns:a16="http://schemas.microsoft.com/office/drawing/2014/main" id="{4A8F1346-9DE7-4443-95B3-708D6B7F5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686" y="5257800"/>
            <a:ext cx="3352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5">
            <a:extLst>
              <a:ext uri="{FF2B5EF4-FFF2-40B4-BE49-F238E27FC236}">
                <a16:creationId xmlns:a16="http://schemas.microsoft.com/office/drawing/2014/main" id="{54DD521F-83C2-4B35-818C-C931DA6A19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829" y="5246914"/>
            <a:ext cx="464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9">
            <a:extLst>
              <a:ext uri="{FF2B5EF4-FFF2-40B4-BE49-F238E27FC236}">
                <a16:creationId xmlns:a16="http://schemas.microsoft.com/office/drawing/2014/main" id="{A11C6E56-0B8D-4D71-9522-9B056B676436}"/>
              </a:ext>
            </a:extLst>
          </p:cNvPr>
          <p:cNvGraphicFramePr>
            <a:graphicFrameLocks noChangeAspect="1"/>
          </p:cNvGraphicFramePr>
          <p:nvPr>
            <p:extLst>
              <p:ext uri="{D42A27DB-BD31-4B8C-83A1-F6EECF244321}">
                <p14:modId xmlns:p14="http://schemas.microsoft.com/office/powerpoint/2010/main" val="1947604973"/>
              </p:ext>
            </p:extLst>
          </p:nvPr>
        </p:nvGraphicFramePr>
        <p:xfrm>
          <a:off x="8135841" y="2062389"/>
          <a:ext cx="381000" cy="806450"/>
        </p:xfrm>
        <a:graphic>
          <a:graphicData uri="http://schemas.openxmlformats.org/presentationml/2006/ole">
            <mc:AlternateContent xmlns:mc="http://schemas.openxmlformats.org/markup-compatibility/2006">
              <mc:Choice xmlns:v="urn:schemas-microsoft-com:vml" Requires="v">
                <p:oleObj spid="_x0000_s1035" name="Worksheet" showAsIcon="1" r:id="rId7" imgW="380753" imgH="806311" progId="Excel.Sheet.8">
                  <p:embed/>
                </p:oleObj>
              </mc:Choice>
              <mc:Fallback>
                <p:oleObj name="Worksheet" showAsIcon="1" r:id="rId7" imgW="380753" imgH="806311" progId="Excel.Sheet.8">
                  <p:embed/>
                  <p:pic>
                    <p:nvPicPr>
                      <p:cNvPr id="1026" name="Object 9">
                        <a:extLst>
                          <a:ext uri="{FF2B5EF4-FFF2-40B4-BE49-F238E27FC236}">
                            <a16:creationId xmlns:a16="http://schemas.microsoft.com/office/drawing/2014/main" id="{A11C6E56-0B8D-4D71-9522-9B056B676436}"/>
                          </a:ext>
                        </a:extLst>
                      </p:cNvPr>
                      <p:cNvPicPr>
                        <a:picLocks noChangeAspect="1" noChangeArrowheads="1"/>
                      </p:cNvPicPr>
                      <p:nvPr/>
                    </p:nvPicPr>
                    <p:blipFill>
                      <a:blip r:embed="rId8"/>
                      <a:srcRect/>
                      <a:stretch>
                        <a:fillRect/>
                      </a:stretch>
                    </p:blipFill>
                    <p:spPr bwMode="auto">
                      <a:xfrm>
                        <a:off x="8135841" y="2062389"/>
                        <a:ext cx="3810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a:extLst>
              <a:ext uri="{FF2B5EF4-FFF2-40B4-BE49-F238E27FC236}">
                <a16:creationId xmlns:a16="http://schemas.microsoft.com/office/drawing/2014/main" id="{B16DF3B9-9D9E-4B9F-9908-D9CEF4FB31DB}"/>
              </a:ext>
            </a:extLst>
          </p:cNvPr>
          <p:cNvSpPr>
            <a:spLocks noGrp="1" noChangeArrowheads="1"/>
          </p:cNvSpPr>
          <p:nvPr>
            <p:ph type="title"/>
          </p:nvPr>
        </p:nvSpPr>
        <p:spPr>
          <a:xfrm>
            <a:off x="1545771" y="0"/>
            <a:ext cx="9144000" cy="914400"/>
          </a:xfrm>
        </p:spPr>
        <p:txBody>
          <a:bodyPr/>
          <a:lstStyle/>
          <a:p>
            <a:pPr eaLnBrk="1" hangingPunct="1"/>
            <a:r>
              <a:rPr lang="en-US" altLang="zh-TW" dirty="0">
                <a:latin typeface="Times New Roman" panose="02020603050405020304" pitchFamily="18" charset="0"/>
              </a:rPr>
              <a:t>DCR- Design Change Request</a:t>
            </a:r>
          </a:p>
        </p:txBody>
      </p:sp>
      <p:sp>
        <p:nvSpPr>
          <p:cNvPr id="11" name="Rectangle 10">
            <a:extLst>
              <a:ext uri="{FF2B5EF4-FFF2-40B4-BE49-F238E27FC236}">
                <a16:creationId xmlns:a16="http://schemas.microsoft.com/office/drawing/2014/main" id="{ACB0313B-657E-468F-93CB-49B7947A0652}"/>
              </a:ext>
            </a:extLst>
          </p:cNvPr>
          <p:cNvSpPr/>
          <p:nvPr/>
        </p:nvSpPr>
        <p:spPr bwMode="auto">
          <a:xfrm>
            <a:off x="1642534" y="2579914"/>
            <a:ext cx="8873067" cy="849086"/>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投影片編號版面配置區 3">
            <a:extLst>
              <a:ext uri="{FF2B5EF4-FFF2-40B4-BE49-F238E27FC236}">
                <a16:creationId xmlns:a16="http://schemas.microsoft.com/office/drawing/2014/main" id="{081E5F10-DC58-429F-AA1B-DC05C90ECF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027A2BB8-BD7D-4E48-A58A-03DA6C0842EA}" type="slidenum">
              <a:rPr lang="en-US" altLang="zh-TW" b="0">
                <a:solidFill>
                  <a:srgbClr val="FFFFFF"/>
                </a:solidFill>
              </a:rPr>
              <a:pPr eaLnBrk="1" fontAlgn="base" hangingPunct="1">
                <a:spcBef>
                  <a:spcPct val="0"/>
                </a:spcBef>
                <a:spcAft>
                  <a:spcPct val="0"/>
                </a:spcAft>
              </a:pPr>
              <a:t>11</a:t>
            </a:fld>
            <a:endParaRPr lang="en-US" altLang="zh-TW" b="0">
              <a:solidFill>
                <a:srgbClr val="FFFFFF"/>
              </a:solidFill>
            </a:endParaRPr>
          </a:p>
        </p:txBody>
      </p:sp>
      <p:sp>
        <p:nvSpPr>
          <p:cNvPr id="2053" name="Rectangle 3">
            <a:extLst>
              <a:ext uri="{FF2B5EF4-FFF2-40B4-BE49-F238E27FC236}">
                <a16:creationId xmlns:a16="http://schemas.microsoft.com/office/drawing/2014/main" id="{A7FF64EC-DB4C-417B-8096-28A29097C8D6}"/>
              </a:ext>
            </a:extLst>
          </p:cNvPr>
          <p:cNvSpPr>
            <a:spLocks noGrp="1" noChangeArrowheads="1"/>
          </p:cNvSpPr>
          <p:nvPr>
            <p:ph type="body" idx="1"/>
          </p:nvPr>
        </p:nvSpPr>
        <p:spPr>
          <a:xfrm>
            <a:off x="1828800" y="1143000"/>
            <a:ext cx="8686800" cy="5562600"/>
          </a:xfrm>
        </p:spPr>
        <p:txBody>
          <a:bodyPr/>
          <a:lstStyle/>
          <a:p>
            <a:pPr marL="457200" indent="-457200" eaLnBrk="1" hangingPunct="1">
              <a:lnSpc>
                <a:spcPct val="120000"/>
              </a:lnSpc>
              <a:spcBef>
                <a:spcPct val="25000"/>
              </a:spcBef>
              <a:spcAft>
                <a:spcPct val="25000"/>
              </a:spcAft>
              <a:buNone/>
            </a:pPr>
            <a:r>
              <a:rPr lang="en-US" altLang="zh-CN" sz="1800" dirty="0">
                <a:solidFill>
                  <a:srgbClr val="0000CC"/>
                </a:solidFill>
              </a:rPr>
              <a:t>5.</a:t>
            </a:r>
            <a:r>
              <a:rPr lang="zh-CN" altLang="en-US" sz="1800" dirty="0">
                <a:solidFill>
                  <a:srgbClr val="0000CC"/>
                </a:solidFill>
              </a:rPr>
              <a:t>召開試產 前會議</a:t>
            </a:r>
            <a:r>
              <a:rPr lang="en-US" altLang="zh-CN" sz="1800" dirty="0">
                <a:solidFill>
                  <a:srgbClr val="0000CC"/>
                </a:solidFill>
              </a:rPr>
              <a:t>,</a:t>
            </a:r>
            <a:r>
              <a:rPr lang="zh-CN" altLang="en-US" sz="1800" dirty="0">
                <a:solidFill>
                  <a:srgbClr val="0000CC"/>
                </a:solidFill>
              </a:rPr>
              <a:t>通知相關負責人員參加</a:t>
            </a:r>
            <a:r>
              <a:rPr lang="en-US" altLang="zh-CN" sz="1800" dirty="0">
                <a:solidFill>
                  <a:srgbClr val="0000CC"/>
                </a:solidFill>
              </a:rPr>
              <a:t>,</a:t>
            </a:r>
            <a:r>
              <a:rPr lang="zh-CN" altLang="en-US" sz="1800" dirty="0">
                <a:solidFill>
                  <a:srgbClr val="0000CC"/>
                </a:solidFill>
              </a:rPr>
              <a:t>討論試產生產狀況</a:t>
            </a:r>
            <a:r>
              <a:rPr lang="en-US" altLang="zh-CN" sz="1800" dirty="0">
                <a:solidFill>
                  <a:srgbClr val="0000CC"/>
                </a:solidFill>
              </a:rPr>
              <a:t>,</a:t>
            </a:r>
            <a:r>
              <a:rPr lang="zh-CN" altLang="en-US" sz="1800" dirty="0">
                <a:solidFill>
                  <a:srgbClr val="0000CC"/>
                </a:solidFill>
              </a:rPr>
              <a:t>并匯總成會議記錄</a:t>
            </a:r>
            <a:r>
              <a:rPr lang="en-US" altLang="zh-CN" sz="1800" dirty="0">
                <a:solidFill>
                  <a:srgbClr val="0000CC"/>
                </a:solidFill>
              </a:rPr>
              <a:t>,</a:t>
            </a:r>
            <a:r>
              <a:rPr lang="zh-CN" altLang="en-US" sz="1800" dirty="0">
                <a:solidFill>
                  <a:srgbClr val="0000CC"/>
                </a:solidFill>
              </a:rPr>
              <a:t>并作保存</a:t>
            </a:r>
            <a:r>
              <a:rPr lang="en-US" altLang="zh-CN" sz="1800" dirty="0">
                <a:solidFill>
                  <a:srgbClr val="0000CC"/>
                </a:solidFill>
              </a:rPr>
              <a:t>,</a:t>
            </a:r>
            <a:r>
              <a:rPr lang="zh-CN" altLang="en-US" sz="1800" dirty="0">
                <a:solidFill>
                  <a:srgbClr val="0000CC"/>
                </a:solidFill>
              </a:rPr>
              <a:t>發郵件告知會議討論結果</a:t>
            </a:r>
            <a:r>
              <a:rPr lang="en-US" altLang="zh-CN" sz="1800" dirty="0">
                <a:solidFill>
                  <a:srgbClr val="0000CC"/>
                </a:solidFill>
              </a:rPr>
              <a:t>,</a:t>
            </a:r>
            <a:r>
              <a:rPr lang="zh-CN" altLang="en-US" sz="1800" dirty="0">
                <a:solidFill>
                  <a:srgbClr val="0000CC"/>
                </a:solidFill>
              </a:rPr>
              <a:t>例如</a:t>
            </a:r>
            <a:r>
              <a:rPr lang="en-US" altLang="zh-CN" sz="1800" dirty="0">
                <a:solidFill>
                  <a:srgbClr val="0000CC"/>
                </a:solidFill>
              </a:rPr>
              <a:t>:</a:t>
            </a:r>
          </a:p>
          <a:p>
            <a:pPr marL="457200" indent="-457200" eaLnBrk="1" hangingPunct="1">
              <a:lnSpc>
                <a:spcPct val="120000"/>
              </a:lnSpc>
              <a:spcBef>
                <a:spcPct val="25000"/>
              </a:spcBef>
              <a:spcAft>
                <a:spcPct val="25000"/>
              </a:spcAft>
              <a:buNone/>
            </a:pPr>
            <a:r>
              <a:rPr lang="en-US" altLang="zh-CN" sz="1800" dirty="0"/>
              <a:t>5. Preview meeting---Owner/ PM</a:t>
            </a:r>
          </a:p>
          <a:p>
            <a:pPr marL="457200" indent="-457200" eaLnBrk="1" hangingPunct="1">
              <a:lnSpc>
                <a:spcPct val="120000"/>
              </a:lnSpc>
              <a:spcBef>
                <a:spcPct val="25000"/>
              </a:spcBef>
              <a:spcAft>
                <a:spcPct val="25000"/>
              </a:spcAft>
              <a:buNone/>
            </a:pPr>
            <a:r>
              <a:rPr lang="en-US" altLang="zh-CN" sz="1800" dirty="0">
                <a:solidFill>
                  <a:srgbClr val="0000CC"/>
                </a:solidFill>
              </a:rPr>
              <a:t>*</a:t>
            </a:r>
            <a:r>
              <a:rPr lang="zh-CN" altLang="en-US" sz="1800" dirty="0">
                <a:solidFill>
                  <a:srgbClr val="0000CC"/>
                </a:solidFill>
              </a:rPr>
              <a:t>依據料號在</a:t>
            </a:r>
            <a:r>
              <a:rPr lang="en-US" altLang="zh-TW" sz="1800" dirty="0" err="1">
                <a:solidFill>
                  <a:srgbClr val="0000CC"/>
                </a:solidFill>
              </a:rPr>
              <a:t>WebISO</a:t>
            </a:r>
            <a:r>
              <a:rPr lang="zh-TW" altLang="en-US" sz="1800" dirty="0">
                <a:solidFill>
                  <a:srgbClr val="0000CC"/>
                </a:solidFill>
              </a:rPr>
              <a:t>系統</a:t>
            </a:r>
            <a:r>
              <a:rPr lang="zh-CN" altLang="en-US" sz="1800" dirty="0">
                <a:solidFill>
                  <a:srgbClr val="0000CC"/>
                </a:solidFill>
              </a:rPr>
              <a:t>中查詢</a:t>
            </a:r>
            <a:r>
              <a:rPr lang="en-US" altLang="zh-CN" sz="1800" dirty="0" err="1">
                <a:solidFill>
                  <a:srgbClr val="0000CC"/>
                </a:solidFill>
              </a:rPr>
              <a:t>Gember</a:t>
            </a:r>
            <a:r>
              <a:rPr lang="zh-CN" altLang="en-US" sz="1800" dirty="0">
                <a:solidFill>
                  <a:srgbClr val="0000CC"/>
                </a:solidFill>
              </a:rPr>
              <a:t>文件</a:t>
            </a:r>
            <a:r>
              <a:rPr lang="en-US" altLang="zh-CN" sz="1800" dirty="0">
                <a:solidFill>
                  <a:srgbClr val="0000CC"/>
                </a:solidFill>
              </a:rPr>
              <a:t>,</a:t>
            </a:r>
            <a:r>
              <a:rPr lang="zh-CN" altLang="en-US" sz="1800" dirty="0">
                <a:solidFill>
                  <a:srgbClr val="0000CC"/>
                </a:solidFill>
              </a:rPr>
              <a:t>提供單號給</a:t>
            </a:r>
            <a:r>
              <a:rPr lang="en-US" altLang="zh-CN" sz="1800" dirty="0">
                <a:solidFill>
                  <a:srgbClr val="0000CC"/>
                </a:solidFill>
              </a:rPr>
              <a:t>SMT ME,ME</a:t>
            </a:r>
            <a:r>
              <a:rPr lang="zh-CN" altLang="en-US" sz="1800" dirty="0">
                <a:solidFill>
                  <a:srgbClr val="0000CC"/>
                </a:solidFill>
              </a:rPr>
              <a:t>根據單號在</a:t>
            </a:r>
            <a:r>
              <a:rPr lang="en-US" altLang="zh-CN" sz="1800" dirty="0">
                <a:solidFill>
                  <a:srgbClr val="0000CC"/>
                </a:solidFill>
              </a:rPr>
              <a:t>PLM</a:t>
            </a:r>
            <a:r>
              <a:rPr lang="zh-CN" altLang="en-US" sz="1800" dirty="0">
                <a:solidFill>
                  <a:srgbClr val="0000CC"/>
                </a:solidFill>
              </a:rPr>
              <a:t>系統中下載文件開立鋼板</a:t>
            </a:r>
            <a:r>
              <a:rPr lang="en-US" altLang="zh-CN" sz="1800" dirty="0">
                <a:solidFill>
                  <a:srgbClr val="0000CC"/>
                </a:solidFill>
              </a:rPr>
              <a:t>,</a:t>
            </a:r>
            <a:r>
              <a:rPr lang="zh-CN" altLang="en-US" sz="1800" dirty="0">
                <a:solidFill>
                  <a:srgbClr val="0000CC"/>
                </a:solidFill>
              </a:rPr>
              <a:t>并在試產上線前完成</a:t>
            </a:r>
            <a:r>
              <a:rPr lang="zh-CN" altLang="en-US" sz="1800" dirty="0">
                <a:solidFill>
                  <a:srgbClr val="FF0000"/>
                </a:solidFill>
              </a:rPr>
              <a:t>（如沒有單號</a:t>
            </a:r>
            <a:r>
              <a:rPr lang="en-US" altLang="zh-CN" sz="1800" dirty="0">
                <a:solidFill>
                  <a:srgbClr val="FF0000"/>
                </a:solidFill>
              </a:rPr>
              <a:t>,</a:t>
            </a:r>
            <a:r>
              <a:rPr lang="zh-CN" altLang="en-US" sz="1800" dirty="0">
                <a:solidFill>
                  <a:srgbClr val="FF0000"/>
                </a:solidFill>
              </a:rPr>
              <a:t>請</a:t>
            </a:r>
            <a:r>
              <a:rPr lang="en-US" altLang="zh-CN" sz="1800" dirty="0">
                <a:solidFill>
                  <a:srgbClr val="FF0000"/>
                </a:solidFill>
              </a:rPr>
              <a:t>RD</a:t>
            </a:r>
            <a:r>
              <a:rPr lang="zh-CN" altLang="en-US" sz="1800" dirty="0">
                <a:solidFill>
                  <a:srgbClr val="FF0000"/>
                </a:solidFill>
              </a:rPr>
              <a:t>提供相關文件資料）</a:t>
            </a:r>
            <a:endParaRPr lang="en-US" altLang="zh-CN" sz="1800" dirty="0">
              <a:solidFill>
                <a:srgbClr val="FF0000"/>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graphicFrame>
        <p:nvGraphicFramePr>
          <p:cNvPr id="2050" name="Object 2">
            <a:extLst>
              <a:ext uri="{FF2B5EF4-FFF2-40B4-BE49-F238E27FC236}">
                <a16:creationId xmlns:a16="http://schemas.microsoft.com/office/drawing/2014/main" id="{5F1ADC59-86EF-49EE-A183-2058DAAF3347}"/>
              </a:ext>
            </a:extLst>
          </p:cNvPr>
          <p:cNvGraphicFramePr>
            <a:graphicFrameLocks noChangeAspect="1"/>
          </p:cNvGraphicFramePr>
          <p:nvPr>
            <p:extLst>
              <p:ext uri="{D42A27DB-BD31-4B8C-83A1-F6EECF244321}">
                <p14:modId xmlns:p14="http://schemas.microsoft.com/office/powerpoint/2010/main" val="1697897357"/>
              </p:ext>
            </p:extLst>
          </p:nvPr>
        </p:nvGraphicFramePr>
        <p:xfrm>
          <a:off x="6846888" y="1577975"/>
          <a:ext cx="914400" cy="806450"/>
        </p:xfrm>
        <a:graphic>
          <a:graphicData uri="http://schemas.openxmlformats.org/presentationml/2006/ole">
            <mc:AlternateContent xmlns:mc="http://schemas.openxmlformats.org/markup-compatibility/2006">
              <mc:Choice xmlns:v="urn:schemas-microsoft-com:vml" Requires="v">
                <p:oleObj spid="_x0000_s2060" name="Document" showAsIcon="1" r:id="rId4" imgW="914400" imgH="806400" progId="Word.Document.8">
                  <p:embed/>
                </p:oleObj>
              </mc:Choice>
              <mc:Fallback>
                <p:oleObj name="Document" showAsIcon="1" r:id="rId4" imgW="914400" imgH="806400" progId="Word.Document.8">
                  <p:embed/>
                  <p:pic>
                    <p:nvPicPr>
                      <p:cNvPr id="2050" name="Object 2">
                        <a:extLst>
                          <a:ext uri="{FF2B5EF4-FFF2-40B4-BE49-F238E27FC236}">
                            <a16:creationId xmlns:a16="http://schemas.microsoft.com/office/drawing/2014/main" id="{5F1ADC59-86EF-49EE-A183-2058DAAF3347}"/>
                          </a:ext>
                        </a:extLst>
                      </p:cNvPr>
                      <p:cNvPicPr>
                        <a:picLocks noChangeAspect="1" noChangeArrowheads="1"/>
                      </p:cNvPicPr>
                      <p:nvPr/>
                    </p:nvPicPr>
                    <p:blipFill>
                      <a:blip r:embed="rId5"/>
                      <a:srcRect/>
                      <a:stretch>
                        <a:fillRect/>
                      </a:stretch>
                    </p:blipFill>
                    <p:spPr bwMode="auto">
                      <a:xfrm>
                        <a:off x="6846888" y="1577975"/>
                        <a:ext cx="9144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4" name="Picture 5">
            <a:extLst>
              <a:ext uri="{FF2B5EF4-FFF2-40B4-BE49-F238E27FC236}">
                <a16:creationId xmlns:a16="http://schemas.microsoft.com/office/drawing/2014/main" id="{3322F8FF-CB26-45B7-9344-65032FFE1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505200"/>
            <a:ext cx="8458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FC6E12A5-75FC-4F2D-8D6F-49334992FEB7}"/>
              </a:ext>
            </a:extLst>
          </p:cNvPr>
          <p:cNvSpPr>
            <a:spLocks noGrp="1" noChangeArrowheads="1"/>
          </p:cNvSpPr>
          <p:nvPr>
            <p:ph type="title"/>
          </p:nvPr>
        </p:nvSpPr>
        <p:spPr>
          <a:xfrm>
            <a:off x="1524000" y="0"/>
            <a:ext cx="9144000" cy="914400"/>
          </a:xfrm>
        </p:spPr>
        <p:txBody>
          <a:bodyPr/>
          <a:lstStyle/>
          <a:p>
            <a:pPr eaLnBrk="1" hangingPunct="1"/>
            <a:r>
              <a:rPr lang="en-US" altLang="zh-CN" dirty="0"/>
              <a:t>5. Preview meeting</a:t>
            </a:r>
            <a:endParaRPr lang="en-US" altLang="zh-TW" b="1" dirty="0">
              <a:latin typeface="Times New Roman" panose="02020603050405020304" pitchFamily="18" charset="0"/>
            </a:endParaRPr>
          </a:p>
        </p:txBody>
      </p:sp>
      <p:sp>
        <p:nvSpPr>
          <p:cNvPr id="9" name="Rectangle 8">
            <a:extLst>
              <a:ext uri="{FF2B5EF4-FFF2-40B4-BE49-F238E27FC236}">
                <a16:creationId xmlns:a16="http://schemas.microsoft.com/office/drawing/2014/main" id="{EAF3FB4D-2C73-45AE-B8B1-A1DD4E378E3D}"/>
              </a:ext>
            </a:extLst>
          </p:cNvPr>
          <p:cNvSpPr/>
          <p:nvPr/>
        </p:nvSpPr>
        <p:spPr bwMode="auto">
          <a:xfrm>
            <a:off x="1850571" y="1866900"/>
            <a:ext cx="3788230" cy="5334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投影片編號版面配置區 3">
            <a:extLst>
              <a:ext uri="{FF2B5EF4-FFF2-40B4-BE49-F238E27FC236}">
                <a16:creationId xmlns:a16="http://schemas.microsoft.com/office/drawing/2014/main" id="{0C6E724C-A822-421D-93B3-AE8834427E4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98E62F9C-0962-4DF0-B0B2-6A934ECA9E69}" type="slidenum">
              <a:rPr lang="en-US" altLang="zh-TW" b="0">
                <a:solidFill>
                  <a:srgbClr val="FFFFFF"/>
                </a:solidFill>
              </a:rPr>
              <a:pPr eaLnBrk="1" fontAlgn="base" hangingPunct="1">
                <a:spcBef>
                  <a:spcPct val="0"/>
                </a:spcBef>
                <a:spcAft>
                  <a:spcPct val="0"/>
                </a:spcAft>
              </a:pPr>
              <a:t>12</a:t>
            </a:fld>
            <a:endParaRPr lang="en-US" altLang="zh-TW" b="0">
              <a:solidFill>
                <a:srgbClr val="FFFFFF"/>
              </a:solidFill>
            </a:endParaRPr>
          </a:p>
        </p:txBody>
      </p:sp>
      <p:sp>
        <p:nvSpPr>
          <p:cNvPr id="3077" name="Rectangle 3">
            <a:extLst>
              <a:ext uri="{FF2B5EF4-FFF2-40B4-BE49-F238E27FC236}">
                <a16:creationId xmlns:a16="http://schemas.microsoft.com/office/drawing/2014/main" id="{3919F62B-4929-4A16-AF80-A80FAD2871D0}"/>
              </a:ext>
            </a:extLst>
          </p:cNvPr>
          <p:cNvSpPr>
            <a:spLocks noGrp="1" noChangeArrowheads="1"/>
          </p:cNvSpPr>
          <p:nvPr>
            <p:ph type="body" idx="1"/>
          </p:nvPr>
        </p:nvSpPr>
        <p:spPr>
          <a:xfrm>
            <a:off x="1828800" y="1143000"/>
            <a:ext cx="8686800" cy="5257800"/>
          </a:xfrm>
        </p:spPr>
        <p:txBody>
          <a:bodyPr/>
          <a:lstStyle/>
          <a:p>
            <a:pPr marL="457200" indent="-457200" eaLnBrk="1" hangingPunct="1">
              <a:lnSpc>
                <a:spcPct val="120000"/>
              </a:lnSpc>
              <a:spcBef>
                <a:spcPct val="25000"/>
              </a:spcBef>
              <a:spcAft>
                <a:spcPct val="25000"/>
              </a:spcAft>
              <a:buNone/>
            </a:pPr>
            <a:r>
              <a:rPr lang="en-US" altLang="zh-CN" sz="1800" dirty="0">
                <a:solidFill>
                  <a:srgbClr val="0000CC"/>
                </a:solidFill>
              </a:rPr>
              <a:t>6. </a:t>
            </a:r>
            <a:r>
              <a:rPr lang="zh-CN" altLang="en-US" sz="1800" dirty="0">
                <a:solidFill>
                  <a:srgbClr val="0000CC"/>
                </a:solidFill>
              </a:rPr>
              <a:t>通知</a:t>
            </a:r>
            <a:r>
              <a:rPr lang="en-US" altLang="zh-CN" sz="1800" dirty="0">
                <a:solidFill>
                  <a:srgbClr val="0000CC"/>
                </a:solidFill>
              </a:rPr>
              <a:t>PE</a:t>
            </a:r>
            <a:r>
              <a:rPr lang="zh-CN" altLang="en-US" sz="1800" dirty="0">
                <a:solidFill>
                  <a:srgbClr val="0000CC"/>
                </a:solidFill>
              </a:rPr>
              <a:t>架站</a:t>
            </a:r>
            <a:r>
              <a:rPr lang="en-US" altLang="zh-CN" sz="1800" dirty="0">
                <a:solidFill>
                  <a:srgbClr val="0000CC"/>
                </a:solidFill>
              </a:rPr>
              <a:t>, TW PE</a:t>
            </a:r>
            <a:r>
              <a:rPr lang="zh-CN" altLang="en-US" sz="1800" dirty="0">
                <a:solidFill>
                  <a:srgbClr val="0000CC"/>
                </a:solidFill>
              </a:rPr>
              <a:t>提供設備清單</a:t>
            </a:r>
            <a:r>
              <a:rPr lang="en-US" altLang="zh-CN" sz="1800" dirty="0">
                <a:solidFill>
                  <a:srgbClr val="0000CC"/>
                </a:solidFill>
              </a:rPr>
              <a:t>,</a:t>
            </a:r>
            <a:r>
              <a:rPr lang="zh-CN" altLang="en-US" sz="1800" dirty="0">
                <a:solidFill>
                  <a:srgbClr val="0000CC"/>
                </a:solidFill>
              </a:rPr>
              <a:t>請設備部門準備設備</a:t>
            </a:r>
            <a:r>
              <a:rPr lang="en-US" altLang="zh-CN" sz="1800" dirty="0">
                <a:solidFill>
                  <a:srgbClr val="0000CC"/>
                </a:solidFill>
              </a:rPr>
              <a:t>,</a:t>
            </a:r>
            <a:r>
              <a:rPr lang="zh-CN" altLang="en-US" sz="1800" dirty="0">
                <a:solidFill>
                  <a:srgbClr val="0000CC"/>
                </a:solidFill>
              </a:rPr>
              <a:t>并確認 在上線前完成</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zh-CN" altLang="en-US" sz="1800" dirty="0">
                <a:solidFill>
                  <a:srgbClr val="0000CC"/>
                </a:solidFill>
              </a:rPr>
              <a:t>例如：</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800" dirty="0"/>
              <a:t>6. Inform PE to set up the line, normally is one week before 97L online date</a:t>
            </a:r>
          </a:p>
          <a:p>
            <a:pPr marL="457200" indent="-457200" eaLnBrk="1" hangingPunct="1">
              <a:lnSpc>
                <a:spcPct val="120000"/>
              </a:lnSpc>
              <a:spcBef>
                <a:spcPct val="25000"/>
              </a:spcBef>
              <a:spcAft>
                <a:spcPct val="25000"/>
              </a:spcAft>
              <a:buNone/>
            </a:pPr>
            <a:r>
              <a:rPr lang="en-US" altLang="zh-CN" sz="1800" dirty="0"/>
              <a:t>------Owner PE/TE</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zh-TW" altLang="en-US" sz="1800" dirty="0"/>
              <a:t>機種移轉清單查檢表</a:t>
            </a:r>
            <a:r>
              <a:rPr lang="vi-VN" altLang="zh-TW" sz="1800" dirty="0"/>
              <a:t> </a:t>
            </a:r>
            <a:r>
              <a:rPr lang="en-US" altLang="zh-CN" sz="1800" dirty="0" err="1"/>
              <a:t>bảng</a:t>
            </a:r>
            <a:r>
              <a:rPr lang="en-US" altLang="zh-CN" sz="1800" dirty="0"/>
              <a:t> </a:t>
            </a:r>
            <a:r>
              <a:rPr lang="en-US" altLang="zh-CN" sz="1800" dirty="0" err="1"/>
              <a:t>kiểm</a:t>
            </a:r>
            <a:r>
              <a:rPr lang="en-US" altLang="zh-CN" sz="1800" dirty="0"/>
              <a:t> </a:t>
            </a:r>
            <a:r>
              <a:rPr lang="en-US" altLang="zh-CN" sz="1800" dirty="0" err="1"/>
              <a:t>tra</a:t>
            </a:r>
            <a:r>
              <a:rPr lang="en-US" altLang="zh-CN" sz="1800" dirty="0"/>
              <a:t> </a:t>
            </a:r>
            <a:r>
              <a:rPr lang="en-US" altLang="zh-CN" sz="1800" dirty="0" err="1"/>
              <a:t>danh</a:t>
            </a:r>
            <a:r>
              <a:rPr lang="en-US" altLang="zh-CN" sz="1800" dirty="0"/>
              <a:t> </a:t>
            </a:r>
            <a:r>
              <a:rPr lang="en-US" altLang="zh-CN" sz="1800" dirty="0" err="1"/>
              <a:t>sách</a:t>
            </a:r>
            <a:r>
              <a:rPr lang="en-US" altLang="zh-CN" sz="1800" dirty="0"/>
              <a:t> model </a:t>
            </a:r>
            <a:r>
              <a:rPr lang="en-US" altLang="zh-CN" sz="1800" dirty="0" err="1"/>
              <a:t>chuyển</a:t>
            </a:r>
            <a:r>
              <a:rPr lang="en-US" altLang="zh-CN" sz="1800" dirty="0"/>
              <a:t> sang </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400" dirty="0">
                <a:solidFill>
                  <a:srgbClr val="0000CC"/>
                </a:solidFill>
              </a:rPr>
              <a:t>*</a:t>
            </a:r>
            <a:r>
              <a:rPr lang="zh-CN" altLang="en-US" sz="1400" dirty="0">
                <a:solidFill>
                  <a:srgbClr val="0000CC"/>
                </a:solidFill>
              </a:rPr>
              <a:t>生產前確認相關文件部份</a:t>
            </a:r>
            <a:r>
              <a:rPr lang="en-US" altLang="zh-CN" sz="1400" dirty="0">
                <a:solidFill>
                  <a:srgbClr val="0000CC"/>
                </a:solidFill>
              </a:rPr>
              <a:t>:</a:t>
            </a:r>
            <a:r>
              <a:rPr lang="zh-CN" altLang="en-US" sz="1400" dirty="0">
                <a:solidFill>
                  <a:srgbClr val="0000CC"/>
                </a:solidFill>
              </a:rPr>
              <a:t>（</a:t>
            </a:r>
            <a:r>
              <a:rPr lang="zh-CN" altLang="en-US" sz="1400" dirty="0">
                <a:solidFill>
                  <a:srgbClr val="FF0000"/>
                </a:solidFill>
              </a:rPr>
              <a:t>如</a:t>
            </a:r>
            <a:r>
              <a:rPr lang="en-US" altLang="zh-CN" sz="1400" dirty="0">
                <a:solidFill>
                  <a:srgbClr val="FF0000"/>
                </a:solidFill>
              </a:rPr>
              <a:t>PLM</a:t>
            </a:r>
            <a:r>
              <a:rPr lang="zh-CN" altLang="en-US" sz="1400" dirty="0">
                <a:solidFill>
                  <a:srgbClr val="FF0000"/>
                </a:solidFill>
              </a:rPr>
              <a:t>系統中未</a:t>
            </a:r>
            <a:r>
              <a:rPr lang="en-US" altLang="zh-CN" sz="1400" dirty="0">
                <a:solidFill>
                  <a:srgbClr val="FF0000"/>
                </a:solidFill>
              </a:rPr>
              <a:t>DCC,</a:t>
            </a:r>
            <a:r>
              <a:rPr lang="zh-CN" altLang="en-US" sz="1400" dirty="0">
                <a:solidFill>
                  <a:srgbClr val="FF0000"/>
                </a:solidFill>
              </a:rPr>
              <a:t>需要</a:t>
            </a:r>
            <a:r>
              <a:rPr lang="en-US" altLang="zh-CN" sz="1400" dirty="0">
                <a:solidFill>
                  <a:srgbClr val="FF0000"/>
                </a:solidFill>
              </a:rPr>
              <a:t>TW</a:t>
            </a:r>
            <a:r>
              <a:rPr lang="zh-CN" altLang="en-US" sz="1400" dirty="0">
                <a:solidFill>
                  <a:srgbClr val="FF0000"/>
                </a:solidFill>
              </a:rPr>
              <a:t>發聯絡單作業</a:t>
            </a:r>
            <a:r>
              <a:rPr lang="zh-CN" altLang="en-US" sz="1400" dirty="0">
                <a:solidFill>
                  <a:srgbClr val="0000CC"/>
                </a:solidFill>
              </a:rPr>
              <a:t>）</a:t>
            </a:r>
            <a:endParaRPr lang="en-US" altLang="zh-CN" sz="1400" dirty="0">
              <a:solidFill>
                <a:srgbClr val="0000CC"/>
              </a:solidFill>
            </a:endParaRPr>
          </a:p>
          <a:p>
            <a:pPr marL="457200" indent="-457200" eaLnBrk="1" hangingPunct="1">
              <a:lnSpc>
                <a:spcPct val="120000"/>
              </a:lnSpc>
              <a:spcBef>
                <a:spcPct val="25000"/>
              </a:spcBef>
              <a:spcAft>
                <a:spcPct val="25000"/>
              </a:spcAft>
              <a:buNone/>
            </a:pPr>
            <a:r>
              <a:rPr lang="en-US" altLang="zh-CN" sz="1400" dirty="0">
                <a:solidFill>
                  <a:srgbClr val="0000CC"/>
                </a:solidFill>
              </a:rPr>
              <a:t> 97</a:t>
            </a:r>
            <a:r>
              <a:rPr lang="zh-CN" altLang="en-US" sz="1400" dirty="0">
                <a:solidFill>
                  <a:srgbClr val="0000CC"/>
                </a:solidFill>
              </a:rPr>
              <a:t>階：</a:t>
            </a:r>
            <a:r>
              <a:rPr lang="en-US" altLang="zh-CN" sz="1400" dirty="0">
                <a:solidFill>
                  <a:srgbClr val="0000CC"/>
                </a:solidFill>
              </a:rPr>
              <a:t>Gerber</a:t>
            </a:r>
            <a:r>
              <a:rPr lang="zh-CN" altLang="en-US" sz="1400" dirty="0">
                <a:solidFill>
                  <a:srgbClr val="0000CC"/>
                </a:solidFill>
              </a:rPr>
              <a:t>文件</a:t>
            </a:r>
            <a:r>
              <a:rPr lang="en-US" altLang="zh-CN" sz="1400" dirty="0">
                <a:solidFill>
                  <a:srgbClr val="0000CC"/>
                </a:solidFill>
              </a:rPr>
              <a:t>+</a:t>
            </a:r>
            <a:r>
              <a:rPr lang="zh-CN" altLang="en-US" sz="1400" dirty="0">
                <a:solidFill>
                  <a:srgbClr val="0000CC"/>
                </a:solidFill>
              </a:rPr>
              <a:t>零件位置圖</a:t>
            </a:r>
            <a:endParaRPr lang="en-US" altLang="zh-CN" sz="1400" dirty="0">
              <a:solidFill>
                <a:srgbClr val="0000CC"/>
              </a:solidFill>
            </a:endParaRPr>
          </a:p>
          <a:p>
            <a:pPr marL="457200" indent="-457200" eaLnBrk="1" hangingPunct="1">
              <a:lnSpc>
                <a:spcPct val="120000"/>
              </a:lnSpc>
              <a:spcBef>
                <a:spcPct val="25000"/>
              </a:spcBef>
              <a:spcAft>
                <a:spcPct val="25000"/>
              </a:spcAft>
              <a:buNone/>
            </a:pPr>
            <a:r>
              <a:rPr lang="en-US" altLang="zh-CN" sz="1400" dirty="0">
                <a:solidFill>
                  <a:srgbClr val="0000CC"/>
                </a:solidFill>
              </a:rPr>
              <a:t>98</a:t>
            </a:r>
            <a:r>
              <a:rPr lang="zh-CN" altLang="en-US" sz="1400" dirty="0">
                <a:solidFill>
                  <a:srgbClr val="0000CC"/>
                </a:solidFill>
              </a:rPr>
              <a:t>階：韌體版本通知書</a:t>
            </a:r>
            <a:r>
              <a:rPr lang="en-US" altLang="zh-CN" sz="1400" dirty="0">
                <a:solidFill>
                  <a:srgbClr val="0000CC"/>
                </a:solidFill>
              </a:rPr>
              <a:t>+</a:t>
            </a:r>
            <a:r>
              <a:rPr lang="zh-CN" altLang="en-US" sz="1400" dirty="0">
                <a:solidFill>
                  <a:srgbClr val="0000CC"/>
                </a:solidFill>
              </a:rPr>
              <a:t>機構組力圖</a:t>
            </a:r>
            <a:r>
              <a:rPr lang="en-US" altLang="zh-CN" sz="1400" dirty="0">
                <a:solidFill>
                  <a:srgbClr val="0000CC"/>
                </a:solidFill>
              </a:rPr>
              <a:t>+QC Check Item</a:t>
            </a:r>
          </a:p>
          <a:p>
            <a:pPr marL="457200" indent="-457200" eaLnBrk="1" hangingPunct="1">
              <a:lnSpc>
                <a:spcPct val="120000"/>
              </a:lnSpc>
              <a:spcBef>
                <a:spcPct val="25000"/>
              </a:spcBef>
              <a:spcAft>
                <a:spcPct val="25000"/>
              </a:spcAft>
              <a:buNone/>
            </a:pPr>
            <a:r>
              <a:rPr lang="en-US" altLang="zh-CN" sz="1400" dirty="0">
                <a:solidFill>
                  <a:srgbClr val="0000CC"/>
                </a:solidFill>
              </a:rPr>
              <a:t>99</a:t>
            </a:r>
            <a:r>
              <a:rPr lang="zh-CN" altLang="en-US" sz="1400" dirty="0">
                <a:solidFill>
                  <a:srgbClr val="0000CC"/>
                </a:solidFill>
              </a:rPr>
              <a:t>階：</a:t>
            </a:r>
            <a:r>
              <a:rPr lang="en-US" altLang="zh-CN" sz="1400" dirty="0">
                <a:solidFill>
                  <a:srgbClr val="0000CC"/>
                </a:solidFill>
              </a:rPr>
              <a:t>SOP</a:t>
            </a:r>
            <a:r>
              <a:rPr lang="zh-CN" altLang="en-US" sz="1400" dirty="0">
                <a:solidFill>
                  <a:srgbClr val="0000CC"/>
                </a:solidFill>
              </a:rPr>
              <a:t>（包裝）</a:t>
            </a:r>
            <a:endParaRPr lang="en-US" altLang="zh-CN" sz="1400" dirty="0">
              <a:solidFill>
                <a:srgbClr val="0000CC"/>
              </a:solidFill>
            </a:endParaRPr>
          </a:p>
          <a:p>
            <a:pPr marL="457200" indent="-457200" eaLnBrk="1" hangingPunct="1">
              <a:lnSpc>
                <a:spcPct val="120000"/>
              </a:lnSpc>
              <a:spcBef>
                <a:spcPct val="25000"/>
              </a:spcBef>
              <a:spcAft>
                <a:spcPct val="25000"/>
              </a:spcAft>
              <a:buNone/>
            </a:pPr>
            <a:r>
              <a:rPr lang="en-US" altLang="zh-CN" sz="1400" dirty="0">
                <a:solidFill>
                  <a:srgbClr val="0000CC"/>
                </a:solidFill>
              </a:rPr>
              <a:t>*</a:t>
            </a:r>
            <a:r>
              <a:rPr lang="zh-CN" altLang="en-US" sz="1400" dirty="0">
                <a:solidFill>
                  <a:srgbClr val="0000CC"/>
                </a:solidFill>
              </a:rPr>
              <a:t>試產前需要與</a:t>
            </a:r>
            <a:r>
              <a:rPr lang="en-US" altLang="zh-CN" sz="1400" dirty="0">
                <a:solidFill>
                  <a:srgbClr val="0000CC"/>
                </a:solidFill>
              </a:rPr>
              <a:t>TW PM</a:t>
            </a:r>
            <a:r>
              <a:rPr lang="zh-CN" altLang="en-US" sz="1400" dirty="0">
                <a:solidFill>
                  <a:srgbClr val="0000CC"/>
                </a:solidFill>
              </a:rPr>
              <a:t>要</a:t>
            </a:r>
            <a:r>
              <a:rPr lang="en-US" altLang="zh-CN" sz="1400" dirty="0">
                <a:solidFill>
                  <a:srgbClr val="0000CC"/>
                </a:solidFill>
              </a:rPr>
              <a:t>Sample</a:t>
            </a:r>
            <a:r>
              <a:rPr lang="zh-CN" altLang="en-US" sz="1400" dirty="0">
                <a:solidFill>
                  <a:srgbClr val="0000CC"/>
                </a:solidFill>
              </a:rPr>
              <a:t>板</a:t>
            </a:r>
            <a:r>
              <a:rPr lang="en-US" altLang="zh-CN" sz="1400" dirty="0">
                <a:solidFill>
                  <a:srgbClr val="0000CC"/>
                </a:solidFill>
              </a:rPr>
              <a:t>,</a:t>
            </a:r>
            <a:r>
              <a:rPr lang="zh-CN" altLang="en-US" sz="1400" dirty="0">
                <a:solidFill>
                  <a:srgbClr val="0000CC"/>
                </a:solidFill>
              </a:rPr>
              <a:t>以便產線做治具（</a:t>
            </a:r>
            <a:r>
              <a:rPr lang="en-US" altLang="zh-CN" sz="1400" dirty="0" err="1">
                <a:solidFill>
                  <a:srgbClr val="0000CC"/>
                </a:solidFill>
              </a:rPr>
              <a:t>SMT+DIP+Test</a:t>
            </a:r>
            <a:r>
              <a:rPr lang="zh-CN" altLang="en-US" sz="1400" dirty="0">
                <a:solidFill>
                  <a:srgbClr val="0000CC"/>
                </a:solidFill>
              </a:rPr>
              <a:t>）</a:t>
            </a:r>
            <a:endParaRPr lang="en-US" altLang="zh-CN" sz="1400" dirty="0">
              <a:solidFill>
                <a:srgbClr val="0000CC"/>
              </a:solidFill>
            </a:endParaRPr>
          </a:p>
          <a:p>
            <a:pPr marL="457200" indent="-457200" eaLnBrk="1" hangingPunct="1">
              <a:lnSpc>
                <a:spcPct val="120000"/>
              </a:lnSpc>
              <a:spcBef>
                <a:spcPct val="25000"/>
              </a:spcBef>
              <a:spcAft>
                <a:spcPct val="25000"/>
              </a:spcAft>
              <a:buNone/>
            </a:pPr>
            <a:r>
              <a:rPr lang="en-US" altLang="zh-CN" sz="1400" dirty="0">
                <a:solidFill>
                  <a:srgbClr val="0000CC"/>
                </a:solidFill>
              </a:rPr>
              <a:t>  </a:t>
            </a:r>
            <a:r>
              <a:rPr lang="zh-CN" altLang="en-US" sz="1400" dirty="0">
                <a:solidFill>
                  <a:srgbClr val="0000CC"/>
                </a:solidFill>
              </a:rPr>
              <a:t>例如：</a:t>
            </a:r>
            <a:r>
              <a:rPr lang="en-US" altLang="zh-CN" sz="1400" dirty="0">
                <a:solidFill>
                  <a:srgbClr val="0000CC"/>
                </a:solidFill>
              </a:rPr>
              <a:t> 1 </a:t>
            </a:r>
            <a:r>
              <a:rPr lang="en-US" altLang="zh-CN" sz="1400" dirty="0" err="1">
                <a:solidFill>
                  <a:srgbClr val="0000CC"/>
                </a:solidFill>
              </a:rPr>
              <a:t>Panl</a:t>
            </a:r>
            <a:r>
              <a:rPr lang="en-US" altLang="zh-CN" sz="1400" dirty="0">
                <a:solidFill>
                  <a:srgbClr val="0000CC"/>
                </a:solidFill>
              </a:rPr>
              <a:t> PCB</a:t>
            </a:r>
            <a:r>
              <a:rPr lang="zh-CN" altLang="en-US" sz="1400" dirty="0">
                <a:solidFill>
                  <a:srgbClr val="0000CC"/>
                </a:solidFill>
              </a:rPr>
              <a:t>光板</a:t>
            </a:r>
            <a:r>
              <a:rPr lang="en-US" altLang="zh-CN" sz="1400" dirty="0">
                <a:solidFill>
                  <a:srgbClr val="0000CC"/>
                </a:solidFill>
              </a:rPr>
              <a:t>+2PCS PCBA</a:t>
            </a:r>
            <a:r>
              <a:rPr lang="zh-CN" altLang="en-US" sz="1400" dirty="0">
                <a:solidFill>
                  <a:srgbClr val="0000CC"/>
                </a:solidFill>
              </a:rPr>
              <a:t>裸板</a:t>
            </a:r>
            <a:r>
              <a:rPr lang="en-US" altLang="zh-CN" sz="1400" dirty="0">
                <a:solidFill>
                  <a:srgbClr val="0000CC"/>
                </a:solidFill>
              </a:rPr>
              <a:t>+2PCS</a:t>
            </a:r>
            <a:r>
              <a:rPr lang="zh-CN" altLang="en-US" sz="1400" dirty="0">
                <a:solidFill>
                  <a:srgbClr val="0000CC"/>
                </a:solidFill>
              </a:rPr>
              <a:t>組裝</a:t>
            </a:r>
            <a:r>
              <a:rPr lang="en-US" altLang="zh-CN" sz="1400" dirty="0">
                <a:solidFill>
                  <a:srgbClr val="0000CC"/>
                </a:solidFill>
              </a:rPr>
              <a:t>OK,</a:t>
            </a:r>
            <a:r>
              <a:rPr lang="zh-CN" altLang="en-US" sz="1400" dirty="0">
                <a:solidFill>
                  <a:srgbClr val="0000CC"/>
                </a:solidFill>
              </a:rPr>
              <a:t>功能</a:t>
            </a:r>
            <a:r>
              <a:rPr lang="en-US" altLang="zh-CN" sz="1400" dirty="0">
                <a:solidFill>
                  <a:srgbClr val="0000CC"/>
                </a:solidFill>
              </a:rPr>
              <a:t>OK</a:t>
            </a:r>
            <a:r>
              <a:rPr lang="zh-CN" altLang="en-US" sz="1400" dirty="0">
                <a:solidFill>
                  <a:srgbClr val="0000CC"/>
                </a:solidFill>
              </a:rPr>
              <a:t>的半成品</a:t>
            </a:r>
            <a:endParaRPr lang="en-US" altLang="zh-CN" sz="14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sp>
        <p:nvSpPr>
          <p:cNvPr id="7" name="Rectangle 2">
            <a:extLst>
              <a:ext uri="{FF2B5EF4-FFF2-40B4-BE49-F238E27FC236}">
                <a16:creationId xmlns:a16="http://schemas.microsoft.com/office/drawing/2014/main" id="{3EDA3217-89C7-4152-A5BF-EA303B92749F}"/>
              </a:ext>
            </a:extLst>
          </p:cNvPr>
          <p:cNvSpPr>
            <a:spLocks noGrp="1" noChangeArrowheads="1"/>
          </p:cNvSpPr>
          <p:nvPr>
            <p:ph type="title"/>
          </p:nvPr>
        </p:nvSpPr>
        <p:spPr>
          <a:xfrm>
            <a:off x="1524000" y="0"/>
            <a:ext cx="9144000" cy="914400"/>
          </a:xfrm>
        </p:spPr>
        <p:txBody>
          <a:bodyPr/>
          <a:lstStyle/>
          <a:p>
            <a:pPr eaLnBrk="1" hangingPunct="1"/>
            <a:r>
              <a:rPr lang="en-US" altLang="zh-CN" dirty="0"/>
              <a:t>6. Set up production line</a:t>
            </a:r>
            <a:endParaRPr lang="en-US" altLang="zh-TW" b="1" dirty="0">
              <a:latin typeface="Times New Roman" panose="02020603050405020304" pitchFamily="18" charset="0"/>
            </a:endParaRPr>
          </a:p>
        </p:txBody>
      </p:sp>
      <p:sp>
        <p:nvSpPr>
          <p:cNvPr id="8" name="Rectangle 7">
            <a:extLst>
              <a:ext uri="{FF2B5EF4-FFF2-40B4-BE49-F238E27FC236}">
                <a16:creationId xmlns:a16="http://schemas.microsoft.com/office/drawing/2014/main" id="{F5B8A4A8-E29A-450D-909D-DEF39ACE1811}"/>
              </a:ext>
            </a:extLst>
          </p:cNvPr>
          <p:cNvSpPr/>
          <p:nvPr/>
        </p:nvSpPr>
        <p:spPr bwMode="auto">
          <a:xfrm>
            <a:off x="1665514" y="2057400"/>
            <a:ext cx="8545286" cy="9144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
        <p:nvSpPr>
          <p:cNvPr id="3" name="TextBox 2">
            <a:extLst>
              <a:ext uri="{FF2B5EF4-FFF2-40B4-BE49-F238E27FC236}">
                <a16:creationId xmlns:a16="http://schemas.microsoft.com/office/drawing/2014/main" id="{3A5E94D4-C5A4-408C-A6A7-A5F88D82ABC7}"/>
              </a:ext>
            </a:extLst>
          </p:cNvPr>
          <p:cNvSpPr txBox="1"/>
          <p:nvPr/>
        </p:nvSpPr>
        <p:spPr>
          <a:xfrm>
            <a:off x="1687287" y="3081439"/>
            <a:ext cx="4916731" cy="369332"/>
          </a:xfrm>
          <a:prstGeom prst="rect">
            <a:avLst/>
          </a:prstGeom>
          <a:noFill/>
        </p:spPr>
        <p:txBody>
          <a:bodyPr wrap="none" rtlCol="0">
            <a:spAutoFit/>
          </a:bodyPr>
          <a:lstStyle/>
          <a:p>
            <a:pPr fontAlgn="base">
              <a:spcBef>
                <a:spcPct val="0"/>
              </a:spcBef>
              <a:spcAft>
                <a:spcPct val="0"/>
              </a:spcAft>
            </a:pPr>
            <a:r>
              <a:rPr kumimoji="1" lang="en-US" b="1" dirty="0">
                <a:solidFill>
                  <a:srgbClr val="000000"/>
                </a:solidFill>
                <a:latin typeface="Arial" panose="020B0604020202020204" pitchFamily="34" charset="0"/>
                <a:ea typeface="新細明體" panose="02020500000000000000" pitchFamily="18" charset="-120"/>
              </a:rPr>
              <a:t>*Document and fixture/equip etc.. checking</a:t>
            </a:r>
          </a:p>
        </p:txBody>
      </p:sp>
      <p:sp>
        <p:nvSpPr>
          <p:cNvPr id="10" name="Rectangle 9">
            <a:extLst>
              <a:ext uri="{FF2B5EF4-FFF2-40B4-BE49-F238E27FC236}">
                <a16:creationId xmlns:a16="http://schemas.microsoft.com/office/drawing/2014/main" id="{91BD4B93-F1C4-4777-9EBF-D1054CA98D2B}"/>
              </a:ext>
            </a:extLst>
          </p:cNvPr>
          <p:cNvSpPr/>
          <p:nvPr/>
        </p:nvSpPr>
        <p:spPr bwMode="auto">
          <a:xfrm>
            <a:off x="1665514" y="3049564"/>
            <a:ext cx="8545286" cy="9144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a:extLst>
              <a:ext uri="{FF2B5EF4-FFF2-40B4-BE49-F238E27FC236}">
                <a16:creationId xmlns:a16="http://schemas.microsoft.com/office/drawing/2014/main" id="{F191DA68-8163-48E1-80FB-9A9B3D04B4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922D3850-DDBE-4A2A-B129-34C5EA3F117D}" type="slidenum">
              <a:rPr lang="en-US" altLang="zh-TW" b="0">
                <a:solidFill>
                  <a:srgbClr val="FFFFFF"/>
                </a:solidFill>
              </a:rPr>
              <a:pPr eaLnBrk="1" fontAlgn="base" hangingPunct="1">
                <a:spcBef>
                  <a:spcPct val="0"/>
                </a:spcBef>
                <a:spcAft>
                  <a:spcPct val="0"/>
                </a:spcAft>
              </a:pPr>
              <a:t>13</a:t>
            </a:fld>
            <a:endParaRPr lang="en-US" altLang="zh-TW" b="0">
              <a:solidFill>
                <a:srgbClr val="FFFFFF"/>
              </a:solidFill>
            </a:endParaRPr>
          </a:p>
        </p:txBody>
      </p:sp>
      <p:sp>
        <p:nvSpPr>
          <p:cNvPr id="13315" name="Rectangle 2">
            <a:extLst>
              <a:ext uri="{FF2B5EF4-FFF2-40B4-BE49-F238E27FC236}">
                <a16:creationId xmlns:a16="http://schemas.microsoft.com/office/drawing/2014/main" id="{2F8C2029-DE88-4533-B1A8-E9D52C6A5FD7}"/>
              </a:ext>
            </a:extLst>
          </p:cNvPr>
          <p:cNvSpPr>
            <a:spLocks noGrp="1" noChangeArrowheads="1"/>
          </p:cNvSpPr>
          <p:nvPr>
            <p:ph type="title"/>
          </p:nvPr>
        </p:nvSpPr>
        <p:spPr>
          <a:xfrm>
            <a:off x="1524000" y="0"/>
            <a:ext cx="9144000" cy="914400"/>
          </a:xfrm>
        </p:spPr>
        <p:txBody>
          <a:bodyPr/>
          <a:lstStyle/>
          <a:p>
            <a:pPr eaLnBrk="1" hangingPunct="1"/>
            <a:r>
              <a:rPr lang="en-US" altLang="zh-TW" dirty="0">
                <a:latin typeface="Times New Roman" panose="02020603050405020304" pitchFamily="18" charset="0"/>
              </a:rPr>
              <a:t>Reference</a:t>
            </a:r>
          </a:p>
        </p:txBody>
      </p:sp>
      <p:sp>
        <p:nvSpPr>
          <p:cNvPr id="13316" name="Rectangle 3">
            <a:extLst>
              <a:ext uri="{FF2B5EF4-FFF2-40B4-BE49-F238E27FC236}">
                <a16:creationId xmlns:a16="http://schemas.microsoft.com/office/drawing/2014/main" id="{7E054F97-DB9B-4CCF-B78B-488D5A656995}"/>
              </a:ext>
            </a:extLst>
          </p:cNvPr>
          <p:cNvSpPr>
            <a:spLocks noGrp="1" noChangeArrowheads="1"/>
          </p:cNvSpPr>
          <p:nvPr>
            <p:ph type="body" idx="1"/>
          </p:nvPr>
        </p:nvSpPr>
        <p:spPr>
          <a:xfrm>
            <a:off x="1828800" y="1143000"/>
            <a:ext cx="8686800" cy="5257800"/>
          </a:xfrm>
        </p:spPr>
        <p:txBody>
          <a:bodyPr/>
          <a:lstStyle/>
          <a:p>
            <a:pPr marL="457200" indent="-457200" eaLnBrk="1" hangingPunct="1">
              <a:lnSpc>
                <a:spcPct val="120000"/>
              </a:lnSpc>
              <a:spcBef>
                <a:spcPct val="25000"/>
              </a:spcBef>
              <a:spcAft>
                <a:spcPct val="25000"/>
              </a:spcAft>
              <a:buNone/>
            </a:pPr>
            <a:r>
              <a:rPr lang="zh-CN" altLang="en-US" sz="1800" dirty="0">
                <a:solidFill>
                  <a:srgbClr val="0000CC"/>
                </a:solidFill>
              </a:rPr>
              <a:t>例如：</a:t>
            </a:r>
            <a:r>
              <a:rPr lang="en-US" altLang="zh-CN" sz="1800" dirty="0">
                <a:solidFill>
                  <a:srgbClr val="0000CC"/>
                </a:solidFill>
              </a:rPr>
              <a:t>97</a:t>
            </a:r>
            <a:r>
              <a:rPr lang="zh-CN" altLang="en-US" sz="1800" dirty="0">
                <a:solidFill>
                  <a:srgbClr val="0000CC"/>
                </a:solidFill>
              </a:rPr>
              <a:t>階在</a:t>
            </a:r>
            <a:r>
              <a:rPr lang="en-US" altLang="zh-CN" sz="1800" dirty="0">
                <a:solidFill>
                  <a:srgbClr val="0000CC"/>
                </a:solidFill>
              </a:rPr>
              <a:t>PLM</a:t>
            </a:r>
            <a:r>
              <a:rPr lang="zh-CN" altLang="en-US" sz="1800" dirty="0">
                <a:solidFill>
                  <a:srgbClr val="0000CC"/>
                </a:solidFill>
              </a:rPr>
              <a:t>系統中用單號查詢</a:t>
            </a:r>
            <a:r>
              <a:rPr lang="en-US" altLang="zh-CN" sz="1800" dirty="0">
                <a:solidFill>
                  <a:srgbClr val="0000CC"/>
                </a:solidFill>
              </a:rPr>
              <a:t>Gerber</a:t>
            </a:r>
            <a:r>
              <a:rPr lang="zh-CN" altLang="en-US" sz="1800" dirty="0">
                <a:solidFill>
                  <a:srgbClr val="0000CC"/>
                </a:solidFill>
              </a:rPr>
              <a:t>文件和零件位置圖</a:t>
            </a: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pic>
        <p:nvPicPr>
          <p:cNvPr id="13317" name="Picture 3">
            <a:extLst>
              <a:ext uri="{FF2B5EF4-FFF2-40B4-BE49-F238E27FC236}">
                <a16:creationId xmlns:a16="http://schemas.microsoft.com/office/drawing/2014/main" id="{EEA1FF48-C975-46F4-8D78-59AAFB6D0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0200"/>
            <a:ext cx="8724900"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4">
            <a:extLst>
              <a:ext uri="{FF2B5EF4-FFF2-40B4-BE49-F238E27FC236}">
                <a16:creationId xmlns:a16="http://schemas.microsoft.com/office/drawing/2014/main" id="{77E2BBDC-69C6-4B0B-AE7B-74AE99FA5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6" y="4495801"/>
            <a:ext cx="89249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a:extLst>
              <a:ext uri="{FF2B5EF4-FFF2-40B4-BE49-F238E27FC236}">
                <a16:creationId xmlns:a16="http://schemas.microsoft.com/office/drawing/2014/main" id="{322D1046-6549-4757-BCB0-936812C739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898A0DDC-85CD-4828-A6EA-AFEB8F147B16}" type="slidenum">
              <a:rPr lang="en-US" altLang="zh-TW" b="0">
                <a:solidFill>
                  <a:srgbClr val="FFFFFF"/>
                </a:solidFill>
              </a:rPr>
              <a:pPr eaLnBrk="1" fontAlgn="base" hangingPunct="1">
                <a:spcBef>
                  <a:spcPct val="0"/>
                </a:spcBef>
                <a:spcAft>
                  <a:spcPct val="0"/>
                </a:spcAft>
              </a:pPr>
              <a:t>14</a:t>
            </a:fld>
            <a:endParaRPr lang="en-US" altLang="zh-TW" b="0">
              <a:solidFill>
                <a:srgbClr val="FFFFFF"/>
              </a:solidFill>
            </a:endParaRPr>
          </a:p>
        </p:txBody>
      </p:sp>
      <p:sp>
        <p:nvSpPr>
          <p:cNvPr id="14340" name="Rectangle 3">
            <a:extLst>
              <a:ext uri="{FF2B5EF4-FFF2-40B4-BE49-F238E27FC236}">
                <a16:creationId xmlns:a16="http://schemas.microsoft.com/office/drawing/2014/main" id="{5471B603-5F72-4783-B64E-70A8CDB4FBBD}"/>
              </a:ext>
            </a:extLst>
          </p:cNvPr>
          <p:cNvSpPr>
            <a:spLocks noGrp="1" noChangeArrowheads="1"/>
          </p:cNvSpPr>
          <p:nvPr>
            <p:ph type="body" idx="1"/>
          </p:nvPr>
        </p:nvSpPr>
        <p:spPr>
          <a:xfrm>
            <a:off x="1828800" y="1143000"/>
            <a:ext cx="8686800" cy="5257800"/>
          </a:xfrm>
        </p:spPr>
        <p:txBody>
          <a:bodyPr/>
          <a:lstStyle/>
          <a:p>
            <a:pPr marL="457200" indent="-457200" eaLnBrk="1" hangingPunct="1">
              <a:lnSpc>
                <a:spcPct val="120000"/>
              </a:lnSpc>
              <a:spcBef>
                <a:spcPct val="25000"/>
              </a:spcBef>
              <a:spcAft>
                <a:spcPct val="25000"/>
              </a:spcAft>
              <a:buNone/>
            </a:pPr>
            <a:r>
              <a:rPr lang="zh-CN" altLang="en-US" sz="1800" dirty="0">
                <a:solidFill>
                  <a:srgbClr val="0000CC"/>
                </a:solidFill>
              </a:rPr>
              <a:t>例如：</a:t>
            </a:r>
            <a:r>
              <a:rPr lang="en-US" altLang="zh-CN" sz="1800" dirty="0">
                <a:solidFill>
                  <a:srgbClr val="0000CC"/>
                </a:solidFill>
              </a:rPr>
              <a:t>98</a:t>
            </a:r>
            <a:r>
              <a:rPr lang="zh-CN" altLang="en-US" sz="1800" dirty="0">
                <a:solidFill>
                  <a:srgbClr val="0000CC"/>
                </a:solidFill>
              </a:rPr>
              <a:t>階在</a:t>
            </a:r>
            <a:r>
              <a:rPr lang="en-US" altLang="zh-CN" sz="1800" dirty="0">
                <a:solidFill>
                  <a:srgbClr val="0000CC"/>
                </a:solidFill>
              </a:rPr>
              <a:t>PLM</a:t>
            </a:r>
            <a:r>
              <a:rPr lang="zh-CN" altLang="en-US" sz="1800" dirty="0">
                <a:solidFill>
                  <a:srgbClr val="0000CC"/>
                </a:solidFill>
              </a:rPr>
              <a:t>系統中用</a:t>
            </a:r>
            <a:r>
              <a:rPr lang="en-US" altLang="zh-CN" sz="1800" dirty="0">
                <a:solidFill>
                  <a:srgbClr val="0000CC"/>
                </a:solidFill>
              </a:rPr>
              <a:t>98</a:t>
            </a:r>
            <a:r>
              <a:rPr lang="zh-CN" altLang="en-US" sz="1800" dirty="0">
                <a:solidFill>
                  <a:srgbClr val="0000CC"/>
                </a:solidFill>
              </a:rPr>
              <a:t>料號查詢韌體版本通知書</a:t>
            </a:r>
            <a:r>
              <a:rPr lang="en-US" altLang="zh-CN" sz="1800" dirty="0">
                <a:solidFill>
                  <a:srgbClr val="0000CC"/>
                </a:solidFill>
              </a:rPr>
              <a:t>+QC check Item</a:t>
            </a:r>
            <a:r>
              <a:rPr lang="zh-CN" altLang="en-US" sz="1800" dirty="0">
                <a:solidFill>
                  <a:srgbClr val="0000CC"/>
                </a:solidFill>
              </a:rPr>
              <a:t>機構組力圖</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zh-CN" altLang="en-US" sz="1800" dirty="0">
                <a:solidFill>
                  <a:srgbClr val="0000CC"/>
                </a:solidFill>
              </a:rPr>
              <a:t>機種組力圖</a:t>
            </a: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pic>
        <p:nvPicPr>
          <p:cNvPr id="14341" name="Picture 2">
            <a:extLst>
              <a:ext uri="{FF2B5EF4-FFF2-40B4-BE49-F238E27FC236}">
                <a16:creationId xmlns:a16="http://schemas.microsoft.com/office/drawing/2014/main" id="{625B0CCD-5310-43B8-AAE7-73E30FBA2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057400"/>
            <a:ext cx="7667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3">
            <a:extLst>
              <a:ext uri="{FF2B5EF4-FFF2-40B4-BE49-F238E27FC236}">
                <a16:creationId xmlns:a16="http://schemas.microsoft.com/office/drawing/2014/main" id="{929B784A-EB2F-4117-8753-23DD7633E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86201"/>
            <a:ext cx="737235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1FC46B01-1A38-4440-AA46-6C06C092C7DD}"/>
              </a:ext>
            </a:extLst>
          </p:cNvPr>
          <p:cNvSpPr txBox="1">
            <a:spLocks noChangeArrowheads="1"/>
          </p:cNvSpPr>
          <p:nvPr/>
        </p:nvSpPr>
        <p:spPr bwMode="auto">
          <a:xfrm>
            <a:off x="152400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rgbClr val="FFFFFF"/>
                </a:solidFill>
                <a:latin typeface="+mj-lt"/>
                <a:ea typeface="+mj-ea"/>
                <a:cs typeface="+mj-cs"/>
              </a:defRPr>
            </a:lvl1pPr>
            <a:lvl2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2pPr>
            <a:lvl3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3pPr>
            <a:lvl4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4pPr>
            <a:lvl5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5pPr>
            <a:lvl6pPr marL="457200" algn="ctr" rtl="0" fontAlgn="base">
              <a:spcBef>
                <a:spcPct val="0"/>
              </a:spcBef>
              <a:spcAft>
                <a:spcPct val="0"/>
              </a:spcAft>
              <a:defRPr kumimoji="1" sz="4400">
                <a:solidFill>
                  <a:srgbClr val="FFFFFF"/>
                </a:solidFill>
                <a:latin typeface="Times" pitchFamily="18" charset="0"/>
                <a:ea typeface="新細明體" pitchFamily="18" charset="-120"/>
              </a:defRPr>
            </a:lvl6pPr>
            <a:lvl7pPr marL="914400" algn="ctr" rtl="0" fontAlgn="base">
              <a:spcBef>
                <a:spcPct val="0"/>
              </a:spcBef>
              <a:spcAft>
                <a:spcPct val="0"/>
              </a:spcAft>
              <a:defRPr kumimoji="1" sz="4400">
                <a:solidFill>
                  <a:srgbClr val="FFFFFF"/>
                </a:solidFill>
                <a:latin typeface="Times" pitchFamily="18" charset="0"/>
                <a:ea typeface="新細明體" pitchFamily="18" charset="-120"/>
              </a:defRPr>
            </a:lvl7pPr>
            <a:lvl8pPr marL="1371600" algn="ctr" rtl="0" fontAlgn="base">
              <a:spcBef>
                <a:spcPct val="0"/>
              </a:spcBef>
              <a:spcAft>
                <a:spcPct val="0"/>
              </a:spcAft>
              <a:defRPr kumimoji="1" sz="4400">
                <a:solidFill>
                  <a:srgbClr val="FFFFFF"/>
                </a:solidFill>
                <a:latin typeface="Times" pitchFamily="18" charset="0"/>
                <a:ea typeface="新細明體" pitchFamily="18" charset="-120"/>
              </a:defRPr>
            </a:lvl8pPr>
            <a:lvl9pPr marL="1828800" algn="ctr" rtl="0" fontAlgn="base">
              <a:spcBef>
                <a:spcPct val="0"/>
              </a:spcBef>
              <a:spcAft>
                <a:spcPct val="0"/>
              </a:spcAft>
              <a:defRPr kumimoji="1" sz="4400">
                <a:solidFill>
                  <a:srgbClr val="FFFFFF"/>
                </a:solidFill>
                <a:latin typeface="Times" pitchFamily="18" charset="0"/>
                <a:ea typeface="新細明體" pitchFamily="18" charset="-120"/>
              </a:defRPr>
            </a:lvl9pPr>
          </a:lstStyle>
          <a:p>
            <a:pPr eaLnBrk="1" hangingPunct="1"/>
            <a:r>
              <a:rPr lang="en-US" altLang="zh-TW" kern="0">
                <a:latin typeface="Times New Roman" panose="02020603050405020304" pitchFamily="18" charset="0"/>
                <a:ea typeface="新細明體"/>
              </a:rPr>
              <a:t>Reference</a:t>
            </a:r>
            <a:endParaRPr lang="en-US" altLang="zh-TW" kern="0" dirty="0">
              <a:latin typeface="Times New Roman" panose="02020603050405020304" pitchFamily="18" charset="0"/>
              <a:ea typeface="新細明體"/>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a:extLst>
              <a:ext uri="{FF2B5EF4-FFF2-40B4-BE49-F238E27FC236}">
                <a16:creationId xmlns:a16="http://schemas.microsoft.com/office/drawing/2014/main" id="{41235D2F-8F4F-4669-887C-CA52BF5968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963C4815-0F54-4789-84E1-27872092EA49}" type="slidenum">
              <a:rPr lang="en-US" altLang="zh-TW" b="0">
                <a:solidFill>
                  <a:srgbClr val="FFFFFF"/>
                </a:solidFill>
              </a:rPr>
              <a:pPr eaLnBrk="1" fontAlgn="base" hangingPunct="1">
                <a:spcBef>
                  <a:spcPct val="0"/>
                </a:spcBef>
                <a:spcAft>
                  <a:spcPct val="0"/>
                </a:spcAft>
              </a:pPr>
              <a:t>15</a:t>
            </a:fld>
            <a:endParaRPr lang="en-US" altLang="zh-TW" b="0">
              <a:solidFill>
                <a:srgbClr val="FFFFFF"/>
              </a:solidFill>
            </a:endParaRPr>
          </a:p>
        </p:txBody>
      </p:sp>
      <p:sp>
        <p:nvSpPr>
          <p:cNvPr id="15364" name="Rectangle 3">
            <a:extLst>
              <a:ext uri="{FF2B5EF4-FFF2-40B4-BE49-F238E27FC236}">
                <a16:creationId xmlns:a16="http://schemas.microsoft.com/office/drawing/2014/main" id="{A5809989-04B7-4B46-93F3-4B2873615C4E}"/>
              </a:ext>
            </a:extLst>
          </p:cNvPr>
          <p:cNvSpPr>
            <a:spLocks noGrp="1" noChangeArrowheads="1"/>
          </p:cNvSpPr>
          <p:nvPr>
            <p:ph type="body" idx="1"/>
          </p:nvPr>
        </p:nvSpPr>
        <p:spPr>
          <a:xfrm>
            <a:off x="1828800" y="1143000"/>
            <a:ext cx="8686800" cy="5257800"/>
          </a:xfrm>
        </p:spPr>
        <p:txBody>
          <a:bodyPr/>
          <a:lstStyle/>
          <a:p>
            <a:pPr marL="457200" indent="-457200" eaLnBrk="1" hangingPunct="1">
              <a:lnSpc>
                <a:spcPct val="120000"/>
              </a:lnSpc>
              <a:spcBef>
                <a:spcPct val="25000"/>
              </a:spcBef>
              <a:spcAft>
                <a:spcPct val="25000"/>
              </a:spcAft>
              <a:buNone/>
            </a:pPr>
            <a:r>
              <a:rPr lang="zh-CN" altLang="en-US" sz="1800" dirty="0">
                <a:solidFill>
                  <a:srgbClr val="0000CC"/>
                </a:solidFill>
              </a:rPr>
              <a:t>例如：韌體版本通知書</a:t>
            </a:r>
            <a:r>
              <a:rPr lang="en-US" altLang="zh-CN" sz="1800" dirty="0">
                <a:solidFill>
                  <a:srgbClr val="0000CC"/>
                </a:solidFill>
              </a:rPr>
              <a:t>+QC check Item</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pic>
        <p:nvPicPr>
          <p:cNvPr id="15365" name="Picture 2">
            <a:extLst>
              <a:ext uri="{FF2B5EF4-FFF2-40B4-BE49-F238E27FC236}">
                <a16:creationId xmlns:a16="http://schemas.microsoft.com/office/drawing/2014/main" id="{D13C84EA-A5E0-443A-ACA8-4BC340E00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6" y="1524000"/>
            <a:ext cx="83153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a:extLst>
              <a:ext uri="{FF2B5EF4-FFF2-40B4-BE49-F238E27FC236}">
                <a16:creationId xmlns:a16="http://schemas.microsoft.com/office/drawing/2014/main" id="{E66F8A29-7C03-478C-BA03-5EDF2C0E4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86200"/>
            <a:ext cx="75628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E80C2361-5CB5-4CD6-8C83-EF6FFA3E957D}"/>
              </a:ext>
            </a:extLst>
          </p:cNvPr>
          <p:cNvSpPr txBox="1">
            <a:spLocks noChangeArrowheads="1"/>
          </p:cNvSpPr>
          <p:nvPr/>
        </p:nvSpPr>
        <p:spPr bwMode="auto">
          <a:xfrm>
            <a:off x="1600200" y="-762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rgbClr val="FFFFFF"/>
                </a:solidFill>
                <a:latin typeface="+mj-lt"/>
                <a:ea typeface="+mj-ea"/>
                <a:cs typeface="+mj-cs"/>
              </a:defRPr>
            </a:lvl1pPr>
            <a:lvl2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2pPr>
            <a:lvl3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3pPr>
            <a:lvl4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4pPr>
            <a:lvl5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5pPr>
            <a:lvl6pPr marL="457200" algn="ctr" rtl="0" fontAlgn="base">
              <a:spcBef>
                <a:spcPct val="0"/>
              </a:spcBef>
              <a:spcAft>
                <a:spcPct val="0"/>
              </a:spcAft>
              <a:defRPr kumimoji="1" sz="4400">
                <a:solidFill>
                  <a:srgbClr val="FFFFFF"/>
                </a:solidFill>
                <a:latin typeface="Times" pitchFamily="18" charset="0"/>
                <a:ea typeface="新細明體" pitchFamily="18" charset="-120"/>
              </a:defRPr>
            </a:lvl6pPr>
            <a:lvl7pPr marL="914400" algn="ctr" rtl="0" fontAlgn="base">
              <a:spcBef>
                <a:spcPct val="0"/>
              </a:spcBef>
              <a:spcAft>
                <a:spcPct val="0"/>
              </a:spcAft>
              <a:defRPr kumimoji="1" sz="4400">
                <a:solidFill>
                  <a:srgbClr val="FFFFFF"/>
                </a:solidFill>
                <a:latin typeface="Times" pitchFamily="18" charset="0"/>
                <a:ea typeface="新細明體" pitchFamily="18" charset="-120"/>
              </a:defRPr>
            </a:lvl7pPr>
            <a:lvl8pPr marL="1371600" algn="ctr" rtl="0" fontAlgn="base">
              <a:spcBef>
                <a:spcPct val="0"/>
              </a:spcBef>
              <a:spcAft>
                <a:spcPct val="0"/>
              </a:spcAft>
              <a:defRPr kumimoji="1" sz="4400">
                <a:solidFill>
                  <a:srgbClr val="FFFFFF"/>
                </a:solidFill>
                <a:latin typeface="Times" pitchFamily="18" charset="0"/>
                <a:ea typeface="新細明體" pitchFamily="18" charset="-120"/>
              </a:defRPr>
            </a:lvl8pPr>
            <a:lvl9pPr marL="1828800" algn="ctr" rtl="0" fontAlgn="base">
              <a:spcBef>
                <a:spcPct val="0"/>
              </a:spcBef>
              <a:spcAft>
                <a:spcPct val="0"/>
              </a:spcAft>
              <a:defRPr kumimoji="1" sz="4400">
                <a:solidFill>
                  <a:srgbClr val="FFFFFF"/>
                </a:solidFill>
                <a:latin typeface="Times" pitchFamily="18" charset="0"/>
                <a:ea typeface="新細明體" pitchFamily="18" charset="-120"/>
              </a:defRPr>
            </a:lvl9pPr>
          </a:lstStyle>
          <a:p>
            <a:pPr eaLnBrk="1" hangingPunct="1"/>
            <a:r>
              <a:rPr lang="en-US" altLang="zh-TW" kern="0">
                <a:latin typeface="Times New Roman" panose="02020603050405020304" pitchFamily="18" charset="0"/>
                <a:ea typeface="新細明體"/>
              </a:rPr>
              <a:t>Reference</a:t>
            </a:r>
            <a:endParaRPr lang="en-US" altLang="zh-TW" kern="0" dirty="0">
              <a:latin typeface="Times New Roman" panose="02020603050405020304" pitchFamily="18" charset="0"/>
              <a:ea typeface="新細明體"/>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a:extLst>
              <a:ext uri="{FF2B5EF4-FFF2-40B4-BE49-F238E27FC236}">
                <a16:creationId xmlns:a16="http://schemas.microsoft.com/office/drawing/2014/main" id="{A7E415D5-BBDD-43AB-907D-0FC48B0F6F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07975AF9-C226-44ED-9D63-E99CB77975F2}" type="slidenum">
              <a:rPr lang="en-US" altLang="zh-TW" b="0">
                <a:solidFill>
                  <a:srgbClr val="FFFFFF"/>
                </a:solidFill>
              </a:rPr>
              <a:pPr eaLnBrk="1" fontAlgn="base" hangingPunct="1">
                <a:spcBef>
                  <a:spcPct val="0"/>
                </a:spcBef>
                <a:spcAft>
                  <a:spcPct val="0"/>
                </a:spcAft>
              </a:pPr>
              <a:t>16</a:t>
            </a:fld>
            <a:endParaRPr lang="en-US" altLang="zh-TW" b="0">
              <a:solidFill>
                <a:srgbClr val="FFFFFF"/>
              </a:solidFill>
            </a:endParaRPr>
          </a:p>
        </p:txBody>
      </p:sp>
      <p:sp>
        <p:nvSpPr>
          <p:cNvPr id="16388" name="Rectangle 3">
            <a:extLst>
              <a:ext uri="{FF2B5EF4-FFF2-40B4-BE49-F238E27FC236}">
                <a16:creationId xmlns:a16="http://schemas.microsoft.com/office/drawing/2014/main" id="{3C5FE0FF-E873-4C02-B90E-F02BAEEE3DF2}"/>
              </a:ext>
            </a:extLst>
          </p:cNvPr>
          <p:cNvSpPr>
            <a:spLocks noGrp="1" noChangeArrowheads="1"/>
          </p:cNvSpPr>
          <p:nvPr>
            <p:ph type="body" idx="1"/>
          </p:nvPr>
        </p:nvSpPr>
        <p:spPr>
          <a:xfrm>
            <a:off x="1828800" y="1143000"/>
            <a:ext cx="8686800" cy="5257800"/>
          </a:xfrm>
        </p:spPr>
        <p:txBody>
          <a:bodyPr/>
          <a:lstStyle/>
          <a:p>
            <a:pPr marL="457200" indent="-457200" eaLnBrk="1" hangingPunct="1">
              <a:lnSpc>
                <a:spcPct val="120000"/>
              </a:lnSpc>
              <a:spcBef>
                <a:spcPct val="25000"/>
              </a:spcBef>
              <a:spcAft>
                <a:spcPct val="25000"/>
              </a:spcAft>
              <a:buNone/>
            </a:pPr>
            <a:r>
              <a:rPr lang="zh-CN" altLang="en-US" sz="1800" dirty="0">
                <a:solidFill>
                  <a:srgbClr val="0000CC"/>
                </a:solidFill>
              </a:rPr>
              <a:t>例如：</a:t>
            </a:r>
            <a:r>
              <a:rPr lang="en-US" altLang="zh-CN" sz="1800" dirty="0">
                <a:solidFill>
                  <a:srgbClr val="0000CC"/>
                </a:solidFill>
              </a:rPr>
              <a:t>99</a:t>
            </a:r>
            <a:r>
              <a:rPr lang="zh-CN" altLang="en-US" sz="1800" dirty="0">
                <a:solidFill>
                  <a:srgbClr val="0000CC"/>
                </a:solidFill>
              </a:rPr>
              <a:t>階在</a:t>
            </a:r>
            <a:r>
              <a:rPr lang="en-US" altLang="zh-CN" sz="1800" dirty="0">
                <a:solidFill>
                  <a:srgbClr val="0000CC"/>
                </a:solidFill>
              </a:rPr>
              <a:t>PLM</a:t>
            </a:r>
            <a:r>
              <a:rPr lang="zh-CN" altLang="en-US" sz="1800" dirty="0">
                <a:solidFill>
                  <a:srgbClr val="0000CC"/>
                </a:solidFill>
              </a:rPr>
              <a:t>系統中用</a:t>
            </a:r>
            <a:r>
              <a:rPr lang="en-US" altLang="zh-CN" sz="1800" dirty="0">
                <a:solidFill>
                  <a:srgbClr val="0000CC"/>
                </a:solidFill>
              </a:rPr>
              <a:t>99</a:t>
            </a:r>
            <a:r>
              <a:rPr lang="zh-CN" altLang="en-US" sz="1800" dirty="0">
                <a:solidFill>
                  <a:srgbClr val="0000CC"/>
                </a:solidFill>
              </a:rPr>
              <a:t>料號查詢</a:t>
            </a:r>
            <a:r>
              <a:rPr lang="en-US" altLang="zh-CN" sz="1800" dirty="0">
                <a:solidFill>
                  <a:srgbClr val="0000CC"/>
                </a:solidFill>
              </a:rPr>
              <a:t>SOP,</a:t>
            </a:r>
            <a:r>
              <a:rPr lang="zh-CN" altLang="en-US" sz="1800" dirty="0">
                <a:solidFill>
                  <a:srgbClr val="0000CC"/>
                </a:solidFill>
              </a:rPr>
              <a:t>點擊</a:t>
            </a:r>
            <a:r>
              <a:rPr lang="en-US" altLang="zh-CN" sz="1800" dirty="0">
                <a:solidFill>
                  <a:srgbClr val="0000CC"/>
                </a:solidFill>
              </a:rPr>
              <a:t>SOP,</a:t>
            </a:r>
            <a:r>
              <a:rPr lang="zh-CN" altLang="en-US" sz="1800" dirty="0">
                <a:solidFill>
                  <a:srgbClr val="0000CC"/>
                </a:solidFill>
              </a:rPr>
              <a:t>打開之後就是作業內容</a:t>
            </a: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pic>
        <p:nvPicPr>
          <p:cNvPr id="16389" name="Picture 2">
            <a:extLst>
              <a:ext uri="{FF2B5EF4-FFF2-40B4-BE49-F238E27FC236}">
                <a16:creationId xmlns:a16="http://schemas.microsoft.com/office/drawing/2014/main" id="{B5CF7946-2435-4149-9973-0480E025B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77152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a:extLst>
              <a:ext uri="{FF2B5EF4-FFF2-40B4-BE49-F238E27FC236}">
                <a16:creationId xmlns:a16="http://schemas.microsoft.com/office/drawing/2014/main" id="{A089BEF5-DA9F-43D3-93AD-C48F67398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86201"/>
            <a:ext cx="81534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DD53CA5-6E20-4A67-8F30-F49B0C60D0BF}"/>
              </a:ext>
            </a:extLst>
          </p:cNvPr>
          <p:cNvSpPr>
            <a:spLocks noGrp="1"/>
          </p:cNvSpPr>
          <p:nvPr>
            <p:ph type="title"/>
          </p:nvPr>
        </p:nvSpPr>
        <p:spPr>
          <a:xfrm>
            <a:off x="2209800" y="114300"/>
            <a:ext cx="7772400" cy="609600"/>
          </a:xfrm>
        </p:spPr>
        <p:txBody>
          <a:bodyPr/>
          <a:lstStyle/>
          <a:p>
            <a:r>
              <a:rPr lang="en-US" dirty="0"/>
              <a:t>Reference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投影片編號版面配置區 3">
            <a:extLst>
              <a:ext uri="{FF2B5EF4-FFF2-40B4-BE49-F238E27FC236}">
                <a16:creationId xmlns:a16="http://schemas.microsoft.com/office/drawing/2014/main" id="{FF1D9FAD-278A-4780-A26A-6124EB26B1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9D0B3BA6-449F-48E6-9134-F3E58C9E1822}" type="slidenum">
              <a:rPr lang="en-US" altLang="zh-TW" b="0">
                <a:solidFill>
                  <a:srgbClr val="FFFFFF"/>
                </a:solidFill>
              </a:rPr>
              <a:pPr eaLnBrk="1" fontAlgn="base" hangingPunct="1">
                <a:spcBef>
                  <a:spcPct val="0"/>
                </a:spcBef>
                <a:spcAft>
                  <a:spcPct val="0"/>
                </a:spcAft>
              </a:pPr>
              <a:t>17</a:t>
            </a:fld>
            <a:endParaRPr lang="en-US" altLang="zh-TW" b="0">
              <a:solidFill>
                <a:srgbClr val="FFFFFF"/>
              </a:solidFill>
            </a:endParaRPr>
          </a:p>
        </p:txBody>
      </p:sp>
      <p:sp>
        <p:nvSpPr>
          <p:cNvPr id="4102" name="Rectangle 3">
            <a:extLst>
              <a:ext uri="{FF2B5EF4-FFF2-40B4-BE49-F238E27FC236}">
                <a16:creationId xmlns:a16="http://schemas.microsoft.com/office/drawing/2014/main" id="{A9BCE91E-ED7B-433B-832F-A787FD3213DB}"/>
              </a:ext>
            </a:extLst>
          </p:cNvPr>
          <p:cNvSpPr>
            <a:spLocks noGrp="1" noChangeArrowheads="1"/>
          </p:cNvSpPr>
          <p:nvPr>
            <p:ph type="body" idx="1"/>
          </p:nvPr>
        </p:nvSpPr>
        <p:spPr>
          <a:xfrm>
            <a:off x="1828800" y="1066800"/>
            <a:ext cx="8686800" cy="5257800"/>
          </a:xfrm>
        </p:spPr>
        <p:txBody>
          <a:bodyPr/>
          <a:lstStyle/>
          <a:p>
            <a:pPr marL="457200" indent="-457200" eaLnBrk="1" hangingPunct="1">
              <a:lnSpc>
                <a:spcPct val="120000"/>
              </a:lnSpc>
              <a:spcBef>
                <a:spcPct val="25000"/>
              </a:spcBef>
              <a:spcAft>
                <a:spcPct val="25000"/>
              </a:spcAft>
              <a:buNone/>
            </a:pPr>
            <a:r>
              <a:rPr lang="en-US" altLang="zh-CN" sz="1800" dirty="0">
                <a:solidFill>
                  <a:srgbClr val="0000CC"/>
                </a:solidFill>
              </a:rPr>
              <a:t>7.</a:t>
            </a:r>
            <a:r>
              <a:rPr lang="zh-CN" altLang="en-US" sz="1800" dirty="0">
                <a:solidFill>
                  <a:srgbClr val="0000CC"/>
                </a:solidFill>
              </a:rPr>
              <a:t>發郵件給</a:t>
            </a:r>
            <a:r>
              <a:rPr lang="en-US" altLang="zh-CN" sz="1800" dirty="0">
                <a:solidFill>
                  <a:srgbClr val="0000CC"/>
                </a:solidFill>
              </a:rPr>
              <a:t>IE(</a:t>
            </a:r>
            <a:r>
              <a:rPr lang="zh-CN" altLang="en-US" sz="1800" dirty="0">
                <a:solidFill>
                  <a:srgbClr val="0000CC"/>
                </a:solidFill>
              </a:rPr>
              <a:t>線體規劃人員）</a:t>
            </a:r>
            <a:r>
              <a:rPr lang="en-US" altLang="zh-CN" sz="1800" dirty="0">
                <a:solidFill>
                  <a:srgbClr val="0000CC"/>
                </a:solidFill>
              </a:rPr>
              <a:t>,</a:t>
            </a:r>
            <a:r>
              <a:rPr lang="zh-CN" altLang="en-US" sz="1800" dirty="0">
                <a:solidFill>
                  <a:srgbClr val="0000CC"/>
                </a:solidFill>
              </a:rPr>
              <a:t>確認此機種的生產線別</a:t>
            </a:r>
            <a:r>
              <a:rPr lang="en-US" altLang="zh-CN" sz="1800" dirty="0">
                <a:solidFill>
                  <a:srgbClr val="0000CC"/>
                </a:solidFill>
              </a:rPr>
              <a:t>,</a:t>
            </a:r>
            <a:r>
              <a:rPr lang="zh-CN" altLang="en-US" sz="1800" dirty="0">
                <a:solidFill>
                  <a:srgbClr val="0000CC"/>
                </a:solidFill>
              </a:rPr>
              <a:t>以便</a:t>
            </a:r>
            <a:r>
              <a:rPr lang="en-US" altLang="zh-CN" sz="1800" dirty="0">
                <a:solidFill>
                  <a:srgbClr val="0000CC"/>
                </a:solidFill>
              </a:rPr>
              <a:t>PC</a:t>
            </a:r>
            <a:r>
              <a:rPr lang="zh-CN" altLang="en-US" sz="1800" dirty="0">
                <a:solidFill>
                  <a:srgbClr val="0000CC"/>
                </a:solidFill>
              </a:rPr>
              <a:t>安排排程</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800" dirty="0"/>
              <a:t>7. Inform IE to confirm which line is available, so PC can arrange production schedule</a:t>
            </a:r>
          </a:p>
          <a:p>
            <a:pPr marL="457200" indent="-457200" eaLnBrk="1" hangingPunct="1">
              <a:lnSpc>
                <a:spcPct val="120000"/>
              </a:lnSpc>
              <a:spcBef>
                <a:spcPct val="25000"/>
              </a:spcBef>
              <a:spcAft>
                <a:spcPct val="25000"/>
              </a:spcAft>
              <a:buNone/>
            </a:pPr>
            <a:r>
              <a:rPr lang="en-US" altLang="zh-CN" sz="1800" dirty="0">
                <a:solidFill>
                  <a:srgbClr val="0000CC"/>
                </a:solidFill>
              </a:rPr>
              <a:t>8.</a:t>
            </a:r>
            <a:r>
              <a:rPr lang="zh-CN" altLang="en-US" sz="1800" dirty="0">
                <a:solidFill>
                  <a:srgbClr val="0000CC"/>
                </a:solidFill>
              </a:rPr>
              <a:t>料況</a:t>
            </a:r>
            <a:r>
              <a:rPr lang="en-US" altLang="zh-CN" sz="1800" dirty="0">
                <a:solidFill>
                  <a:srgbClr val="0000CC"/>
                </a:solidFill>
              </a:rPr>
              <a:t>OK</a:t>
            </a:r>
            <a:r>
              <a:rPr lang="zh-CN" altLang="en-US" sz="1800" dirty="0">
                <a:solidFill>
                  <a:srgbClr val="0000CC"/>
                </a:solidFill>
              </a:rPr>
              <a:t>后</a:t>
            </a:r>
            <a:r>
              <a:rPr lang="en-US" altLang="zh-CN" sz="1800" dirty="0">
                <a:solidFill>
                  <a:srgbClr val="0000CC"/>
                </a:solidFill>
              </a:rPr>
              <a:t>,</a:t>
            </a:r>
            <a:r>
              <a:rPr lang="zh-CN" altLang="en-US" sz="1800" dirty="0">
                <a:solidFill>
                  <a:srgbClr val="0000CC"/>
                </a:solidFill>
              </a:rPr>
              <a:t>安排上線生產</a:t>
            </a:r>
            <a:r>
              <a:rPr lang="en-US" altLang="zh-CN" sz="1800" dirty="0">
                <a:solidFill>
                  <a:srgbClr val="0000CC"/>
                </a:solidFill>
              </a:rPr>
              <a:t>,</a:t>
            </a:r>
            <a:r>
              <a:rPr lang="zh-CN" altLang="en-US" sz="1800" dirty="0">
                <a:solidFill>
                  <a:srgbClr val="0000CC"/>
                </a:solidFill>
              </a:rPr>
              <a:t>追蹤試產進度</a:t>
            </a:r>
            <a:r>
              <a:rPr lang="en-US" altLang="zh-CN" sz="1800" dirty="0">
                <a:solidFill>
                  <a:srgbClr val="0000CC"/>
                </a:solidFill>
              </a:rPr>
              <a:t>,</a:t>
            </a:r>
            <a:r>
              <a:rPr lang="zh-CN" altLang="en-US" sz="1800" dirty="0">
                <a:solidFill>
                  <a:srgbClr val="0000CC"/>
                </a:solidFill>
              </a:rPr>
              <a:t>處理試產異常問題</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800" dirty="0"/>
              <a:t>8. Once material get ready , the pilot run can be started. And PM do the production tracking, assist to handle abnormal during production</a:t>
            </a:r>
          </a:p>
          <a:p>
            <a:pPr marL="457200" indent="-457200" eaLnBrk="1" hangingPunct="1">
              <a:lnSpc>
                <a:spcPct val="120000"/>
              </a:lnSpc>
              <a:spcBef>
                <a:spcPct val="25000"/>
              </a:spcBef>
              <a:spcAft>
                <a:spcPct val="25000"/>
              </a:spcAft>
              <a:buNone/>
            </a:pPr>
            <a:r>
              <a:rPr lang="en-US" altLang="zh-CN" sz="1800" dirty="0">
                <a:solidFill>
                  <a:srgbClr val="0000CC"/>
                </a:solidFill>
              </a:rPr>
              <a:t>9.</a:t>
            </a:r>
            <a:r>
              <a:rPr lang="zh-CN" altLang="en-US" sz="1800" dirty="0">
                <a:solidFill>
                  <a:srgbClr val="0000CC"/>
                </a:solidFill>
              </a:rPr>
              <a:t>試產完成后</a:t>
            </a:r>
            <a:r>
              <a:rPr lang="en-US" altLang="zh-CN" sz="1800" dirty="0">
                <a:solidFill>
                  <a:srgbClr val="0000CC"/>
                </a:solidFill>
              </a:rPr>
              <a:t>,</a:t>
            </a:r>
            <a:r>
              <a:rPr lang="zh-CN" altLang="en-US" sz="1800" dirty="0">
                <a:solidFill>
                  <a:srgbClr val="0000CC"/>
                </a:solidFill>
              </a:rPr>
              <a:t>讓</a:t>
            </a:r>
            <a:r>
              <a:rPr lang="en-US" altLang="zh-CN" sz="1800" dirty="0">
                <a:solidFill>
                  <a:srgbClr val="0000CC"/>
                </a:solidFill>
              </a:rPr>
              <a:t>PE</a:t>
            </a:r>
            <a:r>
              <a:rPr lang="zh-CN" altLang="en-US" sz="1800" dirty="0">
                <a:solidFill>
                  <a:srgbClr val="0000CC"/>
                </a:solidFill>
              </a:rPr>
              <a:t>提供試產報告</a:t>
            </a:r>
            <a:r>
              <a:rPr lang="en-US" altLang="zh-CN" sz="1800" dirty="0">
                <a:solidFill>
                  <a:srgbClr val="0000CC"/>
                </a:solidFill>
              </a:rPr>
              <a:t>,</a:t>
            </a:r>
            <a:r>
              <a:rPr lang="zh-CN" altLang="en-US" sz="1800" dirty="0">
                <a:solidFill>
                  <a:srgbClr val="0000CC"/>
                </a:solidFill>
              </a:rPr>
              <a:t>并給出試產結果</a:t>
            </a:r>
            <a:r>
              <a:rPr lang="en-US" altLang="zh-CN" sz="1800" dirty="0">
                <a:solidFill>
                  <a:srgbClr val="0000CC"/>
                </a:solidFill>
              </a:rPr>
              <a:t>Pass</a:t>
            </a:r>
            <a:r>
              <a:rPr lang="zh-CN" altLang="en-US" sz="1800" dirty="0">
                <a:solidFill>
                  <a:srgbClr val="0000CC"/>
                </a:solidFill>
              </a:rPr>
              <a:t>或者</a:t>
            </a:r>
            <a:r>
              <a:rPr lang="en-US" altLang="zh-CN" sz="1800" dirty="0">
                <a:solidFill>
                  <a:srgbClr val="0000CC"/>
                </a:solidFill>
              </a:rPr>
              <a:t>Fail</a:t>
            </a:r>
          </a:p>
          <a:p>
            <a:pPr marL="457200" indent="-457200" eaLnBrk="1" hangingPunct="1">
              <a:lnSpc>
                <a:spcPct val="120000"/>
              </a:lnSpc>
              <a:spcBef>
                <a:spcPct val="25000"/>
              </a:spcBef>
              <a:spcAft>
                <a:spcPct val="25000"/>
              </a:spcAft>
              <a:buNone/>
            </a:pPr>
            <a:r>
              <a:rPr lang="en-US" altLang="zh-CN" sz="1800" dirty="0"/>
              <a:t>9. After pilot run, PE need to provide pilot report, define pass/fail.</a:t>
            </a:r>
          </a:p>
          <a:p>
            <a:pPr marL="457200" indent="-457200" eaLnBrk="1" hangingPunct="1">
              <a:lnSpc>
                <a:spcPct val="120000"/>
              </a:lnSpc>
              <a:spcBef>
                <a:spcPct val="25000"/>
              </a:spcBef>
              <a:spcAft>
                <a:spcPct val="25000"/>
              </a:spcAft>
              <a:buNone/>
            </a:pPr>
            <a:r>
              <a:rPr lang="en-US" altLang="zh-CN" sz="1800" dirty="0">
                <a:solidFill>
                  <a:srgbClr val="0000CC"/>
                </a:solidFill>
              </a:rPr>
              <a:t>10.</a:t>
            </a:r>
            <a:r>
              <a:rPr lang="zh-CN" altLang="en-US" sz="1800" dirty="0">
                <a:solidFill>
                  <a:srgbClr val="0000CC"/>
                </a:solidFill>
              </a:rPr>
              <a:t>根據試產報告</a:t>
            </a:r>
            <a:r>
              <a:rPr lang="en-US" altLang="zh-CN" sz="1800" dirty="0">
                <a:solidFill>
                  <a:srgbClr val="0000CC"/>
                </a:solidFill>
              </a:rPr>
              <a:t>,</a:t>
            </a:r>
            <a:r>
              <a:rPr lang="zh-CN" altLang="en-US" sz="1800" dirty="0">
                <a:solidFill>
                  <a:srgbClr val="0000CC"/>
                </a:solidFill>
              </a:rPr>
              <a:t>召開產后會議</a:t>
            </a:r>
            <a:r>
              <a:rPr lang="en-US" altLang="zh-CN" sz="1800" dirty="0">
                <a:solidFill>
                  <a:srgbClr val="0000CC"/>
                </a:solidFill>
              </a:rPr>
              <a:t>,</a:t>
            </a:r>
            <a:r>
              <a:rPr lang="zh-CN" altLang="en-US" sz="1800" dirty="0">
                <a:solidFill>
                  <a:srgbClr val="0000CC"/>
                </a:solidFill>
              </a:rPr>
              <a:t>并匯總成會議記錄</a:t>
            </a:r>
            <a:r>
              <a:rPr lang="en-US" altLang="zh-CN" sz="1800" dirty="0">
                <a:solidFill>
                  <a:srgbClr val="0000CC"/>
                </a:solidFill>
              </a:rPr>
              <a:t>,</a:t>
            </a:r>
            <a:r>
              <a:rPr lang="zh-CN" altLang="en-US" sz="1800" dirty="0">
                <a:solidFill>
                  <a:srgbClr val="0000CC"/>
                </a:solidFill>
              </a:rPr>
              <a:t>發郵件告知</a:t>
            </a:r>
            <a:r>
              <a:rPr lang="en-US" altLang="zh-CN" sz="1800" dirty="0">
                <a:solidFill>
                  <a:srgbClr val="0000CC"/>
                </a:solidFill>
              </a:rPr>
              <a:t>,</a:t>
            </a:r>
            <a:r>
              <a:rPr lang="zh-CN" altLang="en-US" sz="1800" dirty="0">
                <a:solidFill>
                  <a:srgbClr val="0000CC"/>
                </a:solidFill>
              </a:rPr>
              <a:t>并追蹤試產問題點的處理進度</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800" dirty="0"/>
              <a:t>10. Once PM has PE’s report, hold the review meeting and summarize to review meeting minutes and track the open items</a:t>
            </a:r>
          </a:p>
          <a:p>
            <a:pPr marL="457200" indent="-457200" eaLnBrk="1" hangingPunct="1">
              <a:lnSpc>
                <a:spcPct val="120000"/>
              </a:lnSpc>
              <a:spcBef>
                <a:spcPct val="25000"/>
              </a:spcBef>
              <a:spcAft>
                <a:spcPct val="25000"/>
              </a:spcAft>
              <a:buNone/>
            </a:pPr>
            <a:r>
              <a:rPr lang="en-US" altLang="zh-CN" sz="1800" dirty="0">
                <a:solidFill>
                  <a:srgbClr val="0000CC"/>
                </a:solidFill>
              </a:rPr>
              <a:t>  </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sp>
        <p:nvSpPr>
          <p:cNvPr id="8" name="Rectangle 7">
            <a:extLst>
              <a:ext uri="{FF2B5EF4-FFF2-40B4-BE49-F238E27FC236}">
                <a16:creationId xmlns:a16="http://schemas.microsoft.com/office/drawing/2014/main" id="{37EBEB70-42EC-4EDB-A481-419FF3825F14}"/>
              </a:ext>
            </a:extLst>
          </p:cNvPr>
          <p:cNvSpPr/>
          <p:nvPr/>
        </p:nvSpPr>
        <p:spPr bwMode="auto">
          <a:xfrm>
            <a:off x="1828800" y="1600200"/>
            <a:ext cx="8534400" cy="6096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
        <p:nvSpPr>
          <p:cNvPr id="9" name="Rectangle 8">
            <a:extLst>
              <a:ext uri="{FF2B5EF4-FFF2-40B4-BE49-F238E27FC236}">
                <a16:creationId xmlns:a16="http://schemas.microsoft.com/office/drawing/2014/main" id="{A4324DFA-075E-41C1-B808-CC8AC27A9FE7}"/>
              </a:ext>
            </a:extLst>
          </p:cNvPr>
          <p:cNvSpPr/>
          <p:nvPr/>
        </p:nvSpPr>
        <p:spPr bwMode="auto">
          <a:xfrm>
            <a:off x="1839686" y="2699657"/>
            <a:ext cx="8523514" cy="805543"/>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
        <p:nvSpPr>
          <p:cNvPr id="10" name="Rectangle 9">
            <a:extLst>
              <a:ext uri="{FF2B5EF4-FFF2-40B4-BE49-F238E27FC236}">
                <a16:creationId xmlns:a16="http://schemas.microsoft.com/office/drawing/2014/main" id="{3BE7366D-F530-41BC-8180-D0D103E47B46}"/>
              </a:ext>
            </a:extLst>
          </p:cNvPr>
          <p:cNvSpPr/>
          <p:nvPr/>
        </p:nvSpPr>
        <p:spPr bwMode="auto">
          <a:xfrm>
            <a:off x="1839686" y="3962400"/>
            <a:ext cx="8523514" cy="609601"/>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
        <p:nvSpPr>
          <p:cNvPr id="11" name="Rectangle 10">
            <a:extLst>
              <a:ext uri="{FF2B5EF4-FFF2-40B4-BE49-F238E27FC236}">
                <a16:creationId xmlns:a16="http://schemas.microsoft.com/office/drawing/2014/main" id="{F9E3D98E-9ACA-4EEE-A3D6-BB4A38B804F1}"/>
              </a:ext>
            </a:extLst>
          </p:cNvPr>
          <p:cNvSpPr/>
          <p:nvPr/>
        </p:nvSpPr>
        <p:spPr bwMode="auto">
          <a:xfrm>
            <a:off x="1828800" y="5361215"/>
            <a:ext cx="8523514" cy="805543"/>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
        <p:nvSpPr>
          <p:cNvPr id="12" name="Rectangle 2">
            <a:extLst>
              <a:ext uri="{FF2B5EF4-FFF2-40B4-BE49-F238E27FC236}">
                <a16:creationId xmlns:a16="http://schemas.microsoft.com/office/drawing/2014/main" id="{C98CA04F-EA22-4686-A071-C3D16388DCE6}"/>
              </a:ext>
            </a:extLst>
          </p:cNvPr>
          <p:cNvSpPr>
            <a:spLocks noGrp="1" noChangeArrowheads="1"/>
          </p:cNvSpPr>
          <p:nvPr>
            <p:ph type="title"/>
          </p:nvPr>
        </p:nvSpPr>
        <p:spPr>
          <a:xfrm>
            <a:off x="1524000" y="0"/>
            <a:ext cx="9144000" cy="914400"/>
          </a:xfrm>
        </p:spPr>
        <p:txBody>
          <a:bodyPr/>
          <a:lstStyle/>
          <a:p>
            <a:pPr eaLnBrk="1" hangingPunct="1"/>
            <a:r>
              <a:rPr lang="en-US" altLang="zh-TW" sz="2800" dirty="0">
                <a:latin typeface="Times New Roman" panose="02020603050405020304" pitchFamily="18" charset="0"/>
              </a:rPr>
              <a:t>7. Production 8. Tracking 9. Report 10. Review</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a:extLst>
              <a:ext uri="{FF2B5EF4-FFF2-40B4-BE49-F238E27FC236}">
                <a16:creationId xmlns:a16="http://schemas.microsoft.com/office/drawing/2014/main" id="{FF70A408-D3EE-4973-9003-1F33EF34D1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5E02E19A-631F-466F-AA0A-FF5C34FF2779}" type="slidenum">
              <a:rPr lang="en-US" altLang="zh-TW" b="0">
                <a:solidFill>
                  <a:srgbClr val="FFFFFF"/>
                </a:solidFill>
              </a:rPr>
              <a:pPr eaLnBrk="1" fontAlgn="base" hangingPunct="1">
                <a:spcBef>
                  <a:spcPct val="0"/>
                </a:spcBef>
                <a:spcAft>
                  <a:spcPct val="0"/>
                </a:spcAft>
              </a:pPr>
              <a:t>18</a:t>
            </a:fld>
            <a:endParaRPr lang="en-US" altLang="zh-TW" b="0">
              <a:solidFill>
                <a:srgbClr val="FFFFFF"/>
              </a:solidFill>
            </a:endParaRPr>
          </a:p>
        </p:txBody>
      </p:sp>
      <p:sp>
        <p:nvSpPr>
          <p:cNvPr id="17411" name="Rectangle 2">
            <a:extLst>
              <a:ext uri="{FF2B5EF4-FFF2-40B4-BE49-F238E27FC236}">
                <a16:creationId xmlns:a16="http://schemas.microsoft.com/office/drawing/2014/main" id="{A0C119B6-383C-4C2B-BF7D-333BB12AFB82}"/>
              </a:ext>
            </a:extLst>
          </p:cNvPr>
          <p:cNvSpPr>
            <a:spLocks noGrp="1" noChangeArrowheads="1"/>
          </p:cNvSpPr>
          <p:nvPr>
            <p:ph type="title"/>
          </p:nvPr>
        </p:nvSpPr>
        <p:spPr>
          <a:xfrm>
            <a:off x="1524000" y="0"/>
            <a:ext cx="9144000" cy="914400"/>
          </a:xfrm>
        </p:spPr>
        <p:txBody>
          <a:bodyPr/>
          <a:lstStyle/>
          <a:p>
            <a:pPr marL="457200" indent="-457200" eaLnBrk="1" hangingPunct="1">
              <a:lnSpc>
                <a:spcPct val="120000"/>
              </a:lnSpc>
              <a:spcBef>
                <a:spcPct val="25000"/>
              </a:spcBef>
              <a:spcAft>
                <a:spcPct val="25000"/>
              </a:spcAft>
            </a:pPr>
            <a:r>
              <a:rPr lang="en-US" altLang="zh-CN" sz="3600" dirty="0">
                <a:solidFill>
                  <a:schemeClr val="bg1"/>
                </a:solidFill>
              </a:rPr>
              <a:t>11. Upload preview/ review meeting minutes</a:t>
            </a:r>
          </a:p>
        </p:txBody>
      </p:sp>
      <p:sp>
        <p:nvSpPr>
          <p:cNvPr id="17412" name="Rectangle 3">
            <a:extLst>
              <a:ext uri="{FF2B5EF4-FFF2-40B4-BE49-F238E27FC236}">
                <a16:creationId xmlns:a16="http://schemas.microsoft.com/office/drawing/2014/main" id="{7EA7434B-50F1-45F9-AC1A-2589CF603258}"/>
              </a:ext>
            </a:extLst>
          </p:cNvPr>
          <p:cNvSpPr>
            <a:spLocks noGrp="1" noChangeArrowheads="1"/>
          </p:cNvSpPr>
          <p:nvPr>
            <p:ph type="body" idx="1"/>
          </p:nvPr>
        </p:nvSpPr>
        <p:spPr>
          <a:xfrm>
            <a:off x="1828800" y="1066800"/>
            <a:ext cx="8686800" cy="5257800"/>
          </a:xfrm>
        </p:spPr>
        <p:txBody>
          <a:bodyPr/>
          <a:lstStyle/>
          <a:p>
            <a:pPr marL="457200" indent="-457200" eaLnBrk="1" hangingPunct="1">
              <a:lnSpc>
                <a:spcPct val="120000"/>
              </a:lnSpc>
              <a:spcBef>
                <a:spcPct val="25000"/>
              </a:spcBef>
              <a:spcAft>
                <a:spcPct val="25000"/>
              </a:spcAft>
              <a:buNone/>
            </a:pPr>
            <a:r>
              <a:rPr lang="en-US" altLang="zh-CN" sz="1800" dirty="0">
                <a:solidFill>
                  <a:srgbClr val="0000CC"/>
                </a:solidFill>
              </a:rPr>
              <a:t>11.</a:t>
            </a:r>
            <a:r>
              <a:rPr lang="zh-CN" altLang="en-US" sz="1800" dirty="0">
                <a:solidFill>
                  <a:srgbClr val="0000CC"/>
                </a:solidFill>
              </a:rPr>
              <a:t>試產單簽核到時</a:t>
            </a:r>
            <a:r>
              <a:rPr lang="en-US" altLang="zh-CN" sz="1800" dirty="0">
                <a:solidFill>
                  <a:srgbClr val="0000CC"/>
                </a:solidFill>
              </a:rPr>
              <a:t>,</a:t>
            </a:r>
            <a:r>
              <a:rPr lang="zh-CN" altLang="en-US" sz="1800" dirty="0">
                <a:solidFill>
                  <a:srgbClr val="0000CC"/>
                </a:solidFill>
              </a:rPr>
              <a:t>需要在</a:t>
            </a:r>
            <a:r>
              <a:rPr lang="en-US" altLang="zh-CN" sz="1800" dirty="0">
                <a:solidFill>
                  <a:srgbClr val="0000CC"/>
                </a:solidFill>
              </a:rPr>
              <a:t>PLM</a:t>
            </a:r>
            <a:r>
              <a:rPr lang="zh-CN" altLang="en-US" sz="1800" dirty="0">
                <a:solidFill>
                  <a:srgbClr val="0000CC"/>
                </a:solidFill>
              </a:rPr>
              <a:t>系統中上傳產前會議記錄和產后會議記錄</a:t>
            </a:r>
            <a:r>
              <a:rPr lang="zh-CN" altLang="en-US" sz="1800" dirty="0">
                <a:solidFill>
                  <a:srgbClr val="FF0000"/>
                </a:solidFill>
              </a:rPr>
              <a:t>（同樣的操作方式</a:t>
            </a:r>
            <a:r>
              <a:rPr lang="en-US" altLang="zh-CN" sz="1800" dirty="0">
                <a:solidFill>
                  <a:srgbClr val="FF0000"/>
                </a:solidFill>
              </a:rPr>
              <a:t>)</a:t>
            </a:r>
            <a:r>
              <a:rPr lang="zh-CN" altLang="en-US" sz="1800" dirty="0">
                <a:solidFill>
                  <a:srgbClr val="0000CC"/>
                </a:solidFill>
              </a:rPr>
              <a:t>例如：</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800" dirty="0"/>
              <a:t>11. Upload preview/ review meeting minutes in PLM</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800" dirty="0">
                <a:solidFill>
                  <a:srgbClr val="0000CC"/>
                </a:solidFill>
              </a:rPr>
              <a:t>  </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pic>
        <p:nvPicPr>
          <p:cNvPr id="17414" name="Picture 4">
            <a:extLst>
              <a:ext uri="{FF2B5EF4-FFF2-40B4-BE49-F238E27FC236}">
                <a16:creationId xmlns:a16="http://schemas.microsoft.com/office/drawing/2014/main" id="{46B07EF5-A4AB-497F-9975-805C60A98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3886200"/>
            <a:ext cx="71056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a:extLst>
              <a:ext uri="{FF2B5EF4-FFF2-40B4-BE49-F238E27FC236}">
                <a16:creationId xmlns:a16="http://schemas.microsoft.com/office/drawing/2014/main" id="{AEB3B477-9BE3-4A2E-B20B-1D36DC558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162550"/>
            <a:ext cx="71628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3B14D6FF-C9A8-4C43-AC2C-A78D908C6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917371"/>
            <a:ext cx="75819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60CBDF81-80AE-4BD5-8281-E431D417F743}"/>
              </a:ext>
            </a:extLst>
          </p:cNvPr>
          <p:cNvSpPr/>
          <p:nvPr/>
        </p:nvSpPr>
        <p:spPr bwMode="auto">
          <a:xfrm>
            <a:off x="1710418" y="1842408"/>
            <a:ext cx="8523514" cy="609601"/>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a:extLst>
              <a:ext uri="{FF2B5EF4-FFF2-40B4-BE49-F238E27FC236}">
                <a16:creationId xmlns:a16="http://schemas.microsoft.com/office/drawing/2014/main" id="{6DDEBBFC-0424-476E-8252-13A65378D3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C20920CB-2F96-446F-AE41-30121948942D}" type="slidenum">
              <a:rPr lang="en-US" altLang="zh-TW" b="0">
                <a:solidFill>
                  <a:srgbClr val="FFFFFF"/>
                </a:solidFill>
              </a:rPr>
              <a:pPr eaLnBrk="1" fontAlgn="base" hangingPunct="1">
                <a:spcBef>
                  <a:spcPct val="0"/>
                </a:spcBef>
                <a:spcAft>
                  <a:spcPct val="0"/>
                </a:spcAft>
              </a:pPr>
              <a:t>19</a:t>
            </a:fld>
            <a:endParaRPr lang="en-US" altLang="zh-TW" b="0">
              <a:solidFill>
                <a:srgbClr val="FFFFFF"/>
              </a:solidFill>
            </a:endParaRPr>
          </a:p>
        </p:txBody>
      </p:sp>
      <p:sp>
        <p:nvSpPr>
          <p:cNvPr id="18435" name="Rectangle 2">
            <a:extLst>
              <a:ext uri="{FF2B5EF4-FFF2-40B4-BE49-F238E27FC236}">
                <a16:creationId xmlns:a16="http://schemas.microsoft.com/office/drawing/2014/main" id="{CF706A02-4364-4127-8B8C-EADC61151C67}"/>
              </a:ext>
            </a:extLst>
          </p:cNvPr>
          <p:cNvSpPr>
            <a:spLocks noGrp="1" noChangeArrowheads="1"/>
          </p:cNvSpPr>
          <p:nvPr>
            <p:ph type="title"/>
          </p:nvPr>
        </p:nvSpPr>
        <p:spPr>
          <a:xfrm>
            <a:off x="1524000" y="0"/>
            <a:ext cx="9144000" cy="914400"/>
          </a:xfrm>
        </p:spPr>
        <p:txBody>
          <a:bodyPr/>
          <a:lstStyle/>
          <a:p>
            <a:pPr eaLnBrk="1" hangingPunct="1"/>
            <a:r>
              <a:rPr lang="en-US" altLang="zh-TW" dirty="0">
                <a:latin typeface="Times New Roman" panose="02020603050405020304" pitchFamily="18" charset="0"/>
              </a:rPr>
              <a:t>12. PVT</a:t>
            </a:r>
          </a:p>
        </p:txBody>
      </p:sp>
      <p:sp>
        <p:nvSpPr>
          <p:cNvPr id="18436" name="Rectangle 3">
            <a:extLst>
              <a:ext uri="{FF2B5EF4-FFF2-40B4-BE49-F238E27FC236}">
                <a16:creationId xmlns:a16="http://schemas.microsoft.com/office/drawing/2014/main" id="{214BDB71-E73E-4DE0-88C4-D2D94D26471D}"/>
              </a:ext>
            </a:extLst>
          </p:cNvPr>
          <p:cNvSpPr>
            <a:spLocks noGrp="1" noChangeArrowheads="1"/>
          </p:cNvSpPr>
          <p:nvPr>
            <p:ph type="body" idx="1"/>
          </p:nvPr>
        </p:nvSpPr>
        <p:spPr>
          <a:xfrm>
            <a:off x="1828800" y="1066800"/>
            <a:ext cx="8686800" cy="5257800"/>
          </a:xfrm>
        </p:spPr>
        <p:txBody>
          <a:bodyPr/>
          <a:lstStyle/>
          <a:p>
            <a:pPr marL="457200" indent="-457200" eaLnBrk="1" hangingPunct="1">
              <a:lnSpc>
                <a:spcPct val="120000"/>
              </a:lnSpc>
              <a:spcBef>
                <a:spcPct val="25000"/>
              </a:spcBef>
              <a:spcAft>
                <a:spcPct val="25000"/>
              </a:spcAft>
              <a:buNone/>
            </a:pPr>
            <a:r>
              <a:rPr lang="en-US" altLang="zh-CN" sz="1800" dirty="0">
                <a:solidFill>
                  <a:srgbClr val="0000CC"/>
                </a:solidFill>
              </a:rPr>
              <a:t>12. </a:t>
            </a:r>
            <a:r>
              <a:rPr lang="en-US" altLang="zh-CN" sz="1800" dirty="0">
                <a:solidFill>
                  <a:srgbClr val="FF0000"/>
                </a:solidFill>
              </a:rPr>
              <a:t>PVT</a:t>
            </a:r>
            <a:r>
              <a:rPr lang="zh-CN" altLang="en-US" sz="1800" dirty="0">
                <a:solidFill>
                  <a:srgbClr val="FF0000"/>
                </a:solidFill>
              </a:rPr>
              <a:t>試產依據</a:t>
            </a:r>
            <a:r>
              <a:rPr lang="en-US" altLang="zh-CN" sz="1800" dirty="0">
                <a:solidFill>
                  <a:srgbClr val="FF0000"/>
                </a:solidFill>
              </a:rPr>
              <a:t>DVT</a:t>
            </a:r>
            <a:r>
              <a:rPr lang="zh-CN" altLang="en-US" sz="1800" dirty="0">
                <a:solidFill>
                  <a:srgbClr val="FF0000"/>
                </a:solidFill>
              </a:rPr>
              <a:t>同樣的作業流程作業</a:t>
            </a:r>
            <a:r>
              <a:rPr lang="en-US" altLang="zh-CN" sz="1800" dirty="0">
                <a:solidFill>
                  <a:srgbClr val="FF0000"/>
                </a:solidFill>
              </a:rPr>
              <a:t>,</a:t>
            </a:r>
          </a:p>
          <a:p>
            <a:pPr marL="457200" indent="-457200" eaLnBrk="1" hangingPunct="1">
              <a:lnSpc>
                <a:spcPct val="120000"/>
              </a:lnSpc>
              <a:spcBef>
                <a:spcPct val="25000"/>
              </a:spcBef>
              <a:spcAft>
                <a:spcPct val="25000"/>
              </a:spcAft>
              <a:buNone/>
            </a:pPr>
            <a:r>
              <a:rPr lang="en-US" altLang="zh-CN" sz="1800" dirty="0">
                <a:solidFill>
                  <a:srgbClr val="0000CC"/>
                </a:solidFill>
              </a:rPr>
              <a:t> PVT</a:t>
            </a:r>
            <a:r>
              <a:rPr lang="zh-CN" altLang="en-US" sz="1800" dirty="0">
                <a:solidFill>
                  <a:srgbClr val="0000CC"/>
                </a:solidFill>
              </a:rPr>
              <a:t>試產單開立后</a:t>
            </a:r>
            <a:r>
              <a:rPr lang="en-US" altLang="zh-CN" sz="1800" dirty="0">
                <a:solidFill>
                  <a:srgbClr val="0000CC"/>
                </a:solidFill>
              </a:rPr>
              <a:t>,</a:t>
            </a:r>
            <a:r>
              <a:rPr lang="zh-CN" altLang="en-US" sz="1800" dirty="0">
                <a:solidFill>
                  <a:srgbClr val="0000CC"/>
                </a:solidFill>
              </a:rPr>
              <a:t>通知</a:t>
            </a:r>
            <a:r>
              <a:rPr lang="en-US" altLang="zh-CN" sz="1800" dirty="0">
                <a:solidFill>
                  <a:srgbClr val="0000CC"/>
                </a:solidFill>
              </a:rPr>
              <a:t>PC</a:t>
            </a:r>
            <a:r>
              <a:rPr lang="zh-CN" altLang="en-US" sz="1800" dirty="0">
                <a:solidFill>
                  <a:srgbClr val="0000CC"/>
                </a:solidFill>
              </a:rPr>
              <a:t>開立試產工單，</a:t>
            </a:r>
            <a:r>
              <a:rPr lang="en-US" altLang="zh-CN" sz="1800" dirty="0">
                <a:solidFill>
                  <a:srgbClr val="0000CC"/>
                </a:solidFill>
              </a:rPr>
              <a:t>MC(</a:t>
            </a:r>
            <a:r>
              <a:rPr lang="zh-CN" altLang="en-US" sz="1800" dirty="0">
                <a:solidFill>
                  <a:srgbClr val="0000CC"/>
                </a:solidFill>
              </a:rPr>
              <a:t>物控）確認料況</a:t>
            </a:r>
            <a:r>
              <a:rPr lang="en-US" altLang="zh-CN" sz="1800" dirty="0">
                <a:solidFill>
                  <a:srgbClr val="0000CC"/>
                </a:solidFill>
              </a:rPr>
              <a:t>,</a:t>
            </a:r>
            <a:r>
              <a:rPr lang="zh-CN" altLang="en-US" sz="1800" dirty="0">
                <a:solidFill>
                  <a:srgbClr val="0000CC"/>
                </a:solidFill>
              </a:rPr>
              <a:t>爭取在上線日之前齊料</a:t>
            </a:r>
            <a:r>
              <a:rPr lang="en-US" altLang="zh-CN" sz="1800" dirty="0">
                <a:solidFill>
                  <a:srgbClr val="0000CC"/>
                </a:solidFill>
              </a:rPr>
              <a:t>,</a:t>
            </a:r>
            <a:r>
              <a:rPr lang="zh-CN" altLang="en-US" sz="1800" dirty="0">
                <a:solidFill>
                  <a:srgbClr val="0000CC"/>
                </a:solidFill>
              </a:rPr>
              <a:t>安排上線</a:t>
            </a:r>
            <a:r>
              <a:rPr lang="en-US" altLang="zh-CN" sz="1800" dirty="0">
                <a:solidFill>
                  <a:srgbClr val="0000CC"/>
                </a:solidFill>
              </a:rPr>
              <a:t>,</a:t>
            </a:r>
            <a:r>
              <a:rPr lang="zh-CN" altLang="en-US" sz="1800" dirty="0">
                <a:solidFill>
                  <a:srgbClr val="0000CC"/>
                </a:solidFill>
              </a:rPr>
              <a:t>追蹤試產進度</a:t>
            </a:r>
            <a:r>
              <a:rPr lang="en-US" altLang="zh-CN" sz="1800" dirty="0">
                <a:solidFill>
                  <a:srgbClr val="0000CC"/>
                </a:solidFill>
              </a:rPr>
              <a:t>,</a:t>
            </a:r>
            <a:r>
              <a:rPr lang="zh-CN" altLang="en-US" sz="1800" dirty="0">
                <a:solidFill>
                  <a:srgbClr val="0000CC"/>
                </a:solidFill>
              </a:rPr>
              <a:t>試產完成之後</a:t>
            </a:r>
            <a:r>
              <a:rPr lang="en-US" altLang="zh-CN" sz="1800" dirty="0">
                <a:solidFill>
                  <a:srgbClr val="0000CC"/>
                </a:solidFill>
              </a:rPr>
              <a:t>,PE</a:t>
            </a:r>
            <a:r>
              <a:rPr lang="zh-CN" altLang="en-US" sz="1800" dirty="0">
                <a:solidFill>
                  <a:srgbClr val="0000CC"/>
                </a:solidFill>
              </a:rPr>
              <a:t>會將結果體現在試產報告中</a:t>
            </a:r>
            <a:r>
              <a:rPr lang="en-US" altLang="zh-CN" sz="1800" dirty="0">
                <a:solidFill>
                  <a:srgbClr val="0000CC"/>
                </a:solidFill>
              </a:rPr>
              <a:t>,</a:t>
            </a:r>
            <a:r>
              <a:rPr lang="zh-CN" altLang="en-US" sz="1800" dirty="0">
                <a:solidFill>
                  <a:srgbClr val="0000CC"/>
                </a:solidFill>
              </a:rPr>
              <a:t>召開産後會議</a:t>
            </a:r>
            <a:r>
              <a:rPr lang="zh-CN" altLang="en-US" sz="1800" dirty="0">
                <a:solidFill>
                  <a:srgbClr val="FF0000"/>
                </a:solidFill>
              </a:rPr>
              <a:t>（一般</a:t>
            </a:r>
            <a:r>
              <a:rPr lang="en-US" altLang="zh-CN" sz="1800" dirty="0">
                <a:solidFill>
                  <a:srgbClr val="FF0000"/>
                </a:solidFill>
              </a:rPr>
              <a:t>DVT&amp;PVT</a:t>
            </a:r>
            <a:r>
              <a:rPr lang="zh-CN" altLang="en-US" sz="1800" dirty="0">
                <a:solidFill>
                  <a:srgbClr val="FF0000"/>
                </a:solidFill>
              </a:rPr>
              <a:t>試產問題點産後會議一起討論</a:t>
            </a:r>
            <a:r>
              <a:rPr lang="en-US" altLang="zh-CN" sz="1800" dirty="0">
                <a:solidFill>
                  <a:srgbClr val="FF0000"/>
                </a:solidFill>
              </a:rPr>
              <a:t>)</a:t>
            </a:r>
            <a:r>
              <a:rPr lang="zh-CN" altLang="en-US" sz="1800" dirty="0">
                <a:solidFill>
                  <a:srgbClr val="FF0000"/>
                </a:solidFill>
              </a:rPr>
              <a:t>，</a:t>
            </a:r>
            <a:r>
              <a:rPr lang="zh-CN" altLang="en-US" sz="1800" dirty="0">
                <a:solidFill>
                  <a:srgbClr val="0000CC"/>
                </a:solidFill>
              </a:rPr>
              <a:t>匯總成會議記錄</a:t>
            </a:r>
            <a:r>
              <a:rPr lang="en-US" altLang="zh-CN" sz="1800" dirty="0">
                <a:solidFill>
                  <a:srgbClr val="0000CC"/>
                </a:solidFill>
              </a:rPr>
              <a:t>(</a:t>
            </a:r>
            <a:r>
              <a:rPr lang="zh-CN" altLang="en-US" sz="1800" dirty="0">
                <a:solidFill>
                  <a:srgbClr val="0000CC"/>
                </a:solidFill>
              </a:rPr>
              <a:t>同</a:t>
            </a:r>
            <a:r>
              <a:rPr lang="en-US" altLang="zh-CN" sz="1800" dirty="0">
                <a:solidFill>
                  <a:srgbClr val="0000CC"/>
                </a:solidFill>
              </a:rPr>
              <a:t>16</a:t>
            </a:r>
            <a:r>
              <a:rPr lang="zh-CN" altLang="en-US" sz="1800" dirty="0">
                <a:solidFill>
                  <a:srgbClr val="0000CC"/>
                </a:solidFill>
              </a:rPr>
              <a:t>點）</a:t>
            </a: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zh-CN" altLang="en-US" sz="1800" dirty="0">
                <a:solidFill>
                  <a:srgbClr val="FF0000"/>
                </a:solidFill>
              </a:rPr>
              <a:t>注：</a:t>
            </a:r>
            <a:r>
              <a:rPr lang="en-US" altLang="zh-CN" sz="1800" dirty="0">
                <a:solidFill>
                  <a:srgbClr val="FF0000"/>
                </a:solidFill>
              </a:rPr>
              <a:t>PVT</a:t>
            </a:r>
            <a:r>
              <a:rPr lang="zh-CN" altLang="en-US" sz="1800" dirty="0">
                <a:solidFill>
                  <a:srgbClr val="FF0000"/>
                </a:solidFill>
              </a:rPr>
              <a:t>試產板子一般</a:t>
            </a:r>
            <a:r>
              <a:rPr lang="zh-TW" altLang="en-US" sz="1800" dirty="0">
                <a:solidFill>
                  <a:srgbClr val="FF0000"/>
                </a:solidFill>
              </a:rPr>
              <a:t>也會</a:t>
            </a:r>
            <a:r>
              <a:rPr lang="zh-CN" altLang="en-US" sz="1800" dirty="0">
                <a:solidFill>
                  <a:srgbClr val="FF0000"/>
                </a:solidFill>
              </a:rPr>
              <a:t>挪用</a:t>
            </a:r>
            <a:r>
              <a:rPr lang="en-US" altLang="zh-CN" sz="1800" dirty="0">
                <a:solidFill>
                  <a:srgbClr val="FF0000"/>
                </a:solidFill>
              </a:rPr>
              <a:t>DVT Pass </a:t>
            </a:r>
            <a:r>
              <a:rPr lang="zh-CN" altLang="en-US" sz="1800" dirty="0">
                <a:solidFill>
                  <a:srgbClr val="FF0000"/>
                </a:solidFill>
              </a:rPr>
              <a:t>的板子作</a:t>
            </a:r>
            <a:r>
              <a:rPr lang="en-US" altLang="zh-CN" sz="1800" dirty="0">
                <a:solidFill>
                  <a:srgbClr val="FF0000"/>
                </a:solidFill>
              </a:rPr>
              <a:t>PVT</a:t>
            </a:r>
            <a:r>
              <a:rPr lang="zh-CN" altLang="en-US" sz="1800" dirty="0">
                <a:solidFill>
                  <a:srgbClr val="FF0000"/>
                </a:solidFill>
              </a:rPr>
              <a:t>包裝試產</a:t>
            </a:r>
            <a:r>
              <a:rPr lang="en-US" altLang="zh-CN" sz="1800" dirty="0">
                <a:solidFill>
                  <a:srgbClr val="FF0000"/>
                </a:solidFill>
              </a:rPr>
              <a:t>,</a:t>
            </a:r>
          </a:p>
          <a:p>
            <a:pPr marL="457200" indent="-457200" eaLnBrk="1" hangingPunct="1">
              <a:lnSpc>
                <a:spcPct val="120000"/>
              </a:lnSpc>
              <a:spcBef>
                <a:spcPct val="25000"/>
              </a:spcBef>
              <a:spcAft>
                <a:spcPct val="25000"/>
              </a:spcAft>
              <a:buNone/>
            </a:pPr>
            <a:r>
              <a:rPr lang="zh-TW" altLang="en-US" sz="1800" dirty="0">
                <a:solidFill>
                  <a:srgbClr val="FF0000"/>
                </a:solidFill>
              </a:rPr>
              <a:t>      </a:t>
            </a:r>
            <a:r>
              <a:rPr lang="zh-CN" altLang="en-US" sz="1800" dirty="0">
                <a:solidFill>
                  <a:srgbClr val="FF0000"/>
                </a:solidFill>
              </a:rPr>
              <a:t>不</a:t>
            </a:r>
            <a:r>
              <a:rPr lang="zh-TW" altLang="en-US" sz="1800" dirty="0">
                <a:solidFill>
                  <a:srgbClr val="FF0000"/>
                </a:solidFill>
              </a:rPr>
              <a:t>一定</a:t>
            </a:r>
            <a:r>
              <a:rPr lang="zh-CN" altLang="en-US" sz="1800" dirty="0">
                <a:solidFill>
                  <a:srgbClr val="FF0000"/>
                </a:solidFill>
              </a:rPr>
              <a:t>會安排重新打件</a:t>
            </a:r>
            <a:endParaRPr lang="en-US" altLang="zh-CN" sz="1800" dirty="0">
              <a:solidFill>
                <a:srgbClr val="FF0000"/>
              </a:solidFill>
            </a:endParaRPr>
          </a:p>
          <a:p>
            <a:pPr marL="457200" indent="-457200" eaLnBrk="1" hangingPunct="1">
              <a:lnSpc>
                <a:spcPct val="120000"/>
              </a:lnSpc>
              <a:spcBef>
                <a:spcPct val="25000"/>
              </a:spcBef>
              <a:spcAft>
                <a:spcPct val="25000"/>
              </a:spcAft>
              <a:buNone/>
            </a:pPr>
            <a:endParaRPr lang="en-US" altLang="zh-CN" sz="1800" dirty="0"/>
          </a:p>
          <a:p>
            <a:pPr marL="457200" indent="-457200" eaLnBrk="1" hangingPunct="1">
              <a:lnSpc>
                <a:spcPct val="120000"/>
              </a:lnSpc>
              <a:spcBef>
                <a:spcPct val="25000"/>
              </a:spcBef>
              <a:spcAft>
                <a:spcPct val="25000"/>
              </a:spcAft>
              <a:buNone/>
            </a:pPr>
            <a:r>
              <a:rPr lang="en-US" altLang="zh-CN" sz="1800" dirty="0"/>
              <a:t>12. PVT has the same process as DVT</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800" dirty="0">
                <a:solidFill>
                  <a:srgbClr val="0000CC"/>
                </a:solidFill>
              </a:rPr>
              <a:t>  </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4A8879AD-DC5E-4531-8AFC-32B7265A45B4}"/>
              </a:ext>
            </a:extLst>
          </p:cNvPr>
          <p:cNvSpPr/>
          <p:nvPr/>
        </p:nvSpPr>
        <p:spPr bwMode="auto">
          <a:xfrm>
            <a:off x="1676400" y="4676776"/>
            <a:ext cx="8523514" cy="805543"/>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DA80D4-96A5-4273-A4E0-00EB6748DAA2}"/>
              </a:ext>
            </a:extLst>
          </p:cNvPr>
          <p:cNvSpPr>
            <a:spLocks noGrp="1"/>
          </p:cNvSpPr>
          <p:nvPr>
            <p:ph type="sldNum" sz="quarter" idx="10"/>
          </p:nvPr>
        </p:nvSpPr>
        <p:spPr/>
        <p:txBody>
          <a:bodyPr/>
          <a:lstStyle/>
          <a:p>
            <a:pPr fontAlgn="base">
              <a:spcBef>
                <a:spcPct val="0"/>
              </a:spcBef>
              <a:spcAft>
                <a:spcPct val="0"/>
              </a:spcAft>
            </a:pPr>
            <a:fld id="{A328A5D7-11E5-4B68-8619-9593534E438F}" type="slidenum">
              <a:rPr kumimoji="1" lang="en-US" altLang="zh-TW">
                <a:solidFill>
                  <a:srgbClr val="FFFFFF"/>
                </a:solidFill>
                <a:latin typeface="Arial" panose="020B0604020202020204" pitchFamily="34" charset="0"/>
                <a:ea typeface="新細明體" panose="02020500000000000000" pitchFamily="18" charset="-120"/>
              </a:rPr>
              <a:pPr fontAlgn="base">
                <a:spcBef>
                  <a:spcPct val="0"/>
                </a:spcBef>
                <a:spcAft>
                  <a:spcPct val="0"/>
                </a:spcAft>
              </a:pPr>
              <a:t>2</a:t>
            </a:fld>
            <a:endParaRPr kumimoji="1" lang="en-US" altLang="zh-TW">
              <a:solidFill>
                <a:srgbClr val="FFFFFF"/>
              </a:solidFill>
              <a:latin typeface="Arial" panose="020B0604020202020204" pitchFamily="34" charset="0"/>
              <a:ea typeface="新細明體" panose="02020500000000000000" pitchFamily="18" charset="-120"/>
            </a:endParaRPr>
          </a:p>
        </p:txBody>
      </p:sp>
      <p:sp>
        <p:nvSpPr>
          <p:cNvPr id="3" name="TextBox 2">
            <a:extLst>
              <a:ext uri="{FF2B5EF4-FFF2-40B4-BE49-F238E27FC236}">
                <a16:creationId xmlns:a16="http://schemas.microsoft.com/office/drawing/2014/main" id="{FB55A3EC-94E3-4B56-9B92-039D66DAE814}"/>
              </a:ext>
            </a:extLst>
          </p:cNvPr>
          <p:cNvSpPr txBox="1"/>
          <p:nvPr/>
        </p:nvSpPr>
        <p:spPr>
          <a:xfrm>
            <a:off x="3847628" y="2565347"/>
            <a:ext cx="4496744" cy="830997"/>
          </a:xfrm>
          <a:prstGeom prst="rect">
            <a:avLst/>
          </a:prstGeom>
          <a:noFill/>
        </p:spPr>
        <p:txBody>
          <a:bodyPr wrap="none" rtlCol="0">
            <a:spAutoFit/>
          </a:bodyPr>
          <a:lstStyle/>
          <a:p>
            <a:pPr fontAlgn="base">
              <a:spcBef>
                <a:spcPct val="0"/>
              </a:spcBef>
              <a:spcAft>
                <a:spcPct val="0"/>
              </a:spcAft>
            </a:pPr>
            <a:r>
              <a:rPr kumimoji="1" lang="en-US" sz="4800" b="1" dirty="0">
                <a:solidFill>
                  <a:srgbClr val="000000"/>
                </a:solidFill>
                <a:latin typeface="Arial"/>
                <a:ea typeface="新細明體" panose="02020500000000000000" pitchFamily="18" charset="-120"/>
              </a:rPr>
              <a:t>EVT/ DVT/ PVT</a:t>
            </a:r>
          </a:p>
        </p:txBody>
      </p:sp>
      <p:sp>
        <p:nvSpPr>
          <p:cNvPr id="4" name="TextBox 3">
            <a:extLst>
              <a:ext uri="{FF2B5EF4-FFF2-40B4-BE49-F238E27FC236}">
                <a16:creationId xmlns:a16="http://schemas.microsoft.com/office/drawing/2014/main" id="{DF3C0C90-29AB-4B6A-B29C-29A201A0C573}"/>
              </a:ext>
            </a:extLst>
          </p:cNvPr>
          <p:cNvSpPr txBox="1"/>
          <p:nvPr/>
        </p:nvSpPr>
        <p:spPr>
          <a:xfrm>
            <a:off x="6248400" y="3733801"/>
            <a:ext cx="1532792" cy="461665"/>
          </a:xfrm>
          <a:prstGeom prst="rect">
            <a:avLst/>
          </a:prstGeom>
          <a:noFill/>
        </p:spPr>
        <p:txBody>
          <a:bodyPr wrap="none" rtlCol="0">
            <a:spAutoFit/>
          </a:bodyPr>
          <a:lstStyle/>
          <a:p>
            <a:pPr fontAlgn="base">
              <a:spcBef>
                <a:spcPct val="0"/>
              </a:spcBef>
              <a:spcAft>
                <a:spcPct val="0"/>
              </a:spcAft>
            </a:pPr>
            <a:r>
              <a:rPr kumimoji="1" lang="en-US" sz="2400" b="1" dirty="0">
                <a:solidFill>
                  <a:srgbClr val="000000"/>
                </a:solidFill>
                <a:latin typeface="Arial" panose="020B0604020202020204" pitchFamily="34" charset="0"/>
                <a:ea typeface="新細明體" panose="02020500000000000000" pitchFamily="18" charset="-120"/>
              </a:rPr>
              <a:t>Pilot Run</a:t>
            </a:r>
          </a:p>
        </p:txBody>
      </p:sp>
    </p:spTree>
    <p:extLst>
      <p:ext uri="{BB962C8B-B14F-4D97-AF65-F5344CB8AC3E}">
        <p14:creationId xmlns:p14="http://schemas.microsoft.com/office/powerpoint/2010/main" val="22501504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1DE5B01E-A0AE-42EA-B0C6-07CD15CF5D4B}"/>
              </a:ext>
            </a:extLst>
          </p:cNvPr>
          <p:cNvSpPr>
            <a:spLocks noGrp="1"/>
          </p:cNvSpPr>
          <p:nvPr>
            <p:ph type="title"/>
          </p:nvPr>
        </p:nvSpPr>
        <p:spPr>
          <a:xfrm>
            <a:off x="2209800" y="304800"/>
            <a:ext cx="8175171" cy="609600"/>
          </a:xfrm>
        </p:spPr>
        <p:txBody>
          <a:bodyPr/>
          <a:lstStyle/>
          <a:p>
            <a:r>
              <a:rPr lang="en-US" altLang="zh-TW" dirty="0"/>
              <a:t>EVT&amp;DVT&amp;PVT</a:t>
            </a:r>
            <a:r>
              <a:rPr lang="zh-CN" altLang="en-US" dirty="0"/>
              <a:t>定义 </a:t>
            </a:r>
            <a:r>
              <a:rPr lang="en-US" altLang="zh-CN" dirty="0"/>
              <a:t>Definition</a:t>
            </a:r>
            <a:endParaRPr lang="zh-TW" altLang="en-US" dirty="0"/>
          </a:p>
        </p:txBody>
      </p:sp>
      <p:sp>
        <p:nvSpPr>
          <p:cNvPr id="9219" name="投影片編號版面配置區 2">
            <a:extLst>
              <a:ext uri="{FF2B5EF4-FFF2-40B4-BE49-F238E27FC236}">
                <a16:creationId xmlns:a16="http://schemas.microsoft.com/office/drawing/2014/main" id="{F176B4D6-E8C2-4838-AD0F-EBDB0CC8F9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7C89834E-B928-4B32-98E9-48026036E712}" type="slidenum">
              <a:rPr lang="en-US" altLang="zh-TW" b="0">
                <a:solidFill>
                  <a:srgbClr val="FFFFFF"/>
                </a:solidFill>
              </a:rPr>
              <a:pPr eaLnBrk="1" fontAlgn="base" hangingPunct="1">
                <a:spcBef>
                  <a:spcPct val="0"/>
                </a:spcBef>
                <a:spcAft>
                  <a:spcPct val="0"/>
                </a:spcAft>
              </a:pPr>
              <a:t>3</a:t>
            </a:fld>
            <a:endParaRPr lang="en-US" altLang="zh-TW" b="0">
              <a:solidFill>
                <a:srgbClr val="FFFFFF"/>
              </a:solidFill>
            </a:endParaRPr>
          </a:p>
        </p:txBody>
      </p:sp>
      <p:sp>
        <p:nvSpPr>
          <p:cNvPr id="9220" name="矩形 5">
            <a:extLst>
              <a:ext uri="{FF2B5EF4-FFF2-40B4-BE49-F238E27FC236}">
                <a16:creationId xmlns:a16="http://schemas.microsoft.com/office/drawing/2014/main" id="{D3BF0B32-175B-4682-8F21-D3E852EEB656}"/>
              </a:ext>
            </a:extLst>
          </p:cNvPr>
          <p:cNvSpPr>
            <a:spLocks noChangeArrowheads="1"/>
          </p:cNvSpPr>
          <p:nvPr/>
        </p:nvSpPr>
        <p:spPr bwMode="auto">
          <a:xfrm>
            <a:off x="1545770" y="1143000"/>
            <a:ext cx="8839200" cy="717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r>
              <a:rPr lang="en-US" altLang="zh-TW" sz="2000" dirty="0">
                <a:solidFill>
                  <a:srgbClr val="000000"/>
                </a:solidFill>
              </a:rPr>
              <a:t>EVT: Engineering Verification Test </a:t>
            </a:r>
            <a:r>
              <a:rPr lang="zh-TW" altLang="en-US" sz="2000" dirty="0">
                <a:solidFill>
                  <a:srgbClr val="000000"/>
                </a:solidFill>
              </a:rPr>
              <a:t>的简称，意为 工程验证测试，产品开发初期的设计验证。</a:t>
            </a:r>
            <a:r>
              <a:rPr lang="zh-CN" altLang="en-US" sz="2000" dirty="0">
                <a:solidFill>
                  <a:srgbClr val="000000"/>
                </a:solidFill>
              </a:rPr>
              <a:t>设计者对设计出来的样品做初期的测试验证，包括一般功能测试和安规测试，一般由</a:t>
            </a:r>
            <a:r>
              <a:rPr lang="en-US" altLang="zh-TW" sz="2000" dirty="0">
                <a:solidFill>
                  <a:srgbClr val="000000"/>
                </a:solidFill>
              </a:rPr>
              <a:t>RD</a:t>
            </a:r>
            <a:r>
              <a:rPr lang="zh-CN" altLang="en-US" sz="2000" dirty="0">
                <a:solidFill>
                  <a:srgbClr val="000000"/>
                </a:solidFill>
              </a:rPr>
              <a:t>对样品各项功能进行全面验证，因是样品，问题可能较多，测试可能会做几次。</a:t>
            </a:r>
            <a:endParaRPr lang="en-US" altLang="zh-CN" sz="2000" dirty="0">
              <a:solidFill>
                <a:srgbClr val="000000"/>
              </a:solidFill>
            </a:endParaRPr>
          </a:p>
          <a:p>
            <a:pPr eaLnBrk="1" fontAlgn="base" hangingPunct="1">
              <a:spcBef>
                <a:spcPct val="0"/>
              </a:spcBef>
              <a:spcAft>
                <a:spcPct val="0"/>
              </a:spcAft>
            </a:pPr>
            <a:endParaRPr lang="en-US" altLang="zh-CN" sz="2000" dirty="0">
              <a:solidFill>
                <a:srgbClr val="000000"/>
              </a:solidFill>
            </a:endParaRPr>
          </a:p>
          <a:p>
            <a:pPr fontAlgn="base">
              <a:spcBef>
                <a:spcPct val="0"/>
              </a:spcBef>
              <a:spcAft>
                <a:spcPct val="0"/>
              </a:spcAft>
            </a:pPr>
            <a:r>
              <a:rPr lang="en-US" sz="2000" b="0" dirty="0">
                <a:solidFill>
                  <a:srgbClr val="808080">
                    <a:lumMod val="75000"/>
                  </a:srgbClr>
                </a:solidFill>
              </a:rPr>
              <a:t>At this stage, a number of product samples are prepared and subjected to the most critical tests from the relevant standards and other requirements set out in the Design Brief. Producing and testing a number of samples at this stage helps give RD more information about product performance, the manufacturing processes and steps likely to be required. Test data is reviewed to ensure that the required performance is achieved.  Successful completion of the EVT stage enables RD to release the product to manufacture in agreement with the customer.</a:t>
            </a: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en-US" altLang="zh-TW" sz="2000" dirty="0">
              <a:solidFill>
                <a:srgbClr val="000000"/>
              </a:solidFill>
            </a:endParaRPr>
          </a:p>
          <a:p>
            <a:pPr eaLnBrk="1" fontAlgn="base" hangingPunct="1">
              <a:spcBef>
                <a:spcPct val="0"/>
              </a:spcBef>
              <a:spcAft>
                <a:spcPct val="0"/>
              </a:spcAft>
            </a:pPr>
            <a:endParaRPr lang="zh-TW" altLang="en-US" sz="2000" dirty="0">
              <a:solidFill>
                <a:srgbClr val="000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C85F49-A1AD-4218-8366-F83763E710C8}"/>
              </a:ext>
            </a:extLst>
          </p:cNvPr>
          <p:cNvSpPr>
            <a:spLocks noGrp="1"/>
          </p:cNvSpPr>
          <p:nvPr>
            <p:ph type="sldNum" sz="quarter" idx="10"/>
          </p:nvPr>
        </p:nvSpPr>
        <p:spPr/>
        <p:txBody>
          <a:bodyPr/>
          <a:lstStyle/>
          <a:p>
            <a:pPr fontAlgn="base">
              <a:spcBef>
                <a:spcPct val="0"/>
              </a:spcBef>
              <a:spcAft>
                <a:spcPct val="0"/>
              </a:spcAft>
            </a:pPr>
            <a:fld id="{DDE6EE67-4135-45A0-A6C6-05879CCAB006}" type="slidenum">
              <a:rPr kumimoji="1" lang="en-US" altLang="zh-TW">
                <a:solidFill>
                  <a:srgbClr val="FFFFFF"/>
                </a:solidFill>
                <a:latin typeface="Arial" panose="020B0604020202020204" pitchFamily="34" charset="0"/>
                <a:ea typeface="新細明體" panose="02020500000000000000" pitchFamily="18" charset="-120"/>
              </a:rPr>
              <a:pPr fontAlgn="base">
                <a:spcBef>
                  <a:spcPct val="0"/>
                </a:spcBef>
                <a:spcAft>
                  <a:spcPct val="0"/>
                </a:spcAft>
              </a:pPr>
              <a:t>4</a:t>
            </a:fld>
            <a:endParaRPr kumimoji="1" lang="en-US" altLang="zh-TW">
              <a:solidFill>
                <a:srgbClr val="FFFFFF"/>
              </a:solidFill>
              <a:latin typeface="Arial" panose="020B0604020202020204" pitchFamily="34" charset="0"/>
              <a:ea typeface="新細明體" panose="02020500000000000000" pitchFamily="18" charset="-120"/>
            </a:endParaRPr>
          </a:p>
        </p:txBody>
      </p:sp>
      <p:sp>
        <p:nvSpPr>
          <p:cNvPr id="4" name="標題 1">
            <a:extLst>
              <a:ext uri="{FF2B5EF4-FFF2-40B4-BE49-F238E27FC236}">
                <a16:creationId xmlns:a16="http://schemas.microsoft.com/office/drawing/2014/main" id="{2457F792-11EC-4B39-8B0E-2E8678A3736F}"/>
              </a:ext>
            </a:extLst>
          </p:cNvPr>
          <p:cNvSpPr>
            <a:spLocks noGrp="1"/>
          </p:cNvSpPr>
          <p:nvPr>
            <p:ph type="title"/>
          </p:nvPr>
        </p:nvSpPr>
        <p:spPr>
          <a:xfrm>
            <a:off x="1676400" y="304800"/>
            <a:ext cx="8305800" cy="609600"/>
          </a:xfrm>
        </p:spPr>
        <p:txBody>
          <a:bodyPr/>
          <a:lstStyle/>
          <a:p>
            <a:r>
              <a:rPr lang="en-US" altLang="zh-TW" dirty="0"/>
              <a:t>EVT&amp;DVT&amp;PVT</a:t>
            </a:r>
            <a:r>
              <a:rPr lang="zh-CN" altLang="en-US" dirty="0"/>
              <a:t>定义 </a:t>
            </a:r>
            <a:r>
              <a:rPr lang="en-US" altLang="zh-CN" dirty="0"/>
              <a:t>Definition</a:t>
            </a:r>
            <a:endParaRPr lang="zh-TW" altLang="en-US" dirty="0"/>
          </a:p>
        </p:txBody>
      </p:sp>
      <p:sp>
        <p:nvSpPr>
          <p:cNvPr id="5" name="Rectangle 4">
            <a:extLst>
              <a:ext uri="{FF2B5EF4-FFF2-40B4-BE49-F238E27FC236}">
                <a16:creationId xmlns:a16="http://schemas.microsoft.com/office/drawing/2014/main" id="{362D043C-7F5F-477D-826E-45C10D2AD4E0}"/>
              </a:ext>
            </a:extLst>
          </p:cNvPr>
          <p:cNvSpPr/>
          <p:nvPr/>
        </p:nvSpPr>
        <p:spPr>
          <a:xfrm>
            <a:off x="1676400" y="1305342"/>
            <a:ext cx="8915400" cy="5324535"/>
          </a:xfrm>
          <a:prstGeom prst="rect">
            <a:avLst/>
          </a:prstGeom>
        </p:spPr>
        <p:txBody>
          <a:bodyPr wrap="square">
            <a:spAutoFit/>
          </a:bodyPr>
          <a:lstStyle/>
          <a:p>
            <a:pPr fontAlgn="base">
              <a:spcBef>
                <a:spcPct val="0"/>
              </a:spcBef>
              <a:spcAft>
                <a:spcPct val="0"/>
              </a:spcAft>
            </a:pPr>
            <a:endParaRPr kumimoji="1" lang="en-US" altLang="zh-CN" sz="2000" b="1" dirty="0">
              <a:solidFill>
                <a:srgbClr val="000000"/>
              </a:solidFill>
              <a:latin typeface="Arial" panose="020B0604020202020204" pitchFamily="34" charset="0"/>
              <a:ea typeface="新細明體" panose="02020500000000000000" pitchFamily="18" charset="-120"/>
            </a:endParaRPr>
          </a:p>
          <a:p>
            <a:pPr fontAlgn="base">
              <a:spcBef>
                <a:spcPct val="0"/>
              </a:spcBef>
              <a:spcAft>
                <a:spcPct val="0"/>
              </a:spcAft>
            </a:pPr>
            <a:r>
              <a:rPr kumimoji="1" lang="en-US" altLang="zh-TW" sz="2000" b="1" dirty="0">
                <a:solidFill>
                  <a:srgbClr val="000000"/>
                </a:solidFill>
                <a:latin typeface="Arial" panose="020B0604020202020204" pitchFamily="34" charset="0"/>
                <a:ea typeface="新細明體" panose="02020500000000000000" pitchFamily="18" charset="-120"/>
              </a:rPr>
              <a:t>DVT: Design Verification Test</a:t>
            </a:r>
            <a:r>
              <a:rPr kumimoji="1" lang="zh-TW" altLang="en-US" sz="2000" b="1" dirty="0">
                <a:solidFill>
                  <a:srgbClr val="000000"/>
                </a:solidFill>
                <a:latin typeface="Arial" panose="020B0604020202020204" pitchFamily="34" charset="0"/>
                <a:ea typeface="新細明體" panose="02020500000000000000" pitchFamily="18" charset="-120"/>
              </a:rPr>
              <a:t>的简称， 意为设计验证测试，是硬件生产中不可缺少的一个检测环节，包括模具测试、电子性能、外观测试等等。解决样品在</a:t>
            </a:r>
            <a:r>
              <a:rPr kumimoji="1" lang="en-US" altLang="zh-TW" sz="2000" b="1" dirty="0">
                <a:solidFill>
                  <a:srgbClr val="000000"/>
                </a:solidFill>
                <a:latin typeface="Arial" panose="020B0604020202020204" pitchFamily="34" charset="0"/>
                <a:ea typeface="新細明體" panose="02020500000000000000" pitchFamily="18" charset="-120"/>
              </a:rPr>
              <a:t>EVT</a:t>
            </a:r>
            <a:r>
              <a:rPr kumimoji="1" lang="zh-TW" altLang="en-US" sz="2000" b="1" dirty="0">
                <a:solidFill>
                  <a:srgbClr val="000000"/>
                </a:solidFill>
                <a:latin typeface="Arial" panose="020B0604020202020204" pitchFamily="34" charset="0"/>
                <a:ea typeface="新細明體" panose="02020500000000000000" pitchFamily="18" charset="-120"/>
              </a:rPr>
              <a:t>阶段的问题后进行，对所有信号的电平和时序进行测试，完成安规测试，此时产品基本定型。</a:t>
            </a:r>
            <a:endParaRPr kumimoji="1" lang="en-US" altLang="zh-TW" sz="2000" b="1" dirty="0">
              <a:solidFill>
                <a:srgbClr val="000000"/>
              </a:solidFill>
              <a:latin typeface="Arial" panose="020B0604020202020204" pitchFamily="34" charset="0"/>
              <a:ea typeface="新細明體" panose="02020500000000000000" pitchFamily="18" charset="-120"/>
            </a:endParaRPr>
          </a:p>
          <a:p>
            <a:pPr fontAlgn="base">
              <a:spcBef>
                <a:spcPct val="0"/>
              </a:spcBef>
              <a:spcAft>
                <a:spcPct val="0"/>
              </a:spcAft>
            </a:pPr>
            <a:endParaRPr kumimoji="1" lang="en-US" altLang="zh-TW" sz="2000" b="1" dirty="0">
              <a:solidFill>
                <a:srgbClr val="000000"/>
              </a:solidFill>
              <a:latin typeface="Arial" panose="020B0604020202020204" pitchFamily="34" charset="0"/>
              <a:ea typeface="新細明體" panose="02020500000000000000" pitchFamily="18" charset="-120"/>
            </a:endParaRPr>
          </a:p>
          <a:p>
            <a:pPr fontAlgn="base">
              <a:spcBef>
                <a:spcPct val="0"/>
              </a:spcBef>
              <a:spcAft>
                <a:spcPct val="0"/>
              </a:spcAft>
            </a:pPr>
            <a:r>
              <a:rPr kumimoji="1" lang="en-US" sz="2000" dirty="0">
                <a:solidFill>
                  <a:srgbClr val="808080">
                    <a:lumMod val="75000"/>
                  </a:srgbClr>
                </a:solidFill>
                <a:latin typeface="Arial" panose="020B0604020202020204" pitchFamily="34" charset="0"/>
                <a:ea typeface="新細明體" panose="02020500000000000000" pitchFamily="18" charset="-120"/>
              </a:rPr>
              <a:t>DVT focuses on perfecting tools and techniques for a consistent run and ensures products meet cosmetic and environmental requirements using both mass production tools and parts. With a build of 50-200, units are put through rigorous tests such as burning, dropping from certain heights, submerging in water as well as extensive battery testing. This step is also crucial for products needing regulatory certifications such as FCC or UL. This is the final step before making units that are suitable for sale. At the end of DVT, you should be highly confident that any issues causing unacceptable yields have been corrected.</a:t>
            </a:r>
            <a:endParaRPr kumimoji="1" lang="en-US" altLang="zh-CN" sz="2000" b="1" dirty="0">
              <a:solidFill>
                <a:srgbClr val="000000"/>
              </a:solidFill>
              <a:latin typeface="Arial" panose="020B0604020202020204" pitchFamily="34" charset="0"/>
              <a:ea typeface="新細明體" panose="02020500000000000000" pitchFamily="18" charset="-120"/>
            </a:endParaRPr>
          </a:p>
          <a:p>
            <a:pPr fontAlgn="base">
              <a:spcBef>
                <a:spcPct val="0"/>
              </a:spcBef>
              <a:spcAft>
                <a:spcPct val="0"/>
              </a:spcAft>
            </a:pPr>
            <a:endParaRPr kumimoji="1" lang="zh-TW" altLang="en-US" sz="2000" b="1" dirty="0">
              <a:solidFill>
                <a:srgbClr val="000000"/>
              </a:solidFill>
              <a:latin typeface="Arial" panose="020B0604020202020204" pitchFamily="34" charset="0"/>
              <a:ea typeface="新細明體" panose="02020500000000000000" pitchFamily="18" charset="-120"/>
            </a:endParaRPr>
          </a:p>
          <a:p>
            <a:pPr fontAlgn="base">
              <a:spcBef>
                <a:spcPct val="0"/>
              </a:spcBef>
              <a:spcAft>
                <a:spcPct val="0"/>
              </a:spcAft>
            </a:pPr>
            <a:endParaRPr kumimoji="1" lang="en-US" altLang="zh-TW" sz="2000" b="1" dirty="0">
              <a:solidFill>
                <a:srgbClr val="000000"/>
              </a:solidFill>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41399647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D01DE9-D9E3-4C6C-92E6-E160D1158B82}"/>
              </a:ext>
            </a:extLst>
          </p:cNvPr>
          <p:cNvSpPr>
            <a:spLocks noGrp="1"/>
          </p:cNvSpPr>
          <p:nvPr>
            <p:ph type="sldNum" sz="quarter" idx="10"/>
          </p:nvPr>
        </p:nvSpPr>
        <p:spPr/>
        <p:txBody>
          <a:bodyPr/>
          <a:lstStyle/>
          <a:p>
            <a:pPr fontAlgn="base">
              <a:spcBef>
                <a:spcPct val="0"/>
              </a:spcBef>
              <a:spcAft>
                <a:spcPct val="0"/>
              </a:spcAft>
            </a:pPr>
            <a:fld id="{DDE6EE67-4135-45A0-A6C6-05879CCAB006}" type="slidenum">
              <a:rPr kumimoji="1" lang="en-US" altLang="zh-TW">
                <a:solidFill>
                  <a:srgbClr val="FFFFFF"/>
                </a:solidFill>
                <a:latin typeface="Arial" panose="020B0604020202020204" pitchFamily="34" charset="0"/>
                <a:ea typeface="新細明體" panose="02020500000000000000" pitchFamily="18" charset="-120"/>
              </a:rPr>
              <a:pPr fontAlgn="base">
                <a:spcBef>
                  <a:spcPct val="0"/>
                </a:spcBef>
                <a:spcAft>
                  <a:spcPct val="0"/>
                </a:spcAft>
              </a:pPr>
              <a:t>5</a:t>
            </a:fld>
            <a:endParaRPr kumimoji="1" lang="en-US" altLang="zh-TW">
              <a:solidFill>
                <a:srgbClr val="FFFFFF"/>
              </a:solidFill>
              <a:latin typeface="Arial" panose="020B0604020202020204" pitchFamily="34" charset="0"/>
              <a:ea typeface="新細明體" panose="02020500000000000000" pitchFamily="18" charset="-120"/>
            </a:endParaRPr>
          </a:p>
        </p:txBody>
      </p:sp>
      <p:sp>
        <p:nvSpPr>
          <p:cNvPr id="4" name="Rectangle 3">
            <a:extLst>
              <a:ext uri="{FF2B5EF4-FFF2-40B4-BE49-F238E27FC236}">
                <a16:creationId xmlns:a16="http://schemas.microsoft.com/office/drawing/2014/main" id="{494A0ABA-D56E-4394-B5C7-05D97B89A3F5}"/>
              </a:ext>
            </a:extLst>
          </p:cNvPr>
          <p:cNvSpPr/>
          <p:nvPr/>
        </p:nvSpPr>
        <p:spPr>
          <a:xfrm>
            <a:off x="1676400" y="1600201"/>
            <a:ext cx="8915400" cy="4062651"/>
          </a:xfrm>
          <a:prstGeom prst="rect">
            <a:avLst/>
          </a:prstGeom>
        </p:spPr>
        <p:txBody>
          <a:bodyPr wrap="square">
            <a:spAutoFit/>
          </a:bodyPr>
          <a:lstStyle/>
          <a:p>
            <a:pPr fontAlgn="base">
              <a:spcBef>
                <a:spcPct val="0"/>
              </a:spcBef>
              <a:spcAft>
                <a:spcPct val="0"/>
              </a:spcAft>
            </a:pPr>
            <a:r>
              <a:rPr kumimoji="1" lang="en-US" altLang="zh-CN" sz="2000" b="1" dirty="0" err="1">
                <a:solidFill>
                  <a:srgbClr val="000000"/>
                </a:solidFill>
                <a:latin typeface="Arial" panose="020B0604020202020204" pitchFamily="34" charset="0"/>
                <a:ea typeface="新細明體" panose="02020500000000000000" pitchFamily="18" charset="-120"/>
              </a:rPr>
              <a:t>PVT:Process</a:t>
            </a:r>
            <a:r>
              <a:rPr kumimoji="1" lang="en-US" altLang="zh-CN" sz="2000" b="1" dirty="0">
                <a:solidFill>
                  <a:srgbClr val="000000"/>
                </a:solidFill>
                <a:latin typeface="Arial" panose="020B0604020202020204" pitchFamily="34" charset="0"/>
                <a:ea typeface="新細明體" panose="02020500000000000000" pitchFamily="18" charset="-120"/>
              </a:rPr>
              <a:t> Verification Test</a:t>
            </a:r>
            <a:r>
              <a:rPr kumimoji="1" lang="zh-CN" altLang="en-US" sz="2000" b="1" dirty="0">
                <a:solidFill>
                  <a:srgbClr val="000000"/>
                </a:solidFill>
                <a:latin typeface="Arial" panose="020B0604020202020204" pitchFamily="34" charset="0"/>
                <a:ea typeface="新細明體" panose="02020500000000000000" pitchFamily="18" charset="-120"/>
              </a:rPr>
              <a:t>的简称，意为小批量过程验证测试，验证新机型的各功能实现状况并进行稳定性及可靠性测试，此产品为出货完成品</a:t>
            </a:r>
            <a:endParaRPr kumimoji="1" lang="en-US" altLang="zh-CN" sz="2000" b="1" dirty="0">
              <a:solidFill>
                <a:srgbClr val="000000"/>
              </a:solidFill>
              <a:latin typeface="Arial" panose="020B0604020202020204" pitchFamily="34" charset="0"/>
              <a:ea typeface="新細明體" panose="02020500000000000000" pitchFamily="18" charset="-120"/>
            </a:endParaRPr>
          </a:p>
          <a:p>
            <a:pPr fontAlgn="base">
              <a:spcBef>
                <a:spcPct val="0"/>
              </a:spcBef>
              <a:spcAft>
                <a:spcPct val="0"/>
              </a:spcAft>
            </a:pPr>
            <a:endParaRPr kumimoji="1" lang="en-US" altLang="zh-CN" sz="2000" b="1" dirty="0">
              <a:solidFill>
                <a:srgbClr val="000000"/>
              </a:solidFill>
              <a:latin typeface="Arial" panose="020B0604020202020204" pitchFamily="34" charset="0"/>
              <a:ea typeface="新細明體" panose="02020500000000000000" pitchFamily="18" charset="-120"/>
            </a:endParaRPr>
          </a:p>
          <a:p>
            <a:pPr fontAlgn="base">
              <a:spcBef>
                <a:spcPct val="0"/>
              </a:spcBef>
              <a:spcAft>
                <a:spcPct val="0"/>
              </a:spcAft>
            </a:pPr>
            <a:r>
              <a:rPr kumimoji="1" lang="en-US" sz="2000" dirty="0">
                <a:solidFill>
                  <a:srgbClr val="808080">
                    <a:lumMod val="75000"/>
                  </a:srgbClr>
                </a:solidFill>
                <a:latin typeface="Arial" panose="020B0604020202020204" pitchFamily="34" charset="0"/>
                <a:ea typeface="新細明體" panose="02020500000000000000" pitchFamily="18" charset="-120"/>
              </a:rPr>
              <a:t>PVT (production validation testing) is the first official production run, often 5-10% of the first run, where teams verify that the product can be made at the volumes needed for the target cost. Ideally, these units will be suitable to sell and will become part of volume ramp. It’s important to note that in PVT, your QA (quality assurance) and QC (quality control) procedures are developed which will allow the CM to check for any failures throughout the manufacturing process. As products come off the line, it’s the last opportunity for adjustments to tools to be made. Once performance and quality have been verified and signed off, it’s onto mass production!</a:t>
            </a:r>
            <a:endParaRPr kumimoji="1" lang="en-US" altLang="zh-CN" sz="2000" b="1" dirty="0">
              <a:solidFill>
                <a:srgbClr val="808080">
                  <a:lumMod val="75000"/>
                </a:srgbClr>
              </a:solidFill>
              <a:latin typeface="Arial" panose="020B0604020202020204" pitchFamily="34" charset="0"/>
              <a:ea typeface="新細明體" panose="02020500000000000000" pitchFamily="18" charset="-120"/>
            </a:endParaRPr>
          </a:p>
          <a:p>
            <a:pPr fontAlgn="base">
              <a:spcBef>
                <a:spcPct val="0"/>
              </a:spcBef>
              <a:spcAft>
                <a:spcPct val="0"/>
              </a:spcAft>
            </a:pPr>
            <a:endParaRPr kumimoji="1" lang="en-US" altLang="zh-TW" sz="2000" b="1" dirty="0">
              <a:solidFill>
                <a:srgbClr val="000000"/>
              </a:solidFill>
              <a:latin typeface="Arial" panose="020B0604020202020204" pitchFamily="34" charset="0"/>
              <a:ea typeface="新細明體" panose="02020500000000000000" pitchFamily="18" charset="-120"/>
            </a:endParaRPr>
          </a:p>
        </p:txBody>
      </p:sp>
      <p:sp>
        <p:nvSpPr>
          <p:cNvPr id="5" name="標題 1">
            <a:extLst>
              <a:ext uri="{FF2B5EF4-FFF2-40B4-BE49-F238E27FC236}">
                <a16:creationId xmlns:a16="http://schemas.microsoft.com/office/drawing/2014/main" id="{B9E25D23-072D-462E-AFA0-D3455D24BBB7}"/>
              </a:ext>
            </a:extLst>
          </p:cNvPr>
          <p:cNvSpPr txBox="1">
            <a:spLocks/>
          </p:cNvSpPr>
          <p:nvPr/>
        </p:nvSpPr>
        <p:spPr bwMode="auto">
          <a:xfrm>
            <a:off x="1752600" y="174171"/>
            <a:ext cx="830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rgbClr val="FFFFFF"/>
                </a:solidFill>
                <a:latin typeface="+mj-lt"/>
                <a:ea typeface="+mj-ea"/>
                <a:cs typeface="+mj-cs"/>
              </a:defRPr>
            </a:lvl1pPr>
            <a:lvl2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2pPr>
            <a:lvl3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3pPr>
            <a:lvl4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4pPr>
            <a:lvl5pPr algn="ctr" rtl="0" eaLnBrk="0" fontAlgn="base" hangingPunct="0">
              <a:spcBef>
                <a:spcPct val="0"/>
              </a:spcBef>
              <a:spcAft>
                <a:spcPct val="0"/>
              </a:spcAft>
              <a:defRPr kumimoji="1" sz="4400">
                <a:solidFill>
                  <a:srgbClr val="FFFFFF"/>
                </a:solidFill>
                <a:latin typeface="Times" pitchFamily="18" charset="0"/>
                <a:ea typeface="新細明體" pitchFamily="18" charset="-120"/>
              </a:defRPr>
            </a:lvl5pPr>
            <a:lvl6pPr marL="457200" algn="ctr" rtl="0" fontAlgn="base">
              <a:spcBef>
                <a:spcPct val="0"/>
              </a:spcBef>
              <a:spcAft>
                <a:spcPct val="0"/>
              </a:spcAft>
              <a:defRPr kumimoji="1" sz="4400">
                <a:solidFill>
                  <a:srgbClr val="FFFFFF"/>
                </a:solidFill>
                <a:latin typeface="Times" pitchFamily="18" charset="0"/>
                <a:ea typeface="新細明體" pitchFamily="18" charset="-120"/>
              </a:defRPr>
            </a:lvl6pPr>
            <a:lvl7pPr marL="914400" algn="ctr" rtl="0" fontAlgn="base">
              <a:spcBef>
                <a:spcPct val="0"/>
              </a:spcBef>
              <a:spcAft>
                <a:spcPct val="0"/>
              </a:spcAft>
              <a:defRPr kumimoji="1" sz="4400">
                <a:solidFill>
                  <a:srgbClr val="FFFFFF"/>
                </a:solidFill>
                <a:latin typeface="Times" pitchFamily="18" charset="0"/>
                <a:ea typeface="新細明體" pitchFamily="18" charset="-120"/>
              </a:defRPr>
            </a:lvl7pPr>
            <a:lvl8pPr marL="1371600" algn="ctr" rtl="0" fontAlgn="base">
              <a:spcBef>
                <a:spcPct val="0"/>
              </a:spcBef>
              <a:spcAft>
                <a:spcPct val="0"/>
              </a:spcAft>
              <a:defRPr kumimoji="1" sz="4400">
                <a:solidFill>
                  <a:srgbClr val="FFFFFF"/>
                </a:solidFill>
                <a:latin typeface="Times" pitchFamily="18" charset="0"/>
                <a:ea typeface="新細明體" pitchFamily="18" charset="-120"/>
              </a:defRPr>
            </a:lvl8pPr>
            <a:lvl9pPr marL="1828800" algn="ctr" rtl="0" fontAlgn="base">
              <a:spcBef>
                <a:spcPct val="0"/>
              </a:spcBef>
              <a:spcAft>
                <a:spcPct val="0"/>
              </a:spcAft>
              <a:defRPr kumimoji="1" sz="4400">
                <a:solidFill>
                  <a:srgbClr val="FFFFFF"/>
                </a:solidFill>
                <a:latin typeface="Times" pitchFamily="18" charset="0"/>
                <a:ea typeface="新細明體" pitchFamily="18" charset="-120"/>
              </a:defRPr>
            </a:lvl9pPr>
          </a:lstStyle>
          <a:p>
            <a:r>
              <a:rPr lang="en-US" altLang="zh-TW" kern="0" dirty="0">
                <a:latin typeface="Times"/>
                <a:ea typeface="新細明體"/>
              </a:rPr>
              <a:t>EVT&amp;DVT&amp;PVT</a:t>
            </a:r>
            <a:r>
              <a:rPr lang="zh-CN" altLang="en-US" kern="0" dirty="0">
                <a:latin typeface="Times"/>
                <a:ea typeface="新細明體"/>
              </a:rPr>
              <a:t>定义 </a:t>
            </a:r>
            <a:r>
              <a:rPr lang="en-US" altLang="zh-CN" kern="0" dirty="0">
                <a:latin typeface="Times"/>
                <a:ea typeface="新細明體"/>
              </a:rPr>
              <a:t>Definition</a:t>
            </a:r>
            <a:endParaRPr lang="zh-TW" altLang="en-US" kern="0" dirty="0">
              <a:latin typeface="Times"/>
              <a:ea typeface="新細明體"/>
            </a:endParaRPr>
          </a:p>
        </p:txBody>
      </p:sp>
    </p:spTree>
    <p:extLst>
      <p:ext uri="{BB962C8B-B14F-4D97-AF65-F5344CB8AC3E}">
        <p14:creationId xmlns:p14="http://schemas.microsoft.com/office/powerpoint/2010/main" val="6244514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a:extLst>
              <a:ext uri="{FF2B5EF4-FFF2-40B4-BE49-F238E27FC236}">
                <a16:creationId xmlns:a16="http://schemas.microsoft.com/office/drawing/2014/main" id="{F8FFD0AE-C417-4F6A-BA1A-C821988C6F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ECB4026D-FE7A-4D90-9246-04E283FA199F}" type="slidenum">
              <a:rPr lang="en-US" altLang="zh-TW" b="0">
                <a:solidFill>
                  <a:srgbClr val="FFFFFF"/>
                </a:solidFill>
              </a:rPr>
              <a:pPr eaLnBrk="1" fontAlgn="base" hangingPunct="1">
                <a:spcBef>
                  <a:spcPct val="0"/>
                </a:spcBef>
                <a:spcAft>
                  <a:spcPct val="0"/>
                </a:spcAft>
              </a:pPr>
              <a:t>6</a:t>
            </a:fld>
            <a:endParaRPr lang="en-US" altLang="zh-TW" b="0">
              <a:solidFill>
                <a:srgbClr val="FFFFFF"/>
              </a:solidFill>
            </a:endParaRPr>
          </a:p>
        </p:txBody>
      </p:sp>
      <p:sp>
        <p:nvSpPr>
          <p:cNvPr id="10243" name="Rectangle 2">
            <a:extLst>
              <a:ext uri="{FF2B5EF4-FFF2-40B4-BE49-F238E27FC236}">
                <a16:creationId xmlns:a16="http://schemas.microsoft.com/office/drawing/2014/main" id="{14317E65-7678-40C4-8B55-76B3A11D2F84}"/>
              </a:ext>
            </a:extLst>
          </p:cNvPr>
          <p:cNvSpPr>
            <a:spLocks noGrp="1" noChangeArrowheads="1"/>
          </p:cNvSpPr>
          <p:nvPr>
            <p:ph type="title"/>
          </p:nvPr>
        </p:nvSpPr>
        <p:spPr>
          <a:xfrm>
            <a:off x="1524000" y="0"/>
            <a:ext cx="9144000" cy="914400"/>
          </a:xfrm>
        </p:spPr>
        <p:txBody>
          <a:bodyPr/>
          <a:lstStyle/>
          <a:p>
            <a:pPr marL="457200" indent="-457200" eaLnBrk="1" hangingPunct="1">
              <a:lnSpc>
                <a:spcPct val="120000"/>
              </a:lnSpc>
              <a:spcBef>
                <a:spcPct val="25000"/>
              </a:spcBef>
              <a:spcAft>
                <a:spcPct val="25000"/>
              </a:spcAft>
            </a:pPr>
            <a:r>
              <a:rPr lang="en-US" altLang="zh-CN" dirty="0">
                <a:latin typeface="Times New Roman" panose="02020603050405020304" pitchFamily="18" charset="0"/>
              </a:rPr>
              <a:t>1. Build up team list</a:t>
            </a:r>
          </a:p>
        </p:txBody>
      </p:sp>
      <p:sp>
        <p:nvSpPr>
          <p:cNvPr id="10244" name="Rectangle 3">
            <a:extLst>
              <a:ext uri="{FF2B5EF4-FFF2-40B4-BE49-F238E27FC236}">
                <a16:creationId xmlns:a16="http://schemas.microsoft.com/office/drawing/2014/main" id="{FE6BE0E2-6AA5-4731-8FEE-E5543EA8B837}"/>
              </a:ext>
            </a:extLst>
          </p:cNvPr>
          <p:cNvSpPr>
            <a:spLocks noGrp="1" noChangeArrowheads="1"/>
          </p:cNvSpPr>
          <p:nvPr>
            <p:ph type="body" idx="1"/>
          </p:nvPr>
        </p:nvSpPr>
        <p:spPr>
          <a:xfrm>
            <a:off x="1905000" y="1143000"/>
            <a:ext cx="8458200" cy="5562600"/>
          </a:xfrm>
        </p:spPr>
        <p:txBody>
          <a:bodyPr/>
          <a:lstStyle/>
          <a:p>
            <a:pPr marL="457200" indent="-457200" eaLnBrk="1" hangingPunct="1">
              <a:lnSpc>
                <a:spcPct val="120000"/>
              </a:lnSpc>
              <a:spcBef>
                <a:spcPct val="25000"/>
              </a:spcBef>
              <a:spcAft>
                <a:spcPct val="25000"/>
              </a:spcAft>
              <a:buNone/>
            </a:pPr>
            <a:r>
              <a:rPr lang="zh-CN" altLang="en-US" sz="2400" dirty="0">
                <a:latin typeface="Times New Roman" panose="02020603050405020304" pitchFamily="18" charset="0"/>
              </a:rPr>
              <a:t>（一）</a:t>
            </a:r>
            <a:r>
              <a:rPr lang="en-US" altLang="zh-CN" sz="2400" dirty="0">
                <a:latin typeface="Times New Roman" panose="02020603050405020304" pitchFamily="18" charset="0"/>
              </a:rPr>
              <a:t>DVT/PVT</a:t>
            </a:r>
            <a:r>
              <a:rPr lang="zh-CN" altLang="en-US" sz="2400" dirty="0">
                <a:latin typeface="Times New Roman" panose="02020603050405020304" pitchFamily="18" charset="0"/>
              </a:rPr>
              <a:t>試產流程 </a:t>
            </a:r>
            <a:r>
              <a:rPr lang="en-US" altLang="zh-CN" sz="2400" dirty="0">
                <a:latin typeface="Times New Roman" panose="02020603050405020304" pitchFamily="18" charset="0"/>
              </a:rPr>
              <a:t>Process</a:t>
            </a:r>
          </a:p>
          <a:p>
            <a:pPr marL="457200" indent="-457200" eaLnBrk="1" hangingPunct="1">
              <a:lnSpc>
                <a:spcPct val="120000"/>
              </a:lnSpc>
              <a:spcBef>
                <a:spcPct val="25000"/>
              </a:spcBef>
              <a:spcAft>
                <a:spcPct val="25000"/>
              </a:spcAft>
              <a:buNone/>
            </a:pPr>
            <a:r>
              <a:rPr lang="en-US" altLang="zh-CN" sz="1800" dirty="0">
                <a:solidFill>
                  <a:srgbClr val="0000CC"/>
                </a:solidFill>
              </a:rPr>
              <a:t>1.TW PM</a:t>
            </a:r>
            <a:r>
              <a:rPr lang="zh-CN" altLang="en-US" sz="1800" dirty="0">
                <a:solidFill>
                  <a:srgbClr val="0000CC"/>
                </a:solidFill>
              </a:rPr>
              <a:t>提出試產需求</a:t>
            </a:r>
            <a:r>
              <a:rPr lang="en-US" altLang="zh-CN" sz="1800" dirty="0">
                <a:solidFill>
                  <a:srgbClr val="0000CC"/>
                </a:solidFill>
              </a:rPr>
              <a:t>,</a:t>
            </a:r>
            <a:r>
              <a:rPr lang="zh-CN" altLang="en-US" sz="1800" dirty="0">
                <a:solidFill>
                  <a:srgbClr val="0000CC"/>
                </a:solidFill>
              </a:rPr>
              <a:t>開案</a:t>
            </a:r>
            <a:r>
              <a:rPr lang="en-US" altLang="zh-CN" sz="1800" dirty="0">
                <a:solidFill>
                  <a:srgbClr val="0000CC"/>
                </a:solidFill>
              </a:rPr>
              <a:t>,</a:t>
            </a:r>
            <a:r>
              <a:rPr lang="zh-CN" altLang="en-US" sz="1800" dirty="0">
                <a:solidFill>
                  <a:srgbClr val="0000CC"/>
                </a:solidFill>
              </a:rPr>
              <a:t>根據信息建立</a:t>
            </a:r>
            <a:r>
              <a:rPr lang="en-US" altLang="zh-CN" sz="1800" dirty="0">
                <a:solidFill>
                  <a:srgbClr val="0000CC"/>
                </a:solidFill>
              </a:rPr>
              <a:t>Team List</a:t>
            </a:r>
            <a:r>
              <a:rPr lang="zh-CN" altLang="en-US" sz="1800" dirty="0">
                <a:solidFill>
                  <a:srgbClr val="0000CC"/>
                </a:solidFill>
              </a:rPr>
              <a:t>（例如）</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2400" dirty="0">
                <a:latin typeface="Times New Roman" panose="02020603050405020304" pitchFamily="18" charset="0"/>
              </a:rPr>
              <a:t>1. Build up team list</a:t>
            </a: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800" dirty="0">
              <a:solidFill>
                <a:srgbClr val="0000CC"/>
              </a:solidFill>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pic>
        <p:nvPicPr>
          <p:cNvPr id="10245" name="Picture 7">
            <a:extLst>
              <a:ext uri="{FF2B5EF4-FFF2-40B4-BE49-F238E27FC236}">
                <a16:creationId xmlns:a16="http://schemas.microsoft.com/office/drawing/2014/main" id="{4A4FB8F5-D65F-4517-A2BF-9503E30E5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934" y="3200400"/>
            <a:ext cx="856826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2811838-989C-4DB0-95BF-FE91F0C5F9BA}"/>
              </a:ext>
            </a:extLst>
          </p:cNvPr>
          <p:cNvSpPr/>
          <p:nvPr/>
        </p:nvSpPr>
        <p:spPr bwMode="auto">
          <a:xfrm>
            <a:off x="1794934" y="2209800"/>
            <a:ext cx="3234267" cy="5334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0275EE-002D-4B71-B3D9-3635AFF14AFA}"/>
              </a:ext>
            </a:extLst>
          </p:cNvPr>
          <p:cNvSpPr>
            <a:spLocks noGrp="1"/>
          </p:cNvSpPr>
          <p:nvPr>
            <p:ph type="sldNum" sz="quarter" idx="10"/>
          </p:nvPr>
        </p:nvSpPr>
        <p:spPr/>
        <p:txBody>
          <a:bodyPr/>
          <a:lstStyle/>
          <a:p>
            <a:pPr fontAlgn="base">
              <a:spcBef>
                <a:spcPct val="0"/>
              </a:spcBef>
              <a:spcAft>
                <a:spcPct val="0"/>
              </a:spcAft>
            </a:pPr>
            <a:fld id="{82B47420-D213-4C99-9933-525A6C45354B}" type="slidenum">
              <a:rPr kumimoji="1" lang="en-US" altLang="zh-TW">
                <a:solidFill>
                  <a:srgbClr val="FFFFFF"/>
                </a:solidFill>
                <a:latin typeface="Arial" panose="020B0604020202020204" pitchFamily="34" charset="0"/>
                <a:ea typeface="新細明體" panose="02020500000000000000" pitchFamily="18" charset="-120"/>
              </a:rPr>
              <a:pPr fontAlgn="base">
                <a:spcBef>
                  <a:spcPct val="0"/>
                </a:spcBef>
                <a:spcAft>
                  <a:spcPct val="0"/>
                </a:spcAft>
              </a:pPr>
              <a:t>7</a:t>
            </a:fld>
            <a:endParaRPr kumimoji="1" lang="en-US" altLang="zh-TW">
              <a:solidFill>
                <a:srgbClr val="FFFFFF"/>
              </a:solidFill>
              <a:latin typeface="Arial" panose="020B0604020202020204" pitchFamily="34" charset="0"/>
              <a:ea typeface="新細明體" panose="02020500000000000000" pitchFamily="18" charset="-120"/>
            </a:endParaRPr>
          </a:p>
        </p:txBody>
      </p:sp>
      <p:sp>
        <p:nvSpPr>
          <p:cNvPr id="5" name="Rectangle 2">
            <a:extLst>
              <a:ext uri="{FF2B5EF4-FFF2-40B4-BE49-F238E27FC236}">
                <a16:creationId xmlns:a16="http://schemas.microsoft.com/office/drawing/2014/main" id="{6EC94A99-4367-4974-8CF5-A073115538CF}"/>
              </a:ext>
            </a:extLst>
          </p:cNvPr>
          <p:cNvSpPr>
            <a:spLocks noGrp="1" noChangeArrowheads="1"/>
          </p:cNvSpPr>
          <p:nvPr>
            <p:ph type="title"/>
          </p:nvPr>
        </p:nvSpPr>
        <p:spPr>
          <a:xfrm>
            <a:off x="1524000" y="0"/>
            <a:ext cx="9144000" cy="914400"/>
          </a:xfrm>
        </p:spPr>
        <p:txBody>
          <a:bodyPr/>
          <a:lstStyle/>
          <a:p>
            <a:pPr marL="457200" indent="-457200" eaLnBrk="1" hangingPunct="1">
              <a:lnSpc>
                <a:spcPct val="120000"/>
              </a:lnSpc>
              <a:spcBef>
                <a:spcPct val="25000"/>
              </a:spcBef>
              <a:spcAft>
                <a:spcPct val="25000"/>
              </a:spcAft>
            </a:pPr>
            <a:r>
              <a:rPr lang="en-US" altLang="zh-CN" sz="3600" dirty="0"/>
              <a:t>2. Received the P/R application</a:t>
            </a:r>
          </a:p>
        </p:txBody>
      </p:sp>
      <p:sp>
        <p:nvSpPr>
          <p:cNvPr id="6" name="Rectangle 5">
            <a:extLst>
              <a:ext uri="{FF2B5EF4-FFF2-40B4-BE49-F238E27FC236}">
                <a16:creationId xmlns:a16="http://schemas.microsoft.com/office/drawing/2014/main" id="{3CCFCB80-8CBF-45B7-A284-66F30B6FDAC6}"/>
              </a:ext>
            </a:extLst>
          </p:cNvPr>
          <p:cNvSpPr/>
          <p:nvPr/>
        </p:nvSpPr>
        <p:spPr>
          <a:xfrm>
            <a:off x="1828800" y="1143001"/>
            <a:ext cx="8610600" cy="1668405"/>
          </a:xfrm>
          <a:prstGeom prst="rect">
            <a:avLst/>
          </a:prstGeom>
        </p:spPr>
        <p:txBody>
          <a:bodyPr wrap="square">
            <a:spAutoFit/>
          </a:bodyPr>
          <a:lstStyle/>
          <a:p>
            <a:pPr marL="457200" indent="-457200" fontAlgn="base">
              <a:lnSpc>
                <a:spcPct val="120000"/>
              </a:lnSpc>
              <a:spcBef>
                <a:spcPct val="25000"/>
              </a:spcBef>
              <a:spcAft>
                <a:spcPct val="25000"/>
              </a:spcAft>
            </a:pPr>
            <a:r>
              <a:rPr kumimoji="1" lang="en-US" altLang="zh-CN" b="1" dirty="0">
                <a:solidFill>
                  <a:srgbClr val="0000CC"/>
                </a:solidFill>
                <a:latin typeface="Arial" panose="020B0604020202020204" pitchFamily="34" charset="0"/>
                <a:ea typeface="新細明體" panose="02020500000000000000" pitchFamily="18" charset="-120"/>
              </a:rPr>
              <a:t>2.TW PM </a:t>
            </a:r>
            <a:r>
              <a:rPr kumimoji="1" lang="zh-CN" altLang="en-US" b="1" dirty="0">
                <a:solidFill>
                  <a:srgbClr val="0000CC"/>
                </a:solidFill>
                <a:latin typeface="Arial" panose="020B0604020202020204" pitchFamily="34" charset="0"/>
                <a:ea typeface="新細明體" panose="02020500000000000000" pitchFamily="18" charset="-120"/>
              </a:rPr>
              <a:t>開立</a:t>
            </a:r>
            <a:r>
              <a:rPr kumimoji="1" lang="en-US" altLang="zh-CN" b="1" dirty="0">
                <a:solidFill>
                  <a:srgbClr val="0000CC"/>
                </a:solidFill>
                <a:latin typeface="Arial" panose="020B0604020202020204" pitchFamily="34" charset="0"/>
                <a:ea typeface="新細明體" panose="02020500000000000000" pitchFamily="18" charset="-120"/>
              </a:rPr>
              <a:t>DVT</a:t>
            </a:r>
            <a:r>
              <a:rPr kumimoji="1" lang="zh-CN" altLang="en-US" b="1" dirty="0">
                <a:solidFill>
                  <a:srgbClr val="0000CC"/>
                </a:solidFill>
                <a:latin typeface="Arial" panose="020B0604020202020204" pitchFamily="34" charset="0"/>
                <a:ea typeface="新細明體" panose="02020500000000000000" pitchFamily="18" charset="-120"/>
              </a:rPr>
              <a:t>試產單</a:t>
            </a:r>
            <a:r>
              <a:rPr kumimoji="1" lang="en-US" altLang="zh-CN" b="1" dirty="0">
                <a:solidFill>
                  <a:srgbClr val="0000CC"/>
                </a:solidFill>
                <a:latin typeface="Arial" panose="020B0604020202020204" pitchFamily="34" charset="0"/>
                <a:ea typeface="新細明體" panose="02020500000000000000" pitchFamily="18" charset="-120"/>
              </a:rPr>
              <a:t> (</a:t>
            </a:r>
            <a:r>
              <a:rPr kumimoji="1" lang="zh-CN" altLang="en-US" b="1" dirty="0">
                <a:solidFill>
                  <a:srgbClr val="0000CC"/>
                </a:solidFill>
                <a:latin typeface="Arial" panose="020B0604020202020204" pitchFamily="34" charset="0"/>
                <a:ea typeface="新細明體" panose="02020500000000000000" pitchFamily="18" charset="-120"/>
              </a:rPr>
              <a:t>例</a:t>
            </a:r>
            <a:r>
              <a:rPr kumimoji="1" lang="en-US" altLang="zh-CN" b="1" dirty="0">
                <a:solidFill>
                  <a:srgbClr val="0000CC"/>
                </a:solidFill>
                <a:latin typeface="Arial" panose="020B0604020202020204" pitchFamily="34" charset="0"/>
                <a:ea typeface="新細明體" panose="02020500000000000000" pitchFamily="18" charset="-120"/>
              </a:rPr>
              <a:t>:PRTR00008881),KS PM</a:t>
            </a:r>
            <a:r>
              <a:rPr kumimoji="1" lang="zh-CN" altLang="en-US" b="1" dirty="0">
                <a:solidFill>
                  <a:srgbClr val="0000CC"/>
                </a:solidFill>
                <a:latin typeface="Arial" panose="020B0604020202020204" pitchFamily="34" charset="0"/>
                <a:ea typeface="新細明體" panose="02020500000000000000" pitchFamily="18" charset="-120"/>
              </a:rPr>
              <a:t>收試產單之後根據單號在</a:t>
            </a:r>
            <a:r>
              <a:rPr kumimoji="1" lang="en-US" altLang="zh-CN" b="1" dirty="0">
                <a:solidFill>
                  <a:srgbClr val="0000CC"/>
                </a:solidFill>
                <a:latin typeface="Arial" panose="020B0604020202020204" pitchFamily="34" charset="0"/>
                <a:ea typeface="新細明體" panose="02020500000000000000" pitchFamily="18" charset="-120"/>
              </a:rPr>
              <a:t>PLM</a:t>
            </a:r>
            <a:r>
              <a:rPr kumimoji="1" lang="zh-CN" altLang="en-US" b="1" dirty="0">
                <a:solidFill>
                  <a:srgbClr val="0000CC"/>
                </a:solidFill>
                <a:latin typeface="Arial" panose="020B0604020202020204" pitchFamily="34" charset="0"/>
                <a:ea typeface="新細明體" panose="02020500000000000000" pitchFamily="18" charset="-120"/>
              </a:rPr>
              <a:t>系統中查詢相關信息</a:t>
            </a:r>
            <a:r>
              <a:rPr kumimoji="1" lang="zh-CN" altLang="en-US" b="1" dirty="0">
                <a:solidFill>
                  <a:srgbClr val="FF0000"/>
                </a:solidFill>
                <a:latin typeface="Arial" panose="020B0604020202020204" pitchFamily="34" charset="0"/>
                <a:ea typeface="新細明體" panose="02020500000000000000" pitchFamily="18" charset="-120"/>
              </a:rPr>
              <a:t>（</a:t>
            </a:r>
            <a:r>
              <a:rPr kumimoji="1" lang="en-US" altLang="zh-CN" b="1" dirty="0">
                <a:solidFill>
                  <a:srgbClr val="FF0000"/>
                </a:solidFill>
                <a:latin typeface="Arial" panose="020B0604020202020204" pitchFamily="34" charset="0"/>
                <a:ea typeface="新細明體" panose="02020500000000000000" pitchFamily="18" charset="-120"/>
              </a:rPr>
              <a:t>PVT</a:t>
            </a:r>
            <a:r>
              <a:rPr kumimoji="1" lang="zh-CN" altLang="en-US" b="1" dirty="0">
                <a:solidFill>
                  <a:srgbClr val="FF0000"/>
                </a:solidFill>
                <a:latin typeface="Arial" panose="020B0604020202020204" pitchFamily="34" charset="0"/>
                <a:ea typeface="新細明體" panose="02020500000000000000" pitchFamily="18" charset="-120"/>
              </a:rPr>
              <a:t>試產單依同樣的方式查詢）</a:t>
            </a:r>
            <a:endParaRPr kumimoji="1" lang="en-US" altLang="zh-CN" b="1" dirty="0">
              <a:solidFill>
                <a:srgbClr val="FF0000"/>
              </a:solidFill>
              <a:latin typeface="Arial" panose="020B0604020202020204" pitchFamily="34" charset="0"/>
              <a:ea typeface="新細明體" panose="02020500000000000000" pitchFamily="18" charset="-120"/>
            </a:endParaRPr>
          </a:p>
          <a:p>
            <a:pPr marL="457200" indent="-457200" fontAlgn="base">
              <a:lnSpc>
                <a:spcPct val="120000"/>
              </a:lnSpc>
              <a:spcBef>
                <a:spcPct val="25000"/>
              </a:spcBef>
              <a:spcAft>
                <a:spcPct val="25000"/>
              </a:spcAft>
            </a:pPr>
            <a:endParaRPr kumimoji="1" lang="en-US" altLang="zh-CN" b="1" dirty="0">
              <a:solidFill>
                <a:srgbClr val="FF0000"/>
              </a:solidFill>
              <a:latin typeface="Arial" panose="020B0604020202020204" pitchFamily="34" charset="0"/>
              <a:ea typeface="新細明體" panose="02020500000000000000" pitchFamily="18" charset="-120"/>
            </a:endParaRPr>
          </a:p>
          <a:p>
            <a:pPr marL="457200" indent="-457200" fontAlgn="base">
              <a:lnSpc>
                <a:spcPct val="120000"/>
              </a:lnSpc>
              <a:spcBef>
                <a:spcPct val="25000"/>
              </a:spcBef>
              <a:spcAft>
                <a:spcPct val="25000"/>
              </a:spcAft>
            </a:pPr>
            <a:r>
              <a:rPr kumimoji="1" lang="en-US" altLang="zh-CN" b="1" dirty="0">
                <a:solidFill>
                  <a:srgbClr val="000000"/>
                </a:solidFill>
                <a:latin typeface="Arial" panose="020B0604020202020204" pitchFamily="34" charset="0"/>
                <a:ea typeface="新細明體" panose="02020500000000000000" pitchFamily="18" charset="-120"/>
              </a:rPr>
              <a:t>2. After received the P/R application, check related info in PLM</a:t>
            </a:r>
          </a:p>
        </p:txBody>
      </p:sp>
      <p:pic>
        <p:nvPicPr>
          <p:cNvPr id="7" name="Picture 8">
            <a:extLst>
              <a:ext uri="{FF2B5EF4-FFF2-40B4-BE49-F238E27FC236}">
                <a16:creationId xmlns:a16="http://schemas.microsoft.com/office/drawing/2014/main" id="{E7114F8C-7131-41A9-89AD-B94850E1B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3124200"/>
            <a:ext cx="8010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5429F34-DC05-4FDB-BD60-032E603A331E}"/>
              </a:ext>
            </a:extLst>
          </p:cNvPr>
          <p:cNvSpPr/>
          <p:nvPr/>
        </p:nvSpPr>
        <p:spPr bwMode="auto">
          <a:xfrm>
            <a:off x="1796144" y="2335324"/>
            <a:ext cx="7424057" cy="5334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8781041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a:extLst>
              <a:ext uri="{FF2B5EF4-FFF2-40B4-BE49-F238E27FC236}">
                <a16:creationId xmlns:a16="http://schemas.microsoft.com/office/drawing/2014/main" id="{9FBA48B8-D065-4015-8ED5-30401CBD892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3D587656-4269-4CEA-BAB0-6B2A96A50E49}" type="slidenum">
              <a:rPr lang="en-US" altLang="zh-TW" b="0">
                <a:solidFill>
                  <a:srgbClr val="FFFFFF"/>
                </a:solidFill>
              </a:rPr>
              <a:pPr eaLnBrk="1" fontAlgn="base" hangingPunct="1">
                <a:spcBef>
                  <a:spcPct val="0"/>
                </a:spcBef>
                <a:spcAft>
                  <a:spcPct val="0"/>
                </a:spcAft>
              </a:pPr>
              <a:t>8</a:t>
            </a:fld>
            <a:endParaRPr lang="en-US" altLang="zh-TW" b="0">
              <a:solidFill>
                <a:srgbClr val="FFFFFF"/>
              </a:solidFill>
            </a:endParaRPr>
          </a:p>
        </p:txBody>
      </p:sp>
      <p:sp>
        <p:nvSpPr>
          <p:cNvPr id="11268" name="Rectangle 3">
            <a:extLst>
              <a:ext uri="{FF2B5EF4-FFF2-40B4-BE49-F238E27FC236}">
                <a16:creationId xmlns:a16="http://schemas.microsoft.com/office/drawing/2014/main" id="{3B938A5D-D824-468E-9CB7-867FF774DDB8}"/>
              </a:ext>
            </a:extLst>
          </p:cNvPr>
          <p:cNvSpPr>
            <a:spLocks noGrp="1" noChangeArrowheads="1"/>
          </p:cNvSpPr>
          <p:nvPr>
            <p:ph type="body" idx="1"/>
          </p:nvPr>
        </p:nvSpPr>
        <p:spPr>
          <a:xfrm>
            <a:off x="1905000" y="914400"/>
            <a:ext cx="8458200" cy="5791200"/>
          </a:xfrm>
        </p:spPr>
        <p:txBody>
          <a:bodyPr/>
          <a:lstStyle/>
          <a:p>
            <a:pPr marL="457200" indent="-457200" eaLnBrk="1" hangingPunct="1">
              <a:lnSpc>
                <a:spcPct val="120000"/>
              </a:lnSpc>
              <a:spcBef>
                <a:spcPct val="25000"/>
              </a:spcBef>
              <a:spcAft>
                <a:spcPct val="25000"/>
              </a:spcAft>
              <a:buNone/>
            </a:pPr>
            <a:r>
              <a:rPr lang="en-US" altLang="zh-CN" sz="1800" dirty="0">
                <a:solidFill>
                  <a:srgbClr val="0000CC"/>
                </a:solidFill>
              </a:rPr>
              <a:t>*DVT</a:t>
            </a:r>
            <a:r>
              <a:rPr lang="zh-CN" altLang="en-US" sz="1800" dirty="0">
                <a:solidFill>
                  <a:srgbClr val="0000CC"/>
                </a:solidFill>
              </a:rPr>
              <a:t>試產</a:t>
            </a:r>
            <a:r>
              <a:rPr lang="en-US" altLang="zh-CN" sz="1800" dirty="0">
                <a:solidFill>
                  <a:srgbClr val="0000CC"/>
                </a:solidFill>
              </a:rPr>
              <a:t>PRTR00008881</a:t>
            </a:r>
            <a:r>
              <a:rPr lang="zh-CN" altLang="en-US" sz="1800" dirty="0">
                <a:solidFill>
                  <a:srgbClr val="0000CC"/>
                </a:solidFill>
              </a:rPr>
              <a:t>相關查詢資料如下： </a:t>
            </a:r>
            <a:endParaRPr lang="en-US" altLang="zh-CN" sz="1800" dirty="0">
              <a:solidFill>
                <a:srgbClr val="0000CC"/>
              </a:solidFill>
            </a:endParaRPr>
          </a:p>
          <a:p>
            <a:pPr marL="457200" indent="-457200" eaLnBrk="1" hangingPunct="1">
              <a:lnSpc>
                <a:spcPct val="120000"/>
              </a:lnSpc>
              <a:spcBef>
                <a:spcPct val="25000"/>
              </a:spcBef>
              <a:spcAft>
                <a:spcPct val="25000"/>
              </a:spcAft>
              <a:buNone/>
            </a:pPr>
            <a:r>
              <a:rPr lang="en-US" altLang="zh-CN" sz="1800" dirty="0"/>
              <a:t>*For example: Number/ Part number/ on line date/ Qty/ 97L, 98L P/N</a:t>
            </a: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endParaRPr>
          </a:p>
          <a:p>
            <a:pPr marL="457200" indent="-457200" eaLnBrk="1" hangingPunct="1">
              <a:lnSpc>
                <a:spcPct val="120000"/>
              </a:lnSpc>
              <a:spcBef>
                <a:spcPct val="25000"/>
              </a:spcBef>
              <a:spcAft>
                <a:spcPct val="25000"/>
              </a:spcAft>
              <a:buNone/>
            </a:pPr>
            <a:endParaRPr lang="en-US" altLang="zh-CN" sz="1800" dirty="0">
              <a:solidFill>
                <a:srgbClr val="0000CC"/>
              </a:solidFill>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2400" dirty="0">
              <a:latin typeface="Times New Roman" panose="02020603050405020304" pitchFamily="18" charset="0"/>
            </a:endParaRPr>
          </a:p>
        </p:txBody>
      </p:sp>
      <p:pic>
        <p:nvPicPr>
          <p:cNvPr id="11269" name="Picture 2">
            <a:extLst>
              <a:ext uri="{FF2B5EF4-FFF2-40B4-BE49-F238E27FC236}">
                <a16:creationId xmlns:a16="http://schemas.microsoft.com/office/drawing/2014/main" id="{5271DD68-605C-49B3-9AB1-51E1AE674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57400"/>
            <a:ext cx="821944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3">
            <a:extLst>
              <a:ext uri="{FF2B5EF4-FFF2-40B4-BE49-F238E27FC236}">
                <a16:creationId xmlns:a16="http://schemas.microsoft.com/office/drawing/2014/main" id="{A74D85A4-0E24-49BA-9F25-CD260EAB0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4191000"/>
            <a:ext cx="76104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4A536B1-5512-4E0E-A065-E56A54618DF6}"/>
              </a:ext>
            </a:extLst>
          </p:cNvPr>
          <p:cNvSpPr/>
          <p:nvPr/>
        </p:nvSpPr>
        <p:spPr>
          <a:xfrm>
            <a:off x="4568739" y="238781"/>
            <a:ext cx="2877711" cy="646331"/>
          </a:xfrm>
          <a:prstGeom prst="rect">
            <a:avLst/>
          </a:prstGeom>
        </p:spPr>
        <p:txBody>
          <a:bodyPr wrap="none">
            <a:spAutoFit/>
          </a:bodyPr>
          <a:lstStyle/>
          <a:p>
            <a:pPr fontAlgn="base">
              <a:spcBef>
                <a:spcPct val="0"/>
              </a:spcBef>
              <a:spcAft>
                <a:spcPct val="0"/>
              </a:spcAft>
            </a:pPr>
            <a:r>
              <a:rPr kumimoji="1" lang="en-US" altLang="zh-CN" sz="3600" dirty="0">
                <a:solidFill>
                  <a:srgbClr val="FFFFFF"/>
                </a:solidFill>
                <a:latin typeface="Arial" panose="020B0604020202020204" pitchFamily="34" charset="0"/>
                <a:ea typeface="新細明體" panose="02020500000000000000" pitchFamily="18" charset="-120"/>
              </a:rPr>
              <a:t>2-1 Example</a:t>
            </a:r>
            <a:endParaRPr kumimoji="1" lang="en-US" sz="3600" dirty="0">
              <a:solidFill>
                <a:srgbClr val="FFFFFF"/>
              </a:solidFill>
              <a:latin typeface="Arial" panose="020B0604020202020204" pitchFamily="34" charset="0"/>
              <a:ea typeface="新細明體" panose="02020500000000000000" pitchFamily="18" charset="-120"/>
            </a:endParaRPr>
          </a:p>
        </p:txBody>
      </p:sp>
      <p:sp>
        <p:nvSpPr>
          <p:cNvPr id="10" name="Rectangle 9">
            <a:extLst>
              <a:ext uri="{FF2B5EF4-FFF2-40B4-BE49-F238E27FC236}">
                <a16:creationId xmlns:a16="http://schemas.microsoft.com/office/drawing/2014/main" id="{3E5C0457-C222-498E-8228-ACEA5C253999}"/>
              </a:ext>
            </a:extLst>
          </p:cNvPr>
          <p:cNvSpPr/>
          <p:nvPr/>
        </p:nvSpPr>
        <p:spPr bwMode="auto">
          <a:xfrm>
            <a:off x="1905001" y="1371600"/>
            <a:ext cx="7610475" cy="5334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a:extLst>
              <a:ext uri="{FF2B5EF4-FFF2-40B4-BE49-F238E27FC236}">
                <a16:creationId xmlns:a16="http://schemas.microsoft.com/office/drawing/2014/main" id="{FDEBF598-7D12-4DEE-BE33-3979DBA91D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fontAlgn="base" hangingPunct="1">
              <a:spcBef>
                <a:spcPct val="0"/>
              </a:spcBef>
              <a:spcAft>
                <a:spcPct val="0"/>
              </a:spcAft>
            </a:pPr>
            <a:fld id="{F70DB5A3-58A4-49AB-9BF2-E633FD81CBAC}" type="slidenum">
              <a:rPr lang="en-US" altLang="zh-TW" b="0">
                <a:solidFill>
                  <a:srgbClr val="FFFFFF"/>
                </a:solidFill>
              </a:rPr>
              <a:pPr eaLnBrk="1" fontAlgn="base" hangingPunct="1">
                <a:spcBef>
                  <a:spcPct val="0"/>
                </a:spcBef>
                <a:spcAft>
                  <a:spcPct val="0"/>
                </a:spcAft>
              </a:pPr>
              <a:t>9</a:t>
            </a:fld>
            <a:endParaRPr lang="en-US" altLang="zh-TW" b="0">
              <a:solidFill>
                <a:srgbClr val="FFFFFF"/>
              </a:solidFill>
            </a:endParaRPr>
          </a:p>
        </p:txBody>
      </p:sp>
      <p:sp>
        <p:nvSpPr>
          <p:cNvPr id="12292" name="Rectangle 3">
            <a:extLst>
              <a:ext uri="{FF2B5EF4-FFF2-40B4-BE49-F238E27FC236}">
                <a16:creationId xmlns:a16="http://schemas.microsoft.com/office/drawing/2014/main" id="{73C0FD38-F8DE-4499-9B9E-D72E6BA93E8C}"/>
              </a:ext>
            </a:extLst>
          </p:cNvPr>
          <p:cNvSpPr>
            <a:spLocks noGrp="1" noChangeArrowheads="1"/>
          </p:cNvSpPr>
          <p:nvPr>
            <p:ph type="body" idx="1"/>
          </p:nvPr>
        </p:nvSpPr>
        <p:spPr>
          <a:xfrm>
            <a:off x="1734911" y="876300"/>
            <a:ext cx="8686800" cy="5562600"/>
          </a:xfrm>
        </p:spPr>
        <p:txBody>
          <a:bodyPr/>
          <a:lstStyle/>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r>
              <a:rPr lang="en-US" altLang="zh-CN" sz="1600" dirty="0">
                <a:solidFill>
                  <a:srgbClr val="0000CC"/>
                </a:solidFill>
              </a:rPr>
              <a:t>3.</a:t>
            </a:r>
            <a:r>
              <a:rPr lang="zh-CN" altLang="en-US" sz="1600" dirty="0">
                <a:solidFill>
                  <a:srgbClr val="0000CC"/>
                </a:solidFill>
              </a:rPr>
              <a:t>根據試產單信息</a:t>
            </a:r>
            <a:r>
              <a:rPr lang="en-US" altLang="zh-CN" sz="1600" dirty="0">
                <a:solidFill>
                  <a:srgbClr val="0000CC"/>
                </a:solidFill>
              </a:rPr>
              <a:t>,</a:t>
            </a:r>
            <a:r>
              <a:rPr lang="zh-CN" altLang="en-US" sz="1600" dirty="0">
                <a:solidFill>
                  <a:srgbClr val="0000CC"/>
                </a:solidFill>
              </a:rPr>
              <a:t>發郵件給</a:t>
            </a:r>
            <a:r>
              <a:rPr lang="en-US" altLang="zh-CN" sz="1600" dirty="0">
                <a:solidFill>
                  <a:srgbClr val="0000CC"/>
                </a:solidFill>
              </a:rPr>
              <a:t>IE</a:t>
            </a:r>
            <a:r>
              <a:rPr lang="zh-CN" altLang="en-US" sz="1600" dirty="0">
                <a:solidFill>
                  <a:srgbClr val="0000CC"/>
                </a:solidFill>
              </a:rPr>
              <a:t>提供試產</a:t>
            </a:r>
            <a:r>
              <a:rPr lang="en-US" altLang="zh-CN" sz="1600" dirty="0">
                <a:solidFill>
                  <a:srgbClr val="0000CC"/>
                </a:solidFill>
              </a:rPr>
              <a:t>Routing,</a:t>
            </a:r>
            <a:r>
              <a:rPr lang="zh-CN" altLang="en-US" sz="1600" dirty="0">
                <a:solidFill>
                  <a:srgbClr val="0000CC"/>
                </a:solidFill>
              </a:rPr>
              <a:t>并通知</a:t>
            </a:r>
            <a:r>
              <a:rPr lang="en-US" altLang="zh-CN" sz="1600" dirty="0">
                <a:solidFill>
                  <a:srgbClr val="0000CC"/>
                </a:solidFill>
              </a:rPr>
              <a:t>PC</a:t>
            </a:r>
            <a:r>
              <a:rPr lang="zh-CN" altLang="en-US" sz="1600" dirty="0">
                <a:solidFill>
                  <a:srgbClr val="0000CC"/>
                </a:solidFill>
              </a:rPr>
              <a:t>開立試產工單</a:t>
            </a:r>
            <a:endParaRPr lang="en-US" altLang="zh-CN" sz="1600" dirty="0">
              <a:solidFill>
                <a:srgbClr val="0000CC"/>
              </a:solidFill>
            </a:endParaRPr>
          </a:p>
          <a:p>
            <a:pPr marL="457200" indent="-457200" eaLnBrk="1" hangingPunct="1">
              <a:lnSpc>
                <a:spcPct val="120000"/>
              </a:lnSpc>
              <a:spcBef>
                <a:spcPct val="25000"/>
              </a:spcBef>
              <a:spcAft>
                <a:spcPct val="25000"/>
              </a:spcAft>
              <a:buNone/>
            </a:pPr>
            <a:r>
              <a:rPr lang="en-US" altLang="zh-CN" sz="1600" dirty="0"/>
              <a:t>3. Routing set up, PM provide production flow Doc. number In PLM to IE--- Owner IE</a:t>
            </a:r>
          </a:p>
          <a:p>
            <a:pPr marL="457200" indent="-457200" eaLnBrk="1" hangingPunct="1">
              <a:lnSpc>
                <a:spcPct val="120000"/>
              </a:lnSpc>
              <a:spcBef>
                <a:spcPct val="25000"/>
              </a:spcBef>
              <a:spcAft>
                <a:spcPct val="25000"/>
              </a:spcAft>
              <a:buNone/>
            </a:pPr>
            <a:r>
              <a:rPr lang="en-US" altLang="zh-CN" sz="1600" dirty="0"/>
              <a:t>   And inform PC to issue WO ---- Owner PC</a:t>
            </a:r>
          </a:p>
          <a:p>
            <a:pPr marL="457200" indent="-457200" eaLnBrk="1" hangingPunct="1">
              <a:lnSpc>
                <a:spcPct val="120000"/>
              </a:lnSpc>
              <a:spcBef>
                <a:spcPct val="25000"/>
              </a:spcBef>
              <a:spcAft>
                <a:spcPct val="25000"/>
              </a:spcAft>
              <a:buNone/>
            </a:pPr>
            <a:endParaRPr lang="en-US" altLang="zh-CN" sz="1600" dirty="0"/>
          </a:p>
          <a:p>
            <a:pPr marL="457200" indent="-457200" eaLnBrk="1" hangingPunct="1">
              <a:lnSpc>
                <a:spcPct val="120000"/>
              </a:lnSpc>
              <a:spcBef>
                <a:spcPct val="25000"/>
              </a:spcBef>
              <a:spcAft>
                <a:spcPct val="25000"/>
              </a:spcAft>
              <a:buNone/>
            </a:pPr>
            <a:r>
              <a:rPr lang="en-US" altLang="zh-CN" sz="1600" dirty="0">
                <a:solidFill>
                  <a:srgbClr val="0000CC"/>
                </a:solidFill>
              </a:rPr>
              <a:t>4. </a:t>
            </a:r>
            <a:r>
              <a:rPr lang="zh-CN" altLang="en-US" sz="1600" dirty="0">
                <a:solidFill>
                  <a:srgbClr val="0000CC"/>
                </a:solidFill>
              </a:rPr>
              <a:t>依試產單信息</a:t>
            </a:r>
            <a:r>
              <a:rPr lang="en-US" altLang="zh-CN" sz="1600" dirty="0">
                <a:solidFill>
                  <a:srgbClr val="0000CC"/>
                </a:solidFill>
              </a:rPr>
              <a:t>,</a:t>
            </a:r>
            <a:r>
              <a:rPr lang="zh-CN" altLang="en-US" sz="1600" dirty="0">
                <a:solidFill>
                  <a:srgbClr val="0000CC"/>
                </a:solidFill>
              </a:rPr>
              <a:t>建立表格</a:t>
            </a:r>
            <a:r>
              <a:rPr lang="en-US" altLang="zh-CN" sz="1600" dirty="0">
                <a:solidFill>
                  <a:srgbClr val="0000CC"/>
                </a:solidFill>
              </a:rPr>
              <a:t>,</a:t>
            </a:r>
            <a:r>
              <a:rPr lang="zh-CN" altLang="en-US" sz="1600" dirty="0">
                <a:solidFill>
                  <a:srgbClr val="0000CC"/>
                </a:solidFill>
              </a:rPr>
              <a:t>并確認</a:t>
            </a:r>
            <a:r>
              <a:rPr lang="en-US" altLang="zh-CN" sz="1600" dirty="0">
                <a:solidFill>
                  <a:srgbClr val="0000CC"/>
                </a:solidFill>
              </a:rPr>
              <a:t>BOM</a:t>
            </a:r>
            <a:r>
              <a:rPr lang="zh-CN" altLang="en-US" sz="1600" dirty="0">
                <a:solidFill>
                  <a:srgbClr val="0000CC"/>
                </a:solidFill>
              </a:rPr>
              <a:t>是否已經</a:t>
            </a:r>
            <a:r>
              <a:rPr lang="en-US" altLang="zh-CN" sz="1600" dirty="0">
                <a:solidFill>
                  <a:srgbClr val="0000CC"/>
                </a:solidFill>
              </a:rPr>
              <a:t>OK,</a:t>
            </a:r>
            <a:r>
              <a:rPr lang="zh-CN" altLang="en-US" sz="1600" dirty="0">
                <a:solidFill>
                  <a:srgbClr val="0000CC"/>
                </a:solidFill>
              </a:rPr>
              <a:t>發郵件給物控</a:t>
            </a:r>
            <a:r>
              <a:rPr lang="en-US" altLang="zh-CN" sz="1600" dirty="0">
                <a:solidFill>
                  <a:srgbClr val="0000CC"/>
                </a:solidFill>
              </a:rPr>
              <a:t>(MC)</a:t>
            </a:r>
            <a:r>
              <a:rPr lang="zh-CN" altLang="en-US" sz="1600" dirty="0">
                <a:solidFill>
                  <a:srgbClr val="0000CC"/>
                </a:solidFill>
              </a:rPr>
              <a:t>確認料況</a:t>
            </a:r>
            <a:r>
              <a:rPr lang="en-US" altLang="zh-CN" sz="1600" dirty="0">
                <a:solidFill>
                  <a:srgbClr val="0000CC"/>
                </a:solidFill>
              </a:rPr>
              <a:t>,</a:t>
            </a:r>
            <a:r>
              <a:rPr lang="zh-CN" altLang="en-US" sz="1600" dirty="0">
                <a:solidFill>
                  <a:srgbClr val="0000CC"/>
                </a:solidFill>
              </a:rPr>
              <a:t>需要在上線日前齊料（如料未齊</a:t>
            </a:r>
            <a:r>
              <a:rPr lang="en-US" altLang="zh-CN" sz="1600" dirty="0">
                <a:solidFill>
                  <a:srgbClr val="0000CC"/>
                </a:solidFill>
              </a:rPr>
              <a:t>,</a:t>
            </a:r>
            <a:r>
              <a:rPr lang="zh-CN" altLang="en-US" sz="1600" dirty="0">
                <a:solidFill>
                  <a:srgbClr val="0000CC"/>
                </a:solidFill>
              </a:rPr>
              <a:t>需要更改上線時間）例如：</a:t>
            </a:r>
            <a:endParaRPr lang="en-US" altLang="zh-CN" sz="1600" dirty="0">
              <a:solidFill>
                <a:srgbClr val="0000CC"/>
              </a:solidFill>
            </a:endParaRPr>
          </a:p>
          <a:p>
            <a:pPr marL="457200" indent="-457200" eaLnBrk="1" hangingPunct="1">
              <a:lnSpc>
                <a:spcPct val="120000"/>
              </a:lnSpc>
              <a:spcBef>
                <a:spcPct val="25000"/>
              </a:spcBef>
              <a:spcAft>
                <a:spcPct val="25000"/>
              </a:spcAft>
              <a:buNone/>
            </a:pPr>
            <a:r>
              <a:rPr lang="en-US" altLang="zh-CN" sz="1600" dirty="0"/>
              <a:t>4. Material: checking what date will receive all materials---- Owner MC</a:t>
            </a:r>
          </a:p>
          <a:p>
            <a:pPr marL="457200" indent="-457200" eaLnBrk="1" hangingPunct="1">
              <a:lnSpc>
                <a:spcPct val="120000"/>
              </a:lnSpc>
              <a:spcBef>
                <a:spcPct val="25000"/>
              </a:spcBef>
              <a:spcAft>
                <a:spcPct val="25000"/>
              </a:spcAft>
              <a:buNone/>
            </a:pPr>
            <a:endParaRPr lang="en-US" altLang="zh-CN" sz="1600" dirty="0"/>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r>
              <a:rPr lang="en-US" altLang="zh-CN" sz="1600" dirty="0">
                <a:solidFill>
                  <a:srgbClr val="0000CC"/>
                </a:solidFill>
              </a:rPr>
              <a:t>*</a:t>
            </a:r>
            <a:r>
              <a:rPr lang="zh-CN" altLang="en-US" sz="1600" dirty="0">
                <a:solidFill>
                  <a:srgbClr val="0000CC"/>
                </a:solidFill>
              </a:rPr>
              <a:t>如試產工單開立后</a:t>
            </a:r>
            <a:r>
              <a:rPr lang="en-US" altLang="zh-CN" sz="1600" dirty="0">
                <a:solidFill>
                  <a:srgbClr val="0000CC"/>
                </a:solidFill>
              </a:rPr>
              <a:t>,</a:t>
            </a:r>
            <a:r>
              <a:rPr lang="zh-CN" altLang="en-US" sz="1600" dirty="0">
                <a:solidFill>
                  <a:srgbClr val="0000CC"/>
                </a:solidFill>
              </a:rPr>
              <a:t>有發</a:t>
            </a:r>
            <a:r>
              <a:rPr lang="en-US" altLang="zh-CN" sz="1600" dirty="0">
                <a:solidFill>
                  <a:srgbClr val="0000CC"/>
                </a:solidFill>
              </a:rPr>
              <a:t>DCR</a:t>
            </a:r>
            <a:r>
              <a:rPr lang="zh-CN" altLang="en-US" sz="1600" dirty="0">
                <a:solidFill>
                  <a:srgbClr val="0000CC"/>
                </a:solidFill>
              </a:rPr>
              <a:t>變更</a:t>
            </a:r>
            <a:r>
              <a:rPr lang="en-US" altLang="zh-CN" sz="1600" dirty="0" err="1">
                <a:solidFill>
                  <a:srgbClr val="0000CC"/>
                </a:solidFill>
              </a:rPr>
              <a:t>bom</a:t>
            </a:r>
            <a:r>
              <a:rPr lang="en-US" altLang="zh-CN" sz="1600" dirty="0">
                <a:solidFill>
                  <a:srgbClr val="0000CC"/>
                </a:solidFill>
              </a:rPr>
              <a:t>,</a:t>
            </a:r>
            <a:r>
              <a:rPr lang="zh-CN" altLang="en-US" sz="1600" dirty="0">
                <a:solidFill>
                  <a:srgbClr val="0000CC"/>
                </a:solidFill>
              </a:rPr>
              <a:t>需要通知</a:t>
            </a:r>
            <a:r>
              <a:rPr lang="en-US" altLang="zh-CN" sz="1600" dirty="0">
                <a:solidFill>
                  <a:srgbClr val="0000CC"/>
                </a:solidFill>
              </a:rPr>
              <a:t>MC</a:t>
            </a:r>
            <a:r>
              <a:rPr lang="zh-CN" altLang="en-US" sz="1600" dirty="0">
                <a:solidFill>
                  <a:srgbClr val="0000CC"/>
                </a:solidFill>
              </a:rPr>
              <a:t>變更工單中的用料</a:t>
            </a:r>
            <a:r>
              <a:rPr lang="en-US" altLang="zh-CN" sz="1600" dirty="0">
                <a:solidFill>
                  <a:srgbClr val="0000CC"/>
                </a:solidFill>
              </a:rPr>
              <a:t>,</a:t>
            </a:r>
            <a:r>
              <a:rPr lang="zh-CN" altLang="en-US" sz="1600" dirty="0">
                <a:solidFill>
                  <a:srgbClr val="0000CC"/>
                </a:solidFill>
              </a:rPr>
              <a:t>避免生產時與文件不符</a:t>
            </a:r>
            <a:endParaRPr lang="en-US" altLang="zh-CN" sz="1600" dirty="0">
              <a:solidFill>
                <a:srgbClr val="0000CC"/>
              </a:solidFill>
            </a:endParaRPr>
          </a:p>
          <a:p>
            <a:pPr marL="457200" indent="-457200" eaLnBrk="1" hangingPunct="1">
              <a:lnSpc>
                <a:spcPct val="120000"/>
              </a:lnSpc>
              <a:spcBef>
                <a:spcPct val="25000"/>
              </a:spcBef>
              <a:spcAft>
                <a:spcPct val="25000"/>
              </a:spcAft>
              <a:buNone/>
            </a:pPr>
            <a:r>
              <a:rPr lang="en-US" altLang="zh-CN" sz="1600" dirty="0">
                <a:solidFill>
                  <a:srgbClr val="FF0000"/>
                </a:solidFill>
              </a:rPr>
              <a:t>*After received pilot run application, if there’s change in BOM, need to receive DCR and inform MC to change material in issued WO, to avoid discrepancy.</a:t>
            </a: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sz="1600" dirty="0">
              <a:solidFill>
                <a:srgbClr val="0000CC"/>
              </a:solidFill>
            </a:endParaRPr>
          </a:p>
          <a:p>
            <a:pPr marL="457200" indent="-457200" eaLnBrk="1" hangingPunct="1">
              <a:lnSpc>
                <a:spcPct val="120000"/>
              </a:lnSpc>
              <a:spcBef>
                <a:spcPct val="25000"/>
              </a:spcBef>
              <a:spcAft>
                <a:spcPct val="25000"/>
              </a:spcAft>
              <a:buNone/>
            </a:pPr>
            <a:endParaRPr lang="en-US" altLang="zh-CN"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sz="1600"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dirty="0">
              <a:latin typeface="Times New Roman" panose="02020603050405020304" pitchFamily="18" charset="0"/>
            </a:endParaRPr>
          </a:p>
          <a:p>
            <a:pPr marL="457200" indent="-457200" eaLnBrk="1" hangingPunct="1">
              <a:lnSpc>
                <a:spcPct val="120000"/>
              </a:lnSpc>
              <a:spcBef>
                <a:spcPct val="25000"/>
              </a:spcBef>
              <a:spcAft>
                <a:spcPct val="25000"/>
              </a:spcAft>
              <a:buNone/>
            </a:pPr>
            <a:endParaRPr lang="en-US" altLang="zh-CN" dirty="0">
              <a:latin typeface="Times New Roman" panose="02020603050405020304" pitchFamily="18" charset="0"/>
            </a:endParaRPr>
          </a:p>
        </p:txBody>
      </p:sp>
      <p:sp>
        <p:nvSpPr>
          <p:cNvPr id="10" name="Rectangle 2">
            <a:extLst>
              <a:ext uri="{FF2B5EF4-FFF2-40B4-BE49-F238E27FC236}">
                <a16:creationId xmlns:a16="http://schemas.microsoft.com/office/drawing/2014/main" id="{8432ED02-3178-4CAC-B12C-E146916701F5}"/>
              </a:ext>
            </a:extLst>
          </p:cNvPr>
          <p:cNvSpPr>
            <a:spLocks noGrp="1" noChangeArrowheads="1"/>
          </p:cNvSpPr>
          <p:nvPr>
            <p:ph type="title"/>
          </p:nvPr>
        </p:nvSpPr>
        <p:spPr>
          <a:xfrm>
            <a:off x="1524000" y="0"/>
            <a:ext cx="9144000" cy="914400"/>
          </a:xfrm>
        </p:spPr>
        <p:txBody>
          <a:bodyPr/>
          <a:lstStyle/>
          <a:p>
            <a:pPr eaLnBrk="1" hangingPunct="1"/>
            <a:r>
              <a:rPr lang="en-US" altLang="zh-CN" dirty="0"/>
              <a:t>3. Routing set up / 4. Material checking</a:t>
            </a:r>
            <a:endParaRPr lang="en-US" altLang="zh-TW" b="1" dirty="0">
              <a:latin typeface="Times New Roman" panose="02020603050405020304" pitchFamily="18" charset="0"/>
            </a:endParaRPr>
          </a:p>
        </p:txBody>
      </p:sp>
      <p:sp>
        <p:nvSpPr>
          <p:cNvPr id="11" name="Rectangle 10">
            <a:extLst>
              <a:ext uri="{FF2B5EF4-FFF2-40B4-BE49-F238E27FC236}">
                <a16:creationId xmlns:a16="http://schemas.microsoft.com/office/drawing/2014/main" id="{808DB752-2C7C-4507-9531-B897CCAA5027}"/>
              </a:ext>
            </a:extLst>
          </p:cNvPr>
          <p:cNvSpPr/>
          <p:nvPr/>
        </p:nvSpPr>
        <p:spPr bwMode="auto">
          <a:xfrm>
            <a:off x="1641022" y="1676400"/>
            <a:ext cx="8569778" cy="7620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
        <p:nvSpPr>
          <p:cNvPr id="12" name="Rectangle 11">
            <a:extLst>
              <a:ext uri="{FF2B5EF4-FFF2-40B4-BE49-F238E27FC236}">
                <a16:creationId xmlns:a16="http://schemas.microsoft.com/office/drawing/2014/main" id="{F175F4A4-E3EE-491B-B804-2093342667DF}"/>
              </a:ext>
            </a:extLst>
          </p:cNvPr>
          <p:cNvSpPr/>
          <p:nvPr/>
        </p:nvSpPr>
        <p:spPr bwMode="auto">
          <a:xfrm>
            <a:off x="1702254" y="3597729"/>
            <a:ext cx="7136946" cy="533400"/>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
        <p:nvSpPr>
          <p:cNvPr id="13" name="Rectangle 12">
            <a:extLst>
              <a:ext uri="{FF2B5EF4-FFF2-40B4-BE49-F238E27FC236}">
                <a16:creationId xmlns:a16="http://schemas.microsoft.com/office/drawing/2014/main" id="{586810CC-E157-4740-B354-63FFA27F71FB}"/>
              </a:ext>
            </a:extLst>
          </p:cNvPr>
          <p:cNvSpPr/>
          <p:nvPr/>
        </p:nvSpPr>
        <p:spPr bwMode="auto">
          <a:xfrm>
            <a:off x="1702254" y="5290458"/>
            <a:ext cx="8686800" cy="691242"/>
          </a:xfrm>
          <a:prstGeom prst="rect">
            <a:avLst/>
          </a:prstGeom>
          <a:noFill/>
          <a:ln w="57150">
            <a:solidFill>
              <a:schemeClr val="tx1"/>
            </a:solidFill>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kumimoji="1" lang="en-US" b="1">
              <a:solidFill>
                <a:srgbClr val="000000"/>
              </a:solidFill>
              <a:latin typeface="Arial" panose="020B0604020202020204" pitchFamily="34" charset="0"/>
              <a:ea typeface="新細明體" panose="02020500000000000000" pitchFamily="18" charset="-120"/>
            </a:endParaRPr>
          </a:p>
        </p:txBody>
      </p:sp>
    </p:spTree>
  </p:cSld>
  <p:clrMapOvr>
    <a:masterClrMapping/>
  </p:clrMapOvr>
  <p:transition/>
</p:sld>
</file>

<file path=ppt/theme/theme1.xml><?xml version="1.0" encoding="utf-8"?>
<a:theme xmlns:a="http://schemas.openxmlformats.org/drawingml/2006/main" name="Gemtek-Front">
  <a:themeElements>
    <a:clrScheme name="Gemtek-Fro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emtek-Front">
      <a:majorFont>
        <a:latin typeface="Times"/>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rgbClr val="CCCCFF"/>
          </a:solid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extraClrScheme>
      <a:clrScheme name="Gemtek-Fron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emtek-Fro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emtek-Fron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emtek-Fron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emtek-Fro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emtek-Fro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emtek-Fro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2124</Words>
  <Application>Microsoft Office PowerPoint</Application>
  <PresentationFormat>Widescreen</PresentationFormat>
  <Paragraphs>294</Paragraphs>
  <Slides>19</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7" baseType="lpstr">
      <vt:lpstr>Arial</vt:lpstr>
      <vt:lpstr>Calibri</vt:lpstr>
      <vt:lpstr>Times</vt:lpstr>
      <vt:lpstr>Times New Roman</vt:lpstr>
      <vt:lpstr>Wingdings</vt:lpstr>
      <vt:lpstr>Gemtek-Front</vt:lpstr>
      <vt:lpstr>Worksheet</vt:lpstr>
      <vt:lpstr>Document</vt:lpstr>
      <vt:lpstr>PowerPoint Presentation</vt:lpstr>
      <vt:lpstr>PowerPoint Presentation</vt:lpstr>
      <vt:lpstr>EVT&amp;DVT&amp;PVT定义 Definition</vt:lpstr>
      <vt:lpstr>EVT&amp;DVT&amp;PVT定义 Definition</vt:lpstr>
      <vt:lpstr>PowerPoint Presentation</vt:lpstr>
      <vt:lpstr>1. Build up team list</vt:lpstr>
      <vt:lpstr>2. Received the P/R application</vt:lpstr>
      <vt:lpstr>PowerPoint Presentation</vt:lpstr>
      <vt:lpstr>3. Routing set up / 4. Material checking</vt:lpstr>
      <vt:lpstr>DCR- Design Change Request</vt:lpstr>
      <vt:lpstr>5. Preview meeting</vt:lpstr>
      <vt:lpstr>6. Set up production line</vt:lpstr>
      <vt:lpstr>Reference</vt:lpstr>
      <vt:lpstr>PowerPoint Presentation</vt:lpstr>
      <vt:lpstr>PowerPoint Presentation</vt:lpstr>
      <vt:lpstr>Reference</vt:lpstr>
      <vt:lpstr>7. Production 8. Tracking 9. Report 10. Review</vt:lpstr>
      <vt:lpstr>11. Upload preview/ review meeting minutes</vt:lpstr>
      <vt:lpstr>12. PVT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VN15</dc:creator>
  <cp:lastModifiedBy>VN15</cp:lastModifiedBy>
  <cp:revision>10</cp:revision>
  <cp:lastPrinted>2020-06-01T07:17:26Z</cp:lastPrinted>
  <dcterms:created xsi:type="dcterms:W3CDTF">2020-03-07T06:47:53Z</dcterms:created>
  <dcterms:modified xsi:type="dcterms:W3CDTF">2020-11-09T03:55:19Z</dcterms:modified>
</cp:coreProperties>
</file>