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80" r:id="rId2"/>
    <p:sldId id="369" r:id="rId3"/>
    <p:sldId id="370" r:id="rId4"/>
    <p:sldId id="371" r:id="rId5"/>
    <p:sldId id="3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00F2F-18BF-4C0D-8B10-10FE75AA2B8D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23412-0888-454D-B62F-2FCAF2C8C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>
            <a:extLst>
              <a:ext uri="{FF2B5EF4-FFF2-40B4-BE49-F238E27FC236}">
                <a16:creationId xmlns:a16="http://schemas.microsoft.com/office/drawing/2014/main" id="{97FEE51D-8D10-45B7-A367-E232A683FE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>
            <a:extLst>
              <a:ext uri="{FF2B5EF4-FFF2-40B4-BE49-F238E27FC236}">
                <a16:creationId xmlns:a16="http://schemas.microsoft.com/office/drawing/2014/main" id="{CBE6DD9C-A981-4269-8869-9DA94E7E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7828" name="投影片編號版面配置區 3">
            <a:extLst>
              <a:ext uri="{FF2B5EF4-FFF2-40B4-BE49-F238E27FC236}">
                <a16:creationId xmlns:a16="http://schemas.microsoft.com/office/drawing/2014/main" id="{0F89343F-A89C-4B6D-874F-D11D73381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E09E92-EF5A-4799-9562-8562551CC898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>
            <a:extLst>
              <a:ext uri="{FF2B5EF4-FFF2-40B4-BE49-F238E27FC236}">
                <a16:creationId xmlns:a16="http://schemas.microsoft.com/office/drawing/2014/main" id="{8078E93A-9E6E-41BF-A8BF-A4F58B3B03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>
            <a:extLst>
              <a:ext uri="{FF2B5EF4-FFF2-40B4-BE49-F238E27FC236}">
                <a16:creationId xmlns:a16="http://schemas.microsoft.com/office/drawing/2014/main" id="{B896C661-A123-4C41-9738-5BA1DDC2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8852" name="投影片編號版面配置區 3">
            <a:extLst>
              <a:ext uri="{FF2B5EF4-FFF2-40B4-BE49-F238E27FC236}">
                <a16:creationId xmlns:a16="http://schemas.microsoft.com/office/drawing/2014/main" id="{8D8B9880-7840-4605-A15A-C4DD3393D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99AF48-AE20-43CD-AFCE-E90C633ECD9F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>
            <a:extLst>
              <a:ext uri="{FF2B5EF4-FFF2-40B4-BE49-F238E27FC236}">
                <a16:creationId xmlns:a16="http://schemas.microsoft.com/office/drawing/2014/main" id="{F6834F12-28ED-40F6-BF5C-34E3D6ABA7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>
            <a:extLst>
              <a:ext uri="{FF2B5EF4-FFF2-40B4-BE49-F238E27FC236}">
                <a16:creationId xmlns:a16="http://schemas.microsoft.com/office/drawing/2014/main" id="{17A1D81F-0313-4352-AAC5-A8F6DA76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9876" name="投影片編號版面配置區 3">
            <a:extLst>
              <a:ext uri="{FF2B5EF4-FFF2-40B4-BE49-F238E27FC236}">
                <a16:creationId xmlns:a16="http://schemas.microsoft.com/office/drawing/2014/main" id="{7092DA97-437E-41D6-BA3E-71DE063F3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A6210A-D1FA-4118-B47C-B8C608B9BA4E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>
            <a:extLst>
              <a:ext uri="{FF2B5EF4-FFF2-40B4-BE49-F238E27FC236}">
                <a16:creationId xmlns:a16="http://schemas.microsoft.com/office/drawing/2014/main" id="{65711629-A81F-40EA-8527-0F879F6164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備忘稿版面配置區 2">
            <a:extLst>
              <a:ext uri="{FF2B5EF4-FFF2-40B4-BE49-F238E27FC236}">
                <a16:creationId xmlns:a16="http://schemas.microsoft.com/office/drawing/2014/main" id="{8BF9BEFA-BBE6-4228-9E4B-229731DE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80900" name="投影片編號版面配置區 3">
            <a:extLst>
              <a:ext uri="{FF2B5EF4-FFF2-40B4-BE49-F238E27FC236}">
                <a16:creationId xmlns:a16="http://schemas.microsoft.com/office/drawing/2014/main" id="{AECB3B99-C375-4150-A278-5E79E6DB9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BF9C9-F871-4705-9BDC-36BD1CD8A33B}" type="slidenum"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FE302CE-7185-4A3C-BC1D-D0C2816869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4CA3D-04AF-4CDC-B04B-49B04CAFF80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7786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E0956D-EAAA-48D6-BE4D-C6DA85B12E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293D3-BE7E-445C-82B9-527E6B6EEB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60568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86800" y="304800"/>
            <a:ext cx="25908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5692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61C1D1-6874-4F44-8949-DAA394294A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D84F5-D595-4F66-B757-57006857A1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3572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14400" y="1447800"/>
            <a:ext cx="10363200" cy="434340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969A75-FB63-47E3-900B-1AD84B4242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AF3E4-CE1E-4DAD-B4B4-9B0FCF81AF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741531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4343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14478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95700"/>
            <a:ext cx="5080000" cy="2095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B8E7B-D4E9-4512-A461-C4997B1EFA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B6161-3E9C-4721-BA40-961D26B1FE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33144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F4FCC8-6E12-4500-9D49-EF59B53C03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47420-D213-4C99-9933-525A6C4535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9362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1318F2-C036-4509-AF7F-891061FA34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42E2A-DD14-4912-9301-EC44E875386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4094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66AF9A-9400-419F-9AFD-4C1C581A30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DCA557-253F-4850-BB72-528C379396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8863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443B9E-AC48-4A87-9EB5-8550E07DEE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6C41E-8A5F-4F90-86DA-52B375B22B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60724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9C7B39-2FA5-4934-BA90-5757047023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6EE67-4135-45A0-A6C6-05879CCAB0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36606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4D4A373-8B9A-4D4D-844A-F0B77AA75B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28A5D7-11E5-4B68-8619-9593534E438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7041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8FFEE5-19A8-4112-8D71-620661BD94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46F0F-DEE3-4323-A0F6-96E267B3977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270319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3B846-7CEB-4E50-918F-FB0AB2B2EE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3FC16-642C-4120-855F-20F5E3F6F9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5051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lay1 copy">
            <a:extLst>
              <a:ext uri="{FF2B5EF4-FFF2-40B4-BE49-F238E27FC236}">
                <a16:creationId xmlns:a16="http://schemas.microsoft.com/office/drawing/2014/main" id="{1BA425A2-4950-4B2B-B878-08E172BA8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>
            <a:extLst>
              <a:ext uri="{FF2B5EF4-FFF2-40B4-BE49-F238E27FC236}">
                <a16:creationId xmlns:a16="http://schemas.microsoft.com/office/drawing/2014/main" id="{EBC807D3-DB97-49EA-9CDD-36869A76F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1036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26B70DC-D741-4BFC-80FD-E0825F855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10363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02EC5B1-3FF1-4582-A348-67261683F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9200" y="6096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0">
                <a:solidFill>
                  <a:schemeClr val="bg1"/>
                </a:solidFill>
              </a:defRPr>
            </a:lvl1pPr>
          </a:lstStyle>
          <a:p>
            <a:fld id="{0AE2C889-00CA-46F6-A237-248FEDBA22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593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Times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v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 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947B-7F76-4F4D-8C8C-EC5077912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</a:rPr>
              <a:t>NPI&amp; Strategy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3F6FA-4F54-4AED-94D0-3E1914F6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954CA3D-04AF-4CDC-B04B-49B04CAFF804}" type="slidenum">
              <a:rPr kumimoji="1" lang="en-US" altLang="zh-TW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 altLang="zh-TW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0886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3">
            <a:extLst>
              <a:ext uri="{FF2B5EF4-FFF2-40B4-BE49-F238E27FC236}">
                <a16:creationId xmlns:a16="http://schemas.microsoft.com/office/drawing/2014/main" id="{A01C4616-0AB8-4E26-B5D4-8C2239A3F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93634E0-75F0-404A-9332-57D1026D2EDE}" type="slidenum">
              <a:rPr lang="en-US" altLang="zh-TW" b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b="0">
              <a:solidFill>
                <a:srgbClr val="FFFFFF"/>
              </a:solidFill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4D9CD8E-5E9A-45F6-A230-F7A1DD0B2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NPI Process</a:t>
            </a:r>
            <a:endParaRPr lang="en-US" altLang="zh-TW" b="1" dirty="0">
              <a:latin typeface="Times New Roman" panose="02020603050405020304" pitchFamily="18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00E4F788-9105-43D8-95A3-0EAAFF806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1.</a:t>
            </a:r>
            <a:r>
              <a:rPr lang="zh-CN" altLang="en-US" sz="1800" dirty="0">
                <a:solidFill>
                  <a:srgbClr val="0000CC"/>
                </a:solidFill>
              </a:rPr>
              <a:t>如試產</a:t>
            </a:r>
            <a:r>
              <a:rPr lang="en-US" altLang="zh-CN" sz="1800" dirty="0">
                <a:solidFill>
                  <a:srgbClr val="0000CC"/>
                </a:solidFill>
              </a:rPr>
              <a:t>Pass</a:t>
            </a:r>
            <a:r>
              <a:rPr lang="zh-CN" altLang="en-US" sz="1800" dirty="0">
                <a:solidFill>
                  <a:srgbClr val="0000CC"/>
                </a:solidFill>
              </a:rPr>
              <a:t>可以直接進入</a:t>
            </a:r>
            <a:r>
              <a:rPr lang="en-US" altLang="zh-CN" sz="1800" dirty="0">
                <a:solidFill>
                  <a:srgbClr val="0000CC"/>
                </a:solidFill>
              </a:rPr>
              <a:t>NPI</a:t>
            </a:r>
            <a:r>
              <a:rPr lang="zh-CN" altLang="en-US" sz="1800" dirty="0">
                <a:solidFill>
                  <a:srgbClr val="0000CC"/>
                </a:solidFill>
              </a:rPr>
              <a:t>量產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需要召開</a:t>
            </a:r>
            <a:r>
              <a:rPr lang="en-US" altLang="zh-CN" sz="1800" dirty="0">
                <a:solidFill>
                  <a:srgbClr val="0000CC"/>
                </a:solidFill>
              </a:rPr>
              <a:t>NPI</a:t>
            </a:r>
            <a:r>
              <a:rPr lang="zh-CN" altLang="en-US" sz="1800" dirty="0">
                <a:solidFill>
                  <a:srgbClr val="0000CC"/>
                </a:solidFill>
              </a:rPr>
              <a:t>會議</a:t>
            </a:r>
            <a:r>
              <a:rPr lang="en-US" altLang="zh-CN" sz="1800" dirty="0">
                <a:solidFill>
                  <a:srgbClr val="0000CC"/>
                </a:solidFill>
              </a:rPr>
              <a:t>,check</a:t>
            </a:r>
            <a:r>
              <a:rPr lang="zh-CN" altLang="en-US" sz="1800" dirty="0">
                <a:solidFill>
                  <a:srgbClr val="0000CC"/>
                </a:solidFill>
              </a:rPr>
              <a:t>相關文件部份是否</a:t>
            </a:r>
            <a:r>
              <a:rPr lang="en-US" altLang="zh-CN" sz="1800" dirty="0">
                <a:solidFill>
                  <a:srgbClr val="0000CC"/>
                </a:solidFill>
              </a:rPr>
              <a:t>DCC,</a:t>
            </a:r>
            <a:r>
              <a:rPr lang="zh-CN" altLang="en-US" sz="1800" dirty="0">
                <a:solidFill>
                  <a:srgbClr val="0000CC"/>
                </a:solidFill>
              </a:rPr>
              <a:t>并匯總成會議記錄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2.</a:t>
            </a:r>
            <a:r>
              <a:rPr lang="zh-CN" altLang="en-US" sz="1800" dirty="0">
                <a:solidFill>
                  <a:srgbClr val="0000CC"/>
                </a:solidFill>
              </a:rPr>
              <a:t>如試產</a:t>
            </a:r>
            <a:r>
              <a:rPr lang="en-US" altLang="zh-CN" sz="1800" dirty="0">
                <a:solidFill>
                  <a:srgbClr val="0000CC"/>
                </a:solidFill>
              </a:rPr>
              <a:t>Fail,</a:t>
            </a:r>
            <a:r>
              <a:rPr lang="zh-CN" altLang="en-US" sz="1800" dirty="0">
                <a:solidFill>
                  <a:srgbClr val="0000CC"/>
                </a:solidFill>
              </a:rPr>
              <a:t>需要再做一次</a:t>
            </a:r>
            <a:r>
              <a:rPr lang="en-US" altLang="zh-CN" sz="1800" dirty="0">
                <a:solidFill>
                  <a:srgbClr val="0000CC"/>
                </a:solidFill>
              </a:rPr>
              <a:t>DVT/PVT</a:t>
            </a:r>
            <a:r>
              <a:rPr lang="zh-CN" altLang="en-US" sz="1800" dirty="0">
                <a:solidFill>
                  <a:srgbClr val="0000CC"/>
                </a:solidFill>
              </a:rPr>
              <a:t>試產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解決問題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如果客戶需求急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就安排策生量產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/>
              <a:t>2. If pilot run is fail, need to do DVT/PVT again to fix the problem.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/>
              <a:t>But if customer has production demand, Sales will issue strategy production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/>
              <a:t>-----TW Sales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 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05BE0235-2CE7-422B-A013-6BBF22D3E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1300" y="1778000"/>
          <a:ext cx="63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0" imgH="0" progId="Word.Document.8">
                  <p:embed/>
                </p:oleObj>
              </mc:Choice>
              <mc:Fallback>
                <p:oleObj name="Document" showAsIcon="1" r:id="rId3" imgW="0" imgH="0" progId="Word.Document.8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05BE0235-2CE7-422B-A013-6BBF22D3E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778000"/>
                        <a:ext cx="635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CC7D25-5915-40A6-B275-44D054F8E746}"/>
              </a:ext>
            </a:extLst>
          </p:cNvPr>
          <p:cNvSpPr txBox="1"/>
          <p:nvPr/>
        </p:nvSpPr>
        <p:spPr>
          <a:xfrm>
            <a:off x="1807029" y="2303502"/>
            <a:ext cx="694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b="1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1. After pilot run is pass, the project will goes to NPI--- TW PM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74568-A90F-4021-B8F3-DDF4FA38D070}"/>
              </a:ext>
            </a:extLst>
          </p:cNvPr>
          <p:cNvSpPr/>
          <p:nvPr/>
        </p:nvSpPr>
        <p:spPr bwMode="auto">
          <a:xfrm>
            <a:off x="1676400" y="2192119"/>
            <a:ext cx="8675914" cy="592098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58EDBD-66ED-40CF-B9E2-FA5C6E27DD07}"/>
              </a:ext>
            </a:extLst>
          </p:cNvPr>
          <p:cNvSpPr/>
          <p:nvPr/>
        </p:nvSpPr>
        <p:spPr bwMode="auto">
          <a:xfrm>
            <a:off x="1687286" y="3777735"/>
            <a:ext cx="8675914" cy="1480065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>
            <a:extLst>
              <a:ext uri="{FF2B5EF4-FFF2-40B4-BE49-F238E27FC236}">
                <a16:creationId xmlns:a16="http://schemas.microsoft.com/office/drawing/2014/main" id="{09684851-4066-4541-A65B-5FA52798F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821D117-6B0A-4AA6-82F2-44E9DA9F2F60}" type="slidenum">
              <a:rPr lang="en-US" altLang="zh-TW" b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b="0">
              <a:solidFill>
                <a:srgbClr val="FFFFFF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619B214-301D-4C8F-A0B4-A8E348BA9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2-1 Strategy Production</a:t>
            </a:r>
            <a:endParaRPr lang="en-US" altLang="zh-TW" b="1" dirty="0">
              <a:latin typeface="Times New Roman" panose="02020603050405020304" pitchFamily="18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E2420BB-7CFC-4D57-9150-9703B3902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86800" cy="57912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2-1 TW</a:t>
            </a:r>
            <a:r>
              <a:rPr lang="zh-CN" altLang="en-US" sz="1800" dirty="0">
                <a:solidFill>
                  <a:srgbClr val="0000CC"/>
                </a:solidFill>
              </a:rPr>
              <a:t>業務開立策生單</a:t>
            </a:r>
            <a:r>
              <a:rPr lang="en-US" altLang="zh-CN" sz="1800" dirty="0">
                <a:solidFill>
                  <a:srgbClr val="0000CC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例</a:t>
            </a:r>
            <a:r>
              <a:rPr lang="en-US" altLang="zh-CN" sz="1800" dirty="0">
                <a:solidFill>
                  <a:srgbClr val="FF0000"/>
                </a:solidFill>
              </a:rPr>
              <a:t>:2018080018),</a:t>
            </a:r>
            <a:r>
              <a:rPr lang="zh-CN" altLang="en-US" sz="1800" dirty="0">
                <a:solidFill>
                  <a:srgbClr val="0000CC"/>
                </a:solidFill>
              </a:rPr>
              <a:t>根據策生單內容安排生產</a:t>
            </a:r>
            <a:r>
              <a:rPr lang="en-US" altLang="zh-CN" sz="1800" dirty="0">
                <a:solidFill>
                  <a:srgbClr val="0000CC"/>
                </a:solidFill>
              </a:rPr>
              <a:t>,PM</a:t>
            </a:r>
            <a:r>
              <a:rPr lang="zh-CN" altLang="en-US" sz="1800" dirty="0">
                <a:solidFill>
                  <a:srgbClr val="0000CC"/>
                </a:solidFill>
              </a:rPr>
              <a:t>召開策生會議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討論策生上線注意點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并依郵件的形式告知相關人員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/>
              <a:t>2-1 Sales will issue application in Portal, PM attend the meeting to collect info of this strategy production and email to related department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 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B4475FE8-E9DA-4EE6-A581-911E8C21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9" y="3360964"/>
            <a:ext cx="4724400" cy="164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11DA8017-F84E-468E-8CA9-32A585F6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61757"/>
            <a:ext cx="6629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5F9B6C-373E-497D-97D7-E4FAE1143464}"/>
              </a:ext>
            </a:extLst>
          </p:cNvPr>
          <p:cNvSpPr/>
          <p:nvPr/>
        </p:nvSpPr>
        <p:spPr bwMode="auto">
          <a:xfrm>
            <a:off x="1758043" y="1917833"/>
            <a:ext cx="8675914" cy="592098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46F6BD38-D86A-4330-993E-C6C88E6D1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D0D6FF8-DD23-48D3-BD4C-B2FB0E673B53}" type="slidenum">
              <a:rPr lang="en-US" altLang="zh-TW" b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b="0">
              <a:solidFill>
                <a:srgbClr val="FFFFFF"/>
              </a:solidFill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4AC3046-40CC-46BE-85C9-69A78F73E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2-2.PC</a:t>
            </a:r>
            <a:r>
              <a:rPr lang="zh-CN" altLang="en-US" sz="1800" dirty="0">
                <a:solidFill>
                  <a:srgbClr val="0000CC"/>
                </a:solidFill>
              </a:rPr>
              <a:t>根據策生單開立工單并安排排程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採依據需求安排備料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 依據</a:t>
            </a:r>
            <a:r>
              <a:rPr lang="en-US" altLang="zh-CN" sz="1800" dirty="0">
                <a:solidFill>
                  <a:srgbClr val="0000CC"/>
                </a:solidFill>
              </a:rPr>
              <a:t>Bom</a:t>
            </a:r>
            <a:r>
              <a:rPr lang="zh-CN" altLang="en-US" sz="1800" dirty="0">
                <a:solidFill>
                  <a:srgbClr val="0000CC"/>
                </a:solidFill>
              </a:rPr>
              <a:t>作業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并在上線前齊料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/>
              <a:t>2-2.PC issue WO and arrange the on line date and arrange the material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2-3.</a:t>
            </a:r>
            <a:r>
              <a:rPr lang="zh-CN" altLang="en-US" sz="1800" dirty="0">
                <a:solidFill>
                  <a:srgbClr val="0000CC"/>
                </a:solidFill>
              </a:rPr>
              <a:t>策生量產時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要確認良率是否達標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并追蹤試產問題點是否有解決</a:t>
            </a:r>
            <a:r>
              <a:rPr lang="en-US" altLang="zh-CN" sz="1800" dirty="0">
                <a:solidFill>
                  <a:srgbClr val="0000CC"/>
                </a:solidFill>
              </a:rPr>
              <a:t>.</a:t>
            </a:r>
            <a:r>
              <a:rPr lang="zh-CN" altLang="en-US" sz="1800" dirty="0">
                <a:solidFill>
                  <a:srgbClr val="0000CC"/>
                </a:solidFill>
              </a:rPr>
              <a:t>用一筆工單的良率作為依據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如果良率達標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試產的問題點都解決，策生量產為</a:t>
            </a:r>
            <a:r>
              <a:rPr lang="en-US" altLang="zh-CN" sz="1800" dirty="0">
                <a:solidFill>
                  <a:srgbClr val="0000CC"/>
                </a:solidFill>
              </a:rPr>
              <a:t>PASS,</a:t>
            </a:r>
            <a:r>
              <a:rPr lang="zh-CN" altLang="en-US" sz="1800" dirty="0">
                <a:solidFill>
                  <a:srgbClr val="0000CC"/>
                </a:solidFill>
              </a:rPr>
              <a:t>就可以召開</a:t>
            </a:r>
            <a:r>
              <a:rPr lang="en-US" altLang="zh-CN" sz="1800" dirty="0">
                <a:solidFill>
                  <a:srgbClr val="0000CC"/>
                </a:solidFill>
              </a:rPr>
              <a:t>NPI</a:t>
            </a:r>
            <a:r>
              <a:rPr lang="zh-CN" altLang="en-US" sz="1800" dirty="0">
                <a:solidFill>
                  <a:srgbClr val="0000CC"/>
                </a:solidFill>
              </a:rPr>
              <a:t>會議</a:t>
            </a:r>
            <a:r>
              <a:rPr lang="en-US" altLang="zh-CN" sz="1800" dirty="0">
                <a:solidFill>
                  <a:srgbClr val="0000CC"/>
                </a:solidFill>
              </a:rPr>
              <a:t>,</a:t>
            </a:r>
            <a:r>
              <a:rPr lang="zh-CN" altLang="en-US" sz="1800" dirty="0">
                <a:solidFill>
                  <a:srgbClr val="0000CC"/>
                </a:solidFill>
              </a:rPr>
              <a:t>導入</a:t>
            </a:r>
            <a:r>
              <a:rPr lang="en-US" altLang="zh-CN" sz="1800" dirty="0">
                <a:solidFill>
                  <a:srgbClr val="0000CC"/>
                </a:solidFill>
              </a:rPr>
              <a:t>NPI,</a:t>
            </a:r>
            <a:r>
              <a:rPr lang="zh-CN" altLang="en-US" sz="1800" dirty="0">
                <a:solidFill>
                  <a:srgbClr val="0000CC"/>
                </a:solidFill>
              </a:rPr>
              <a:t>匯總成會議記錄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/>
              <a:t>2-3 Use one WO to check the yield and open issue, if pass, hold the NPI meeting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 dirty="0">
                <a:solidFill>
                  <a:srgbClr val="0000CC"/>
                </a:solidFill>
              </a:rPr>
              <a:t> 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C49FB0-C5F8-40F5-B213-B59683587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FFFF"/>
                </a:solidFill>
                <a:latin typeface="Times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b="1" kern="0" dirty="0">
                <a:latin typeface="Times New Roman" panose="02020603050405020304" pitchFamily="18" charset="0"/>
                <a:ea typeface="新細明體"/>
              </a:rPr>
              <a:t>2-2,2-3 Strategy Production</a:t>
            </a:r>
            <a:endParaRPr lang="en-US" altLang="zh-TW" b="1" kern="0" dirty="0">
              <a:latin typeface="Times New Roman" panose="02020603050405020304" pitchFamily="18" charset="0"/>
              <a:ea typeface="新細明體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9C3CF4-08E4-4669-A2F0-54667B04B167}"/>
              </a:ext>
            </a:extLst>
          </p:cNvPr>
          <p:cNvSpPr/>
          <p:nvPr/>
        </p:nvSpPr>
        <p:spPr bwMode="auto">
          <a:xfrm>
            <a:off x="1758043" y="1917833"/>
            <a:ext cx="8675914" cy="592098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A76B87-9993-4F6B-A93E-8B005C9DA82A}"/>
              </a:ext>
            </a:extLst>
          </p:cNvPr>
          <p:cNvSpPr/>
          <p:nvPr/>
        </p:nvSpPr>
        <p:spPr bwMode="auto">
          <a:xfrm>
            <a:off x="1828800" y="3962400"/>
            <a:ext cx="8675914" cy="592098"/>
          </a:xfrm>
          <a:prstGeom prst="rect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b="1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>
            <a:extLst>
              <a:ext uri="{FF2B5EF4-FFF2-40B4-BE49-F238E27FC236}">
                <a16:creationId xmlns:a16="http://schemas.microsoft.com/office/drawing/2014/main" id="{874AE741-AB43-4088-AA92-50947BA90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74FF50A-82A1-46D0-B457-8243DADAAC15}" type="slidenum">
              <a:rPr lang="en-US" altLang="zh-TW" b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b="0">
              <a:solidFill>
                <a:srgbClr val="FFFFFF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D07FBD0-9AC4-445B-AF8B-DDE0C4778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Reference</a:t>
            </a: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9090000-4171-471D-B560-CC2667528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>
                <a:solidFill>
                  <a:srgbClr val="0000CC"/>
                </a:solidFill>
              </a:rPr>
              <a:t>4.</a:t>
            </a:r>
            <a:r>
              <a:rPr lang="zh-CN" altLang="en-US" sz="1800">
                <a:solidFill>
                  <a:srgbClr val="0000CC"/>
                </a:solidFill>
              </a:rPr>
              <a:t>策生單查詢：</a:t>
            </a: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zh-CN" altLang="en-US" sz="1800">
                <a:solidFill>
                  <a:srgbClr val="0000CC"/>
                </a:solidFill>
              </a:rPr>
              <a:t>登陸</a:t>
            </a:r>
            <a:r>
              <a:rPr lang="en-US" altLang="zh-CN" sz="1800">
                <a:solidFill>
                  <a:srgbClr val="0000CC"/>
                </a:solidFill>
              </a:rPr>
              <a:t>”</a:t>
            </a:r>
            <a:r>
              <a:rPr lang="en-US" altLang="zh-TW" sz="1800">
                <a:solidFill>
                  <a:srgbClr val="FF0000"/>
                </a:solidFill>
              </a:rPr>
              <a:t>BPM Portal</a:t>
            </a:r>
            <a:r>
              <a:rPr lang="en-US" altLang="zh-TW" sz="1800"/>
              <a:t>”,</a:t>
            </a:r>
            <a:r>
              <a:rPr lang="zh-CN" altLang="en-US" sz="1800">
                <a:solidFill>
                  <a:srgbClr val="0000CC"/>
                </a:solidFill>
              </a:rPr>
              <a:t>選擇</a:t>
            </a:r>
            <a:r>
              <a:rPr lang="en-US" altLang="zh-CN" sz="1800">
                <a:solidFill>
                  <a:srgbClr val="0000CC"/>
                </a:solidFill>
              </a:rPr>
              <a:t>Gemtek-Global</a:t>
            </a:r>
            <a:r>
              <a:rPr lang="en-US" altLang="zh-CN" sz="1800">
                <a:solidFill>
                  <a:srgbClr val="0000CC"/>
                </a:solidFill>
                <a:sym typeface="Wingdings" panose="05000000000000000000" pitchFamily="2" charset="2"/>
              </a:rPr>
              <a:t>Gemtek-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正文</a:t>
            </a:r>
            <a:r>
              <a:rPr lang="en-US" altLang="zh-CN" sz="1800">
                <a:solidFill>
                  <a:srgbClr val="0000CC"/>
                </a:solidFill>
                <a:sym typeface="Wingdings" panose="05000000000000000000" pitchFamily="2" charset="2"/>
              </a:rPr>
              <a:t> 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業務類</a:t>
            </a:r>
            <a:r>
              <a:rPr lang="en-US" altLang="zh-CN" sz="180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策略性生產報表查詢</a:t>
            </a:r>
            <a:r>
              <a:rPr lang="en-US" altLang="zh-CN" sz="1800">
                <a:solidFill>
                  <a:srgbClr val="0000CC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出現介面后</a:t>
            </a:r>
            <a:r>
              <a:rPr lang="en-US" altLang="zh-CN" sz="1800">
                <a:solidFill>
                  <a:srgbClr val="0000CC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輸入單號（</a:t>
            </a:r>
            <a:r>
              <a:rPr lang="en-US" altLang="zh-CN" sz="1800">
                <a:solidFill>
                  <a:srgbClr val="FF0000"/>
                </a:solidFill>
                <a:sym typeface="Wingdings" panose="05000000000000000000" pitchFamily="2" charset="2"/>
              </a:rPr>
              <a:t>2018080018),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點擊</a:t>
            </a:r>
            <a:r>
              <a:rPr lang="en-US" altLang="zh-CN" sz="1800">
                <a:solidFill>
                  <a:srgbClr val="0000CC"/>
                </a:solidFill>
                <a:sym typeface="Wingdings" panose="05000000000000000000" pitchFamily="2" charset="2"/>
              </a:rPr>
              <a:t>: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選取</a:t>
            </a:r>
            <a:r>
              <a:rPr lang="en-US" altLang="zh-CN" sz="1800">
                <a:solidFill>
                  <a:srgbClr val="0000CC"/>
                </a:solidFill>
                <a:sym typeface="Wingdings" panose="05000000000000000000" pitchFamily="2" charset="2"/>
              </a:rPr>
              <a:t>”,</a:t>
            </a:r>
            <a:r>
              <a:rPr lang="zh-CN" altLang="en-US" sz="1800">
                <a:solidFill>
                  <a:srgbClr val="0000CC"/>
                </a:solidFill>
                <a:sym typeface="Wingdings" panose="05000000000000000000" pitchFamily="2" charset="2"/>
              </a:rPr>
              <a:t>打開之後就可以看到策生單的內容</a:t>
            </a: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1800">
                <a:solidFill>
                  <a:srgbClr val="0000CC"/>
                </a:solidFill>
              </a:rPr>
              <a:t> 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solidFill>
                <a:srgbClr val="0000CC"/>
              </a:solidFill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5000"/>
              </a:spcBef>
              <a:spcAft>
                <a:spcPct val="25000"/>
              </a:spcAft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6A3B49F7-7749-4BD8-BE95-1BF4BF6B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23431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>
            <a:extLst>
              <a:ext uri="{FF2B5EF4-FFF2-40B4-BE49-F238E27FC236}">
                <a16:creationId xmlns:a16="http://schemas.microsoft.com/office/drawing/2014/main" id="{CB17474E-6E3A-435E-971F-BDD5C2AE3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71801"/>
            <a:ext cx="5867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emtek-Front">
  <a:themeElements>
    <a:clrScheme name="Gemtek-Fro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emtek-Front">
      <a:majorFont>
        <a:latin typeface="Times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CCCCFF"/>
          </a:solidFill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>
    <a:extraClrScheme>
      <a:clrScheme name="Gemtek-Fro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mtek-Fro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mtek-Fro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476</Words>
  <Application>Microsoft Office PowerPoint</Application>
  <PresentationFormat>Widescreen</PresentationFormat>
  <Paragraphs>105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</vt:lpstr>
      <vt:lpstr>Times New Roman</vt:lpstr>
      <vt:lpstr>Wingdings</vt:lpstr>
      <vt:lpstr>Gemtek-Front</vt:lpstr>
      <vt:lpstr>Document</vt:lpstr>
      <vt:lpstr>NPI&amp; Strategy Production</vt:lpstr>
      <vt:lpstr>NPI Process</vt:lpstr>
      <vt:lpstr>2-1 Strategy Production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VN15</dc:creator>
  <cp:lastModifiedBy>VN69</cp:lastModifiedBy>
  <cp:revision>2</cp:revision>
  <dcterms:created xsi:type="dcterms:W3CDTF">2020-03-07T06:50:03Z</dcterms:created>
  <dcterms:modified xsi:type="dcterms:W3CDTF">2022-12-13T08:08:11Z</dcterms:modified>
</cp:coreProperties>
</file>