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1410" r:id="rId2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_Hsu-許宏銘" initials="Peter" lastIdx="2" clrIdx="0">
    <p:extLst>
      <p:ext uri="{19B8F6BF-5375-455C-9EA6-DF929625EA0E}">
        <p15:presenceInfo xmlns:p15="http://schemas.microsoft.com/office/powerpoint/2012/main" userId="Peter_Hsu-許宏銘" providerId="None"/>
      </p:ext>
    </p:extLst>
  </p:cmAuthor>
  <p:cmAuthor id="2" name="VN66" initials="V" lastIdx="3" clrIdx="1">
    <p:extLst>
      <p:ext uri="{19B8F6BF-5375-455C-9EA6-DF929625EA0E}">
        <p15:presenceInfo xmlns:p15="http://schemas.microsoft.com/office/powerpoint/2012/main" userId="S::VN66@gemtek.com.tw::d4abc34a-209e-4aae-9073-4d022ec956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  <a:srgbClr val="990033"/>
    <a:srgbClr val="66FFCC"/>
    <a:srgbClr val="FF66CC"/>
    <a:srgbClr val="FF0066"/>
    <a:srgbClr val="FF6699"/>
    <a:srgbClr val="FF0000"/>
    <a:srgbClr val="FFCC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B8F5FF-B68B-4E9C-B3BC-022B2FC59442}">
  <a:tblStyle styleId="{C4B8F5FF-B68B-4E9C-B3BC-022B2FC59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5201" autoAdjust="0"/>
  </p:normalViewPr>
  <p:slideViewPr>
    <p:cSldViewPr>
      <p:cViewPr varScale="1">
        <p:scale>
          <a:sx n="82" d="100"/>
          <a:sy n="82" d="100"/>
        </p:scale>
        <p:origin x="715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9CE38-13DF-B608-C537-30DC917E2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DECE9-EFCA-ABDE-5079-77264B4AD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6A51F-4479-48A6-979B-0252423D72D7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30DE7-F88A-6F83-3376-281050E8D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C7324-6F59-E674-4595-F031D1779A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9F309-F56F-41E9-B50D-1F568C9B15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83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1" cy="4466987"/>
          </a:xfrm>
          <a:prstGeom prst="rect">
            <a:avLst/>
          </a:prstGeom>
          <a:noFill/>
          <a:ln>
            <a:noFill/>
          </a:ln>
        </p:spPr>
        <p:txBody>
          <a:bodyPr wrap="square" lIns="91398" tIns="91398" rIns="91398" bIns="91398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spcBef>
                <a:spcPts val="40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spcBef>
                <a:spcPts val="40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spcBef>
                <a:spcPts val="40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spcBef>
                <a:spcPts val="40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02008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1328-1359-4F14-8C35-E2B54D13E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1E87A-442D-4EA5-A741-DEB26025A3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F199-5248-48E4-8013-C494EBDDD8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8"/>
            <a:ext cx="12191995" cy="685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320870" y="6308726"/>
            <a:ext cx="1523517" cy="3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66B1-4745-4B21-983F-91F7933C47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045B-3371-453D-AA14-FFE0A00E50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3" y="50"/>
            <a:ext cx="12191466" cy="9650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320870" y="6313488"/>
            <a:ext cx="1522704" cy="329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0117" y="2395220"/>
            <a:ext cx="369176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1637" y="1177201"/>
            <a:ext cx="6016625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Page</a:t>
            </a:r>
            <a:endParaRPr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14B8-8BA4-4E79-8B91-852DADDD3867}" type="datetime1">
              <a:rPr lang="en-US" sz="18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10/14/2024</a:t>
            </a:fld>
            <a:endParaRPr lang="en-US"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58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932D08BB-FA06-40FE-AE58-F2929075A736}"/>
              </a:ext>
            </a:extLst>
          </p:cNvPr>
          <p:cNvSpPr txBox="1"/>
          <p:nvPr/>
        </p:nvSpPr>
        <p:spPr>
          <a:xfrm>
            <a:off x="191344" y="214630"/>
            <a:ext cx="10657184" cy="4144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/>
              <a:t>物料回流</a:t>
            </a:r>
            <a:r>
              <a:rPr lang="vi-VN" altLang="zh-CN" sz="2000"/>
              <a:t> Lưu trình trả lại vật liệu</a:t>
            </a:r>
            <a:endParaRPr lang="en-US" altLang="zh-TW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3E7230-8B88-68A3-E229-76649204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318" y="1207698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CloseWo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07" name="文字方塊 5">
            <a:extLst>
              <a:ext uri="{FF2B5EF4-FFF2-40B4-BE49-F238E27FC236}">
                <a16:creationId xmlns:a16="http://schemas.microsoft.com/office/drawing/2014/main" id="{694CB487-DFDF-FAC4-16E1-D5513E8B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8" y="5954274"/>
            <a:ext cx="12072663" cy="73866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Key message</a:t>
            </a:r>
            <a:r>
              <a:rPr lang="en-US" altLang="zh-CN" b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: </a:t>
            </a:r>
            <a:endParaRPr lang="vi-VN" altLang="zh-CN" b="1">
              <a:latin typeface="Arial" panose="020B0604020202020204" pitchFamily="34" charset="0"/>
              <a:ea typeface="微軟正黑體" pitchFamily="34" charset="-120"/>
              <a:cs typeface="Arial" panose="020B0604020202020204" pitchFamily="34" charset="0"/>
            </a:endParaRPr>
          </a:p>
          <a:p>
            <a:r>
              <a:rPr lang="vi-VN" altLang="zh-CN" b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1.</a:t>
            </a:r>
            <a:r>
              <a:rPr lang="zh-CN" altLang="en-US" sz="14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所有材料都需要用胶带粘贴，将材料固定在外壳上。不要让材料从卷轴上脱落。</a:t>
            </a:r>
            <a:endParaRPr lang="vi-VN" altLang="zh-TW" sz="1400" b="0" i="0" strike="noStrike">
              <a:solidFill>
                <a:srgbClr val="0000FF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r>
              <a:rPr lang="vi-VN" altLang="zh-CN" b="1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2.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退回前检查实际材料。完成检查并在 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上签名。通知 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QC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确认已检查且 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 </a:t>
            </a:r>
            <a:r>
              <a:rPr lang="zh-CN" altLang="en-US" sz="14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有签名。</a:t>
            </a:r>
            <a:endParaRPr lang="vi-VN" altLang="zh-TW" sz="1400">
              <a:solidFill>
                <a:srgbClr val="0000FF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1AFC2-110F-57F1-7814-3CD7FA49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663" y="1202077"/>
            <a:ext cx="1271662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从</a:t>
            </a: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Feeder</a:t>
            </a: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中取出材料</a:t>
            </a:r>
            <a:endParaRPr lang="vi-VN" altLang="zh-TW" sz="1200" b="0" i="0" strike="noStrike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Tháo vật liệu khỏi Feeder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FACAF8-E0D5-F694-CAFE-80578114B9D3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 flipV="1">
            <a:off x="2275281" y="1594407"/>
            <a:ext cx="363382" cy="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D8314F8-E2CF-E572-BB08-D73A53FCA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170" y="1202076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检查材料数量</a:t>
            </a: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đếm liệu</a:t>
            </a: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(Xray)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7E6829-E237-338B-37B8-B590568C6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388" y="1211715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退货</a:t>
            </a: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WH</a:t>
            </a: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Trả lại W/H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266553-C2B6-D667-CC67-37AC38A6020F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 flipV="1">
            <a:off x="3910325" y="1583300"/>
            <a:ext cx="915852" cy="1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96530A-486D-05EC-48F1-EA7D6290E768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7466133" y="1594406"/>
            <a:ext cx="1850255" cy="9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C58A78-6CA4-2B20-8132-9B2C4B16556D}"/>
              </a:ext>
            </a:extLst>
          </p:cNvPr>
          <p:cNvCxnSpPr>
            <a:cxnSpLocks/>
            <a:stCxn id="79" idx="3"/>
            <a:endCxn id="25" idx="1"/>
          </p:cNvCxnSpPr>
          <p:nvPr/>
        </p:nvCxnSpPr>
        <p:spPr>
          <a:xfrm>
            <a:off x="5634140" y="1583300"/>
            <a:ext cx="1024030" cy="1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6D3D59A2-4602-667D-9C08-4625DCE6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647" y="1618648"/>
            <a:ext cx="2533201" cy="157156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endParaRPr lang="vi-VN" altLang="zh-CN" sz="1200" b="0" i="0" strike="noStrike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rtl="0">
              <a:lnSpc>
                <a:spcPts val="1400"/>
              </a:lnSpc>
              <a:defRPr sz="1000"/>
            </a:pPr>
            <a:endParaRPr lang="vi-VN" altLang="zh-CN" sz="1200" b="0" i="0" strike="noStrike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rtl="0">
              <a:lnSpc>
                <a:spcPts val="1400"/>
              </a:lnSpc>
              <a:defRPr sz="1000"/>
            </a:pP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Risk</a:t>
            </a: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：</a:t>
            </a:r>
            <a:r>
              <a:rPr lang="zh-CN" altLang="en-US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材料量太少，在卷料的时候，</a:t>
            </a:r>
            <a:r>
              <a:rPr lang="en-US" altLang="zh-CN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OP</a:t>
            </a:r>
            <a:r>
              <a:rPr lang="zh-CN" altLang="en-US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把材料从</a:t>
            </a:r>
            <a:r>
              <a:rPr lang="en-US" altLang="zh-CN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</a:t>
            </a:r>
            <a:r>
              <a:rPr lang="zh-CN" altLang="en-US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上掉下来了，然后拿错了</a:t>
            </a:r>
            <a:r>
              <a:rPr lang="en-US" altLang="zh-CN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</a:t>
            </a:r>
            <a:r>
              <a:rPr lang="zh-CN" altLang="en-US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，卷错了</a:t>
            </a:r>
            <a:r>
              <a:rPr lang="en-US" altLang="zh-CN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</a:t>
            </a:r>
            <a:r>
              <a:rPr lang="zh-CN" altLang="en-US" sz="1200" b="0" i="0" strike="noStrike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。</a:t>
            </a:r>
            <a:endParaRPr lang="vi-VN" altLang="zh-TW" sz="1200" b="0" i="0" strike="noStrike">
              <a:solidFill>
                <a:srgbClr val="FF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Nguyên nhân  : Số lượng vật liệu quá ít , khi cuộn lại vật liệu OP đã làm rơi vật liệu ra khỏi Reel . Sau đó lấy nhầm Reel và cuộn sai Reel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CDDAEC-41D8-9562-527D-E307FD9B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455" y="1620737"/>
            <a:ext cx="1635611" cy="12264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en-US" altLang="zh-CN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outflow</a:t>
            </a:r>
            <a:r>
              <a:rPr lang="zh-CN" altLang="en-US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：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返回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WH </a:t>
            </a: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前无需进行步骤检查和确认</a:t>
            </a:r>
            <a:endParaRPr lang="vi-VN" altLang="zh-TW" sz="1200">
              <a:solidFill>
                <a:srgbClr val="FF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rtl="0">
              <a:lnSpc>
                <a:spcPts val="1400"/>
              </a:lnSpc>
              <a:defRPr sz="1000"/>
            </a:pPr>
            <a:r>
              <a:rPr lang="vi-VN" altLang="zh-TW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Outflow : </a:t>
            </a: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Không có bước kiểm tra và xác nhận trước khi trả lại WH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1060F751-90A7-C9D2-C651-C179B8BB92EE}"/>
              </a:ext>
            </a:extLst>
          </p:cNvPr>
          <p:cNvSpPr/>
          <p:nvPr/>
        </p:nvSpPr>
        <p:spPr>
          <a:xfrm>
            <a:off x="0" y="1484784"/>
            <a:ext cx="443288" cy="2520280"/>
          </a:xfrm>
          <a:prstGeom prst="curvedRightArrow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allout: Right Arrow 9">
            <a:extLst>
              <a:ext uri="{FF2B5EF4-FFF2-40B4-BE49-F238E27FC236}">
                <a16:creationId xmlns:a16="http://schemas.microsoft.com/office/drawing/2014/main" id="{26406699-A691-6F02-5381-48091FAD25CE}"/>
              </a:ext>
            </a:extLst>
          </p:cNvPr>
          <p:cNvSpPr/>
          <p:nvPr/>
        </p:nvSpPr>
        <p:spPr>
          <a:xfrm>
            <a:off x="541548" y="1202078"/>
            <a:ext cx="861880" cy="773551"/>
          </a:xfrm>
          <a:prstGeom prst="rightArrowCallout">
            <a:avLst>
              <a:gd name="adj1" fmla="val 12009"/>
              <a:gd name="adj2" fmla="val 11173"/>
              <a:gd name="adj3" fmla="val 25000"/>
              <a:gd name="adj4" fmla="val 747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1200" b="1">
                <a:solidFill>
                  <a:srgbClr val="FF0000"/>
                </a:solidFill>
              </a:rPr>
              <a:t>Before</a:t>
            </a:r>
            <a:endParaRPr lang="en-US" sz="1200" b="1">
              <a:solidFill>
                <a:srgbClr val="FF0000"/>
              </a:solidFill>
            </a:endParaRPr>
          </a:p>
        </p:txBody>
      </p:sp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61F02C59-5548-9D88-EB25-44EB67C95414}"/>
              </a:ext>
            </a:extLst>
          </p:cNvPr>
          <p:cNvSpPr/>
          <p:nvPr/>
        </p:nvSpPr>
        <p:spPr>
          <a:xfrm>
            <a:off x="441936" y="3613261"/>
            <a:ext cx="861880" cy="773551"/>
          </a:xfrm>
          <a:prstGeom prst="rightArrowCallout">
            <a:avLst>
              <a:gd name="adj1" fmla="val 12009"/>
              <a:gd name="adj2" fmla="val 11173"/>
              <a:gd name="adj3" fmla="val 25000"/>
              <a:gd name="adj4" fmla="val 747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1200" b="1">
                <a:solidFill>
                  <a:srgbClr val="0000FF"/>
                </a:solidFill>
              </a:rPr>
              <a:t>After</a:t>
            </a:r>
            <a:endParaRPr lang="en-US" sz="1200" b="1">
              <a:solidFill>
                <a:srgbClr val="0000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CA318-C902-0861-CC47-5C510C2B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20" y="3633180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CloseWo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64CB1-BF05-5B5D-8328-2A0F4E87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476" y="3633180"/>
            <a:ext cx="1271662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从</a:t>
            </a: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Feeder</a:t>
            </a: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中取出材料</a:t>
            </a:r>
            <a:endParaRPr lang="vi-VN" altLang="zh-TW" sz="1200" b="0" i="0" strike="noStrike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Tháo vật liệu khỏi Feeder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2A5A2-226D-69AA-39B1-29FDBCBF6FF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25583" y="4025510"/>
            <a:ext cx="790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B2A8F3-B043-0AB7-542E-7A4BC577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738" y="3585065"/>
            <a:ext cx="949377" cy="784659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QC</a:t>
            </a:r>
            <a:r>
              <a:rPr lang="zh-CN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确认</a:t>
            </a:r>
            <a:endParaRPr lang="zh-TW" altLang="en-US" sz="1200" b="0" i="0" strike="noStrike" dirty="0">
              <a:solidFill>
                <a:srgbClr val="0000FF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FE16D9-6A0A-91EB-4618-94C78BF31FC8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288138" y="4025510"/>
            <a:ext cx="380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B6596-2E87-C83B-C237-E0823036F42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115583" y="3977394"/>
            <a:ext cx="5731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62E5F-A6C7-F5D0-4D77-D3E449C1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150" y="3633180"/>
            <a:ext cx="963317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00"/>
              </a:lnSpc>
              <a:defRPr sz="1000"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卷回</a:t>
            </a:r>
            <a:r>
              <a:rPr lang="vi-VN" altLang="zh-TW" sz="120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</a:t>
            </a: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TW" sz="1200">
                <a:solidFill>
                  <a:schemeClr val="tx1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Cuộn lại </a:t>
            </a:r>
            <a:r>
              <a:rPr lang="vi-VN" altLang="zh-TW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9CA077-B404-E65A-9FF7-D22C7EE775FC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5631467" y="4009997"/>
            <a:ext cx="332268" cy="1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D9B8D1-5969-6C29-BB2D-B59301AF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735" y="3633181"/>
            <a:ext cx="807963" cy="75363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检查材料数量</a:t>
            </a: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đếm liệu</a:t>
            </a: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(Xray)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AB4397-2096-A0A7-760E-92C83C03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8" y="4587002"/>
            <a:ext cx="2949623" cy="9254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所有材料都需要用胶带粘贴，将材料固定在外壳上。不要让材料从卷轴上脱落。</a:t>
            </a:r>
            <a:endParaRPr lang="vi-VN" altLang="zh-TW" sz="1200" b="0" i="0" strike="noStrike">
              <a:solidFill>
                <a:srgbClr val="0000FF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Toàn bộ vật liệu cần dùng tape để buộc vật liệu với vỏ của nó . Không để vật liệu rời khỏi vỏ 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51DB3A-FD3B-A605-26F5-362DB0EE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103" y="4587002"/>
            <a:ext cx="3751756" cy="9254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ts val="1400"/>
              </a:lnSpc>
              <a:defRPr sz="1000"/>
            </a:pPr>
            <a:r>
              <a:rPr lang="zh-CN" altLang="en-US" sz="12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退回前检查实际材料。完成检查并在 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 </a:t>
            </a:r>
            <a:r>
              <a:rPr lang="zh-CN" altLang="en-US" sz="12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上签名。通知 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QC </a:t>
            </a:r>
            <a:r>
              <a:rPr lang="zh-CN" altLang="en-US" sz="12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确认已检查且 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 </a:t>
            </a:r>
            <a:r>
              <a:rPr lang="zh-CN" altLang="en-US" sz="1200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有签名。</a:t>
            </a:r>
            <a:endParaRPr lang="vi-VN" altLang="zh-TW" sz="1200">
              <a:solidFill>
                <a:srgbClr val="0000FF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rtl="0">
              <a:lnSpc>
                <a:spcPts val="1400"/>
              </a:lnSpc>
              <a:defRPr sz="1000"/>
            </a:pPr>
            <a:r>
              <a:rPr lang="vi-VN" altLang="zh-TW" sz="120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Kiểm tra vật liệu thực tế trước khi trả lại . Hoàn thành kiểm tra ký lên Reel . Thông báo tới QC để xác nhận rằng đã kiểm tra và Reel đã có chữ ký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38EEE4-F74D-B08C-B920-B689A046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102" y="3633180"/>
            <a:ext cx="2291624" cy="746718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线边物料需要检查</a:t>
            </a:r>
            <a:r>
              <a:rPr lang="en-US" altLang="zh-CN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/</a:t>
            </a:r>
            <a:r>
              <a:rPr lang="zh-CN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确认实际材料（极性和</a:t>
            </a:r>
            <a:r>
              <a:rPr lang="en-US" altLang="zh-CN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marking</a:t>
            </a:r>
            <a:r>
              <a:rPr lang="zh-CN" altLang="en-US" sz="1200" b="0" i="0" strike="noStrike">
                <a:solidFill>
                  <a:srgbClr val="0000FF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）</a:t>
            </a:r>
            <a:endParaRPr lang="vi-VN" altLang="zh-TW" sz="1200" b="0" i="0" strike="noStrike">
              <a:solidFill>
                <a:srgbClr val="0000FF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TW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MFG cần kiểm tra / xác nhận lại vật liệu thực tế ( chiều cực và marking )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5E5644-02F6-D937-6ADE-BB25127D9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6777" y="3585065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退货</a:t>
            </a: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WH</a:t>
            </a: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CN" sz="1200" b="0" i="0" strike="noStrike">
                <a:solidFill>
                  <a:srgbClr val="00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Trả lại W/H</a:t>
            </a:r>
            <a:endParaRPr lang="zh-TW" altLang="en-US" sz="1200" b="0" i="0" strike="noStrike" dirty="0">
              <a:solidFill>
                <a:srgbClr val="00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C6B13C2-91D9-B1E4-512E-B889DCFFE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177" y="1190970"/>
            <a:ext cx="807963" cy="7846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18288" rIns="27432" bIns="18288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400"/>
              </a:lnSpc>
              <a:defRPr sz="1000"/>
            </a:pPr>
            <a:r>
              <a:rPr lang="zh-CN" altLang="en-US" sz="1200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卷回</a:t>
            </a:r>
            <a:r>
              <a:rPr lang="vi-VN" altLang="zh-TW" sz="1200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Reel</a:t>
            </a:r>
          </a:p>
          <a:p>
            <a:pPr algn="ctr" rtl="0">
              <a:lnSpc>
                <a:spcPts val="1400"/>
              </a:lnSpc>
              <a:defRPr sz="1000"/>
            </a:pPr>
            <a:r>
              <a:rPr lang="vi-VN" altLang="zh-TW" sz="1200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Cuộn lại Reel</a:t>
            </a:r>
            <a:endParaRPr lang="zh-TW" altLang="en-US" sz="1200" b="0" i="0" strike="noStrike" dirty="0">
              <a:solidFill>
                <a:srgbClr val="FF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673327-8DA1-DAF2-1A5D-4407BF5DF5CC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 flipV="1">
            <a:off x="6771698" y="4006539"/>
            <a:ext cx="245404" cy="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C7175F-DA77-52CE-7D65-E08736D96F35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10638115" y="3977395"/>
            <a:ext cx="288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6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43187</TotalTime>
  <Words>441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Gemtek Company</dc:title>
  <dc:creator>louisc</dc:creator>
  <cp:lastModifiedBy>VN79</cp:lastModifiedBy>
  <cp:revision>2290</cp:revision>
  <cp:lastPrinted>2022-04-28T08:17:33Z</cp:lastPrinted>
  <dcterms:modified xsi:type="dcterms:W3CDTF">2024-10-14T09:35:44Z</dcterms:modified>
</cp:coreProperties>
</file>