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B77E7-D04A-E944-0A36-B22908F0CD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7AF64-A504-ADB9-51DB-A77F345DC7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0638-8E18-25C2-8AA1-7060E624E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7FB5-5AC7-40C7-9CC8-08AB18F2713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96F85-9A5A-A406-7486-AF471E77A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DA921-5EA5-717C-066A-BF33C4F20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9884-46BA-49DC-82A8-6AA1107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91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949B-B9DC-D230-76D6-3D36DA5D9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9FF11-A57A-2A94-F04B-05F7C01147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9041EF-2FC2-D87B-120F-0DC2585EF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7FB5-5AC7-40C7-9CC8-08AB18F2713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43A53-FD13-A04C-89DD-7EE21E796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25B381-9E81-9BA2-43BB-528228D42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9884-46BA-49DC-82A8-6AA1107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CC997A-9B07-8A45-08E5-ED51BEB53D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70EEFA-25BF-414E-CB8C-22D677373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76A4F-9BD1-28D0-8B75-9AB035D4D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7FB5-5AC7-40C7-9CC8-08AB18F2713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278DE-9A22-D148-B496-20DBEFA00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82243-6067-341A-68D6-CFB75E6E2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9884-46BA-49DC-82A8-6AA1107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012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80DD4-0DD1-0437-1399-B4CE21B0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D74FA-48F5-5192-FB95-1EC03F8C2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EB000-F18E-C9BE-8E69-EC2EAC344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7FB5-5AC7-40C7-9CC8-08AB18F2713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D60DC-CC66-3CDC-F856-96945EA59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2660-7C88-1C5A-F7FD-11B552E3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9884-46BA-49DC-82A8-6AA1107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10D9A-656C-8CDF-3A14-8F27673C6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640A1-F051-ABAB-9015-2B5A1CE9F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8C6A79-D333-D19F-4F30-3F356BD29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7FB5-5AC7-40C7-9CC8-08AB18F2713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9B921-ADB7-AF57-DAEA-6768BB39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72798-4B45-BDDB-7574-E4617D96C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9884-46BA-49DC-82A8-6AA1107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072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1BD39-133D-4FCD-1D96-91701E2FF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C821-2B70-57E9-5D10-D92DCFC93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27334C-0BB4-9EE8-E772-250596F1B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6C3C9-E280-4CC5-1072-5D563611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7FB5-5AC7-40C7-9CC8-08AB18F2713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A2223A-E92C-6452-E809-EB7CB5F25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B729BB-71E5-E72B-AA4B-D9F75AA96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9884-46BA-49DC-82A8-6AA1107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061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4982E-02E2-246F-9033-30014ED2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12238A-58B6-02A4-5CB8-5E6758165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A70F88-0849-E92E-4DC8-5CCC250BC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E9E6D1-44E5-3ABE-86E8-6DFA2CF80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0C7259-8F6C-417A-57EB-69B08F6ED4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E8A348-7C6A-200E-7907-7D7D41D86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7FB5-5AC7-40C7-9CC8-08AB18F2713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6F126C-07A5-A190-2C4E-02302C4D5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A40D1-C43D-4853-D911-013C8F26A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9884-46BA-49DC-82A8-6AA1107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79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B82AB-CF89-DC3B-0D56-234C20EB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8914C-BFA9-42DE-C8E0-EF2377EBA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7FB5-5AC7-40C7-9CC8-08AB18F2713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701B15-6B90-EC9E-9FCE-83BAEE9295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EC7E75-BEA9-EC83-95F6-577AE7445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9884-46BA-49DC-82A8-6AA1107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708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0CA8B8-74EE-EFAF-9641-C5CD87774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7FB5-5AC7-40C7-9CC8-08AB18F2713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177A72-E486-1939-3342-E2EC07E06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055D3-EEC6-E562-53AC-BE7056B5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9884-46BA-49DC-82A8-6AA1107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40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49AB9-FB6D-83D2-E081-B8B45F1E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6ADDB-A63B-9B20-FAD9-70A4C45BFA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11856A-34B9-3E5A-F008-464BEFC025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F8766-2581-6543-8639-96D57C2B7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7FB5-5AC7-40C7-9CC8-08AB18F2713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CD2104-0C2E-0BB5-ACD4-A7EBF9D55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CE761-B509-7C88-2E5D-66963556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9884-46BA-49DC-82A8-6AA1107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733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39806-8E8C-3260-F411-8DF09491B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01964-4A38-148D-0DE9-3F89E90CB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A696A5-9FC8-9258-E93A-6E747FE8A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F30B2-6DAC-54A4-CDFE-0CA3E9A71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37FB5-5AC7-40C7-9CC8-08AB18F2713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8C56E-4333-D0B1-F9B9-DCC8B3BA6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209C3A-F73D-D6AB-8053-35FECE2F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FD9884-46BA-49DC-82A8-6AA1107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00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532082-8E09-97BE-0018-5ECE67C2E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6C5950-0A70-5680-F02C-2F865885F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F3EB0-69BC-9F6A-3919-3B72EB302C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D37FB5-5AC7-40C7-9CC8-08AB18F27133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678962-0FBE-705F-077C-BBC3351F34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D6A69-1EF1-B35F-C586-19B1A55ED4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FD9884-46BA-49DC-82A8-6AA1107E88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162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Blue sky and fluffy clouds">
            <a:extLst>
              <a:ext uri="{FF2B5EF4-FFF2-40B4-BE49-F238E27FC236}">
                <a16:creationId xmlns:a16="http://schemas.microsoft.com/office/drawing/2014/main" id="{A359B2A6-58D6-ADEF-F929-52BFCBA3237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69" r="9090" b="34070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9CE1F2-FFF5-0091-E1B9-0EB98E80A5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261227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vi-VN" sz="4800" i="1" dirty="0">
                <a:solidFill>
                  <a:srgbClr val="00B0F0"/>
                </a:solidFill>
              </a:rPr>
              <a:t>Hướng dẫn sử dụng hệ thống Portal</a:t>
            </a:r>
            <a:endParaRPr lang="en-US" sz="4800" i="1" dirty="0">
              <a:solidFill>
                <a:srgbClr val="00B0F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11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Blue sky and fluffy clouds">
            <a:extLst>
              <a:ext uri="{FF2B5EF4-FFF2-40B4-BE49-F238E27FC236}">
                <a16:creationId xmlns:a16="http://schemas.microsoft.com/office/drawing/2014/main" id="{94CCA8D3-D073-BF09-AE5C-4724EFE25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0" b="418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217512-0134-9025-5F6A-CC09D79E6E6B}"/>
              </a:ext>
            </a:extLst>
          </p:cNvPr>
          <p:cNvSpPr txBox="1"/>
          <p:nvPr/>
        </p:nvSpPr>
        <p:spPr>
          <a:xfrm>
            <a:off x="4065974" y="400996"/>
            <a:ext cx="3547766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vi-VN" sz="3200" i="1" dirty="0">
                <a:solidFill>
                  <a:srgbClr val="00B0F0"/>
                </a:solidFill>
                <a:latin typeface="+mj-lt"/>
              </a:rPr>
              <a:t>Các nội dung chính:</a:t>
            </a:r>
            <a:endParaRPr lang="en-US" sz="3200" i="1" dirty="0">
              <a:solidFill>
                <a:srgbClr val="00B0F0"/>
              </a:solidFill>
              <a:latin typeface="+mj-lt"/>
            </a:endParaRPr>
          </a:p>
        </p:txBody>
      </p:sp>
      <p:sp>
        <p:nvSpPr>
          <p:cNvPr id="7" name="Arrow: Striped Right 6">
            <a:extLst>
              <a:ext uri="{FF2B5EF4-FFF2-40B4-BE49-F238E27FC236}">
                <a16:creationId xmlns:a16="http://schemas.microsoft.com/office/drawing/2014/main" id="{8A310144-4ABA-070F-CC8B-CD176C209D8E}"/>
              </a:ext>
            </a:extLst>
          </p:cNvPr>
          <p:cNvSpPr/>
          <p:nvPr/>
        </p:nvSpPr>
        <p:spPr>
          <a:xfrm>
            <a:off x="3367380" y="1472030"/>
            <a:ext cx="5362113" cy="1262849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i="1" dirty="0">
                <a:solidFill>
                  <a:srgbClr val="00B0F0"/>
                </a:solidFill>
              </a:rPr>
              <a:t>1. Check tài liệu ở hệ thống Portal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8" name="Arrow: Striped Right 7">
            <a:extLst>
              <a:ext uri="{FF2B5EF4-FFF2-40B4-BE49-F238E27FC236}">
                <a16:creationId xmlns:a16="http://schemas.microsoft.com/office/drawing/2014/main" id="{4B017792-87E7-B713-5AB7-4771A946293F}"/>
              </a:ext>
            </a:extLst>
          </p:cNvPr>
          <p:cNvSpPr/>
          <p:nvPr/>
        </p:nvSpPr>
        <p:spPr>
          <a:xfrm>
            <a:off x="3367379" y="2885614"/>
            <a:ext cx="5362113" cy="1262849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i="1" dirty="0">
                <a:solidFill>
                  <a:srgbClr val="00B0F0"/>
                </a:solidFill>
              </a:rPr>
              <a:t>2. Check đơn liên lạc ở hệ thống Portal</a:t>
            </a:r>
            <a:endParaRPr lang="en-US" i="1" dirty="0">
              <a:solidFill>
                <a:srgbClr val="00B0F0"/>
              </a:solidFill>
            </a:endParaRPr>
          </a:p>
        </p:txBody>
      </p:sp>
      <p:sp>
        <p:nvSpPr>
          <p:cNvPr id="2" name="Arrow: Striped Right 1">
            <a:extLst>
              <a:ext uri="{FF2B5EF4-FFF2-40B4-BE49-F238E27FC236}">
                <a16:creationId xmlns:a16="http://schemas.microsoft.com/office/drawing/2014/main" id="{F1E3DF38-65FE-5D56-FA64-6C38E04A012C}"/>
              </a:ext>
            </a:extLst>
          </p:cNvPr>
          <p:cNvSpPr/>
          <p:nvPr/>
        </p:nvSpPr>
        <p:spPr>
          <a:xfrm>
            <a:off x="3367378" y="4299198"/>
            <a:ext cx="5362113" cy="1262849"/>
          </a:xfrm>
          <a:prstGeom prst="striped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i="1" dirty="0">
                <a:solidFill>
                  <a:srgbClr val="00B0F0"/>
                </a:solidFill>
              </a:rPr>
              <a:t>3. Mở đơn tới SFCS</a:t>
            </a:r>
            <a:endParaRPr lang="en-US" i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27850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Blue sky and fluffy clouds">
            <a:extLst>
              <a:ext uri="{FF2B5EF4-FFF2-40B4-BE49-F238E27FC236}">
                <a16:creationId xmlns:a16="http://schemas.microsoft.com/office/drawing/2014/main" id="{94CCA8D3-D073-BF09-AE5C-4724EFE25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0" b="418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95FE6B-C11D-F166-21EF-39A8DC8AA5F9}"/>
              </a:ext>
            </a:extLst>
          </p:cNvPr>
          <p:cNvSpPr/>
          <p:nvPr/>
        </p:nvSpPr>
        <p:spPr>
          <a:xfrm>
            <a:off x="0" y="5992427"/>
            <a:ext cx="12192000" cy="86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i="1" dirty="0">
                <a:solidFill>
                  <a:srgbClr val="00B0F0"/>
                </a:solidFill>
              </a:rPr>
              <a:t>1. Check tài liệu ở hệ thống Portal</a:t>
            </a:r>
            <a:endParaRPr lang="en-US" sz="3200" i="1" dirty="0">
              <a:solidFill>
                <a:srgbClr val="00B0F0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A4A3F-D252-C0D2-BF26-DAC29E11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740" y="2415096"/>
            <a:ext cx="11055658" cy="295108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2BDDE37-4356-97EB-D1F5-A4930EB4C55D}"/>
              </a:ext>
            </a:extLst>
          </p:cNvPr>
          <p:cNvSpPr/>
          <p:nvPr/>
        </p:nvSpPr>
        <p:spPr>
          <a:xfrm>
            <a:off x="1154097" y="2423608"/>
            <a:ext cx="3329127" cy="23082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3F00D4-C3AE-E8D7-D2D2-323DBB813D6B}"/>
              </a:ext>
            </a:extLst>
          </p:cNvPr>
          <p:cNvSpPr/>
          <p:nvPr/>
        </p:nvSpPr>
        <p:spPr>
          <a:xfrm>
            <a:off x="381740" y="222767"/>
            <a:ext cx="4376691" cy="985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tx1"/>
                </a:solidFill>
              </a:rPr>
              <a:t>Step 1: Đăng nhập vào hệ thống Portal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D68B12EB-467E-01FB-E6C8-9DEB8EA7A29A}"/>
              </a:ext>
            </a:extLst>
          </p:cNvPr>
          <p:cNvSpPr/>
          <p:nvPr/>
        </p:nvSpPr>
        <p:spPr>
          <a:xfrm>
            <a:off x="390615" y="1384917"/>
            <a:ext cx="4190260" cy="754602"/>
          </a:xfrm>
          <a:prstGeom prst="wedgeRectCallout">
            <a:avLst>
              <a:gd name="adj1" fmla="val -323"/>
              <a:gd name="adj2" fmla="val 88382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Nhập địa chỉ của hệ thống: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http://10.5.1.172/AresPortal/Common/AresportalLogin.aspx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A3252B-6271-7473-9EBB-48A00F34FC84}"/>
              </a:ext>
            </a:extLst>
          </p:cNvPr>
          <p:cNvSpPr/>
          <p:nvPr/>
        </p:nvSpPr>
        <p:spPr>
          <a:xfrm>
            <a:off x="8176334" y="3737499"/>
            <a:ext cx="2379216" cy="14470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peech Bubble: Rectangle 15">
            <a:extLst>
              <a:ext uri="{FF2B5EF4-FFF2-40B4-BE49-F238E27FC236}">
                <a16:creationId xmlns:a16="http://schemas.microsoft.com/office/drawing/2014/main" id="{42A89B5D-E206-D897-0C49-5E89272B6BFE}"/>
              </a:ext>
            </a:extLst>
          </p:cNvPr>
          <p:cNvSpPr/>
          <p:nvPr/>
        </p:nvSpPr>
        <p:spPr>
          <a:xfrm>
            <a:off x="9419208" y="2228295"/>
            <a:ext cx="2112885" cy="1200705"/>
          </a:xfrm>
          <a:prstGeom prst="wedgeRectCallout">
            <a:avLst>
              <a:gd name="adj1" fmla="val -23354"/>
              <a:gd name="adj2" fmla="val 75809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b="1" dirty="0">
                <a:solidFill>
                  <a:schemeClr val="tx1"/>
                </a:solidFill>
              </a:rPr>
              <a:t>Nhập ID và mật khẩu để đăng nhập vào hệ thống</a:t>
            </a:r>
            <a:endParaRPr lang="en-US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638303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Blue sky and fluffy clouds">
            <a:extLst>
              <a:ext uri="{FF2B5EF4-FFF2-40B4-BE49-F238E27FC236}">
                <a16:creationId xmlns:a16="http://schemas.microsoft.com/office/drawing/2014/main" id="{94CCA8D3-D073-BF09-AE5C-4724EFE25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0" b="418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95FE6B-C11D-F166-21EF-39A8DC8AA5F9}"/>
              </a:ext>
            </a:extLst>
          </p:cNvPr>
          <p:cNvSpPr/>
          <p:nvPr/>
        </p:nvSpPr>
        <p:spPr>
          <a:xfrm>
            <a:off x="0" y="5992427"/>
            <a:ext cx="12192000" cy="86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i="1" dirty="0">
                <a:solidFill>
                  <a:srgbClr val="00B0F0"/>
                </a:solidFill>
              </a:rPr>
              <a:t>1. Check tài liệu ở hệ thống Portal</a:t>
            </a:r>
            <a:endParaRPr lang="en-US" sz="3200" i="1" dirty="0">
              <a:solidFill>
                <a:srgbClr val="00B0F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3F00D4-C3AE-E8D7-D2D2-323DBB813D6B}"/>
              </a:ext>
            </a:extLst>
          </p:cNvPr>
          <p:cNvSpPr/>
          <p:nvPr/>
        </p:nvSpPr>
        <p:spPr>
          <a:xfrm>
            <a:off x="381740" y="222767"/>
            <a:ext cx="4376691" cy="98542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tx1"/>
                </a:solidFill>
              </a:rPr>
              <a:t>Step 2: tại giao diện của hệ thống truy cập vào mục WEBISO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B8489F-E9E1-84FB-A597-9EB6619F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751" y="1263261"/>
            <a:ext cx="9342268" cy="4331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3578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Blue sky and fluffy clouds">
            <a:extLst>
              <a:ext uri="{FF2B5EF4-FFF2-40B4-BE49-F238E27FC236}">
                <a16:creationId xmlns:a16="http://schemas.microsoft.com/office/drawing/2014/main" id="{94CCA8D3-D073-BF09-AE5C-4724EFE25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0" b="418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95FE6B-C11D-F166-21EF-39A8DC8AA5F9}"/>
              </a:ext>
            </a:extLst>
          </p:cNvPr>
          <p:cNvSpPr/>
          <p:nvPr/>
        </p:nvSpPr>
        <p:spPr>
          <a:xfrm>
            <a:off x="0" y="5992427"/>
            <a:ext cx="12192000" cy="86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3200" i="1" dirty="0">
                <a:solidFill>
                  <a:srgbClr val="00B0F0"/>
                </a:solidFill>
              </a:rPr>
              <a:t>1. Check tài liệu ở hệ thống Portal</a:t>
            </a:r>
            <a:endParaRPr lang="en-US" sz="3200" i="1" dirty="0">
              <a:solidFill>
                <a:srgbClr val="00B0F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3F00D4-C3AE-E8D7-D2D2-323DBB813D6B}"/>
              </a:ext>
            </a:extLst>
          </p:cNvPr>
          <p:cNvSpPr/>
          <p:nvPr/>
        </p:nvSpPr>
        <p:spPr>
          <a:xfrm>
            <a:off x="381740" y="0"/>
            <a:ext cx="4376691" cy="1344891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tx1"/>
                </a:solidFill>
              </a:rPr>
              <a:t>Step 3: vào </a:t>
            </a:r>
            <a:r>
              <a:rPr lang="zh-CN" altLang="en-US" sz="1400" dirty="0">
                <a:solidFill>
                  <a:srgbClr val="FF0000"/>
                </a:solidFill>
              </a:rPr>
              <a:t>文件管理器 </a:t>
            </a:r>
            <a:r>
              <a:rPr lang="vi-VN" altLang="zh-CN" sz="1400" dirty="0">
                <a:solidFill>
                  <a:schemeClr val="tx1"/>
                </a:solidFill>
              </a:rPr>
              <a:t>sau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vi-VN" altLang="zh-CN" sz="1400" dirty="0">
                <a:solidFill>
                  <a:schemeClr val="tx1"/>
                </a:solidFill>
              </a:rPr>
              <a:t>đó vào </a:t>
            </a:r>
            <a:r>
              <a:rPr lang="zh-CN" altLang="en-US" sz="1400" dirty="0">
                <a:solidFill>
                  <a:srgbClr val="FF0000"/>
                </a:solidFill>
              </a:rPr>
              <a:t>资料查询</a:t>
            </a:r>
            <a:r>
              <a:rPr lang="vi-VN" altLang="zh-CN" sz="1400" dirty="0">
                <a:solidFill>
                  <a:srgbClr val="FF0000"/>
                </a:solidFill>
              </a:rPr>
              <a:t> </a:t>
            </a:r>
            <a:r>
              <a:rPr lang="vi-VN" altLang="zh-CN" sz="1400" dirty="0">
                <a:solidFill>
                  <a:schemeClr val="tx1"/>
                </a:solidFill>
              </a:rPr>
              <a:t>nhập mã quản lí vào </a:t>
            </a:r>
            <a:r>
              <a:rPr lang="zh-CN" altLang="en-US" sz="1400" dirty="0">
                <a:solidFill>
                  <a:srgbClr val="FF0000"/>
                </a:solidFill>
              </a:rPr>
              <a:t>文件编号</a:t>
            </a:r>
            <a:r>
              <a:rPr lang="zh-CN" altLang="en-US" sz="1400" dirty="0">
                <a:solidFill>
                  <a:schemeClr val="tx1"/>
                </a:solidFill>
              </a:rPr>
              <a:t> </a:t>
            </a:r>
            <a:r>
              <a:rPr lang="vi-VN" altLang="zh-CN" sz="1400" dirty="0">
                <a:solidFill>
                  <a:schemeClr val="tx1"/>
                </a:solidFill>
              </a:rPr>
              <a:t>ấn </a:t>
            </a:r>
            <a:r>
              <a:rPr lang="vi-VN" altLang="zh-CN" sz="1400" dirty="0">
                <a:solidFill>
                  <a:srgbClr val="FF0000"/>
                </a:solidFill>
              </a:rPr>
              <a:t>Search</a:t>
            </a:r>
            <a:r>
              <a:rPr lang="vi-VN" altLang="zh-CN" sz="1400" dirty="0">
                <a:solidFill>
                  <a:schemeClr val="tx1"/>
                </a:solidFill>
              </a:rPr>
              <a:t> sau đó </a:t>
            </a:r>
            <a:r>
              <a:rPr lang="vi-VN" altLang="zh-CN" sz="1400" dirty="0">
                <a:solidFill>
                  <a:srgbClr val="FF0000"/>
                </a:solidFill>
              </a:rPr>
              <a:t>Download</a:t>
            </a:r>
            <a:r>
              <a:rPr lang="vi-VN" altLang="zh-CN" sz="1400" dirty="0">
                <a:solidFill>
                  <a:schemeClr val="tx1"/>
                </a:solidFill>
              </a:rPr>
              <a:t> file được tìm thấy</a:t>
            </a:r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1F899B-293B-8A11-D182-366D41E1DE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330" y="1346173"/>
            <a:ext cx="11487705" cy="450827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811EB74-6A1E-9771-0716-0A593F2A35B4}"/>
              </a:ext>
            </a:extLst>
          </p:cNvPr>
          <p:cNvSpPr/>
          <p:nvPr/>
        </p:nvSpPr>
        <p:spPr>
          <a:xfrm>
            <a:off x="266330" y="2139518"/>
            <a:ext cx="1269507" cy="310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9B6929-E630-5D88-915E-784DCDA380E2}"/>
              </a:ext>
            </a:extLst>
          </p:cNvPr>
          <p:cNvSpPr/>
          <p:nvPr/>
        </p:nvSpPr>
        <p:spPr>
          <a:xfrm>
            <a:off x="264806" y="2736274"/>
            <a:ext cx="1269507" cy="310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56B845-3039-3548-C087-4A8AB3E1C097}"/>
              </a:ext>
            </a:extLst>
          </p:cNvPr>
          <p:cNvSpPr/>
          <p:nvPr/>
        </p:nvSpPr>
        <p:spPr>
          <a:xfrm>
            <a:off x="3009485" y="2450238"/>
            <a:ext cx="1269507" cy="4413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8A4F6C8-2029-3879-4B0B-5D10851CBED2}"/>
              </a:ext>
            </a:extLst>
          </p:cNvPr>
          <p:cNvSpPr/>
          <p:nvPr/>
        </p:nvSpPr>
        <p:spPr>
          <a:xfrm>
            <a:off x="8815526" y="3032669"/>
            <a:ext cx="621437" cy="310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0790FB3-2E3D-725E-4A47-F173266AC863}"/>
              </a:ext>
            </a:extLst>
          </p:cNvPr>
          <p:cNvSpPr/>
          <p:nvPr/>
        </p:nvSpPr>
        <p:spPr>
          <a:xfrm>
            <a:off x="10148657" y="3883979"/>
            <a:ext cx="621437" cy="310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B7E22E1-D893-C6F0-3B28-602A4F9F2CE8}"/>
              </a:ext>
            </a:extLst>
          </p:cNvPr>
          <p:cNvSpPr/>
          <p:nvPr/>
        </p:nvSpPr>
        <p:spPr>
          <a:xfrm>
            <a:off x="1624614" y="2139518"/>
            <a:ext cx="319596" cy="31071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DCFEA1B-72EF-6E3A-DF0E-D5309B0B7C43}"/>
              </a:ext>
            </a:extLst>
          </p:cNvPr>
          <p:cNvSpPr/>
          <p:nvPr/>
        </p:nvSpPr>
        <p:spPr>
          <a:xfrm>
            <a:off x="1646001" y="2721950"/>
            <a:ext cx="319596" cy="31071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2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9742A56-11EB-0976-02D9-AE6ADE7B26F5}"/>
              </a:ext>
            </a:extLst>
          </p:cNvPr>
          <p:cNvSpPr/>
          <p:nvPr/>
        </p:nvSpPr>
        <p:spPr>
          <a:xfrm>
            <a:off x="4337414" y="2474795"/>
            <a:ext cx="319596" cy="31071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3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F5E22A7-E74B-FCF9-E11C-B262853D07B3}"/>
              </a:ext>
            </a:extLst>
          </p:cNvPr>
          <p:cNvSpPr/>
          <p:nvPr/>
        </p:nvSpPr>
        <p:spPr>
          <a:xfrm>
            <a:off x="9495385" y="2923650"/>
            <a:ext cx="319596" cy="31071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4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D9D74A2-7549-2DD9-4C2A-BF7A8C7400B3}"/>
              </a:ext>
            </a:extLst>
          </p:cNvPr>
          <p:cNvSpPr/>
          <p:nvPr/>
        </p:nvSpPr>
        <p:spPr>
          <a:xfrm>
            <a:off x="10875102" y="3883978"/>
            <a:ext cx="319596" cy="310719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5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5232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Blue sky and fluffy clouds">
            <a:extLst>
              <a:ext uri="{FF2B5EF4-FFF2-40B4-BE49-F238E27FC236}">
                <a16:creationId xmlns:a16="http://schemas.microsoft.com/office/drawing/2014/main" id="{94CCA8D3-D073-BF09-AE5C-4724EFE25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0" b="418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95FE6B-C11D-F166-21EF-39A8DC8AA5F9}"/>
              </a:ext>
            </a:extLst>
          </p:cNvPr>
          <p:cNvSpPr/>
          <p:nvPr/>
        </p:nvSpPr>
        <p:spPr>
          <a:xfrm>
            <a:off x="0" y="5992427"/>
            <a:ext cx="12192000" cy="86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solidFill>
                  <a:srgbClr val="00B0F0"/>
                </a:solidFill>
              </a:rPr>
              <a:t>2</a:t>
            </a:r>
            <a:r>
              <a:rPr lang="vi-VN" sz="3200" i="1" dirty="0">
                <a:solidFill>
                  <a:srgbClr val="00B0F0"/>
                </a:solidFill>
              </a:rPr>
              <a:t>. Check đơn liên lạc ở hệ thống Portal</a:t>
            </a:r>
            <a:endParaRPr lang="en-US" sz="3200" i="1" dirty="0">
              <a:solidFill>
                <a:srgbClr val="00B0F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3F00D4-C3AE-E8D7-D2D2-323DBB813D6B}"/>
              </a:ext>
            </a:extLst>
          </p:cNvPr>
          <p:cNvSpPr/>
          <p:nvPr/>
        </p:nvSpPr>
        <p:spPr>
          <a:xfrm>
            <a:off x="0" y="19974"/>
            <a:ext cx="4459549" cy="41880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tx1"/>
                </a:solidFill>
              </a:rPr>
              <a:t>Step 1: tại giao diện của hệ thống truy cập vào mục </a:t>
            </a:r>
            <a:r>
              <a:rPr lang="zh-CN" altLang="en-US" sz="1400" dirty="0">
                <a:solidFill>
                  <a:srgbClr val="FF0000"/>
                </a:solidFill>
              </a:rPr>
              <a:t>報表查詢 </a:t>
            </a:r>
            <a:r>
              <a:rPr lang="en-US" altLang="zh-CN" sz="1400" dirty="0">
                <a:solidFill>
                  <a:srgbClr val="FF0000"/>
                </a:solidFill>
              </a:rPr>
              <a:t>-&gt; </a:t>
            </a:r>
            <a:r>
              <a:rPr lang="en-US" altLang="zh-CN" sz="1400" dirty="0" err="1">
                <a:solidFill>
                  <a:srgbClr val="FF0000"/>
                </a:solidFill>
              </a:rPr>
              <a:t>Gemtek</a:t>
            </a:r>
            <a:r>
              <a:rPr lang="en-US" altLang="zh-CN" sz="1400" dirty="0">
                <a:solidFill>
                  <a:srgbClr val="FF0000"/>
                </a:solidFill>
              </a:rPr>
              <a:t>-Global -&gt; </a:t>
            </a:r>
            <a:r>
              <a:rPr lang="zh-CN" altLang="en-US" sz="1400" dirty="0">
                <a:solidFill>
                  <a:srgbClr val="FF0000"/>
                </a:solidFill>
              </a:rPr>
              <a:t>生產類 </a:t>
            </a:r>
            <a:r>
              <a:rPr lang="en-US" altLang="zh-CN" sz="1400" dirty="0">
                <a:solidFill>
                  <a:srgbClr val="FF0000"/>
                </a:solidFill>
              </a:rPr>
              <a:t>-&gt; </a:t>
            </a:r>
            <a:r>
              <a:rPr lang="zh-CN" altLang="en-US" sz="140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聯絡單</a:t>
            </a:r>
            <a:r>
              <a:rPr lang="zh-CN" altLang="en-US" sz="1400" dirty="0">
                <a:solidFill>
                  <a:srgbClr val="FF0000"/>
                </a:solidFill>
              </a:rPr>
              <a:t>報表查詢 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r>
              <a:rPr lang="vi-VN" altLang="zh-CN" sz="1400" dirty="0">
                <a:solidFill>
                  <a:schemeClr val="tx1"/>
                </a:solidFill>
              </a:rPr>
              <a:t>Tại giao diện </a:t>
            </a:r>
            <a:r>
              <a:rPr lang="zh-CN" altLang="en-US" sz="140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聯絡單</a:t>
            </a:r>
            <a:r>
              <a:rPr lang="zh-CN" altLang="en-US" sz="1400" dirty="0">
                <a:solidFill>
                  <a:srgbClr val="FF0000"/>
                </a:solidFill>
              </a:rPr>
              <a:t>查詢報表</a:t>
            </a:r>
            <a:r>
              <a:rPr lang="vi-VN" altLang="zh-CN" sz="1400" dirty="0">
                <a:solidFill>
                  <a:srgbClr val="FF0000"/>
                </a:solidFill>
              </a:rPr>
              <a:t> </a:t>
            </a:r>
            <a:r>
              <a:rPr lang="vi-VN" altLang="zh-CN" sz="1400" dirty="0">
                <a:solidFill>
                  <a:schemeClr val="tx1"/>
                </a:solidFill>
              </a:rPr>
              <a:t>nếu có mã đơn liên lạc rồi thì nhập mã đó ở</a:t>
            </a:r>
            <a:r>
              <a:rPr lang="vi-VN" altLang="zh-CN" sz="1400" dirty="0">
                <a:solidFill>
                  <a:srgbClr val="FF0000"/>
                </a:solidFill>
              </a:rPr>
              <a:t> </a:t>
            </a:r>
            <a:r>
              <a:rPr lang="zh-CN" altLang="en-US" sz="1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表單編號</a:t>
            </a:r>
            <a:r>
              <a:rPr lang="vi-VN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. </a:t>
            </a:r>
            <a:r>
              <a:rPr lang="vi-VN" altLang="zh-CN" sz="1400" dirty="0">
                <a:solidFill>
                  <a:schemeClr val="tx1"/>
                </a:solidFill>
                <a:latin typeface="Verdana" panose="020B0604030504040204" pitchFamily="34" charset="0"/>
              </a:rPr>
              <a:t>Nếu chưa có thì có thể tìm kiếm theo P/N nhập ở mục 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料號</a:t>
            </a:r>
            <a:r>
              <a:rPr lang="vi-VN" altLang="zh-CN" sz="1400" dirty="0">
                <a:solidFill>
                  <a:schemeClr val="tx1"/>
                </a:solidFill>
                <a:latin typeface="Verdana" panose="020B0604030504040204" pitchFamily="34" charset="0"/>
              </a:rPr>
              <a:t> hoặc WO nhập ở mục </a:t>
            </a:r>
            <a:r>
              <a:rPr lang="zh-CN" altLang="en-US" sz="1400" dirty="0">
                <a:solidFill>
                  <a:srgbClr val="FF0000"/>
                </a:solidFill>
                <a:latin typeface="Verdana" panose="020B0604030504040204" pitchFamily="34" charset="0"/>
              </a:rPr>
              <a:t>工單</a:t>
            </a:r>
            <a:r>
              <a:rPr lang="vi-VN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. </a:t>
            </a:r>
            <a:r>
              <a:rPr lang="vi-VN" altLang="zh-CN" sz="1400" dirty="0">
                <a:solidFill>
                  <a:schemeClr val="tx1"/>
                </a:solidFill>
                <a:latin typeface="Verdana" panose="020B0604030504040204" pitchFamily="34" charset="0"/>
              </a:rPr>
              <a:t>Sau khi nhập xong ta ấn </a:t>
            </a:r>
            <a:r>
              <a:rPr lang="vi-VN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Search</a:t>
            </a:r>
            <a:r>
              <a:rPr lang="vi-VN" altLang="zh-CN" sz="1400" dirty="0">
                <a:solidFill>
                  <a:schemeClr val="tx1"/>
                </a:solidFill>
                <a:latin typeface="Verdana" panose="020B0604030504040204" pitchFamily="34" charset="0"/>
              </a:rPr>
              <a:t> để tìm </a:t>
            </a:r>
            <a:r>
              <a:rPr lang="vi-VN" altLang="zh-CN" sz="1400" dirty="0">
                <a:solidFill>
                  <a:srgbClr val="FF0000"/>
                </a:solidFill>
                <a:latin typeface="Verdana" panose="020B0604030504040204" pitchFamily="34" charset="0"/>
              </a:rPr>
              <a:t> 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58ECC3A-9FF3-E2A3-19DE-0EC5F0E1E1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2937" y="-45009"/>
            <a:ext cx="7367539" cy="588651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A749A2C-1F54-9F67-72C8-CDFFFC3DAF52}"/>
              </a:ext>
            </a:extLst>
          </p:cNvPr>
          <p:cNvSpPr/>
          <p:nvPr/>
        </p:nvSpPr>
        <p:spPr>
          <a:xfrm>
            <a:off x="4822937" y="1162972"/>
            <a:ext cx="1045203" cy="2041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31675A-0712-7B54-929E-7F7D1323CED6}"/>
              </a:ext>
            </a:extLst>
          </p:cNvPr>
          <p:cNvSpPr/>
          <p:nvPr/>
        </p:nvSpPr>
        <p:spPr>
          <a:xfrm>
            <a:off x="4821413" y="1402671"/>
            <a:ext cx="1045203" cy="133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CD5F4-463D-20B9-7E72-76B4F1A118BE}"/>
              </a:ext>
            </a:extLst>
          </p:cNvPr>
          <p:cNvSpPr/>
          <p:nvPr/>
        </p:nvSpPr>
        <p:spPr>
          <a:xfrm>
            <a:off x="4821413" y="1919056"/>
            <a:ext cx="1045203" cy="133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8A8B4E-DE3F-ED99-A2B4-D9C82E142733}"/>
              </a:ext>
            </a:extLst>
          </p:cNvPr>
          <p:cNvSpPr/>
          <p:nvPr/>
        </p:nvSpPr>
        <p:spPr>
          <a:xfrm>
            <a:off x="4867281" y="3694589"/>
            <a:ext cx="1045203" cy="133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1126D53-E7A6-06FC-F0B3-8F334551E33B}"/>
              </a:ext>
            </a:extLst>
          </p:cNvPr>
          <p:cNvSpPr/>
          <p:nvPr/>
        </p:nvSpPr>
        <p:spPr>
          <a:xfrm>
            <a:off x="4540883" y="1207361"/>
            <a:ext cx="200720" cy="2041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65B5450-E813-2FAF-C2E2-FD45E6D5DF8B}"/>
              </a:ext>
            </a:extLst>
          </p:cNvPr>
          <p:cNvSpPr/>
          <p:nvPr/>
        </p:nvSpPr>
        <p:spPr>
          <a:xfrm>
            <a:off x="4540883" y="1460374"/>
            <a:ext cx="200720" cy="2041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DA6F20B-6CCE-838A-2A87-7FA4C6923ABA}"/>
              </a:ext>
            </a:extLst>
          </p:cNvPr>
          <p:cNvSpPr/>
          <p:nvPr/>
        </p:nvSpPr>
        <p:spPr>
          <a:xfrm>
            <a:off x="4580026" y="1967882"/>
            <a:ext cx="200720" cy="2041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83E6C7E-6134-E446-665A-4793354E5734}"/>
              </a:ext>
            </a:extLst>
          </p:cNvPr>
          <p:cNvSpPr/>
          <p:nvPr/>
        </p:nvSpPr>
        <p:spPr>
          <a:xfrm>
            <a:off x="4631889" y="3721221"/>
            <a:ext cx="200720" cy="2041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8AD9E7B-AE6D-0301-364B-F5185E1B5CDC}"/>
              </a:ext>
            </a:extLst>
          </p:cNvPr>
          <p:cNvSpPr/>
          <p:nvPr/>
        </p:nvSpPr>
        <p:spPr>
          <a:xfrm>
            <a:off x="6738152" y="1358280"/>
            <a:ext cx="1045203" cy="133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C889939-79F9-864A-6A9D-AB3A017FBB7A}"/>
              </a:ext>
            </a:extLst>
          </p:cNvPr>
          <p:cNvSpPr/>
          <p:nvPr/>
        </p:nvSpPr>
        <p:spPr>
          <a:xfrm>
            <a:off x="8994561" y="1834715"/>
            <a:ext cx="1045203" cy="133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67CBB5-DDEE-A205-5B12-DFB87D285BD5}"/>
              </a:ext>
            </a:extLst>
          </p:cNvPr>
          <p:cNvSpPr/>
          <p:nvPr/>
        </p:nvSpPr>
        <p:spPr>
          <a:xfrm>
            <a:off x="8994560" y="2145435"/>
            <a:ext cx="1045203" cy="133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6E71D9A8-FC77-8139-A2CD-63A5DF7663F5}"/>
              </a:ext>
            </a:extLst>
          </p:cNvPr>
          <p:cNvSpPr/>
          <p:nvPr/>
        </p:nvSpPr>
        <p:spPr>
          <a:xfrm>
            <a:off x="8300618" y="479392"/>
            <a:ext cx="1623731" cy="550415"/>
          </a:xfrm>
          <a:prstGeom prst="wedgeRoundRectCallout">
            <a:avLst>
              <a:gd name="adj1" fmla="val -84255"/>
              <a:gd name="adj2" fmla="val 11250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Nhập mã liên lạc tại đây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1" name="Speech Bubble: Rectangle with Corners Rounded 20">
            <a:extLst>
              <a:ext uri="{FF2B5EF4-FFF2-40B4-BE49-F238E27FC236}">
                <a16:creationId xmlns:a16="http://schemas.microsoft.com/office/drawing/2014/main" id="{E41518AB-E32E-0C28-0C71-851D324AA57D}"/>
              </a:ext>
            </a:extLst>
          </p:cNvPr>
          <p:cNvSpPr/>
          <p:nvPr/>
        </p:nvSpPr>
        <p:spPr>
          <a:xfrm>
            <a:off x="10566745" y="963228"/>
            <a:ext cx="1623731" cy="550415"/>
          </a:xfrm>
          <a:prstGeom prst="wedgeRoundRectCallout">
            <a:avLst>
              <a:gd name="adj1" fmla="val -80975"/>
              <a:gd name="adj2" fmla="val 109274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Nhập P/N tại đây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2" name="Speech Bubble: Rectangle with Corners Rounded 21">
            <a:extLst>
              <a:ext uri="{FF2B5EF4-FFF2-40B4-BE49-F238E27FC236}">
                <a16:creationId xmlns:a16="http://schemas.microsoft.com/office/drawing/2014/main" id="{80AF6F5F-7786-91F2-3695-55ADE92023B5}"/>
              </a:ext>
            </a:extLst>
          </p:cNvPr>
          <p:cNvSpPr/>
          <p:nvPr/>
        </p:nvSpPr>
        <p:spPr>
          <a:xfrm>
            <a:off x="10474247" y="2623041"/>
            <a:ext cx="1623731" cy="550415"/>
          </a:xfrm>
          <a:prstGeom prst="wedgeRoundRectCallout">
            <a:avLst>
              <a:gd name="adj1" fmla="val -76054"/>
              <a:gd name="adj2" fmla="val -116533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Nhập WO tại đây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E711D04-40B2-5536-4004-A63FB31FEECA}"/>
              </a:ext>
            </a:extLst>
          </p:cNvPr>
          <p:cNvSpPr/>
          <p:nvPr/>
        </p:nvSpPr>
        <p:spPr>
          <a:xfrm>
            <a:off x="5997176" y="2278599"/>
            <a:ext cx="390617" cy="1331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4665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Blue sky and fluffy clouds">
            <a:extLst>
              <a:ext uri="{FF2B5EF4-FFF2-40B4-BE49-F238E27FC236}">
                <a16:creationId xmlns:a16="http://schemas.microsoft.com/office/drawing/2014/main" id="{94CCA8D3-D073-BF09-AE5C-4724EFE25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0" b="418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95FE6B-C11D-F166-21EF-39A8DC8AA5F9}"/>
              </a:ext>
            </a:extLst>
          </p:cNvPr>
          <p:cNvSpPr/>
          <p:nvPr/>
        </p:nvSpPr>
        <p:spPr>
          <a:xfrm>
            <a:off x="0" y="5992427"/>
            <a:ext cx="12192000" cy="86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solidFill>
                  <a:srgbClr val="00B0F0"/>
                </a:solidFill>
              </a:rPr>
              <a:t>2</a:t>
            </a:r>
            <a:r>
              <a:rPr lang="vi-VN" sz="3200" i="1" dirty="0">
                <a:solidFill>
                  <a:srgbClr val="00B0F0"/>
                </a:solidFill>
              </a:rPr>
              <a:t>. Check đơn liên lạc ở hệ thống Portal</a:t>
            </a:r>
            <a:endParaRPr lang="en-US" sz="3200" i="1" dirty="0">
              <a:solidFill>
                <a:srgbClr val="00B0F0"/>
              </a:solidFill>
            </a:endParaRPr>
          </a:p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537AEE3-F65C-E157-13E5-B68ED73ED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56" y="29761"/>
            <a:ext cx="6232124" cy="270390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5C8DD22F-3FA8-2423-1A08-345F032B216F}"/>
              </a:ext>
            </a:extLst>
          </p:cNvPr>
          <p:cNvSpPr/>
          <p:nvPr/>
        </p:nvSpPr>
        <p:spPr>
          <a:xfrm>
            <a:off x="2032986" y="2343705"/>
            <a:ext cx="3284738" cy="389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Step 2: Nếu có thay đổi sẽ được hiển thị như vùng khoanh đỏ, để biết chi tiết ấn vào 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chalkboardseregular"/>
              </a:rPr>
              <a:t>選取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8565C0E-F2D7-B474-160A-3D6E31ECBCA5}"/>
              </a:ext>
            </a:extLst>
          </p:cNvPr>
          <p:cNvSpPr/>
          <p:nvPr/>
        </p:nvSpPr>
        <p:spPr>
          <a:xfrm>
            <a:off x="905522" y="1526959"/>
            <a:ext cx="5344358" cy="2929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89B611A-A227-D8E6-8655-AEBFA94C8F54}"/>
              </a:ext>
            </a:extLst>
          </p:cNvPr>
          <p:cNvCxnSpPr>
            <a:cxnSpLocks/>
            <a:stCxn id="23" idx="1"/>
          </p:cNvCxnSpPr>
          <p:nvPr/>
        </p:nvCxnSpPr>
        <p:spPr>
          <a:xfrm flipH="1" flipV="1">
            <a:off x="852257" y="1848401"/>
            <a:ext cx="1180729" cy="69028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E4D60B68-C26B-A63D-06A0-A23BEA81B7B4}"/>
              </a:ext>
            </a:extLst>
          </p:cNvPr>
          <p:cNvSpPr/>
          <p:nvPr/>
        </p:nvSpPr>
        <p:spPr>
          <a:xfrm>
            <a:off x="692459" y="1633491"/>
            <a:ext cx="159798" cy="17755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2810500-ECE8-4C70-15C8-B45850741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334" y="29761"/>
            <a:ext cx="5056910" cy="2703904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98B33D8F-FEBE-0B5E-A9F1-43B809301CF6}"/>
              </a:ext>
            </a:extLst>
          </p:cNvPr>
          <p:cNvSpPr/>
          <p:nvPr/>
        </p:nvSpPr>
        <p:spPr>
          <a:xfrm>
            <a:off x="8177813" y="2343705"/>
            <a:ext cx="3284738" cy="3899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Step 3: 1 cửa sổ như trên sẽ show ra, tiếp tục nhấp chuột vào </a:t>
            </a:r>
            <a:r>
              <a:rPr lang="zh-CN" altLang="en-US" sz="120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聯絡單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DC3A99-9BC8-36D2-8E94-D8CAB5DAD23C}"/>
              </a:ext>
            </a:extLst>
          </p:cNvPr>
          <p:cNvSpPr/>
          <p:nvPr/>
        </p:nvSpPr>
        <p:spPr>
          <a:xfrm>
            <a:off x="7217546" y="692458"/>
            <a:ext cx="310717" cy="2041207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569D3302-C3F7-83ED-4889-CBFA34A52A65}"/>
              </a:ext>
            </a:extLst>
          </p:cNvPr>
          <p:cNvCxnSpPr>
            <a:cxnSpLocks/>
          </p:cNvCxnSpPr>
          <p:nvPr/>
        </p:nvCxnSpPr>
        <p:spPr>
          <a:xfrm flipH="1" flipV="1">
            <a:off x="7528263" y="1526959"/>
            <a:ext cx="1091954" cy="8154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Picture 38">
            <a:extLst>
              <a:ext uri="{FF2B5EF4-FFF2-40B4-BE49-F238E27FC236}">
                <a16:creationId xmlns:a16="http://schemas.microsoft.com/office/drawing/2014/main" id="{B5D30E5B-F5DE-78FE-F31F-CF7412C1A4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7428" y="3043998"/>
            <a:ext cx="7657143" cy="2638095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195C70D5-7C70-389A-38E3-29B901DF55A0}"/>
              </a:ext>
            </a:extLst>
          </p:cNvPr>
          <p:cNvSpPr/>
          <p:nvPr/>
        </p:nvSpPr>
        <p:spPr>
          <a:xfrm>
            <a:off x="4335261" y="5452241"/>
            <a:ext cx="3284738" cy="50339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Step 4: Chi tiết đơn liên lạc sẽ được show, có thể kéo xuống mục </a:t>
            </a:r>
            <a:r>
              <a:rPr lang="zh-TW" altLang="en-US" sz="12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申請內容重點翻譯</a:t>
            </a:r>
            <a:r>
              <a:rPr lang="vi-VN" altLang="zh-TW" sz="1200" dirty="0">
                <a:solidFill>
                  <a:srgbClr val="FF0000"/>
                </a:solidFill>
              </a:rPr>
              <a:t> </a:t>
            </a:r>
            <a:r>
              <a:rPr lang="vi-VN" altLang="zh-TW" sz="1200" dirty="0">
                <a:solidFill>
                  <a:schemeClr val="tx1"/>
                </a:solidFill>
              </a:rPr>
              <a:t>để xem bản dịch tiếng việt của điểm thay đổi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DAD9D180-EC80-1CA9-8E16-8A3C06572F0B}"/>
              </a:ext>
            </a:extLst>
          </p:cNvPr>
          <p:cNvSpPr/>
          <p:nvPr/>
        </p:nvSpPr>
        <p:spPr>
          <a:xfrm>
            <a:off x="6471821" y="1175907"/>
            <a:ext cx="452762" cy="635137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Arrow: Bent 41">
            <a:extLst>
              <a:ext uri="{FF2B5EF4-FFF2-40B4-BE49-F238E27FC236}">
                <a16:creationId xmlns:a16="http://schemas.microsoft.com/office/drawing/2014/main" id="{6EB7F81E-7EA0-1A7E-EB7B-4D1D1152623E}"/>
              </a:ext>
            </a:extLst>
          </p:cNvPr>
          <p:cNvSpPr/>
          <p:nvPr/>
        </p:nvSpPr>
        <p:spPr>
          <a:xfrm rot="10800000">
            <a:off x="10129419" y="2911876"/>
            <a:ext cx="1333131" cy="1570690"/>
          </a:xfrm>
          <a:prstGeom prst="ben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786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Blue sky and fluffy clouds">
            <a:extLst>
              <a:ext uri="{FF2B5EF4-FFF2-40B4-BE49-F238E27FC236}">
                <a16:creationId xmlns:a16="http://schemas.microsoft.com/office/drawing/2014/main" id="{94CCA8D3-D073-BF09-AE5C-4724EFE252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10" b="41847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795FE6B-C11D-F166-21EF-39A8DC8AA5F9}"/>
              </a:ext>
            </a:extLst>
          </p:cNvPr>
          <p:cNvSpPr/>
          <p:nvPr/>
        </p:nvSpPr>
        <p:spPr>
          <a:xfrm>
            <a:off x="0" y="5992427"/>
            <a:ext cx="12192000" cy="8642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>
                <a:solidFill>
                  <a:srgbClr val="00B0F0"/>
                </a:solidFill>
              </a:rPr>
              <a:t>3</a:t>
            </a:r>
            <a:r>
              <a:rPr lang="vi-VN" sz="3200" i="1" dirty="0">
                <a:solidFill>
                  <a:srgbClr val="00B0F0"/>
                </a:solidFill>
              </a:rPr>
              <a:t>. Mở đơn tới SFCS</a:t>
            </a:r>
            <a:endParaRPr lang="en-US" sz="3200" i="1" dirty="0">
              <a:solidFill>
                <a:srgbClr val="00B0F0"/>
              </a:solidFill>
            </a:endParaRPr>
          </a:p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B3F00D4-C3AE-E8D7-D2D2-323DBB813D6B}"/>
              </a:ext>
            </a:extLst>
          </p:cNvPr>
          <p:cNvSpPr/>
          <p:nvPr/>
        </p:nvSpPr>
        <p:spPr>
          <a:xfrm>
            <a:off x="0" y="19974"/>
            <a:ext cx="4459549" cy="418804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400" dirty="0">
                <a:solidFill>
                  <a:schemeClr val="tx1"/>
                </a:solidFill>
              </a:rPr>
              <a:t>Step 1: tại giao diện của hệ thống truy cập vào mục </a:t>
            </a:r>
            <a:r>
              <a:rPr lang="zh-TW" altLang="en-US" sz="14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啟動流程作業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-&gt; </a:t>
            </a:r>
            <a:r>
              <a:rPr lang="en-US" altLang="zh-CN" sz="1400" dirty="0" err="1">
                <a:solidFill>
                  <a:srgbClr val="FF0000"/>
                </a:solidFill>
              </a:rPr>
              <a:t>Gemtek</a:t>
            </a:r>
            <a:r>
              <a:rPr lang="en-US" altLang="zh-CN" sz="1400" dirty="0">
                <a:solidFill>
                  <a:srgbClr val="FF0000"/>
                </a:solidFill>
              </a:rPr>
              <a:t>-</a:t>
            </a:r>
            <a:r>
              <a:rPr lang="zh-CN" altLang="en-US" sz="14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集團共用區</a:t>
            </a:r>
            <a:r>
              <a:rPr lang="en-US" altLang="zh-CN" sz="1400" dirty="0">
                <a:solidFill>
                  <a:srgbClr val="FF0000"/>
                </a:solidFill>
              </a:rPr>
              <a:t> -&gt; </a:t>
            </a:r>
            <a:r>
              <a:rPr lang="zh-CN" altLang="en-US" sz="1400" dirty="0">
                <a:solidFill>
                  <a:srgbClr val="FF0000"/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資訊類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r>
              <a:rPr lang="en-US" altLang="zh-CN" sz="1400" dirty="0">
                <a:solidFill>
                  <a:srgbClr val="FF0000"/>
                </a:solidFill>
              </a:rPr>
              <a:t>-&gt; </a:t>
            </a:r>
            <a:r>
              <a:rPr lang="zh-TW" altLang="en-US" sz="1400" i="0" dirty="0">
                <a:solidFill>
                  <a:srgbClr val="FF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應用系統申請單</a:t>
            </a:r>
            <a:r>
              <a:rPr lang="zh-CN" altLang="en-US" sz="1400" dirty="0">
                <a:solidFill>
                  <a:srgbClr val="FF0000"/>
                </a:solidFill>
              </a:rPr>
              <a:t> </a:t>
            </a:r>
            <a:endParaRPr lang="en-US" altLang="zh-CN" sz="1400" dirty="0">
              <a:solidFill>
                <a:srgbClr val="FF0000"/>
              </a:solidFill>
            </a:endParaRPr>
          </a:p>
          <a:p>
            <a:pPr algn="ctr"/>
            <a:endParaRPr lang="en-US" sz="1400" dirty="0">
              <a:solidFill>
                <a:srgbClr val="FF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98FEE09D-AC54-F513-4156-D5CF1D01D8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9549" y="34049"/>
            <a:ext cx="7732431" cy="590168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144F2076-391D-4B83-726E-A50F32151381}"/>
              </a:ext>
            </a:extLst>
          </p:cNvPr>
          <p:cNvSpPr/>
          <p:nvPr/>
        </p:nvSpPr>
        <p:spPr>
          <a:xfrm>
            <a:off x="4459530" y="636500"/>
            <a:ext cx="906798" cy="1947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7F865B2-165A-94C4-F130-1AD8CA25EDD9}"/>
              </a:ext>
            </a:extLst>
          </p:cNvPr>
          <p:cNvSpPr/>
          <p:nvPr/>
        </p:nvSpPr>
        <p:spPr>
          <a:xfrm>
            <a:off x="4459529" y="913035"/>
            <a:ext cx="906799" cy="121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33BCE75-73F4-6263-4853-29458EA12C14}"/>
              </a:ext>
            </a:extLst>
          </p:cNvPr>
          <p:cNvSpPr/>
          <p:nvPr/>
        </p:nvSpPr>
        <p:spPr>
          <a:xfrm>
            <a:off x="4459529" y="1176272"/>
            <a:ext cx="906799" cy="121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246DCCC-55DD-51F1-B928-C325ED9A47E9}"/>
              </a:ext>
            </a:extLst>
          </p:cNvPr>
          <p:cNvSpPr/>
          <p:nvPr/>
        </p:nvSpPr>
        <p:spPr>
          <a:xfrm>
            <a:off x="4459528" y="1793513"/>
            <a:ext cx="906799" cy="1214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29F430-93A0-D5E2-8FB3-C50C9ABBD821}"/>
              </a:ext>
            </a:extLst>
          </p:cNvPr>
          <p:cNvSpPr/>
          <p:nvPr/>
        </p:nvSpPr>
        <p:spPr>
          <a:xfrm>
            <a:off x="4258800" y="626757"/>
            <a:ext cx="200720" cy="2041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dirty="0">
                <a:solidFill>
                  <a:srgbClr val="FF0000"/>
                </a:solidFill>
              </a:rPr>
              <a:t>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A69776D-20DB-7365-56FA-4ED304413CE0}"/>
              </a:ext>
            </a:extLst>
          </p:cNvPr>
          <p:cNvSpPr/>
          <p:nvPr/>
        </p:nvSpPr>
        <p:spPr>
          <a:xfrm>
            <a:off x="4258789" y="871659"/>
            <a:ext cx="200720" cy="2041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C99212D-4719-DB3E-4E1F-1D76EFE4E62A}"/>
              </a:ext>
            </a:extLst>
          </p:cNvPr>
          <p:cNvSpPr/>
          <p:nvPr/>
        </p:nvSpPr>
        <p:spPr>
          <a:xfrm>
            <a:off x="4258789" y="1139508"/>
            <a:ext cx="200720" cy="2041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844E130C-DCA6-EE61-C091-3C84E86273AE}"/>
              </a:ext>
            </a:extLst>
          </p:cNvPr>
          <p:cNvSpPr/>
          <p:nvPr/>
        </p:nvSpPr>
        <p:spPr>
          <a:xfrm>
            <a:off x="4258788" y="1580535"/>
            <a:ext cx="200720" cy="204187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1B57D-A3BD-179A-5434-F3360A36FCA7}"/>
              </a:ext>
            </a:extLst>
          </p:cNvPr>
          <p:cNvSpPr/>
          <p:nvPr/>
        </p:nvSpPr>
        <p:spPr>
          <a:xfrm>
            <a:off x="8371945" y="1803194"/>
            <a:ext cx="547134" cy="136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68890AC-A893-087D-5270-8B3CE3A5878F}"/>
              </a:ext>
            </a:extLst>
          </p:cNvPr>
          <p:cNvSpPr/>
          <p:nvPr/>
        </p:nvSpPr>
        <p:spPr>
          <a:xfrm>
            <a:off x="5956636" y="2132467"/>
            <a:ext cx="547134" cy="136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D41A330-0B97-D034-CE3E-BDFF6AC6A587}"/>
              </a:ext>
            </a:extLst>
          </p:cNvPr>
          <p:cNvSpPr/>
          <p:nvPr/>
        </p:nvSpPr>
        <p:spPr>
          <a:xfrm>
            <a:off x="5948770" y="2325607"/>
            <a:ext cx="2899666" cy="583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71B1673-47E9-2237-1A94-853F9CD745C5}"/>
              </a:ext>
            </a:extLst>
          </p:cNvPr>
          <p:cNvSpPr/>
          <p:nvPr/>
        </p:nvSpPr>
        <p:spPr>
          <a:xfrm>
            <a:off x="5956636" y="3061910"/>
            <a:ext cx="2899666" cy="58384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5CD87053-E6C5-C0F6-48FA-8EFB9E1553DC}"/>
              </a:ext>
            </a:extLst>
          </p:cNvPr>
          <p:cNvSpPr/>
          <p:nvPr/>
        </p:nvSpPr>
        <p:spPr>
          <a:xfrm>
            <a:off x="6343557" y="187671"/>
            <a:ext cx="1623731" cy="550415"/>
          </a:xfrm>
          <a:prstGeom prst="wedgeRoundRectCallout">
            <a:avLst>
              <a:gd name="adj1" fmla="val -46143"/>
              <a:gd name="adj2" fmla="val 293732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Chọn đơn vị xử lí ở mục 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處理單位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39" name="Speech Bubble: Rectangle with Corners Rounded 38">
            <a:extLst>
              <a:ext uri="{FF2B5EF4-FFF2-40B4-BE49-F238E27FC236}">
                <a16:creationId xmlns:a16="http://schemas.microsoft.com/office/drawing/2014/main" id="{4DB79A26-3B18-696C-C8CA-6C283359594A}"/>
              </a:ext>
            </a:extLst>
          </p:cNvPr>
          <p:cNvSpPr/>
          <p:nvPr/>
        </p:nvSpPr>
        <p:spPr>
          <a:xfrm>
            <a:off x="9851296" y="636500"/>
            <a:ext cx="1623731" cy="550415"/>
          </a:xfrm>
          <a:prstGeom prst="wedgeRoundRectCallout">
            <a:avLst>
              <a:gd name="adj1" fmla="val -108146"/>
              <a:gd name="adj2" fmla="val 16452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Nhập số điện thoại tại đây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0" name="Speech Bubble: Rectangle with Corners Rounded 39">
            <a:extLst>
              <a:ext uri="{FF2B5EF4-FFF2-40B4-BE49-F238E27FC236}">
                <a16:creationId xmlns:a16="http://schemas.microsoft.com/office/drawing/2014/main" id="{65DAAE4A-C1C8-15A5-8D3B-962B84A3F4CC}"/>
              </a:ext>
            </a:extLst>
          </p:cNvPr>
          <p:cNvSpPr/>
          <p:nvPr/>
        </p:nvSpPr>
        <p:spPr>
          <a:xfrm>
            <a:off x="9851295" y="1596207"/>
            <a:ext cx="1888123" cy="550415"/>
          </a:xfrm>
          <a:prstGeom prst="wedgeRoundRectCallout">
            <a:avLst>
              <a:gd name="adj1" fmla="val -90228"/>
              <a:gd name="adj2" fmla="val 5544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Ở mục </a:t>
            </a:r>
            <a:r>
              <a:rPr lang="zh-CN" altLang="en-US" sz="1200" dirty="0">
                <a:solidFill>
                  <a:srgbClr val="FF0000"/>
                </a:solidFill>
              </a:rPr>
              <a:t>表單類別</a:t>
            </a:r>
            <a:r>
              <a:rPr lang="vi-VN" altLang="zh-CN" sz="1200" dirty="0">
                <a:solidFill>
                  <a:srgbClr val="FF0000"/>
                </a:solidFill>
              </a:rPr>
              <a:t> </a:t>
            </a:r>
            <a:r>
              <a:rPr lang="vi-VN" altLang="zh-CN" sz="1200" dirty="0">
                <a:solidFill>
                  <a:schemeClr val="tx1"/>
                </a:solidFill>
              </a:rPr>
              <a:t>chọn </a:t>
            </a:r>
            <a:r>
              <a:rPr lang="zh-CN" altLang="en-US" sz="12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一般性</a:t>
            </a:r>
            <a:r>
              <a:rPr lang="vi-VN" altLang="zh-CN" sz="12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altLang="zh-CN" sz="1200" b="0" i="0" dirty="0">
                <a:solidFill>
                  <a:schemeClr val="tx1"/>
                </a:solidFill>
                <a:effectLst/>
              </a:rPr>
              <a:t>là thông thường</a:t>
            </a:r>
          </a:p>
          <a:p>
            <a:pPr algn="ctr"/>
            <a:r>
              <a:rPr lang="zh-CN" altLang="en-US" sz="12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緊急性</a:t>
            </a:r>
            <a:r>
              <a:rPr lang="vi-VN" altLang="zh-CN" sz="12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vi-VN" altLang="zh-CN" sz="1200" b="0" i="0" dirty="0">
                <a:solidFill>
                  <a:schemeClr val="tx1"/>
                </a:solidFill>
                <a:effectLst/>
              </a:rPr>
              <a:t>là gấp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1" name="Speech Bubble: Rectangle with Corners Rounded 40">
            <a:extLst>
              <a:ext uri="{FF2B5EF4-FFF2-40B4-BE49-F238E27FC236}">
                <a16:creationId xmlns:a16="http://schemas.microsoft.com/office/drawing/2014/main" id="{1E9E8D32-83DF-AFD9-A919-63F40CF3D95B}"/>
              </a:ext>
            </a:extLst>
          </p:cNvPr>
          <p:cNvSpPr/>
          <p:nvPr/>
        </p:nvSpPr>
        <p:spPr>
          <a:xfrm>
            <a:off x="9851296" y="2342323"/>
            <a:ext cx="1623731" cy="550415"/>
          </a:xfrm>
          <a:prstGeom prst="wedgeRoundRectCallout">
            <a:avLst>
              <a:gd name="adj1" fmla="val -109853"/>
              <a:gd name="adj2" fmla="val 3425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Mô tả chi tiết tại đây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DCA5CA-8298-3840-AF35-25D732D8624D}"/>
              </a:ext>
            </a:extLst>
          </p:cNvPr>
          <p:cNvSpPr/>
          <p:nvPr/>
        </p:nvSpPr>
        <p:spPr>
          <a:xfrm>
            <a:off x="7824811" y="2104561"/>
            <a:ext cx="1199116" cy="2197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E228502E-E567-A82B-C6EC-2A7E74BADBA1}"/>
              </a:ext>
            </a:extLst>
          </p:cNvPr>
          <p:cNvSpPr/>
          <p:nvPr/>
        </p:nvSpPr>
        <p:spPr>
          <a:xfrm>
            <a:off x="9853462" y="3215553"/>
            <a:ext cx="1623731" cy="550415"/>
          </a:xfrm>
          <a:prstGeom prst="wedgeRoundRectCallout">
            <a:avLst>
              <a:gd name="adj1" fmla="val -108147"/>
              <a:gd name="adj2" fmla="val -26780"/>
              <a:gd name="adj3" fmla="val 16667"/>
            </a:avLst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 dirty="0">
                <a:solidFill>
                  <a:schemeClr val="tx1"/>
                </a:solidFill>
              </a:rPr>
              <a:t>Lợi ích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91559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728</TotalTime>
  <Words>457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chalkboardseregular</vt:lpstr>
      <vt:lpstr>DengXian</vt:lpstr>
      <vt:lpstr>Arial</vt:lpstr>
      <vt:lpstr>Calibri</vt:lpstr>
      <vt:lpstr>Calibri Light</vt:lpstr>
      <vt:lpstr>Verdana</vt:lpstr>
      <vt:lpstr>Office Theme</vt:lpstr>
      <vt:lpstr>Hướng dẫn sử dụng hệ thống Portal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Hướng dẫn sử dụng phần mềm Hold </dc:title>
  <dc:creator>VN44</dc:creator>
  <cp:lastModifiedBy>Luu_Hoang_Nam - 劉黃南</cp:lastModifiedBy>
  <cp:revision>10</cp:revision>
  <dcterms:created xsi:type="dcterms:W3CDTF">2023-01-10T06:40:47Z</dcterms:created>
  <dcterms:modified xsi:type="dcterms:W3CDTF">2025-04-11T02:35:05Z</dcterms:modified>
</cp:coreProperties>
</file>