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60"/>
  </p:handoutMasterIdLst>
  <p:sldIdLst>
    <p:sldId id="256" r:id="rId3"/>
    <p:sldId id="409" r:id="rId4"/>
    <p:sldId id="410"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5" r:id="rId19"/>
    <p:sldId id="424" r:id="rId20"/>
    <p:sldId id="426" r:id="rId21"/>
    <p:sldId id="427" r:id="rId22"/>
    <p:sldId id="428" r:id="rId23"/>
    <p:sldId id="429" r:id="rId24"/>
    <p:sldId id="430" r:id="rId25"/>
    <p:sldId id="431" r:id="rId26"/>
    <p:sldId id="432" r:id="rId27"/>
    <p:sldId id="433" r:id="rId28"/>
    <p:sldId id="434" r:id="rId29"/>
    <p:sldId id="435" r:id="rId30"/>
    <p:sldId id="436" r:id="rId31"/>
    <p:sldId id="437" r:id="rId32"/>
    <p:sldId id="438" r:id="rId33"/>
    <p:sldId id="439" r:id="rId34"/>
    <p:sldId id="440" r:id="rId35"/>
    <p:sldId id="441" r:id="rId36"/>
    <p:sldId id="442" r:id="rId38"/>
    <p:sldId id="443" r:id="rId39"/>
    <p:sldId id="444" r:id="rId40"/>
    <p:sldId id="445" r:id="rId41"/>
    <p:sldId id="446" r:id="rId42"/>
    <p:sldId id="447" r:id="rId43"/>
    <p:sldId id="448" r:id="rId44"/>
    <p:sldId id="449"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PMingLiU"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PMingLiU" panose="02020500000000000000" pitchFamily="18" charset="-120"/>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CCFF"/>
    <a:srgbClr val="3399FF"/>
    <a:srgbClr val="FF9933"/>
    <a:srgbClr val="CCCCFF"/>
    <a:srgbClr val="66CCFF"/>
    <a:srgbClr val="FF66FF"/>
    <a:srgbClr val="CCECFF"/>
    <a:srgbClr val="FFCC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5" autoAdjust="0"/>
    <p:restoredTop sz="88117" autoAdjust="0"/>
  </p:normalViewPr>
  <p:slideViewPr>
    <p:cSldViewPr>
      <p:cViewPr varScale="1">
        <p:scale>
          <a:sx n="79" d="100"/>
          <a:sy n="79" d="100"/>
        </p:scale>
        <p:origin x="1314" y="84"/>
      </p:cViewPr>
      <p:guideLst>
        <p:guide orient="horz" pos="2144"/>
        <p:guide pos="285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Times New Roman" panose="02020603050405020304" pitchFamily="18" charset="0"/>
              </a:defRPr>
            </a:lvl1pPr>
          </a:lstStyle>
          <a:p>
            <a:pPr>
              <a:defRPr/>
            </a:pPr>
            <a:endParaRPr lang="zh-TW"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Times New Roman" panose="02020603050405020304" pitchFamily="18" charset="0"/>
              </a:defRPr>
            </a:lvl1pPr>
          </a:lstStyle>
          <a:p>
            <a:pPr>
              <a:defRPr/>
            </a:pPr>
            <a:fld id="{665B4CD0-1B07-4214-AA03-18A642659868}" type="datetimeFigureOut">
              <a:rPr lang="zh-TW" altLang="en-US"/>
            </a:fld>
            <a:endParaRPr lang="zh-TW"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TW" noProof="0"/>
              <a:t>Click to edit Master text styles</a:t>
            </a:r>
            <a:endParaRPr lang="en-US" altLang="zh-TW" noProof="0"/>
          </a:p>
          <a:p>
            <a:pPr lvl="1"/>
            <a:r>
              <a:rPr lang="en-US" altLang="zh-TW" noProof="0"/>
              <a:t>Second level</a:t>
            </a:r>
            <a:endParaRPr lang="en-US" altLang="zh-TW" noProof="0"/>
          </a:p>
          <a:p>
            <a:pPr lvl="2"/>
            <a:r>
              <a:rPr lang="en-US" altLang="zh-TW" noProof="0"/>
              <a:t>Third level</a:t>
            </a:r>
            <a:endParaRPr lang="en-US" altLang="zh-TW" noProof="0"/>
          </a:p>
          <a:p>
            <a:pPr lvl="3"/>
            <a:r>
              <a:rPr lang="en-US" altLang="zh-TW" noProof="0"/>
              <a:t>Fourth level</a:t>
            </a:r>
            <a:endParaRPr lang="en-US" altLang="zh-TW" noProof="0"/>
          </a:p>
          <a:p>
            <a:pPr lvl="4"/>
            <a:r>
              <a:rPr lang="en-US" altLang="zh-TW" noProof="0"/>
              <a:t>Fifth level</a:t>
            </a:r>
            <a:endParaRPr lang="zh-TW"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Times New Roman" panose="02020603050405020304" pitchFamily="18" charset="0"/>
              </a:defRPr>
            </a:lvl1pPr>
          </a:lstStyle>
          <a:p>
            <a:pPr>
              <a:defRPr/>
            </a:pPr>
            <a:endParaRPr lang="zh-TW"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Times New Roman" panose="02020603050405020304" pitchFamily="18" charset="0"/>
              </a:defRPr>
            </a:lvl1pPr>
          </a:lstStyle>
          <a:p>
            <a:pPr>
              <a:defRPr/>
            </a:pPr>
            <a:fld id="{F07A6F39-805D-4D19-B119-F95C56E2EDA9}" type="slidenum">
              <a:rPr lang="zh-TW" altLang="en-US"/>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1pPr>
    <a:lvl2pPr marL="4572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2pPr>
    <a:lvl3pPr marL="9144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3pPr>
    <a:lvl4pPr marL="13716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4pPr>
    <a:lvl5pPr marL="1828800" algn="l" rtl="0" eaLnBrk="0" fontAlgn="base" hangingPunct="0">
      <a:spcBef>
        <a:spcPct val="30000"/>
      </a:spcBef>
      <a:spcAft>
        <a:spcPct val="0"/>
      </a:spcAft>
      <a:defRPr sz="1200" kern="1200">
        <a:solidFill>
          <a:schemeClr val="tx1"/>
        </a:solidFill>
        <a:latin typeface="+mn-lt"/>
        <a:ea typeface="Times New Roman" panose="02020603050405020304" pitchFamily="18"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pic>
        <p:nvPicPr>
          <p:cNvPr id="4" name="Picture 2" descr="lay1 copy"/>
          <p:cNvPicPr>
            <a:picLocks noChangeAspect="1" noChangeArrowheads="1"/>
          </p:cNvPicPr>
          <p:nvPr/>
        </p:nvPicPr>
        <p:blipFill>
          <a:blip r:embed="rId2" cstate="print"/>
          <a:srcRect/>
          <a:stretch>
            <a:fillRect/>
          </a:stretch>
        </p:blipFill>
        <p:spPr bwMode="auto">
          <a:xfrm>
            <a:off x="0" y="-3175"/>
            <a:ext cx="9144000" cy="6861175"/>
          </a:xfrm>
          <a:prstGeom prst="rect">
            <a:avLst/>
          </a:prstGeom>
          <a:noFill/>
          <a:ln w="9525">
            <a:noFill/>
            <a:miter lim="800000"/>
            <a:headEnd/>
            <a:tailEnd/>
          </a:ln>
        </p:spPr>
      </p:pic>
      <p:sp>
        <p:nvSpPr>
          <p:cNvPr id="5" name="Text Box 3"/>
          <p:cNvSpPr txBox="1">
            <a:spLocks noChangeArrowheads="1"/>
          </p:cNvSpPr>
          <p:nvPr/>
        </p:nvSpPr>
        <p:spPr bwMode="auto">
          <a:xfrm>
            <a:off x="1981200" y="3886200"/>
            <a:ext cx="5334000" cy="457200"/>
          </a:xfrm>
          <a:prstGeom prst="rect">
            <a:avLst/>
          </a:prstGeom>
          <a:noFill/>
          <a:ln w="9525">
            <a:noFill/>
            <a:miter lim="800000"/>
          </a:ln>
          <a:effectLst/>
        </p:spPr>
        <p:txBody>
          <a:bodyPr>
            <a:spAutoFit/>
          </a:bodyPr>
          <a:lstStyle/>
          <a:p>
            <a:pPr>
              <a:spcBef>
                <a:spcPct val="50000"/>
              </a:spcBef>
              <a:defRPr/>
            </a:pPr>
            <a:endParaRPr lang="zh-TW" altLang="zh-TW">
              <a:ea typeface="Times New Roman" panose="02020603050405020304" pitchFamily="18" charset="0"/>
            </a:endParaRPr>
          </a:p>
        </p:txBody>
      </p:sp>
      <p:sp>
        <p:nvSpPr>
          <p:cNvPr id="6" name="Text Box 4"/>
          <p:cNvSpPr txBox="1">
            <a:spLocks noChangeArrowheads="1"/>
          </p:cNvSpPr>
          <p:nvPr/>
        </p:nvSpPr>
        <p:spPr bwMode="auto">
          <a:xfrm>
            <a:off x="2057400" y="3810000"/>
            <a:ext cx="5029200" cy="457200"/>
          </a:xfrm>
          <a:prstGeom prst="rect">
            <a:avLst/>
          </a:prstGeom>
          <a:noFill/>
          <a:ln w="9525">
            <a:noFill/>
            <a:miter lim="800000"/>
          </a:ln>
          <a:effectLst/>
        </p:spPr>
        <p:txBody>
          <a:bodyPr>
            <a:spAutoFit/>
          </a:bodyPr>
          <a:lstStyle/>
          <a:p>
            <a:pPr>
              <a:spcBef>
                <a:spcPct val="50000"/>
              </a:spcBef>
              <a:defRPr/>
            </a:pPr>
            <a:endParaRPr lang="zh-TW" altLang="zh-TW">
              <a:ea typeface="Times New Roman" panose="02020603050405020304" pitchFamily="18" charset="0"/>
            </a:endParaRPr>
          </a:p>
        </p:txBody>
      </p:sp>
      <p:sp>
        <p:nvSpPr>
          <p:cNvPr id="5126" name="Rectangle 6"/>
          <p:cNvSpPr>
            <a:spLocks noGrp="1" noChangeArrowheads="1"/>
          </p:cNvSpPr>
          <p:nvPr>
            <p:ph type="ctrTitle" sz="quarter"/>
          </p:nvPr>
        </p:nvSpPr>
        <p:spPr>
          <a:xfrm>
            <a:off x="685800" y="2130425"/>
            <a:ext cx="7772400" cy="1470025"/>
          </a:xfrm>
          <a:ln w="9525"/>
        </p:spPr>
        <p:txBody>
          <a:bodyPr/>
          <a:lstStyle>
            <a:lvl1pPr>
              <a:defRPr sz="5400">
                <a:solidFill>
                  <a:schemeClr val="tx1"/>
                </a:solidFill>
              </a:defRPr>
            </a:lvl1pPr>
          </a:lstStyle>
          <a:p>
            <a:r>
              <a:rPr lang="zh-TW" altLang="en-US"/>
              <a:t>按一下以編輯母片標題樣式</a:t>
            </a:r>
            <a:endParaRPr lang="zh-TW" altLang="en-US"/>
          </a:p>
        </p:txBody>
      </p:sp>
      <p:sp>
        <p:nvSpPr>
          <p:cNvPr id="5127" name="Rectangle 7"/>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2000"/>
            </a:lvl1pPr>
          </a:lstStyle>
          <a:p>
            <a:r>
              <a:rPr lang="zh-TW" altLang="en-US"/>
              <a:t>按一下以編輯母片副標題樣式</a:t>
            </a:r>
            <a:endParaRPr lang="zh-TW" altLang="en-US"/>
          </a:p>
        </p:txBody>
      </p:sp>
      <p:sp>
        <p:nvSpPr>
          <p:cNvPr id="7" name="Rectangle 5"/>
          <p:cNvSpPr>
            <a:spLocks noGrp="1" noChangeArrowheads="1"/>
          </p:cNvSpPr>
          <p:nvPr>
            <p:ph type="sldNum" sz="quarter" idx="10"/>
          </p:nvPr>
        </p:nvSpPr>
        <p:spPr>
          <a:xfrm>
            <a:off x="152400" y="6248400"/>
            <a:ext cx="2133600" cy="457200"/>
          </a:xfrm>
        </p:spPr>
        <p:txBody>
          <a:bodyPr/>
          <a:lstStyle>
            <a:lvl1pPr algn="ctr">
              <a:defRPr sz="1200" i="1">
                <a:solidFill>
                  <a:schemeClr val="tx1"/>
                </a:solidFill>
              </a:defRPr>
            </a:lvl1pPr>
          </a:lstStyle>
          <a:p>
            <a:pPr>
              <a:defRPr/>
            </a:pPr>
            <a:r>
              <a:rPr lang="en-US" altLang="zh-TW" dirty="0"/>
              <a:t>Confidential</a:t>
            </a:r>
            <a:endParaRPr lang="en-US" altLang="zh-TW" dirty="0"/>
          </a:p>
          <a:p>
            <a:pPr>
              <a:defRPr/>
            </a:pPr>
            <a:r>
              <a:rPr lang="en-US" altLang="zh-TW" dirty="0"/>
              <a:t>-</a:t>
            </a:r>
            <a:fld id="{6BC80BD5-6DEF-4921-B8D0-85736D381DFF}" type="slidenum">
              <a:rPr lang="en-US" altLang="zh-TW" dirty="0"/>
            </a:fld>
            <a:r>
              <a:rPr lang="en-US" altLang="zh-TW" dirty="0"/>
              <a:t>-</a:t>
            </a:r>
            <a:endParaRPr lang="en-US" altLang="zh-TW"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Rectangle 5"/>
          <p:cNvSpPr>
            <a:spLocks noGrp="1" noChangeArrowheads="1"/>
          </p:cNvSpPr>
          <p:nvPr>
            <p:ph type="sldNum" sz="quarter" idx="10"/>
          </p:nvPr>
        </p:nvSpPr>
        <p:spPr/>
        <p:txBody>
          <a:bodyPr/>
          <a:lstStyle>
            <a:lvl1pPr>
              <a:defRPr/>
            </a:lvl1pPr>
          </a:lstStyle>
          <a:p>
            <a:pPr>
              <a:defRPr/>
            </a:pPr>
            <a:fld id="{0FA25527-88C2-46BF-9BDC-7D2C0B21C822}" type="slidenum">
              <a:rPr lang="en-US" altLang="zh-TW"/>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15100" y="304800"/>
            <a:ext cx="1943100" cy="5486400"/>
          </a:xfrm>
        </p:spPr>
        <p:txBody>
          <a:bodyPr vert="eaVert"/>
          <a:lstStyle/>
          <a:p>
            <a:r>
              <a:rPr lang="zh-TW" altLang="en-US"/>
              <a:t>按一下以編輯母片標題樣式</a:t>
            </a:r>
            <a:endParaRPr lang="zh-TW" altLang="en-US"/>
          </a:p>
        </p:txBody>
      </p:sp>
      <p:sp>
        <p:nvSpPr>
          <p:cNvPr id="3" name="直排文字版面配置區 2"/>
          <p:cNvSpPr>
            <a:spLocks noGrp="1"/>
          </p:cNvSpPr>
          <p:nvPr>
            <p:ph type="body" orient="vert" idx="1"/>
          </p:nvPr>
        </p:nvSpPr>
        <p:spPr>
          <a:xfrm>
            <a:off x="685800" y="304800"/>
            <a:ext cx="5676900" cy="5486400"/>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Rectangle 5"/>
          <p:cNvSpPr>
            <a:spLocks noGrp="1" noChangeArrowheads="1"/>
          </p:cNvSpPr>
          <p:nvPr>
            <p:ph type="sldNum" sz="quarter" idx="10"/>
          </p:nvPr>
        </p:nvSpPr>
        <p:spPr/>
        <p:txBody>
          <a:bodyPr/>
          <a:lstStyle>
            <a:lvl1pPr>
              <a:defRPr/>
            </a:lvl1pPr>
          </a:lstStyle>
          <a:p>
            <a:pPr>
              <a:defRPr/>
            </a:pPr>
            <a:fld id="{99B76408-4CAD-40C4-BE05-596DB381E16F}" type="slidenum">
              <a:rPr lang="en-US" altLang="zh-TW"/>
            </a:fld>
            <a:endParaRPr lang="en-US" altLang="zh-TW"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304800"/>
            <a:ext cx="7772400" cy="609600"/>
          </a:xfrm>
        </p:spPr>
        <p:txBody>
          <a:bodyPr/>
          <a:lstStyle/>
          <a:p>
            <a:r>
              <a:rPr lang="zh-TW" altLang="en-US"/>
              <a:t>按一下以編輯母片標題樣式</a:t>
            </a:r>
            <a:endParaRPr lang="zh-TW" altLang="en-US"/>
          </a:p>
        </p:txBody>
      </p:sp>
      <p:sp>
        <p:nvSpPr>
          <p:cNvPr id="3" name="文字版面配置區 2"/>
          <p:cNvSpPr>
            <a:spLocks noGrp="1"/>
          </p:cNvSpPr>
          <p:nvPr>
            <p:ph type="body" sz="half" idx="1"/>
          </p:nvPr>
        </p:nvSpPr>
        <p:spPr>
          <a:xfrm>
            <a:off x="685800" y="1447800"/>
            <a:ext cx="3810000" cy="4343400"/>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p:nvPr>
        </p:nvSpPr>
        <p:spPr>
          <a:xfrm>
            <a:off x="4648200" y="1447800"/>
            <a:ext cx="3810000" cy="4343400"/>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Rectangle 5"/>
          <p:cNvSpPr>
            <a:spLocks noGrp="1" noChangeArrowheads="1"/>
          </p:cNvSpPr>
          <p:nvPr>
            <p:ph type="sldNum" sz="quarter" idx="10"/>
          </p:nvPr>
        </p:nvSpPr>
        <p:spPr/>
        <p:txBody>
          <a:bodyPr/>
          <a:lstStyle>
            <a:lvl1pPr>
              <a:defRPr/>
            </a:lvl1pPr>
          </a:lstStyle>
          <a:p>
            <a:pPr>
              <a:defRPr/>
            </a:pPr>
            <a:fld id="{FC4823C4-CED9-4E4A-9C23-BF2745BB6C25}" type="slidenum">
              <a:rPr lang="en-US" altLang="zh-TW"/>
            </a:fld>
            <a:endParaRPr lang="en-US" altLang="zh-TW"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685800" y="304800"/>
            <a:ext cx="7772400" cy="609600"/>
          </a:xfrm>
        </p:spPr>
        <p:txBody>
          <a:bodyPr/>
          <a:lstStyle/>
          <a:p>
            <a:r>
              <a:rPr lang="zh-TW" altLang="en-US"/>
              <a:t>按一下以編輯母片標題樣式</a:t>
            </a:r>
            <a:endParaRPr lang="zh-TW" altLang="en-US"/>
          </a:p>
        </p:txBody>
      </p:sp>
      <p:sp>
        <p:nvSpPr>
          <p:cNvPr id="3" name="表格版面配置區 2"/>
          <p:cNvSpPr>
            <a:spLocks noGrp="1"/>
          </p:cNvSpPr>
          <p:nvPr>
            <p:ph type="tbl" idx="1"/>
          </p:nvPr>
        </p:nvSpPr>
        <p:spPr>
          <a:xfrm>
            <a:off x="685800" y="1447800"/>
            <a:ext cx="7772400" cy="4343400"/>
          </a:xfrm>
        </p:spPr>
        <p:txBody>
          <a:bodyPr/>
          <a:lstStyle/>
          <a:p>
            <a:pPr lvl="0"/>
            <a:endParaRPr lang="zh-TW" altLang="en-US" noProof="0"/>
          </a:p>
        </p:txBody>
      </p:sp>
      <p:sp>
        <p:nvSpPr>
          <p:cNvPr id="4" name="Rectangle 5"/>
          <p:cNvSpPr>
            <a:spLocks noGrp="1" noChangeArrowheads="1"/>
          </p:cNvSpPr>
          <p:nvPr>
            <p:ph type="sldNum" sz="quarter" idx="10"/>
          </p:nvPr>
        </p:nvSpPr>
        <p:spPr/>
        <p:txBody>
          <a:bodyPr/>
          <a:lstStyle>
            <a:lvl1pPr>
              <a:defRPr/>
            </a:lvl1pPr>
          </a:lstStyle>
          <a:p>
            <a:pPr>
              <a:defRPr/>
            </a:pPr>
            <a:fld id="{281FE30E-5387-4173-9E32-C05B54006AD4}" type="slidenum">
              <a:rPr lang="en-US" altLang="zh-TW"/>
            </a:fld>
            <a:endParaRPr lang="en-US" altLang="zh-TW"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85800" y="304800"/>
            <a:ext cx="7772400" cy="609600"/>
          </a:xfrm>
        </p:spPr>
        <p:txBody>
          <a:bodyPr/>
          <a:lstStyle/>
          <a:p>
            <a:r>
              <a:rPr lang="zh-TW" altLang="en-US"/>
              <a:t>按一下以編輯母片標題樣式</a:t>
            </a:r>
            <a:endParaRPr lang="zh-TW" altLang="en-US"/>
          </a:p>
        </p:txBody>
      </p:sp>
      <p:sp>
        <p:nvSpPr>
          <p:cNvPr id="3" name="文字版面配置區 2"/>
          <p:cNvSpPr>
            <a:spLocks noGrp="1"/>
          </p:cNvSpPr>
          <p:nvPr>
            <p:ph type="body" sz="half" idx="1"/>
          </p:nvPr>
        </p:nvSpPr>
        <p:spPr>
          <a:xfrm>
            <a:off x="685800" y="1447800"/>
            <a:ext cx="3810000" cy="4343400"/>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quarter" idx="2"/>
          </p:nvPr>
        </p:nvSpPr>
        <p:spPr>
          <a:xfrm>
            <a:off x="4648200" y="1447800"/>
            <a:ext cx="3810000" cy="2095500"/>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內容版面配置區 4"/>
          <p:cNvSpPr>
            <a:spLocks noGrp="1"/>
          </p:cNvSpPr>
          <p:nvPr>
            <p:ph sz="quarter" idx="3"/>
          </p:nvPr>
        </p:nvSpPr>
        <p:spPr>
          <a:xfrm>
            <a:off x="4648200" y="3695700"/>
            <a:ext cx="3810000" cy="2095500"/>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Rectangle 5"/>
          <p:cNvSpPr>
            <a:spLocks noGrp="1" noChangeArrowheads="1"/>
          </p:cNvSpPr>
          <p:nvPr>
            <p:ph type="sldNum" sz="quarter" idx="10"/>
          </p:nvPr>
        </p:nvSpPr>
        <p:spPr/>
        <p:txBody>
          <a:bodyPr/>
          <a:lstStyle>
            <a:lvl1pPr>
              <a:defRPr/>
            </a:lvl1pPr>
          </a:lstStyle>
          <a:p>
            <a:pPr>
              <a:defRPr/>
            </a:pPr>
            <a:fld id="{DE0AA5E5-5BBD-4F6E-A6B7-6F6778400D3D}" type="slidenum">
              <a:rPr lang="en-US" altLang="zh-TW"/>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785786" y="304800"/>
            <a:ext cx="7672414" cy="609600"/>
          </a:xfrm>
        </p:spPr>
        <p:txBody>
          <a:bodyPr/>
          <a:lstStyle/>
          <a:p>
            <a:r>
              <a:rPr lang="zh-TW" altLang="en-US" dirty="0"/>
              <a:t>按一下以編輯母片標題樣式</a:t>
            </a:r>
            <a:endParaRPr lang="zh-TW" altLang="en-US" dirty="0"/>
          </a:p>
        </p:txBody>
      </p:sp>
      <p:sp>
        <p:nvSpPr>
          <p:cNvPr id="3" name="內容版面配置區 2"/>
          <p:cNvSpPr>
            <a:spLocks noGrp="1"/>
          </p:cNvSpPr>
          <p:nvPr>
            <p:ph idx="1"/>
          </p:nvPr>
        </p:nvSpPr>
        <p:spPr>
          <a:xfrm>
            <a:off x="785786" y="1285860"/>
            <a:ext cx="7929618" cy="5143536"/>
          </a:xfrm>
        </p:spPr>
        <p:txBody>
          <a:bodyPr/>
          <a:lstStyle/>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zh-TW" altLang="en-US" dirty="0"/>
          </a:p>
        </p:txBody>
      </p:sp>
      <p:sp>
        <p:nvSpPr>
          <p:cNvPr id="4" name="Rectangle 5"/>
          <p:cNvSpPr>
            <a:spLocks noGrp="1" noChangeArrowheads="1"/>
          </p:cNvSpPr>
          <p:nvPr>
            <p:ph type="sldNum" sz="quarter" idx="10"/>
          </p:nvPr>
        </p:nvSpPr>
        <p:spPr/>
        <p:txBody>
          <a:bodyPr/>
          <a:lstStyle>
            <a:lvl1pPr>
              <a:defRPr/>
            </a:lvl1pPr>
          </a:lstStyle>
          <a:p>
            <a:pPr>
              <a:defRPr/>
            </a:pPr>
            <a:fld id="{901CD2A3-F435-4CF2-A592-1A8C7E2CA503}" type="slidenum">
              <a:rPr lang="en-US" altLang="zh-TW"/>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endParaRPr lang="zh-TW" altLang="en-US"/>
          </a:p>
        </p:txBody>
      </p:sp>
      <p:sp>
        <p:nvSpPr>
          <p:cNvPr id="4" name="Rectangle 5"/>
          <p:cNvSpPr>
            <a:spLocks noGrp="1" noChangeArrowheads="1"/>
          </p:cNvSpPr>
          <p:nvPr>
            <p:ph type="sldNum" sz="quarter" idx="10"/>
          </p:nvPr>
        </p:nvSpPr>
        <p:spPr/>
        <p:txBody>
          <a:bodyPr/>
          <a:lstStyle>
            <a:lvl1pPr>
              <a:defRPr/>
            </a:lvl1pPr>
          </a:lstStyle>
          <a:p>
            <a:pPr>
              <a:defRPr/>
            </a:pPr>
            <a:fld id="{9BDEF7C3-38CE-4971-A9F9-B7228788E880}" type="slidenum">
              <a:rPr lang="en-US" altLang="zh-TW"/>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內容版面配置區 2"/>
          <p:cNvSpPr>
            <a:spLocks noGrp="1"/>
          </p:cNvSpPr>
          <p:nvPr>
            <p:ph sz="half" idx="1"/>
          </p:nvPr>
        </p:nvSpPr>
        <p:spPr>
          <a:xfrm>
            <a:off x="6858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內容版面配置區 3"/>
          <p:cNvSpPr>
            <a:spLocks noGrp="1"/>
          </p:cNvSpPr>
          <p:nvPr>
            <p:ph sz="half" idx="2"/>
          </p:nvPr>
        </p:nvSpPr>
        <p:spPr>
          <a:xfrm>
            <a:off x="4648200" y="1447800"/>
            <a:ext cx="38100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Rectangle 5"/>
          <p:cNvSpPr>
            <a:spLocks noGrp="1" noChangeArrowheads="1"/>
          </p:cNvSpPr>
          <p:nvPr>
            <p:ph type="sldNum" sz="quarter" idx="10"/>
          </p:nvPr>
        </p:nvSpPr>
        <p:spPr/>
        <p:txBody>
          <a:bodyPr/>
          <a:lstStyle>
            <a:lvl1pPr>
              <a:defRPr/>
            </a:lvl1pPr>
          </a:lstStyle>
          <a:p>
            <a:pPr>
              <a:defRPr/>
            </a:pPr>
            <a:fld id="{5073A207-1DDC-4D90-ACE2-5FEA8A79F2FF}" type="slidenum">
              <a:rPr lang="en-US" altLang="zh-TW"/>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7" name="Rectangle 5"/>
          <p:cNvSpPr>
            <a:spLocks noGrp="1" noChangeArrowheads="1"/>
          </p:cNvSpPr>
          <p:nvPr>
            <p:ph type="sldNum" sz="quarter" idx="10"/>
          </p:nvPr>
        </p:nvSpPr>
        <p:spPr/>
        <p:txBody>
          <a:bodyPr/>
          <a:lstStyle>
            <a:lvl1pPr>
              <a:defRPr/>
            </a:lvl1pPr>
          </a:lstStyle>
          <a:p>
            <a:pPr>
              <a:defRPr/>
            </a:pPr>
            <a:fld id="{8B8421A2-D03B-49DF-8888-F6F535E52757}" type="slidenum">
              <a:rPr lang="en-US" altLang="zh-TW"/>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zh-TW" altLang="en-US"/>
          </a:p>
        </p:txBody>
      </p:sp>
      <p:sp>
        <p:nvSpPr>
          <p:cNvPr id="3" name="Rectangle 5"/>
          <p:cNvSpPr>
            <a:spLocks noGrp="1" noChangeArrowheads="1"/>
          </p:cNvSpPr>
          <p:nvPr>
            <p:ph type="sldNum" sz="quarter" idx="10"/>
          </p:nvPr>
        </p:nvSpPr>
        <p:spPr/>
        <p:txBody>
          <a:bodyPr/>
          <a:lstStyle>
            <a:lvl1pPr>
              <a:defRPr/>
            </a:lvl1pPr>
          </a:lstStyle>
          <a:p>
            <a:pPr>
              <a:defRPr/>
            </a:pPr>
            <a:fld id="{9E429DB9-6B57-4B5E-AB10-EEA6E58F6898}" type="slidenum">
              <a:rPr lang="en-US" altLang="zh-TW"/>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fld id="{E9CD10FB-6C6F-4980-9CC0-5AE30AD0825D}" type="slidenum">
              <a:rPr lang="en-US" altLang="zh-TW"/>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5" name="Rectangle 5"/>
          <p:cNvSpPr>
            <a:spLocks noGrp="1" noChangeArrowheads="1"/>
          </p:cNvSpPr>
          <p:nvPr>
            <p:ph type="sldNum" sz="quarter" idx="10"/>
          </p:nvPr>
        </p:nvSpPr>
        <p:spPr/>
        <p:txBody>
          <a:bodyPr/>
          <a:lstStyle>
            <a:lvl1pPr>
              <a:defRPr/>
            </a:lvl1pPr>
          </a:lstStyle>
          <a:p>
            <a:pPr>
              <a:defRPr/>
            </a:pPr>
            <a:fld id="{F3C35CE1-3213-4424-B151-53B4120D9619}" type="slidenum">
              <a:rPr lang="en-US" altLang="zh-TW"/>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5" name="Rectangle 5"/>
          <p:cNvSpPr>
            <a:spLocks noGrp="1" noChangeArrowheads="1"/>
          </p:cNvSpPr>
          <p:nvPr>
            <p:ph type="sldNum" sz="quarter" idx="10"/>
          </p:nvPr>
        </p:nvSpPr>
        <p:spPr/>
        <p:txBody>
          <a:bodyPr/>
          <a:lstStyle>
            <a:lvl1pPr>
              <a:defRPr/>
            </a:lvl1pPr>
          </a:lstStyle>
          <a:p>
            <a:pPr>
              <a:defRPr/>
            </a:pPr>
            <a:fld id="{9FF4E78C-DFF9-4517-B6FB-C1216479DEC7}" type="slidenum">
              <a:rPr lang="en-US" altLang="zh-TW"/>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ay1 copy"/>
          <p:cNvPicPr>
            <a:picLocks noChangeAspect="1" noChangeArrowheads="1"/>
          </p:cNvPicPr>
          <p:nvPr/>
        </p:nvPicPr>
        <p:blipFill>
          <a:blip r:embed="rId15" cstate="print"/>
          <a:srcRect/>
          <a:stretch>
            <a:fillRect/>
          </a:stretch>
        </p:blipFill>
        <p:spPr bwMode="auto">
          <a:xfrm>
            <a:off x="0" y="0"/>
            <a:ext cx="9144000" cy="6861175"/>
          </a:xfrm>
          <a:prstGeom prst="rect">
            <a:avLst/>
          </a:prstGeom>
          <a:noFill/>
          <a:ln w="9525">
            <a:noFill/>
            <a:miter lim="800000"/>
            <a:headEnd/>
            <a:tailEnd/>
          </a:ln>
        </p:spPr>
      </p:pic>
      <p:sp>
        <p:nvSpPr>
          <p:cNvPr id="1027" name="Rectangle 3"/>
          <p:cNvSpPr>
            <a:spLocks noGrp="1" noChangeArrowheads="1"/>
          </p:cNvSpPr>
          <p:nvPr>
            <p:ph type="title"/>
          </p:nvPr>
        </p:nvSpPr>
        <p:spPr bwMode="auto">
          <a:xfrm>
            <a:off x="685800" y="304800"/>
            <a:ext cx="7772400" cy="609600"/>
          </a:xfrm>
          <a:prstGeom prst="rect">
            <a:avLst/>
          </a:prstGeom>
          <a:noFill/>
          <a:ln w="12700">
            <a:noFill/>
            <a:miter lim="800000"/>
          </a:ln>
        </p:spPr>
        <p:txBody>
          <a:bodyPr vert="horz" wrap="square" lIns="91440" tIns="45720" rIns="91440" bIns="45720" numCol="1" anchor="ctr" anchorCtr="0" compatLnSpc="1"/>
          <a:lstStyle/>
          <a:p>
            <a:pPr lvl="0"/>
            <a:r>
              <a:rPr lang="zh-TW" altLang="en-US"/>
              <a:t>按一下以編輯母片標題樣式</a:t>
            </a:r>
            <a:endParaRPr lang="zh-TW" altLang="en-US"/>
          </a:p>
        </p:txBody>
      </p:sp>
      <p:sp>
        <p:nvSpPr>
          <p:cNvPr id="1028" name="Rectangle 4"/>
          <p:cNvSpPr>
            <a:spLocks noGrp="1" noChangeArrowheads="1"/>
          </p:cNvSpPr>
          <p:nvPr>
            <p:ph type="body" idx="1"/>
          </p:nvPr>
        </p:nvSpPr>
        <p:spPr bwMode="auto">
          <a:xfrm>
            <a:off x="685800" y="1447800"/>
            <a:ext cx="7772400" cy="4343400"/>
          </a:xfrm>
          <a:prstGeom prst="rect">
            <a:avLst/>
          </a:prstGeom>
          <a:noFill/>
          <a:ln w="9525">
            <a:noFill/>
            <a:miter lim="800000"/>
          </a:ln>
        </p:spPr>
        <p:txBody>
          <a:bodyPr vert="horz" wrap="square" lIns="91440" tIns="45720" rIns="91440" bIns="45720" numCol="1" anchor="t" anchorCtr="0" compatLnSpc="1"/>
          <a:lstStyle/>
          <a:p>
            <a:pPr lvl="0"/>
            <a:r>
              <a:rPr lang="zh-TW" altLang="en-US"/>
              <a:t>按一下以編輯母片</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101" name="Rectangle 5"/>
          <p:cNvSpPr>
            <a:spLocks noGrp="1" noChangeArrowheads="1"/>
          </p:cNvSpPr>
          <p:nvPr>
            <p:ph type="sldNum" sz="quarter" idx="4"/>
          </p:nvPr>
        </p:nvSpPr>
        <p:spPr bwMode="auto">
          <a:xfrm>
            <a:off x="8534400" y="609600"/>
            <a:ext cx="457200" cy="304800"/>
          </a:xfrm>
          <a:prstGeom prst="rect">
            <a:avLst/>
          </a:prstGeom>
          <a:noFill/>
          <a:ln w="9525">
            <a:noFill/>
            <a:miter lim="800000"/>
          </a:ln>
          <a:effectLst/>
        </p:spPr>
        <p:txBody>
          <a:bodyPr vert="horz" wrap="square" lIns="91440" tIns="45720" rIns="91440" bIns="45720" numCol="1" anchor="t" anchorCtr="0" compatLnSpc="1"/>
          <a:lstStyle>
            <a:lvl1pPr algn="r">
              <a:defRPr sz="1600">
                <a:solidFill>
                  <a:schemeClr val="bg1"/>
                </a:solidFill>
                <a:latin typeface="Times" pitchFamily="18" charset="0"/>
                <a:ea typeface="Times New Roman" panose="02020603050405020304" pitchFamily="18" charset="0"/>
              </a:defRPr>
            </a:lvl1pPr>
          </a:lstStyle>
          <a:p>
            <a:pPr>
              <a:defRPr/>
            </a:pPr>
            <a:fld id="{3F24E83E-87CE-4B3D-A643-189763486DA1}" type="slidenum">
              <a:rPr lang="en-US" altLang="zh-TW"/>
            </a:fld>
            <a:endParaRPr lang="en-US" altLang="zh-TW" dirty="0"/>
          </a:p>
        </p:txBody>
      </p:sp>
      <p:sp>
        <p:nvSpPr>
          <p:cNvPr id="4102" name="Text Box 6"/>
          <p:cNvSpPr txBox="1">
            <a:spLocks noChangeArrowheads="1"/>
          </p:cNvSpPr>
          <p:nvPr/>
        </p:nvSpPr>
        <p:spPr bwMode="auto">
          <a:xfrm>
            <a:off x="0" y="6400800"/>
            <a:ext cx="1524000" cy="274638"/>
          </a:xfrm>
          <a:prstGeom prst="rect">
            <a:avLst/>
          </a:prstGeom>
          <a:noFill/>
          <a:ln w="9525">
            <a:noFill/>
            <a:miter lim="800000"/>
          </a:ln>
          <a:effectLst/>
        </p:spPr>
        <p:txBody>
          <a:bodyPr>
            <a:spAutoFit/>
          </a:bodyPr>
          <a:lstStyle/>
          <a:p>
            <a:pPr algn="ctr">
              <a:defRPr/>
            </a:pPr>
            <a:r>
              <a:rPr lang="en-US" altLang="zh-TW" sz="1200" i="1" dirty="0">
                <a:latin typeface="Times" pitchFamily="18" charset="0"/>
                <a:ea typeface="Times New Roman" panose="02020603050405020304" pitchFamily="18" charset="0"/>
              </a:rPr>
              <a:t>Confidential </a:t>
            </a:r>
            <a:endParaRPr lang="en-US" altLang="zh-TW" dirty="0">
              <a:ea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kumimoji="1" sz="4000">
          <a:solidFill>
            <a:srgbClr val="FFFFFF"/>
          </a:solidFill>
          <a:latin typeface="+mj-lt"/>
          <a:ea typeface="+mj-ea"/>
          <a:cs typeface="+mj-cs"/>
        </a:defRPr>
      </a:lvl1pPr>
      <a:lvl2pPr algn="ctr" rtl="0" eaLnBrk="0" fontAlgn="base" hangingPunct="0">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2pPr>
      <a:lvl3pPr algn="ctr" rtl="0" eaLnBrk="0" fontAlgn="base" hangingPunct="0">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3pPr>
      <a:lvl4pPr algn="ctr" rtl="0" eaLnBrk="0" fontAlgn="base" hangingPunct="0">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4pPr>
      <a:lvl5pPr algn="ctr" rtl="0" eaLnBrk="0" fontAlgn="base" hangingPunct="0">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5pPr>
      <a:lvl6pPr marL="457200" algn="ctr" rtl="0" fontAlgn="base">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6pPr>
      <a:lvl7pPr marL="914400" algn="ctr" rtl="0" fontAlgn="base">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7pPr>
      <a:lvl8pPr marL="1371600" algn="ctr" rtl="0" fontAlgn="base">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8pPr>
      <a:lvl9pPr marL="1828800" algn="ctr" rtl="0" fontAlgn="base">
        <a:spcBef>
          <a:spcPct val="0"/>
        </a:spcBef>
        <a:spcAft>
          <a:spcPct val="0"/>
        </a:spcAft>
        <a:defRPr kumimoji="1" sz="4000">
          <a:solidFill>
            <a:srgbClr val="FFFFFF"/>
          </a:solidFill>
          <a:latin typeface="Arial" panose="020B0604020202020204" pitchFamily="34" charset="0"/>
          <a:ea typeface="DFKai-SB" panose="03000509000000000000" pitchFamily="65" charset="-120"/>
        </a:defRPr>
      </a:lvl9pPr>
    </p:titleStyle>
    <p:bodyStyle>
      <a:lvl1pPr marL="342900" indent="-342900" algn="l" rtl="0" eaLnBrk="0" fontAlgn="base" hangingPunct="0">
        <a:spcBef>
          <a:spcPct val="20000"/>
        </a:spcBef>
        <a:spcAft>
          <a:spcPct val="0"/>
        </a:spcAft>
        <a:buClr>
          <a:srgbClr val="FF3300"/>
        </a:buClr>
        <a:buFont typeface="Wingdings" panose="05000000000000000000" pitchFamily="2" charset="2"/>
        <a:buChar char="n"/>
        <a:defRPr kumimoji="1" sz="24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Wingdings" panose="05000000000000000000" pitchFamily="2" charset="2"/>
        <a:buChar char="v"/>
        <a:defRPr kumimoji="1" sz="20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Times New Roman" panose="02020603050405020304" pitchFamily="18" charset="0"/>
          <a:ea typeface="+mn-ea"/>
        </a:defRPr>
      </a:lvl3pPr>
      <a:lvl4pPr marL="1600200" indent="-228600" algn="l" rtl="0" eaLnBrk="0" fontAlgn="base" hangingPunct="0">
        <a:spcBef>
          <a:spcPct val="20000"/>
        </a:spcBef>
        <a:spcAft>
          <a:spcPct val="0"/>
        </a:spcAft>
        <a:buChar char="–"/>
        <a:defRPr kumimoji="1" sz="1600" i="1">
          <a:solidFill>
            <a:schemeClr val="tx1"/>
          </a:solidFill>
          <a:latin typeface="+mn-lt"/>
          <a:ea typeface="+mn-ea"/>
        </a:defRPr>
      </a:lvl4pPr>
      <a:lvl5pPr marL="2057400" indent="-228600" algn="l" rtl="0" eaLnBrk="0" fontAlgn="base" hangingPunct="0">
        <a:spcBef>
          <a:spcPct val="20000"/>
        </a:spcBef>
        <a:spcAft>
          <a:spcPct val="0"/>
        </a:spcAft>
        <a:buChar char="»"/>
        <a:defRPr kumimoji="1" sz="1400">
          <a:solidFill>
            <a:schemeClr val="tx1"/>
          </a:solidFill>
          <a:latin typeface="Times New Roman" panose="02020603050405020304" pitchFamily="18" charset="0"/>
          <a:ea typeface="+mn-ea"/>
        </a:defRPr>
      </a:lvl5pPr>
      <a:lvl6pPr marL="2514600" indent="-228600" algn="l" rtl="0" fontAlgn="base">
        <a:spcBef>
          <a:spcPct val="20000"/>
        </a:spcBef>
        <a:spcAft>
          <a:spcPct val="0"/>
        </a:spcAft>
        <a:buChar char="»"/>
        <a:defRPr kumimoji="1" sz="1400">
          <a:solidFill>
            <a:schemeClr val="tx1"/>
          </a:solidFill>
          <a:latin typeface="Times New Roman" panose="02020603050405020304" pitchFamily="18" charset="0"/>
          <a:ea typeface="+mn-ea"/>
        </a:defRPr>
      </a:lvl6pPr>
      <a:lvl7pPr marL="2971800" indent="-228600" algn="l" rtl="0" fontAlgn="base">
        <a:spcBef>
          <a:spcPct val="20000"/>
        </a:spcBef>
        <a:spcAft>
          <a:spcPct val="0"/>
        </a:spcAft>
        <a:buChar char="»"/>
        <a:defRPr kumimoji="1" sz="1400">
          <a:solidFill>
            <a:schemeClr val="tx1"/>
          </a:solidFill>
          <a:latin typeface="Times New Roman" panose="02020603050405020304" pitchFamily="18" charset="0"/>
          <a:ea typeface="+mn-ea"/>
        </a:defRPr>
      </a:lvl7pPr>
      <a:lvl8pPr marL="3429000" indent="-228600" algn="l" rtl="0" fontAlgn="base">
        <a:spcBef>
          <a:spcPct val="20000"/>
        </a:spcBef>
        <a:spcAft>
          <a:spcPct val="0"/>
        </a:spcAft>
        <a:buChar char="»"/>
        <a:defRPr kumimoji="1" sz="1400">
          <a:solidFill>
            <a:schemeClr val="tx1"/>
          </a:solidFill>
          <a:latin typeface="Times New Roman" panose="02020603050405020304" pitchFamily="18" charset="0"/>
          <a:ea typeface="+mn-ea"/>
        </a:defRPr>
      </a:lvl8pPr>
      <a:lvl9pPr marL="3886200" indent="-228600" algn="l" rtl="0" fontAlgn="base">
        <a:spcBef>
          <a:spcPct val="20000"/>
        </a:spcBef>
        <a:spcAft>
          <a:spcPct val="0"/>
        </a:spcAft>
        <a:buChar char="»"/>
        <a:defRPr kumimoji="1" sz="1400">
          <a:solidFill>
            <a:schemeClr val="tx1"/>
          </a:solidFill>
          <a:latin typeface="Times New Roman" panose="02020603050405020304" pitchFamily="18" charset="0"/>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2700"/>
        </p:spPr>
        <p:txBody>
          <a:bodyPr/>
          <a:lstStyle/>
          <a:p>
            <a:r>
              <a:rPr lang="zh-TW" altLang="en-US" sz="4400" dirty="0">
                <a:latin typeface="Calibri" panose="020F0502020204030204" pitchFamily="34" charset="0"/>
                <a:ea typeface="Times New Roman" panose="02020603050405020304" pitchFamily="18" charset="0"/>
                <a:cs typeface="Calibri" panose="020F0502020204030204" pitchFamily="34" charset="0"/>
              </a:rPr>
              <a:t>設備管理系統</a:t>
            </a:r>
            <a:r>
              <a:rPr lang="en-US" altLang="zh-TW" sz="4400" dirty="0">
                <a:latin typeface="Calibri" panose="020F0502020204030204" pitchFamily="34" charset="0"/>
                <a:ea typeface="Times New Roman" panose="02020603050405020304" pitchFamily="18" charset="0"/>
                <a:cs typeface="Calibri" panose="020F0502020204030204" pitchFamily="34" charset="0"/>
              </a:rPr>
              <a:t>(</a:t>
            </a:r>
            <a:r>
              <a:rPr lang="en-US" sz="4400">
                <a:latin typeface="Calibri" panose="020F0502020204030204" pitchFamily="34" charset="0"/>
                <a:ea typeface="Times New Roman" panose="02020603050405020304" pitchFamily="18" charset="0"/>
                <a:cs typeface="Calibri" panose="020F0502020204030204" pitchFamily="34" charset="0"/>
              </a:rPr>
              <a:t>EMS)</a:t>
            </a:r>
            <a:br>
              <a:rPr lang="en-US" sz="4400">
                <a:latin typeface="Calibri" panose="020F0502020204030204" pitchFamily="34" charset="0"/>
                <a:ea typeface="Times New Roman" panose="02020603050405020304" pitchFamily="18" charset="0"/>
                <a:cs typeface="Calibri" panose="020F0502020204030204" pitchFamily="34" charset="0"/>
              </a:rPr>
            </a:br>
            <a:r>
              <a:rPr lang="en-US" sz="4400">
                <a:latin typeface="Calibri" panose="020F0502020204030204" pitchFamily="34" charset="0"/>
                <a:ea typeface="Times New Roman" panose="02020603050405020304" pitchFamily="18" charset="0"/>
                <a:cs typeface="Calibri" panose="020F0502020204030204" pitchFamily="34" charset="0"/>
              </a:rPr>
              <a:t>Hệ thống quản lý thiết bị </a:t>
            </a:r>
            <a:br>
              <a:rPr lang="en-US" sz="4400" dirty="0">
                <a:latin typeface="Calibri" panose="020F0502020204030204" pitchFamily="34" charset="0"/>
                <a:ea typeface="Times New Roman" panose="02020603050405020304" pitchFamily="18" charset="0"/>
                <a:cs typeface="Calibri" panose="020F0502020204030204" pitchFamily="34" charset="0"/>
              </a:rPr>
            </a:br>
            <a:r>
              <a:rPr lang="en-US" sz="4400" dirty="0">
                <a:latin typeface="Calibri" panose="020F0502020204030204" pitchFamily="34" charset="0"/>
                <a:ea typeface="Times New Roman" panose="02020603050405020304" pitchFamily="18" charset="0"/>
                <a:cs typeface="Calibri" panose="020F0502020204030204" pitchFamily="34" charset="0"/>
              </a:rPr>
              <a:t>Training</a:t>
            </a:r>
            <a:endParaRPr lang="zh-TW" altLang="en-US" sz="4400" dirty="0">
              <a:latin typeface="Calibri" panose="020F0502020204030204" pitchFamily="34" charset="0"/>
              <a:ea typeface="Times New Roman" panose="02020603050405020304" pitchFamily="18" charset="0"/>
              <a:cs typeface="Calibri" panose="020F0502020204030204" pitchFamily="34" charset="0"/>
            </a:endParaRPr>
          </a:p>
        </p:txBody>
      </p:sp>
      <p:sp>
        <p:nvSpPr>
          <p:cNvPr id="3075" name="Rectangle 3"/>
          <p:cNvSpPr>
            <a:spLocks noGrp="1" noChangeArrowheads="1"/>
          </p:cNvSpPr>
          <p:nvPr>
            <p:ph type="subTitle" idx="1"/>
          </p:nvPr>
        </p:nvSpPr>
        <p:spPr/>
        <p:txBody>
          <a:bodyPr/>
          <a:lstStyle/>
          <a:p>
            <a:pPr eaLnBrk="1" hangingPunct="1"/>
            <a:r>
              <a:rPr lang="en-US" altLang="zh-TW" dirty="0">
                <a:latin typeface="Calibri" panose="020F0502020204030204" pitchFamily="34" charset="0"/>
              </a:rPr>
              <a:t>Eddie Chiang</a:t>
            </a:r>
            <a:endParaRPr lang="en-US" altLang="zh-TW" dirty="0">
              <a:latin typeface="Calibri" panose="020F0502020204030204" pitchFamily="34" charset="0"/>
            </a:endParaRPr>
          </a:p>
          <a:p>
            <a:pPr eaLnBrk="1" hangingPunct="1"/>
            <a:r>
              <a:rPr lang="en-US" altLang="zh-TW" dirty="0">
                <a:latin typeface="Calibri" panose="020F0502020204030204" pitchFamily="34" charset="0"/>
              </a:rPr>
              <a:t>2013/9/16</a:t>
            </a:r>
            <a:endParaRPr lang="en-US" altLang="zh-TW" dirty="0">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廠商資料設定</a:t>
            </a:r>
            <a:r>
              <a:rPr lang="en-US" altLang="zh-TW" sz="2800" b="1" dirty="0" err="1">
                <a:latin typeface="Times New Roman" panose="02020603050405020304" pitchFamily="18" charset="0"/>
                <a:ea typeface="Times New Roman" panose="02020603050405020304" pitchFamily="18" charset="0"/>
              </a:rPr>
              <a:t>Cài</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đặt</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hồ</a:t>
            </a:r>
            <a:r>
              <a:rPr lang="en-US" altLang="zh-TW" sz="2800" b="1" dirty="0">
                <a:latin typeface="Times New Roman" panose="02020603050405020304" pitchFamily="18" charset="0"/>
                <a:ea typeface="Times New Roman" panose="02020603050405020304" pitchFamily="18" charset="0"/>
              </a:rPr>
              <a:t> s</a:t>
            </a:r>
            <a:r>
              <a:rPr lang="vi-VN" altLang="zh-TW" sz="2800" b="1" dirty="0">
                <a:latin typeface="Times New Roman" panose="02020603050405020304" pitchFamily="18" charset="0"/>
                <a:ea typeface="Times New Roman" panose="02020603050405020304" pitchFamily="18" charset="0"/>
              </a:rPr>
              <a:t>ơ</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nhà</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cung</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cấp</a:t>
            </a:r>
            <a:endParaRPr lang="zh-TW" altLang="en-US" sz="2800" b="1" dirty="0">
              <a:latin typeface="Times New Roman" panose="02020603050405020304" pitchFamily="18" charset="0"/>
              <a:ea typeface="Times New Roman" panose="02020603050405020304" pitchFamily="18" charset="0"/>
            </a:endParaRPr>
          </a:p>
        </p:txBody>
      </p:sp>
      <p:pic>
        <p:nvPicPr>
          <p:cNvPr id="32770" name="Picture 2"/>
          <p:cNvPicPr>
            <a:picLocks noChangeAspect="1" noChangeArrowheads="1"/>
          </p:cNvPicPr>
          <p:nvPr/>
        </p:nvPicPr>
        <p:blipFill>
          <a:blip r:embed="rId1"/>
          <a:srcRect/>
          <a:stretch>
            <a:fillRect/>
          </a:stretch>
        </p:blipFill>
        <p:spPr bwMode="auto">
          <a:xfrm>
            <a:off x="1643042" y="1785926"/>
            <a:ext cx="5705475" cy="2362200"/>
          </a:xfrm>
          <a:prstGeom prst="rect">
            <a:avLst/>
          </a:prstGeom>
          <a:noFill/>
          <a:ln w="9525">
            <a:noFill/>
            <a:miter lim="800000"/>
            <a:headEnd/>
            <a:tailEnd/>
          </a:ln>
          <a:effectLst/>
        </p:spPr>
      </p:pic>
      <p:sp>
        <p:nvSpPr>
          <p:cNvPr id="6" name="矩形 5"/>
          <p:cNvSpPr/>
          <p:nvPr/>
        </p:nvSpPr>
        <p:spPr>
          <a:xfrm>
            <a:off x="1643042" y="4357694"/>
            <a:ext cx="5715040" cy="1815882"/>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新增 </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廠商類型為必選不可空白 </a:t>
            </a:r>
            <a:r>
              <a:rPr lang="en-US" altLang="zh-TW" sz="1600" dirty="0" err="1">
                <a:solidFill>
                  <a:schemeClr val="tx1">
                    <a:lumMod val="85000"/>
                    <a:lumOff val="15000"/>
                  </a:schemeClr>
                </a:solidFill>
                <a:ea typeface="Times New Roman" panose="02020603050405020304" pitchFamily="18" charset="0"/>
              </a:rPr>
              <a:t>Loại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hình</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cung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cấp</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phải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không</a:t>
            </a:r>
            <a:r>
              <a:rPr lang="en-US" altLang="zh-TW" sz="1600" dirty="0">
                <a:solidFill>
                  <a:schemeClr val="tx1">
                    <a:lumMod val="85000"/>
                    <a:lumOff val="15000"/>
                  </a:schemeClr>
                </a:solidFill>
                <a:ea typeface="Times New Roman" panose="02020603050405020304" pitchFamily="18" charset="0"/>
              </a:rPr>
              <a:t> đ</a:t>
            </a:r>
            <a:r>
              <a:rPr lang="vi-VN" altLang="zh-TW" sz="1600" dirty="0">
                <a:solidFill>
                  <a:schemeClr val="tx1">
                    <a:lumMod val="85000"/>
                    <a:lumOff val="15000"/>
                  </a:schemeClr>
                </a:solidFill>
                <a:ea typeface="Times New Roman" panose="02020603050405020304" pitchFamily="18" charset="0"/>
              </a:rPr>
              <a:t>ư</a:t>
            </a:r>
            <a:r>
              <a:rPr lang="en-US" altLang="zh-TW" sz="1600" dirty="0" err="1">
                <a:solidFill>
                  <a:schemeClr val="tx1">
                    <a:lumMod val="85000"/>
                    <a:lumOff val="15000"/>
                  </a:schemeClr>
                </a:solidFill>
                <a:ea typeface="Times New Roman" panose="02020603050405020304" pitchFamily="18" charset="0"/>
              </a:rPr>
              <a:t>ợc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trống</a:t>
            </a:r>
            <a:r>
              <a:rPr lang="en-US" altLang="zh-TW" sz="1600" dirty="0">
                <a:solidFill>
                  <a:schemeClr val="tx1">
                    <a:lumMod val="85000"/>
                    <a:lumOff val="15000"/>
                  </a:schemeClr>
                </a:solidFill>
                <a:ea typeface="Times New Roman" panose="02020603050405020304" pitchFamily="18" charset="0"/>
              </a:rPr>
              <a:t>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其餘欄位皆為必填   </a:t>
            </a:r>
            <a:r>
              <a:rPr lang="en-US" altLang="zh-TW" sz="1600" dirty="0" err="1">
                <a:solidFill>
                  <a:schemeClr val="tx1">
                    <a:lumMod val="85000"/>
                    <a:lumOff val="15000"/>
                  </a:schemeClr>
                </a:solidFill>
                <a:ea typeface="Times New Roman" panose="02020603050405020304" pitchFamily="18" charset="0"/>
              </a:rPr>
              <a:t>các</a:t>
            </a:r>
            <a:r>
              <a:rPr lang="en-US" altLang="zh-TW" sz="1600" dirty="0">
                <a:solidFill>
                  <a:schemeClr val="tx1">
                    <a:lumMod val="85000"/>
                    <a:lumOff val="15000"/>
                  </a:schemeClr>
                </a:solidFill>
                <a:ea typeface="Times New Roman" panose="02020603050405020304" pitchFamily="18" charset="0"/>
              </a:rPr>
              <a:t> ô </a:t>
            </a:r>
            <a:r>
              <a:rPr lang="en-US" altLang="zh-TW" sz="1600" dirty="0" err="1">
                <a:solidFill>
                  <a:schemeClr val="tx1">
                    <a:lumMod val="85000"/>
                    <a:lumOff val="15000"/>
                  </a:schemeClr>
                </a:solidFill>
                <a:ea typeface="Times New Roman" panose="02020603050405020304" pitchFamily="18" charset="0"/>
              </a:rPr>
              <a:t>khác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cũng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鈕儲存資料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(4)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不儲存資料返回查詢畫面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bỏ</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quay </a:t>
            </a:r>
            <a:r>
              <a:rPr lang="en-US" altLang="zh-TW" sz="1600" dirty="0" err="1">
                <a:solidFill>
                  <a:schemeClr val="tx1">
                    <a:lumMod val="85000"/>
                    <a:lumOff val="15000"/>
                  </a:schemeClr>
                </a:solidFill>
                <a:ea typeface="Times New Roman" panose="02020603050405020304" pitchFamily="18" charset="0"/>
              </a:rPr>
              <a:t>về</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giao</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diện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廠商資料設定</a:t>
            </a:r>
            <a:r>
              <a:rPr lang="en-US" altLang="zh-TW" sz="2800" b="1" dirty="0" err="1">
                <a:latin typeface="Times New Roman" panose="02020603050405020304" pitchFamily="18" charset="0"/>
                <a:ea typeface="Times New Roman" panose="02020603050405020304" pitchFamily="18" charset="0"/>
              </a:rPr>
              <a:t>Cài</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đặt</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hồ</a:t>
            </a:r>
            <a:r>
              <a:rPr lang="en-US" altLang="zh-TW" sz="2800" b="1" dirty="0">
                <a:latin typeface="Times New Roman" panose="02020603050405020304" pitchFamily="18" charset="0"/>
                <a:ea typeface="Times New Roman" panose="02020603050405020304" pitchFamily="18" charset="0"/>
              </a:rPr>
              <a:t> s</a:t>
            </a:r>
            <a:r>
              <a:rPr lang="vi-VN" altLang="zh-TW" sz="2800" b="1" dirty="0">
                <a:latin typeface="Times New Roman" panose="02020603050405020304" pitchFamily="18" charset="0"/>
                <a:ea typeface="Times New Roman" panose="02020603050405020304" pitchFamily="18" charset="0"/>
              </a:rPr>
              <a:t>ơ</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nhà</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cung</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cấp</a:t>
            </a:r>
            <a:endParaRPr lang="zh-TW" altLang="en-US" sz="2800" b="1" dirty="0">
              <a:latin typeface="Times New Roman" panose="02020603050405020304" pitchFamily="18" charset="0"/>
              <a:ea typeface="Times New Roman" panose="02020603050405020304" pitchFamily="18" charset="0"/>
            </a:endParaRPr>
          </a:p>
        </p:txBody>
      </p:sp>
      <p:pic>
        <p:nvPicPr>
          <p:cNvPr id="33794" name="Picture 2"/>
          <p:cNvPicPr>
            <a:picLocks noChangeAspect="1" noChangeArrowheads="1"/>
          </p:cNvPicPr>
          <p:nvPr/>
        </p:nvPicPr>
        <p:blipFill>
          <a:blip r:embed="rId1"/>
          <a:srcRect/>
          <a:stretch>
            <a:fillRect/>
          </a:stretch>
        </p:blipFill>
        <p:spPr bwMode="auto">
          <a:xfrm>
            <a:off x="1643042" y="1714488"/>
            <a:ext cx="5753100" cy="23622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571604" y="4286256"/>
            <a:ext cx="5857916" cy="1815882"/>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編輯 </a:t>
            </a:r>
            <a:r>
              <a:rPr lang="en-US" altLang="zh-TW" sz="1600" dirty="0" err="1">
                <a:solidFill>
                  <a:schemeClr val="tx1">
                    <a:lumMod val="85000"/>
                    <a:lumOff val="15000"/>
                  </a:schemeClr>
                </a:solidFill>
                <a:ea typeface="Times New Roman" panose="02020603050405020304" pitchFamily="18" charset="0"/>
              </a:rPr>
              <a:t>Biên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tập</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廠商類型為必選不可空白 </a:t>
            </a:r>
            <a:r>
              <a:rPr lang="en-US" altLang="zh-TW" sz="1600" dirty="0" err="1">
                <a:solidFill>
                  <a:schemeClr val="tx1">
                    <a:lumMod val="85000"/>
                    <a:lumOff val="15000"/>
                  </a:schemeClr>
                </a:solidFill>
                <a:ea typeface="Times New Roman" panose="02020603050405020304" pitchFamily="18" charset="0"/>
              </a:rPr>
              <a:t>Loại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hình</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cung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cấp</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phải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không</a:t>
            </a:r>
            <a:r>
              <a:rPr lang="en-US" altLang="zh-TW" sz="1600" dirty="0">
                <a:solidFill>
                  <a:schemeClr val="tx1">
                    <a:lumMod val="85000"/>
                    <a:lumOff val="15000"/>
                  </a:schemeClr>
                </a:solidFill>
                <a:ea typeface="Times New Roman" panose="02020603050405020304" pitchFamily="18" charset="0"/>
              </a:rPr>
              <a:t> đ</a:t>
            </a:r>
            <a:r>
              <a:rPr lang="vi-VN" altLang="zh-TW" sz="1600" dirty="0">
                <a:solidFill>
                  <a:schemeClr val="tx1">
                    <a:lumMod val="85000"/>
                    <a:lumOff val="15000"/>
                  </a:schemeClr>
                </a:solidFill>
                <a:ea typeface="Times New Roman" panose="02020603050405020304" pitchFamily="18" charset="0"/>
              </a:rPr>
              <a:t>ư</a:t>
            </a:r>
            <a:r>
              <a:rPr lang="en-US" altLang="zh-TW" sz="1600" dirty="0" err="1">
                <a:solidFill>
                  <a:schemeClr val="tx1">
                    <a:lumMod val="85000"/>
                    <a:lumOff val="15000"/>
                  </a:schemeClr>
                </a:solidFill>
                <a:ea typeface="Times New Roman" panose="02020603050405020304" pitchFamily="18" charset="0"/>
              </a:rPr>
              <a:t>ợc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trống</a:t>
            </a:r>
            <a:r>
              <a:rPr lang="en-US" altLang="zh-TW" sz="1600" dirty="0">
                <a:solidFill>
                  <a:schemeClr val="tx1">
                    <a:lumMod val="85000"/>
                    <a:lumOff val="15000"/>
                  </a:schemeClr>
                </a:solidFill>
                <a:ea typeface="Times New Roman" panose="02020603050405020304" pitchFamily="18" charset="0"/>
              </a:rPr>
              <a:t>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其餘欄位皆為必填   </a:t>
            </a:r>
            <a:r>
              <a:rPr lang="en-US" altLang="zh-TW" sz="1600" dirty="0" err="1">
                <a:solidFill>
                  <a:schemeClr val="tx1">
                    <a:lumMod val="85000"/>
                    <a:lumOff val="15000"/>
                  </a:schemeClr>
                </a:solidFill>
                <a:ea typeface="Times New Roman" panose="02020603050405020304" pitchFamily="18" charset="0"/>
              </a:rPr>
              <a:t>các</a:t>
            </a:r>
            <a:r>
              <a:rPr lang="en-US" altLang="zh-TW" sz="1600" dirty="0">
                <a:solidFill>
                  <a:schemeClr val="tx1">
                    <a:lumMod val="85000"/>
                    <a:lumOff val="15000"/>
                  </a:schemeClr>
                </a:solidFill>
                <a:ea typeface="Times New Roman" panose="02020603050405020304" pitchFamily="18" charset="0"/>
              </a:rPr>
              <a:t> ô </a:t>
            </a:r>
            <a:r>
              <a:rPr lang="en-US" altLang="zh-TW" sz="1600" dirty="0" err="1">
                <a:solidFill>
                  <a:schemeClr val="tx1">
                    <a:lumMod val="85000"/>
                    <a:lumOff val="15000"/>
                  </a:schemeClr>
                </a:solidFill>
                <a:ea typeface="Times New Roman" panose="02020603050405020304" pitchFamily="18" charset="0"/>
              </a:rPr>
              <a:t>khác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cũng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鈕儲存資料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(4)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不儲存資料返回查詢畫面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bỏ</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quay </a:t>
            </a:r>
            <a:r>
              <a:rPr lang="en-US" altLang="zh-TW" sz="1600" dirty="0" err="1">
                <a:solidFill>
                  <a:schemeClr val="tx1">
                    <a:lumMod val="85000"/>
                    <a:lumOff val="15000"/>
                  </a:schemeClr>
                </a:solidFill>
                <a:ea typeface="Times New Roman" panose="02020603050405020304" pitchFamily="18" charset="0"/>
              </a:rPr>
              <a:t>về</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giao</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diện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1"/>
          <a:srcRect/>
          <a:stretch>
            <a:fillRect/>
          </a:stretch>
        </p:blipFill>
        <p:spPr bwMode="auto">
          <a:xfrm>
            <a:off x="1428728" y="1643050"/>
            <a:ext cx="6134118" cy="346889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0" y="928670"/>
            <a:ext cx="9144000" cy="830997"/>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功能說明</a:t>
            </a:r>
            <a:r>
              <a:rPr lang="en-US" altLang="zh-TW" dirty="0">
                <a:solidFill>
                  <a:schemeClr val="accent4"/>
                </a:solidFill>
                <a:ea typeface="Times New Roman" panose="02020603050405020304" pitchFamily="18" charset="0"/>
              </a:rPr>
              <a:t>: </a:t>
            </a:r>
            <a:r>
              <a:rPr lang="zh-TW" altLang="en-US" dirty="0">
                <a:solidFill>
                  <a:schemeClr val="accent4"/>
                </a:solidFill>
                <a:ea typeface="Times New Roman" panose="02020603050405020304" pitchFamily="18" charset="0"/>
              </a:rPr>
              <a:t>設定品名之大</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中分類 </a:t>
            </a:r>
            <a:r>
              <a:rPr lang="en-US" altLang="zh-TW" dirty="0" err="1">
                <a:solidFill>
                  <a:schemeClr val="accent4"/>
                </a:solidFill>
                <a:ea typeface="Times New Roman" panose="02020603050405020304" pitchFamily="18" charset="0"/>
              </a:rPr>
              <a:t>Chức</a:t>
            </a:r>
            <a:r>
              <a:rPr lang="en-US" altLang="zh-TW" dirty="0">
                <a:solidFill>
                  <a:schemeClr val="accent4"/>
                </a:solidFill>
                <a:ea typeface="Times New Roman" panose="02020603050405020304" pitchFamily="18" charset="0"/>
              </a:rPr>
              <a:t> </a:t>
            </a:r>
            <a:r>
              <a:rPr lang="en-US" altLang="zh-TW" err="1">
                <a:solidFill>
                  <a:schemeClr val="accent4"/>
                </a:solidFill>
                <a:ea typeface="Times New Roman" panose="02020603050405020304" pitchFamily="18" charset="0"/>
              </a:rPr>
              <a:t>năng</a:t>
            </a:r>
            <a:r>
              <a:rPr lang="en-US" altLang="zh-TW">
                <a:solidFill>
                  <a:schemeClr val="accent4"/>
                </a:solidFill>
                <a:ea typeface="Times New Roman" panose="02020603050405020304" pitchFamily="18" charset="0"/>
              </a:rPr>
              <a:t>: cài đặt phân loại nhóm lớn /vừa </a:t>
            </a:r>
            <a:endParaRPr lang="en-US" altLang="zh-TW" dirty="0">
              <a:solidFill>
                <a:schemeClr val="accent4"/>
              </a:solidFill>
              <a:ea typeface="Times New Roman" panose="02020603050405020304" pitchFamily="18" charset="0"/>
            </a:endParaRPr>
          </a:p>
        </p:txBody>
      </p:sp>
      <p:sp>
        <p:nvSpPr>
          <p:cNvPr id="6"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編輯大</a:t>
            </a:r>
            <a:r>
              <a:rPr lang="en-US" altLang="zh-TW" sz="2400" b="1" dirty="0">
                <a:latin typeface="Times New Roman" panose="02020603050405020304" pitchFamily="18" charset="0"/>
                <a:ea typeface="Times New Roman" panose="02020603050405020304" pitchFamily="18" charset="0"/>
              </a:rPr>
              <a:t>/</a:t>
            </a:r>
            <a:r>
              <a:rPr lang="zh-TW" altLang="en-US" sz="2400" b="1" dirty="0">
                <a:latin typeface="Times New Roman" panose="02020603050405020304" pitchFamily="18" charset="0"/>
                <a:ea typeface="Times New Roman" panose="02020603050405020304" pitchFamily="18" charset="0"/>
              </a:rPr>
              <a:t>中分類設定 </a:t>
            </a:r>
            <a:r>
              <a:rPr lang="en-US" altLang="zh-TW" sz="2400" b="1" dirty="0" err="1">
                <a:latin typeface="Times New Roman" panose="02020603050405020304" pitchFamily="18" charset="0"/>
                <a:ea typeface="Times New Roman" panose="02020603050405020304" pitchFamily="18" charset="0"/>
              </a:rPr>
              <a:t>Cài</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đặt</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phân</a:t>
            </a:r>
            <a:r>
              <a:rPr lang="en-US" altLang="zh-TW" sz="2400" b="1" dirty="0">
                <a:latin typeface="Times New Roman" panose="02020603050405020304" pitchFamily="18" charset="0"/>
                <a:ea typeface="Times New Roman" panose="02020603050405020304" pitchFamily="18" charset="0"/>
              </a:rPr>
              <a:t> </a:t>
            </a:r>
            <a:r>
              <a:rPr lang="en-US" altLang="zh-TW" sz="2400" b="1" err="1">
                <a:latin typeface="Times New Roman" panose="02020603050405020304" pitchFamily="18" charset="0"/>
                <a:ea typeface="Times New Roman" panose="02020603050405020304" pitchFamily="18" charset="0"/>
              </a:rPr>
              <a:t>loại</a:t>
            </a:r>
            <a:r>
              <a:rPr lang="en-US" altLang="zh-TW" sz="2400" b="1">
                <a:latin typeface="Times New Roman" panose="02020603050405020304" pitchFamily="18" charset="0"/>
                <a:ea typeface="Times New Roman" panose="02020603050405020304" pitchFamily="18" charset="0"/>
              </a:rPr>
              <a:t> lớn/</a:t>
            </a:r>
            <a:r>
              <a:rPr lang="en-US" altLang="zh-TW" sz="2400" b="1" dirty="0" err="1">
                <a:latin typeface="Times New Roman" panose="02020603050405020304" pitchFamily="18" charset="0"/>
                <a:ea typeface="Times New Roman" panose="02020603050405020304" pitchFamily="18" charset="0"/>
              </a:rPr>
              <a:t>phân</a:t>
            </a:r>
            <a:r>
              <a:rPr lang="en-US" altLang="zh-TW" sz="2400" b="1" dirty="0">
                <a:latin typeface="Times New Roman" panose="02020603050405020304" pitchFamily="18" charset="0"/>
                <a:ea typeface="Times New Roman" panose="02020603050405020304" pitchFamily="18" charset="0"/>
              </a:rPr>
              <a:t> </a:t>
            </a:r>
            <a:r>
              <a:rPr lang="en-US" altLang="zh-TW" sz="2400" b="1" err="1">
                <a:latin typeface="Times New Roman" panose="02020603050405020304" pitchFamily="18" charset="0"/>
                <a:ea typeface="Times New Roman" panose="02020603050405020304" pitchFamily="18" charset="0"/>
              </a:rPr>
              <a:t>loại</a:t>
            </a:r>
            <a:r>
              <a:rPr lang="en-US" altLang="zh-TW" sz="2400" b="1">
                <a:latin typeface="Times New Roman" panose="02020603050405020304" pitchFamily="18" charset="0"/>
                <a:ea typeface="Times New Roman" panose="02020603050405020304" pitchFamily="18" charset="0"/>
              </a:rPr>
              <a:t> vừa</a:t>
            </a:r>
            <a:endParaRPr lang="zh-TW" altLang="en-US" sz="2400" b="1" dirty="0">
              <a:latin typeface="Times New Roman" panose="02020603050405020304" pitchFamily="18" charset="0"/>
              <a:ea typeface="Times New Roman" panose="02020603050405020304" pitchFamily="18" charset="0"/>
            </a:endParaRPr>
          </a:p>
        </p:txBody>
      </p:sp>
      <p:sp>
        <p:nvSpPr>
          <p:cNvPr id="7" name="文字方塊 6"/>
          <p:cNvSpPr txBox="1"/>
          <p:nvPr/>
        </p:nvSpPr>
        <p:spPr>
          <a:xfrm>
            <a:off x="2428860" y="1500174"/>
            <a:ext cx="3871332" cy="646331"/>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r>
              <a:rPr lang="zh-TW" altLang="en-US" sz="1800" b="1">
                <a:solidFill>
                  <a:srgbClr val="CC3300"/>
                </a:solidFill>
                <a:ea typeface="Times New Roman" panose="02020603050405020304" pitchFamily="18" charset="0"/>
              </a:rPr>
              <a:t> </a:t>
            </a:r>
            <a:r>
              <a:rPr lang="en-US" altLang="zh-TW" sz="1800" b="1">
                <a:solidFill>
                  <a:srgbClr val="CC3300"/>
                </a:solidFill>
                <a:ea typeface="Times New Roman" panose="02020603050405020304" pitchFamily="18" charset="0"/>
              </a:rPr>
              <a:t>tìm kiếm điều kiện</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2714612" y="2143116"/>
            <a:ext cx="3225540"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a:t>
            </a:r>
            <a:r>
              <a:rPr lang="zh-TW" altLang="en-US" sz="1800" b="1">
                <a:solidFill>
                  <a:srgbClr val="CC3300"/>
                </a:solidFill>
                <a:ea typeface="Times New Roman" panose="02020603050405020304" pitchFamily="18" charset="0"/>
              </a:rPr>
              <a:t>能列 </a:t>
            </a:r>
            <a:r>
              <a:rPr lang="en-US" altLang="zh-TW" sz="1800" b="1">
                <a:solidFill>
                  <a:srgbClr val="CC3300"/>
                </a:solidFill>
                <a:ea typeface="Times New Roman" panose="02020603050405020304" pitchFamily="18" charset="0"/>
              </a:rPr>
              <a:t>danh sách chức năng</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2285984" y="3143248"/>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en-US" altLang="zh-TW" sz="1800" b="1">
              <a:solidFill>
                <a:srgbClr val="CC3300"/>
              </a:solidFill>
              <a:ea typeface="Times New Roman" panose="02020603050405020304" pitchFamily="18" charset="0"/>
            </a:endParaRPr>
          </a:p>
          <a:p>
            <a:r>
              <a:rPr lang="en-US" altLang="zh-TW" sz="1800" b="1">
                <a:solidFill>
                  <a:srgbClr val="CC3300"/>
                </a:solidFill>
                <a:ea typeface="Times New Roman" panose="02020603050405020304" pitchFamily="18" charset="0"/>
              </a:rPr>
              <a:t>Nội dung chi tiết</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1357290" y="5214950"/>
            <a:ext cx="6286544" cy="1077218"/>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a:t>
            </a:r>
            <a:r>
              <a:rPr lang="zh-TW" altLang="en-US" sz="1600" dirty="0">
                <a:solidFill>
                  <a:schemeClr val="tx1">
                    <a:lumMod val="85000"/>
                    <a:lumOff val="15000"/>
                  </a:schemeClr>
                </a:solidFill>
                <a:ea typeface="Times New Roman" panose="02020603050405020304" pitchFamily="18" charset="0"/>
              </a:rPr>
              <a:t>查</a:t>
            </a:r>
            <a:r>
              <a:rPr lang="zh-TW" altLang="en-US" sz="1600">
                <a:solidFill>
                  <a:schemeClr val="tx1">
                    <a:lumMod val="85000"/>
                    <a:lumOff val="15000"/>
                  </a:schemeClr>
                </a:solidFill>
                <a:ea typeface="Times New Roman" panose="02020603050405020304" pitchFamily="18" charset="0"/>
              </a:rPr>
              <a:t>詢 </a:t>
            </a:r>
            <a:r>
              <a:rPr lang="en-US" altLang="zh-TW" sz="1600">
                <a:solidFill>
                  <a:schemeClr val="tx1">
                    <a:lumMod val="85000"/>
                    <a:lumOff val="15000"/>
                  </a:schemeClr>
                </a:solidFill>
                <a:ea typeface="Times New Roman" panose="02020603050405020304" pitchFamily="18" charset="0"/>
              </a:rPr>
              <a:t>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輸入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大分類名稱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可模糊</a:t>
            </a:r>
            <a:r>
              <a:rPr lang="zh-TW" altLang="en-US" sz="1600">
                <a:solidFill>
                  <a:schemeClr val="tx1">
                    <a:lumMod val="85000"/>
                    <a:lumOff val="15000"/>
                  </a:schemeClr>
                </a:solidFill>
                <a:ea typeface="Times New Roman" panose="02020603050405020304" pitchFamily="18" charset="0"/>
              </a:rPr>
              <a:t>查詢 </a:t>
            </a:r>
            <a:r>
              <a:rPr lang="en-US" altLang="zh-TW" sz="1600">
                <a:solidFill>
                  <a:schemeClr val="tx1">
                    <a:lumMod val="85000"/>
                    <a:lumOff val="15000"/>
                  </a:schemeClr>
                </a:solidFill>
                <a:ea typeface="Times New Roman" panose="02020603050405020304" pitchFamily="18" charset="0"/>
              </a:rPr>
              <a:t>nhập [tên phân loại lớn] 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可選填或不</a:t>
            </a:r>
            <a:r>
              <a:rPr lang="zh-TW" altLang="en-US" sz="1600">
                <a:solidFill>
                  <a:schemeClr val="tx1">
                    <a:lumMod val="85000"/>
                    <a:lumOff val="15000"/>
                  </a:schemeClr>
                </a:solidFill>
                <a:ea typeface="Times New Roman" panose="02020603050405020304" pitchFamily="18" charset="0"/>
              </a:rPr>
              <a:t>選</a:t>
            </a:r>
            <a:r>
              <a:rPr lang="en-US" altLang="zh-TW" sz="1600">
                <a:solidFill>
                  <a:schemeClr val="tx1">
                    <a:lumMod val="85000"/>
                    <a:lumOff val="15000"/>
                  </a:schemeClr>
                </a:solidFill>
                <a:ea typeface="Times New Roman" panose="02020603050405020304" pitchFamily="18" charset="0"/>
              </a:rPr>
              <a:t>   [có  áp dụng không] có thể chọn hoặc không</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a:latin typeface="Times New Roman" panose="02020603050405020304" pitchFamily="18" charset="0"/>
                <a:ea typeface="Times New Roman" panose="02020603050405020304" pitchFamily="18" charset="0"/>
              </a:rPr>
              <a:t>編輯大</a:t>
            </a:r>
            <a:r>
              <a:rPr lang="en-US" altLang="zh-TW" sz="2400" b="1">
                <a:latin typeface="Times New Roman" panose="02020603050405020304" pitchFamily="18" charset="0"/>
                <a:ea typeface="Times New Roman" panose="02020603050405020304" pitchFamily="18" charset="0"/>
              </a:rPr>
              <a:t>/</a:t>
            </a:r>
            <a:r>
              <a:rPr lang="zh-TW" altLang="en-US" sz="2400" b="1">
                <a:latin typeface="Times New Roman" panose="02020603050405020304" pitchFamily="18" charset="0"/>
                <a:ea typeface="Times New Roman" panose="02020603050405020304" pitchFamily="18" charset="0"/>
              </a:rPr>
              <a:t>中分類設定 </a:t>
            </a:r>
            <a:r>
              <a:rPr lang="en-US" altLang="zh-TW" sz="2400" b="1">
                <a:latin typeface="Times New Roman" panose="02020603050405020304" pitchFamily="18" charset="0"/>
                <a:ea typeface="Times New Roman" panose="02020603050405020304" pitchFamily="18" charset="0"/>
              </a:rPr>
              <a:t>Cài đặt phân loại lớn/phân loại vừa</a:t>
            </a:r>
            <a:endParaRPr lang="zh-TW" altLang="en-US" sz="2400" b="1" dirty="0">
              <a:latin typeface="Times New Roman" panose="02020603050405020304" pitchFamily="18" charset="0"/>
              <a:ea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428596" y="1214422"/>
            <a:ext cx="4071966" cy="90207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4714876" y="1071546"/>
            <a:ext cx="4071966" cy="101473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200" dirty="0">
                <a:solidFill>
                  <a:schemeClr val="tx1">
                    <a:lumMod val="85000"/>
                    <a:lumOff val="15000"/>
                  </a:schemeClr>
                </a:solidFill>
                <a:ea typeface="Times New Roman" panose="02020603050405020304" pitchFamily="18" charset="0"/>
              </a:rPr>
              <a:t>2.</a:t>
            </a:r>
            <a:r>
              <a:rPr lang="zh-TW" altLang="en-US" sz="1200" dirty="0">
                <a:solidFill>
                  <a:schemeClr val="tx1">
                    <a:lumMod val="85000"/>
                    <a:lumOff val="15000"/>
                  </a:schemeClr>
                </a:solidFill>
                <a:ea typeface="Times New Roman" panose="02020603050405020304" pitchFamily="18" charset="0"/>
              </a:rPr>
              <a:t>新增 </a:t>
            </a:r>
            <a:r>
              <a:rPr lang="en-US" altLang="zh-TW" sz="1200" dirty="0">
                <a:solidFill>
                  <a:schemeClr val="tx1">
                    <a:lumMod val="85000"/>
                    <a:lumOff val="15000"/>
                  </a:schemeClr>
                </a:solidFill>
                <a:ea typeface="Times New Roman" panose="02020603050405020304" pitchFamily="18" charset="0"/>
              </a:rPr>
              <a:t>Thêm mới</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    (1) [</a:t>
            </a:r>
            <a:r>
              <a:rPr lang="zh-TW" altLang="en-US" sz="1200" dirty="0">
                <a:solidFill>
                  <a:schemeClr val="tx1">
                    <a:lumMod val="85000"/>
                    <a:lumOff val="15000"/>
                  </a:schemeClr>
                </a:solidFill>
                <a:ea typeface="Times New Roman" panose="02020603050405020304" pitchFamily="18" charset="0"/>
              </a:rPr>
              <a:t>大分類名稱</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a:t>
            </a:r>
            <a:r>
              <a:rPr lang="en-US" altLang="zh-TW" sz="1200" dirty="0">
                <a:solidFill>
                  <a:schemeClr val="tx1">
                    <a:lumMod val="85000"/>
                    <a:lumOff val="15000"/>
                  </a:schemeClr>
                </a:solidFill>
                <a:ea typeface="Times New Roman" panose="02020603050405020304" pitchFamily="18" charset="0"/>
              </a:rPr>
              <a:t> </a:t>
            </a:r>
            <a:r>
              <a:rPr lang="zh-TW" altLang="en-US" sz="1200" dirty="0">
                <a:solidFill>
                  <a:schemeClr val="tx1">
                    <a:lumMod val="85000"/>
                    <a:lumOff val="15000"/>
                  </a:schemeClr>
                </a:solidFill>
                <a:ea typeface="Times New Roman" panose="02020603050405020304" pitchFamily="18" charset="0"/>
              </a:rPr>
              <a:t>必填 </a:t>
            </a:r>
            <a:r>
              <a:rPr lang="en-US" altLang="zh-TW" sz="1200" dirty="0">
                <a:solidFill>
                  <a:schemeClr val="tx1">
                    <a:lumMod val="85000"/>
                    <a:lumOff val="15000"/>
                  </a:schemeClr>
                </a:solidFill>
                <a:ea typeface="Times New Roman" panose="02020603050405020304" pitchFamily="18" charset="0"/>
              </a:rPr>
              <a:t>[tên phân loại lớn]:bắt buộc điền</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    (2) [</a:t>
            </a:r>
            <a:r>
              <a:rPr lang="zh-TW" altLang="en-US" sz="1200" dirty="0">
                <a:solidFill>
                  <a:schemeClr val="tx1">
                    <a:lumMod val="85000"/>
                    <a:lumOff val="15000"/>
                  </a:schemeClr>
                </a:solidFill>
                <a:ea typeface="Times New Roman" panose="02020603050405020304" pitchFamily="18" charset="0"/>
              </a:rPr>
              <a:t>是否可用</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 ：</a:t>
            </a:r>
            <a:r>
              <a:rPr lang="en-US" altLang="zh-TW" sz="1200" dirty="0">
                <a:solidFill>
                  <a:schemeClr val="tx1">
                    <a:lumMod val="85000"/>
                    <a:lumOff val="15000"/>
                  </a:schemeClr>
                </a:solidFill>
                <a:ea typeface="Times New Roman" panose="02020603050405020304" pitchFamily="18" charset="0"/>
              </a:rPr>
              <a:t> </a:t>
            </a:r>
            <a:r>
              <a:rPr lang="zh-TW" altLang="en-US" sz="1200" dirty="0">
                <a:solidFill>
                  <a:schemeClr val="tx1">
                    <a:lumMod val="85000"/>
                    <a:lumOff val="15000"/>
                  </a:schemeClr>
                </a:solidFill>
                <a:ea typeface="Times New Roman" panose="02020603050405020304" pitchFamily="18" charset="0"/>
              </a:rPr>
              <a:t>必選 </a:t>
            </a:r>
            <a:r>
              <a:rPr lang="en-US" altLang="zh-TW" sz="1200" dirty="0">
                <a:solidFill>
                  <a:schemeClr val="tx1">
                    <a:lumMod val="85000"/>
                    <a:lumOff val="15000"/>
                  </a:schemeClr>
                </a:solidFill>
                <a:ea typeface="Times New Roman" panose="02020603050405020304" pitchFamily="18" charset="0"/>
              </a:rPr>
              <a:t>[có áp dụng ko]: bắt buộc chọn</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    (3) </a:t>
            </a:r>
            <a:r>
              <a:rPr lang="zh-TW" altLang="en-US" sz="1200" dirty="0">
                <a:solidFill>
                  <a:schemeClr val="tx1">
                    <a:lumMod val="85000"/>
                    <a:lumOff val="15000"/>
                  </a:schemeClr>
                </a:solidFill>
                <a:ea typeface="Times New Roman" panose="02020603050405020304" pitchFamily="18" charset="0"/>
              </a:rPr>
              <a:t>點選</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新增</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鈕新增大分類</a:t>
            </a:r>
            <a:r>
              <a:rPr lang="en-US" altLang="zh-TW" sz="1200" dirty="0">
                <a:solidFill>
                  <a:schemeClr val="tx1">
                    <a:lumMod val="85000"/>
                    <a:lumOff val="15000"/>
                  </a:schemeClr>
                </a:solidFill>
                <a:ea typeface="Times New Roman" panose="02020603050405020304" pitchFamily="18" charset="0"/>
              </a:rPr>
              <a:t>    tích chọn[thêm mới]để thêm mới phân loại lớn</a:t>
            </a:r>
            <a:endParaRPr lang="en-US" altLang="zh-TW" sz="1200" dirty="0">
              <a:solidFill>
                <a:schemeClr val="tx1">
                  <a:lumMod val="85000"/>
                  <a:lumOff val="15000"/>
                </a:schemeClr>
              </a:solidFill>
              <a:ea typeface="Times New Roman" panose="02020603050405020304" pitchFamily="18" charset="0"/>
            </a:endParaRPr>
          </a:p>
        </p:txBody>
      </p:sp>
      <p:pic>
        <p:nvPicPr>
          <p:cNvPr id="1027" name="Picture 3"/>
          <p:cNvPicPr>
            <a:picLocks noChangeAspect="1" noChangeArrowheads="1"/>
          </p:cNvPicPr>
          <p:nvPr/>
        </p:nvPicPr>
        <p:blipFill>
          <a:blip r:embed="rId2"/>
          <a:srcRect/>
          <a:stretch>
            <a:fillRect/>
          </a:stretch>
        </p:blipFill>
        <p:spPr bwMode="auto">
          <a:xfrm>
            <a:off x="428596" y="2500306"/>
            <a:ext cx="6923737" cy="242889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矩形 7"/>
          <p:cNvSpPr/>
          <p:nvPr/>
        </p:nvSpPr>
        <p:spPr>
          <a:xfrm>
            <a:off x="428625" y="5000625"/>
            <a:ext cx="8359140" cy="255333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3.</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biên tập</a:t>
            </a:r>
            <a:r>
              <a:rPr lang="zh-TW" altLang="en-US" sz="1600" dirty="0">
                <a:solidFill>
                  <a:schemeClr val="tx1">
                    <a:lumMod val="85000"/>
                    <a:lumOff val="15000"/>
                  </a:schemeClr>
                </a:solidFill>
                <a:ea typeface="Times New Roman" panose="02020603050405020304" pitchFamily="18" charset="0"/>
              </a:rPr>
              <a:t>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a:solidFill>
                  <a:schemeClr val="tx1">
                    <a:lumMod val="85000"/>
                    <a:lumOff val="15000"/>
                  </a:schemeClr>
                </a:solidFill>
                <a:ea typeface="Times New Roman" panose="02020603050405020304" pitchFamily="18" charset="0"/>
              </a:rPr>
              <a:t>於</a:t>
            </a:r>
            <a:r>
              <a:rPr lang="en-US" altLang="zh-TW" sz="1600">
                <a:solidFill>
                  <a:schemeClr val="tx1">
                    <a:lumMod val="85000"/>
                    <a:lumOff val="15000"/>
                  </a:schemeClr>
                </a:solidFill>
                <a:ea typeface="Times New Roman" panose="02020603050405020304" pitchFamily="18" charset="0"/>
              </a:rPr>
              <a:t>[</a:t>
            </a:r>
            <a:r>
              <a:rPr lang="zh-TW" altLang="en-US" sz="1600">
                <a:solidFill>
                  <a:schemeClr val="tx1">
                    <a:lumMod val="85000"/>
                    <a:lumOff val="15000"/>
                  </a:schemeClr>
                </a:solidFill>
                <a:ea typeface="Times New Roman" panose="02020603050405020304" pitchFamily="18" charset="0"/>
              </a:rPr>
              <a:t>明細內容</a:t>
            </a:r>
            <a:r>
              <a:rPr lang="en-US" altLang="zh-TW" sz="160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中點選一筆資料，程式會將該筆資料帶至上方的</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大分類名稱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，修改後點選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鈕儲存修改資料 Nhấp vào một tài liệu trong [nội dung chi tiết], chương trình sẽ đưa dữ liệu đến [Tên danh mục lớn] và [Có áp dụng ko] ở trên cùng, sau đó nhấp vào nút [Chỉnh sửa] để lưu dữ liệu đã sửa đổi.</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4.</a:t>
            </a:r>
            <a:r>
              <a:rPr lang="zh-TW" altLang="en-US" sz="1600" dirty="0">
                <a:solidFill>
                  <a:schemeClr val="tx1">
                    <a:lumMod val="85000"/>
                    <a:lumOff val="15000"/>
                  </a:schemeClr>
                </a:solidFill>
                <a:ea typeface="Times New Roman" panose="02020603050405020304" pitchFamily="18" charset="0"/>
              </a:rPr>
              <a:t>刪除 </a:t>
            </a:r>
            <a:r>
              <a:rPr lang="en-US" altLang="zh-TW" sz="1600" dirty="0">
                <a:solidFill>
                  <a:schemeClr val="tx1">
                    <a:lumMod val="85000"/>
                    <a:lumOff val="15000"/>
                  </a:schemeClr>
                </a:solidFill>
                <a:ea typeface="Times New Roman" panose="02020603050405020304" pitchFamily="18" charset="0"/>
              </a:rPr>
              <a:t>Xóa</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同</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操作方式，點選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刪除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鈕儲存刪除資料，刪除動作僅將</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修改為</a:t>
            </a:r>
            <a:r>
              <a:rPr lang="en-US" altLang="zh-TW" sz="1600" dirty="0">
                <a:solidFill>
                  <a:schemeClr val="tx1">
                    <a:lumMod val="85000"/>
                    <a:lumOff val="15000"/>
                  </a:schemeClr>
                </a:solidFill>
                <a:ea typeface="Times New Roman" panose="02020603050405020304" pitchFamily="18" charset="0"/>
              </a:rPr>
              <a:t>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Với với thao tác [biên tập], nhấp vào nút [Xóa] để xóa dữ liệu. Hành động xóa sẽthay đổi [Có áp dụng ko] thành N.</a:t>
            </a:r>
            <a:endParaRPr lang="en-US" altLang="zh-TW" sz="1600" dirty="0">
              <a:solidFill>
                <a:schemeClr val="tx1">
                  <a:lumMod val="85000"/>
                  <a:lumOff val="15000"/>
                </a:schemeClr>
              </a:solidFill>
              <a:ea typeface="Times New Roman" panose="02020603050405020304" pitchFamily="18" charset="0"/>
            </a:endParaRPr>
          </a:p>
        </p:txBody>
      </p:sp>
      <p:sp>
        <p:nvSpPr>
          <p:cNvPr id="9" name="矩形 8"/>
          <p:cNvSpPr/>
          <p:nvPr/>
        </p:nvSpPr>
        <p:spPr>
          <a:xfrm>
            <a:off x="1142976" y="2857496"/>
            <a:ext cx="1143008" cy="214314"/>
          </a:xfrm>
          <a:prstGeom prst="rect">
            <a:avLst/>
          </a:prstGeom>
          <a:noFill/>
          <a:ln w="3175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571472" y="3857628"/>
            <a:ext cx="2286016" cy="214314"/>
          </a:xfrm>
          <a:prstGeom prst="rect">
            <a:avLst/>
          </a:prstGeom>
          <a:noFill/>
          <a:ln w="3175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857488" y="2857496"/>
            <a:ext cx="1428760" cy="214314"/>
          </a:xfrm>
          <a:prstGeom prst="rect">
            <a:avLst/>
          </a:prstGeom>
          <a:noFill/>
          <a:ln w="3175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6786578" y="3857628"/>
            <a:ext cx="500066" cy="285752"/>
          </a:xfrm>
          <a:prstGeom prst="rect">
            <a:avLst/>
          </a:prstGeom>
          <a:noFill/>
          <a:ln w="3175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a:latin typeface="Times New Roman" panose="02020603050405020304" pitchFamily="18" charset="0"/>
                <a:ea typeface="Times New Roman" panose="02020603050405020304" pitchFamily="18" charset="0"/>
              </a:rPr>
              <a:t>編輯次分類設定 </a:t>
            </a:r>
            <a:r>
              <a:rPr lang="en-US" altLang="zh-TW" sz="2400" b="1">
                <a:latin typeface="Times New Roman" panose="02020603050405020304" pitchFamily="18" charset="0"/>
                <a:ea typeface="Times New Roman" panose="02020603050405020304" pitchFamily="18" charset="0"/>
              </a:rPr>
              <a:t>Cài đặt phân loại nhỏ</a:t>
            </a:r>
            <a:endParaRPr lang="zh-TW" altLang="en-US" sz="2400" b="1" dirty="0">
              <a:latin typeface="Times New Roman" panose="02020603050405020304" pitchFamily="18" charset="0"/>
              <a:ea typeface="Times New Roman" panose="02020603050405020304" pitchFamily="18" charset="0"/>
            </a:endParaRPr>
          </a:p>
        </p:txBody>
      </p:sp>
      <p:pic>
        <p:nvPicPr>
          <p:cNvPr id="2050" name="Picture 2"/>
          <p:cNvPicPr>
            <a:picLocks noChangeAspect="1" noChangeArrowheads="1"/>
          </p:cNvPicPr>
          <p:nvPr/>
        </p:nvPicPr>
        <p:blipFill>
          <a:blip r:embed="rId1"/>
          <a:srcRect/>
          <a:stretch>
            <a:fillRect/>
          </a:stretch>
        </p:blipFill>
        <p:spPr bwMode="auto">
          <a:xfrm>
            <a:off x="428596" y="1571612"/>
            <a:ext cx="7429520" cy="2886288"/>
          </a:xfrm>
          <a:prstGeom prst="rect">
            <a:avLst/>
          </a:prstGeom>
          <a:noFill/>
          <a:ln w="9525">
            <a:noFill/>
            <a:miter lim="800000"/>
            <a:headEnd/>
            <a:tailEnd/>
          </a:ln>
          <a:effectLst/>
        </p:spPr>
      </p:pic>
      <p:sp>
        <p:nvSpPr>
          <p:cNvPr id="6" name="文字方塊 5"/>
          <p:cNvSpPr txBox="1"/>
          <p:nvPr/>
        </p:nvSpPr>
        <p:spPr>
          <a:xfrm>
            <a:off x="5429256" y="1714488"/>
            <a:ext cx="302894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7" name="文字方塊 6"/>
          <p:cNvSpPr txBox="1"/>
          <p:nvPr/>
        </p:nvSpPr>
        <p:spPr>
          <a:xfrm>
            <a:off x="1928794" y="2000240"/>
            <a:ext cx="271464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a:t>
            </a:r>
            <a:r>
              <a:rPr lang="zh-TW" altLang="en-US" sz="1800" b="1">
                <a:solidFill>
                  <a:srgbClr val="CC3300"/>
                </a:solidFill>
                <a:ea typeface="Times New Roman" panose="02020603050405020304" pitchFamily="18" charset="0"/>
              </a:rPr>
              <a:t>能列 </a:t>
            </a:r>
            <a:r>
              <a:rPr lang="en-US" altLang="zh-TW" sz="1800" b="1">
                <a:solidFill>
                  <a:srgbClr val="CC3300"/>
                </a:solidFill>
                <a:ea typeface="Times New Roman" panose="02020603050405020304" pitchFamily="18" charset="0"/>
              </a:rPr>
              <a:t>thanh công cụ</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1857356" y="3000372"/>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en-US" altLang="zh-TW" sz="1800" b="1">
              <a:solidFill>
                <a:srgbClr val="CC3300"/>
              </a:solidFill>
              <a:ea typeface="Times New Roman" panose="02020603050405020304" pitchFamily="18" charset="0"/>
            </a:endParaRPr>
          </a:p>
          <a:p>
            <a:r>
              <a:rPr lang="en-US" altLang="zh-TW" sz="1800" b="1">
                <a:solidFill>
                  <a:srgbClr val="CC3300"/>
                </a:solidFill>
                <a:ea typeface="Times New Roman" panose="02020603050405020304" pitchFamily="18" charset="0"/>
              </a:rPr>
              <a:t>Nội dung chi tiết</a:t>
            </a:r>
            <a:endParaRPr lang="zh-TW" altLang="en-US" sz="1800" b="1" dirty="0">
              <a:solidFill>
                <a:srgbClr val="CC3300"/>
              </a:solidFill>
              <a:ea typeface="Times New Roman" panose="02020603050405020304" pitchFamily="18" charset="0"/>
            </a:endParaRPr>
          </a:p>
        </p:txBody>
      </p:sp>
      <p:cxnSp>
        <p:nvCxnSpPr>
          <p:cNvPr id="9" name="肘形接點 8"/>
          <p:cNvCxnSpPr>
            <a:stCxn id="2050" idx="3"/>
            <a:endCxn id="12" idx="3"/>
          </p:cNvCxnSpPr>
          <p:nvPr/>
        </p:nvCxnSpPr>
        <p:spPr>
          <a:xfrm>
            <a:off x="7858116" y="3014756"/>
            <a:ext cx="47754" cy="1726529"/>
          </a:xfrm>
          <a:prstGeom prst="bentConnector3">
            <a:avLst>
              <a:gd name="adj1" fmla="val 578703"/>
            </a:avLst>
          </a:prstGeom>
          <a:ln w="28575">
            <a:solidFill>
              <a:srgbClr val="0070C0"/>
            </a:solidFill>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sp>
        <p:nvSpPr>
          <p:cNvPr id="12" name="文字方塊 11"/>
          <p:cNvSpPr txBox="1"/>
          <p:nvPr/>
        </p:nvSpPr>
        <p:spPr>
          <a:xfrm>
            <a:off x="4643438" y="4572008"/>
            <a:ext cx="3262432" cy="338554"/>
          </a:xfrm>
          <a:prstGeom prst="rect">
            <a:avLst/>
          </a:prstGeom>
          <a:noFill/>
        </p:spPr>
        <p:txBody>
          <a:bodyPr wrap="none" rtlCol="0">
            <a:spAutoFit/>
          </a:bodyPr>
          <a:lstStyle/>
          <a:p>
            <a:r>
              <a:rPr lang="zh-TW" altLang="en-US" sz="1600" dirty="0">
                <a:ea typeface="Times New Roman" panose="02020603050405020304" pitchFamily="18" charset="0"/>
              </a:rPr>
              <a:t>連結設定該次分類之品名組成規則</a:t>
            </a:r>
            <a:endParaRPr lang="zh-TW" altLang="en-US" sz="1600" dirty="0">
              <a:ea typeface="Times New Roman" panose="02020603050405020304" pitchFamily="18" charset="0"/>
            </a:endParaRPr>
          </a:p>
        </p:txBody>
      </p:sp>
      <p:sp>
        <p:nvSpPr>
          <p:cNvPr id="17" name="矩形 16"/>
          <p:cNvSpPr/>
          <p:nvPr/>
        </p:nvSpPr>
        <p:spPr>
          <a:xfrm>
            <a:off x="0" y="928670"/>
            <a:ext cx="9144000" cy="46166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功能說明</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設定品名之次</a:t>
            </a:r>
            <a:r>
              <a:rPr lang="zh-TW" altLang="en-US">
                <a:solidFill>
                  <a:schemeClr val="accent4"/>
                </a:solidFill>
                <a:ea typeface="Times New Roman" panose="02020603050405020304" pitchFamily="18" charset="0"/>
              </a:rPr>
              <a:t>分類 </a:t>
            </a:r>
            <a:r>
              <a:rPr lang="en-US" altLang="zh-TW">
                <a:solidFill>
                  <a:schemeClr val="accent4"/>
                </a:solidFill>
                <a:ea typeface="Times New Roman" panose="02020603050405020304" pitchFamily="18" charset="0"/>
              </a:rPr>
              <a:t>Chức năng: cài đặt phân loại nhóm nhỏ</a:t>
            </a:r>
            <a:endParaRPr lang="en-US" altLang="zh-TW" dirty="0">
              <a:solidFill>
                <a:schemeClr val="accent4"/>
              </a:solidFill>
              <a:ea typeface="Times New Roman" panose="02020603050405020304" pitchFamily="18" charset="0"/>
            </a:endParaRPr>
          </a:p>
        </p:txBody>
      </p:sp>
      <p:sp>
        <p:nvSpPr>
          <p:cNvPr id="18" name="矩形 17"/>
          <p:cNvSpPr/>
          <p:nvPr/>
        </p:nvSpPr>
        <p:spPr>
          <a:xfrm>
            <a:off x="500034" y="5000636"/>
            <a:ext cx="7816382" cy="1323439"/>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a:t>
            </a:r>
            <a:r>
              <a:rPr lang="zh-TW" altLang="en-US" sz="1600" dirty="0">
                <a:solidFill>
                  <a:schemeClr val="tx1">
                    <a:lumMod val="85000"/>
                    <a:lumOff val="15000"/>
                  </a:schemeClr>
                </a:solidFill>
                <a:ea typeface="Times New Roman" panose="02020603050405020304" pitchFamily="18" charset="0"/>
              </a:rPr>
              <a:t>查</a:t>
            </a:r>
            <a:r>
              <a:rPr lang="zh-TW" altLang="en-US" sz="1600">
                <a:solidFill>
                  <a:schemeClr val="tx1">
                    <a:lumMod val="85000"/>
                    <a:lumOff val="15000"/>
                  </a:schemeClr>
                </a:solidFill>
                <a:ea typeface="Times New Roman" panose="02020603050405020304" pitchFamily="18" charset="0"/>
              </a:rPr>
              <a:t>詢 </a:t>
            </a:r>
            <a:r>
              <a:rPr lang="en-US" altLang="zh-TW" sz="1600">
                <a:solidFill>
                  <a:schemeClr val="tx1">
                    <a:lumMod val="85000"/>
                    <a:lumOff val="15000"/>
                  </a:schemeClr>
                </a:solidFill>
                <a:ea typeface="Times New Roman" panose="02020603050405020304" pitchFamily="18" charset="0"/>
              </a:rPr>
              <a:t>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為選填，</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非</a:t>
            </a:r>
            <a:r>
              <a:rPr lang="zh-TW" altLang="en-US" sz="1600">
                <a:solidFill>
                  <a:schemeClr val="tx1">
                    <a:lumMod val="85000"/>
                    <a:lumOff val="15000"/>
                  </a:schemeClr>
                </a:solidFill>
                <a:ea typeface="Times New Roman" panose="02020603050405020304" pitchFamily="18" charset="0"/>
              </a:rPr>
              <a:t>必選</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[Tên phân loại trung bình] và [Tên danh mục phụ] là tùy chọn, [có áp dụng không] là bắt buộc chọn</a:t>
            </a:r>
            <a:endParaRPr lang="en-US" altLang="zh-TW" sz="1600">
              <a:solidFill>
                <a:schemeClr val="tx1">
                  <a:lumMod val="85000"/>
                  <a:lumOff val="15000"/>
                </a:schemeClr>
              </a:solidFill>
              <a:ea typeface="Times New Roman" panose="02020603050405020304" pitchFamily="18" charset="0"/>
            </a:endParaRPr>
          </a:p>
          <a:p>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a:latin typeface="Times New Roman" panose="02020603050405020304" pitchFamily="18" charset="0"/>
                <a:ea typeface="Times New Roman" panose="02020603050405020304" pitchFamily="18" charset="0"/>
              </a:rPr>
              <a:t>編輯次分類設定 </a:t>
            </a:r>
            <a:r>
              <a:rPr lang="en-US" altLang="zh-TW" sz="2800" b="1">
                <a:latin typeface="Times New Roman" panose="02020603050405020304" pitchFamily="18" charset="0"/>
                <a:ea typeface="Times New Roman" panose="02020603050405020304" pitchFamily="18" charset="0"/>
              </a:rPr>
              <a:t>Cài đặt phân loại nhỏ</a:t>
            </a:r>
            <a:endParaRPr lang="zh-TW" altLang="en-US" sz="2800" b="1" dirty="0">
              <a:latin typeface="Times New Roman" panose="02020603050405020304" pitchFamily="18" charset="0"/>
              <a:ea typeface="Times New Roman" panose="02020603050405020304" pitchFamily="18" charset="0"/>
            </a:endParaRPr>
          </a:p>
        </p:txBody>
      </p:sp>
      <p:sp>
        <p:nvSpPr>
          <p:cNvPr id="5" name="矩形 4"/>
          <p:cNvSpPr/>
          <p:nvPr/>
        </p:nvSpPr>
        <p:spPr>
          <a:xfrm>
            <a:off x="357158" y="3071810"/>
            <a:ext cx="8286808" cy="2062103"/>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a:t>
            </a:r>
            <a:r>
              <a:rPr lang="zh-TW" altLang="en-US" sz="1600" dirty="0">
                <a:solidFill>
                  <a:schemeClr val="tx1">
                    <a:lumMod val="85000"/>
                    <a:lumOff val="15000"/>
                  </a:schemeClr>
                </a:solidFill>
                <a:ea typeface="Times New Roman" panose="02020603050405020304" pitchFamily="18" charset="0"/>
              </a:rPr>
              <a:t>新</a:t>
            </a:r>
            <a:r>
              <a:rPr lang="zh-TW" altLang="en-US" sz="1600">
                <a:solidFill>
                  <a:schemeClr val="tx1">
                    <a:lumMod val="85000"/>
                    <a:lumOff val="15000"/>
                  </a:schemeClr>
                </a:solidFill>
                <a:ea typeface="Times New Roman" panose="02020603050405020304" pitchFamily="18" charset="0"/>
              </a:rPr>
              <a:t>增 </a:t>
            </a:r>
            <a:r>
              <a:rPr lang="en-US" altLang="zh-TW" sz="1600">
                <a:solidFill>
                  <a:schemeClr val="tx1">
                    <a:lumMod val="85000"/>
                    <a:lumOff val="15000"/>
                  </a:schemeClr>
                </a:solidFill>
                <a:ea typeface="Times New Roman" panose="02020603050405020304" pitchFamily="18" charset="0"/>
              </a:rPr>
              <a:t>Thêm mới</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：為填寫方式，輸入值必須與存在之中分類名稱</a:t>
            </a:r>
            <a:r>
              <a:rPr lang="zh-TW" altLang="en-US" sz="1600">
                <a:solidFill>
                  <a:schemeClr val="tx1">
                    <a:lumMod val="85000"/>
                    <a:lumOff val="15000"/>
                  </a:schemeClr>
                </a:solidFill>
                <a:ea typeface="Times New Roman" panose="02020603050405020304" pitchFamily="18" charset="0"/>
              </a:rPr>
              <a:t>相同</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[tên phân loại vừa]: là ph</a:t>
            </a:r>
            <a:r>
              <a:rPr lang="vi-VN" altLang="zh-TW" sz="1600">
                <a:solidFill>
                  <a:schemeClr val="tx1">
                    <a:lumMod val="85000"/>
                    <a:lumOff val="15000"/>
                  </a:schemeClr>
                </a:solidFill>
                <a:ea typeface="Times New Roman" panose="02020603050405020304" pitchFamily="18" charset="0"/>
              </a:rPr>
              <a:t>ư</a:t>
            </a:r>
            <a:r>
              <a:rPr lang="en-US" altLang="zh-TW" sz="1600">
                <a:solidFill>
                  <a:schemeClr val="tx1">
                    <a:lumMod val="85000"/>
                    <a:lumOff val="15000"/>
                  </a:schemeClr>
                </a:solidFill>
                <a:ea typeface="Times New Roman" panose="02020603050405020304" pitchFamily="18" charset="0"/>
              </a:rPr>
              <a:t>ơng thức điền, Giá trị nhập vào phải giống với tên phân loại hiện có</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    </a:t>
            </a:r>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次分類名稱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：不同之</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可存在相同之</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次分類名</a:t>
            </a:r>
            <a:r>
              <a:rPr lang="zh-TW" altLang="en-US" sz="1600">
                <a:solidFill>
                  <a:schemeClr val="tx1">
                    <a:lumMod val="85000"/>
                    <a:lumOff val="15000"/>
                  </a:schemeClr>
                </a:solidFill>
                <a:ea typeface="Times New Roman" panose="02020603050405020304" pitchFamily="18" charset="0"/>
              </a:rPr>
              <a:t>稱</a:t>
            </a:r>
            <a:r>
              <a:rPr lang="en-US" altLang="zh-TW" sz="1600">
                <a:solidFill>
                  <a:schemeClr val="tx1">
                    <a:lumMod val="85000"/>
                    <a:lumOff val="15000"/>
                  </a:schemeClr>
                </a:solidFill>
                <a:ea typeface="Times New Roman" panose="02020603050405020304" pitchFamily="18" charset="0"/>
              </a:rPr>
              <a:t>]</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[tên phân loại nhỏ]: [Tên phân loại vừa] khác nhau có thể có cùng xuất hiện trong [tên phân loại nhỏ]</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a:t>
            </a:r>
            <a:r>
              <a:rPr lang="zh-TW" altLang="en-US" sz="1600">
                <a:solidFill>
                  <a:schemeClr val="tx1">
                    <a:lumMod val="85000"/>
                    <a:lumOff val="15000"/>
                  </a:schemeClr>
                </a:solidFill>
                <a:ea typeface="Times New Roman" panose="02020603050405020304" pitchFamily="18" charset="0"/>
              </a:rPr>
              <a:t>必選 </a:t>
            </a:r>
            <a:r>
              <a:rPr lang="en-US" altLang="zh-TW" sz="1600">
                <a:solidFill>
                  <a:schemeClr val="tx1">
                    <a:lumMod val="85000"/>
                    <a:lumOff val="15000"/>
                  </a:schemeClr>
                </a:solidFill>
                <a:ea typeface="Times New Roman" panose="02020603050405020304" pitchFamily="18" charset="0"/>
              </a:rPr>
              <a:t>[có đ</a:t>
            </a:r>
            <a:r>
              <a:rPr lang="vi-VN" altLang="zh-TW" sz="1600">
                <a:solidFill>
                  <a:schemeClr val="tx1">
                    <a:lumMod val="85000"/>
                    <a:lumOff val="15000"/>
                  </a:schemeClr>
                </a:solidFill>
                <a:ea typeface="Times New Roman" panose="02020603050405020304" pitchFamily="18" charset="0"/>
              </a:rPr>
              <a:t>ư</a:t>
            </a:r>
            <a:r>
              <a:rPr lang="en-US" altLang="zh-TW" sz="1600">
                <a:solidFill>
                  <a:schemeClr val="tx1">
                    <a:lumMod val="85000"/>
                    <a:lumOff val="15000"/>
                  </a:schemeClr>
                </a:solidFill>
                <a:ea typeface="Times New Roman" panose="02020603050405020304" pitchFamily="18" charset="0"/>
              </a:rPr>
              <a:t>ợc áp dụng]: Bắt buộc 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(4)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鈕新增</a:t>
            </a:r>
            <a:r>
              <a:rPr lang="zh-TW" altLang="en-US" sz="1600">
                <a:solidFill>
                  <a:schemeClr val="tx1">
                    <a:lumMod val="85000"/>
                    <a:lumOff val="15000"/>
                  </a:schemeClr>
                </a:solidFill>
                <a:ea typeface="Times New Roman" panose="02020603050405020304" pitchFamily="18" charset="0"/>
              </a:rPr>
              <a:t>資料 </a:t>
            </a:r>
            <a:r>
              <a:rPr lang="en-US" altLang="zh-TW" sz="1600">
                <a:solidFill>
                  <a:schemeClr val="tx1">
                    <a:lumMod val="85000"/>
                    <a:lumOff val="15000"/>
                  </a:schemeClr>
                </a:solidFill>
                <a:ea typeface="Times New Roman" panose="02020603050405020304" pitchFamily="18" charset="0"/>
              </a:rPr>
              <a:t>Chọn [thêm mới] để thêm mới tài liệu</a:t>
            </a:r>
            <a:endParaRPr lang="zh-TW" altLang="en-US" sz="1600" dirty="0">
              <a:solidFill>
                <a:schemeClr val="tx1">
                  <a:lumMod val="85000"/>
                  <a:lumOff val="15000"/>
                </a:schemeClr>
              </a:solidFill>
              <a:ea typeface="Times New Roman" panose="02020603050405020304" pitchFamily="18" charset="0"/>
            </a:endParaRPr>
          </a:p>
        </p:txBody>
      </p:sp>
      <p:pic>
        <p:nvPicPr>
          <p:cNvPr id="3074" name="Picture 2"/>
          <p:cNvPicPr>
            <a:picLocks noChangeAspect="1" noChangeArrowheads="1"/>
          </p:cNvPicPr>
          <p:nvPr/>
        </p:nvPicPr>
        <p:blipFill>
          <a:blip r:embed="rId1"/>
          <a:srcRect/>
          <a:stretch>
            <a:fillRect/>
          </a:stretch>
        </p:blipFill>
        <p:spPr bwMode="auto">
          <a:xfrm>
            <a:off x="428596" y="1357298"/>
            <a:ext cx="8143900" cy="146857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編輯次分類</a:t>
            </a:r>
            <a:r>
              <a:rPr lang="zh-TW" altLang="en-US" sz="2400" b="1">
                <a:latin typeface="Times New Roman" panose="02020603050405020304" pitchFamily="18" charset="0"/>
                <a:ea typeface="Times New Roman" panose="02020603050405020304" pitchFamily="18" charset="0"/>
              </a:rPr>
              <a:t>設定 </a:t>
            </a:r>
            <a:r>
              <a:rPr lang="en-US" altLang="zh-TW" sz="2400" b="1">
                <a:latin typeface="Times New Roman" panose="02020603050405020304" pitchFamily="18" charset="0"/>
                <a:ea typeface="Times New Roman" panose="02020603050405020304" pitchFamily="18" charset="0"/>
              </a:rPr>
              <a:t>Biên tập phân loại nhỏ </a:t>
            </a:r>
            <a:endParaRPr lang="zh-TW" altLang="en-US" sz="2400" b="1" dirty="0">
              <a:latin typeface="Times New Roman" panose="02020603050405020304" pitchFamily="18" charset="0"/>
              <a:ea typeface="Times New Roman" panose="02020603050405020304" pitchFamily="18" charset="0"/>
            </a:endParaRPr>
          </a:p>
        </p:txBody>
      </p:sp>
      <p:pic>
        <p:nvPicPr>
          <p:cNvPr id="4098" name="Picture 2"/>
          <p:cNvPicPr>
            <a:picLocks noChangeAspect="1" noChangeArrowheads="1"/>
          </p:cNvPicPr>
          <p:nvPr/>
        </p:nvPicPr>
        <p:blipFill>
          <a:blip r:embed="rId1"/>
          <a:srcRect/>
          <a:stretch>
            <a:fillRect/>
          </a:stretch>
        </p:blipFill>
        <p:spPr bwMode="auto">
          <a:xfrm>
            <a:off x="928662" y="1428736"/>
            <a:ext cx="7500990" cy="19371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7" name="直線單箭頭接點 6"/>
          <p:cNvCxnSpPr/>
          <p:nvPr/>
        </p:nvCxnSpPr>
        <p:spPr>
          <a:xfrm rot="5400000" flipH="1" flipV="1">
            <a:off x="3179753" y="2249479"/>
            <a:ext cx="642942" cy="1588"/>
          </a:xfrm>
          <a:prstGeom prst="straightConnector1">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9" name="矩形 8"/>
          <p:cNvSpPr/>
          <p:nvPr/>
        </p:nvSpPr>
        <p:spPr>
          <a:xfrm>
            <a:off x="857192" y="3571876"/>
            <a:ext cx="7643898" cy="138499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400" dirty="0">
                <a:solidFill>
                  <a:schemeClr val="tx1">
                    <a:lumMod val="85000"/>
                    <a:lumOff val="15000"/>
                  </a:schemeClr>
                </a:solidFill>
                <a:ea typeface="Times New Roman" panose="02020603050405020304" pitchFamily="18" charset="0"/>
              </a:rPr>
              <a:t>2. </a:t>
            </a:r>
            <a:r>
              <a:rPr lang="zh-TW" altLang="en-US" sz="1400" dirty="0">
                <a:solidFill>
                  <a:schemeClr val="tx1">
                    <a:lumMod val="85000"/>
                    <a:lumOff val="15000"/>
                  </a:schemeClr>
                </a:solidFill>
                <a:ea typeface="Times New Roman" panose="02020603050405020304" pitchFamily="18" charset="0"/>
              </a:rPr>
              <a:t>編</a:t>
            </a:r>
            <a:r>
              <a:rPr lang="zh-TW" altLang="en-US" sz="1400">
                <a:solidFill>
                  <a:schemeClr val="tx1">
                    <a:lumMod val="85000"/>
                    <a:lumOff val="15000"/>
                  </a:schemeClr>
                </a:solidFill>
                <a:ea typeface="Times New Roman" panose="02020603050405020304" pitchFamily="18" charset="0"/>
              </a:rPr>
              <a:t>輯 </a:t>
            </a:r>
            <a:r>
              <a:rPr lang="en-US" altLang="zh-TW" sz="1400">
                <a:solidFill>
                  <a:schemeClr val="tx1">
                    <a:lumMod val="85000"/>
                    <a:lumOff val="15000"/>
                  </a:schemeClr>
                </a:solidFill>
                <a:ea typeface="Times New Roman" panose="02020603050405020304" pitchFamily="18" charset="0"/>
              </a:rPr>
              <a:t>Biên tập</a:t>
            </a:r>
            <a:endParaRPr lang="en-US" altLang="zh-TW"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    (1) </a:t>
            </a:r>
            <a:r>
              <a:rPr lang="zh-TW" altLang="en-US" sz="1400" dirty="0">
                <a:solidFill>
                  <a:schemeClr val="tx1">
                    <a:lumMod val="85000"/>
                    <a:lumOff val="15000"/>
                  </a:schemeClr>
                </a:solidFill>
                <a:ea typeface="Times New Roman" panose="02020603050405020304" pitchFamily="18" charset="0"/>
              </a:rPr>
              <a:t>點選一筆資料後，系統會將該筆資料帶至上方選項欄</a:t>
            </a:r>
            <a:r>
              <a:rPr lang="zh-TW" altLang="en-US" sz="1400">
                <a:solidFill>
                  <a:schemeClr val="tx1">
                    <a:lumMod val="85000"/>
                    <a:lumOff val="15000"/>
                  </a:schemeClr>
                </a:solidFill>
                <a:ea typeface="Times New Roman" panose="02020603050405020304" pitchFamily="18" charset="0"/>
              </a:rPr>
              <a:t>位中</a:t>
            </a:r>
            <a:endParaRPr lang="en-US" altLang="zh-TW" sz="1400">
              <a:solidFill>
                <a:schemeClr val="tx1">
                  <a:lumMod val="85000"/>
                  <a:lumOff val="15000"/>
                </a:schemeClr>
              </a:solidFill>
              <a:ea typeface="Times New Roman" panose="02020603050405020304" pitchFamily="18" charset="0"/>
            </a:endParaRPr>
          </a:p>
          <a:p>
            <a:r>
              <a:rPr lang="zh-TW" altLang="en-US" sz="1400">
                <a:solidFill>
                  <a:schemeClr val="tx1">
                    <a:lumMod val="85000"/>
                    <a:lumOff val="15000"/>
                  </a:schemeClr>
                </a:solidFill>
                <a:ea typeface="Times New Roman" panose="02020603050405020304" pitchFamily="18" charset="0"/>
              </a:rPr>
              <a:t> </a:t>
            </a:r>
            <a:r>
              <a:rPr lang="en-US" altLang="zh-TW" sz="1400">
                <a:solidFill>
                  <a:schemeClr val="tx1">
                    <a:lumMod val="85000"/>
                    <a:lumOff val="15000"/>
                  </a:schemeClr>
                </a:solidFill>
                <a:ea typeface="Times New Roman" panose="02020603050405020304" pitchFamily="18" charset="0"/>
              </a:rPr>
              <a:t>Tích chọn tài liệu, hệ thống sẽ hiện tài liệu lên đầu</a:t>
            </a:r>
            <a:endParaRPr lang="en-US" altLang="zh-TW"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    (2) </a:t>
            </a:r>
            <a:r>
              <a:rPr lang="zh-TW" altLang="en-US" sz="1400" dirty="0">
                <a:solidFill>
                  <a:schemeClr val="tx1">
                    <a:lumMod val="85000"/>
                    <a:lumOff val="15000"/>
                  </a:schemeClr>
                </a:solidFill>
                <a:ea typeface="Times New Roman" panose="02020603050405020304" pitchFamily="18" charset="0"/>
              </a:rPr>
              <a:t>修改</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中分類名稱</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次分類名稱</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及</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是否可用</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，點選</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編輯</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鈕儲存</a:t>
            </a:r>
            <a:r>
              <a:rPr lang="zh-TW" altLang="en-US" sz="1400">
                <a:solidFill>
                  <a:schemeClr val="tx1">
                    <a:lumMod val="85000"/>
                    <a:lumOff val="15000"/>
                  </a:schemeClr>
                </a:solidFill>
                <a:ea typeface="Times New Roman" panose="02020603050405020304" pitchFamily="18" charset="0"/>
              </a:rPr>
              <a:t>資料</a:t>
            </a:r>
            <a:endParaRPr lang="en-US" altLang="zh-TW" sz="1400">
              <a:solidFill>
                <a:schemeClr val="tx1">
                  <a:lumMod val="85000"/>
                  <a:lumOff val="15000"/>
                </a:schemeClr>
              </a:solidFill>
              <a:ea typeface="Times New Roman" panose="02020603050405020304" pitchFamily="18" charset="0"/>
            </a:endParaRPr>
          </a:p>
          <a:p>
            <a:r>
              <a:rPr lang="en-US" altLang="zh-TW" sz="1400">
                <a:solidFill>
                  <a:schemeClr val="tx1">
                    <a:lumMod val="85000"/>
                    <a:lumOff val="15000"/>
                  </a:schemeClr>
                </a:solidFill>
                <a:ea typeface="Times New Roman" panose="02020603050405020304" pitchFamily="18" charset="0"/>
              </a:rPr>
              <a:t>Sửa[tên phân loại vừa] [tên phân loại nhỏ] và [có thể áp dụng], tích chọn[biên tập]để l</a:t>
            </a:r>
            <a:r>
              <a:rPr lang="vi-VN" altLang="zh-TW" sz="1400">
                <a:solidFill>
                  <a:schemeClr val="tx1">
                    <a:lumMod val="85000"/>
                    <a:lumOff val="15000"/>
                  </a:schemeClr>
                </a:solidFill>
                <a:ea typeface="Times New Roman" panose="02020603050405020304" pitchFamily="18" charset="0"/>
              </a:rPr>
              <a:t>ư</a:t>
            </a:r>
            <a:r>
              <a:rPr lang="en-US" altLang="zh-TW" sz="1400">
                <a:solidFill>
                  <a:schemeClr val="tx1">
                    <a:lumMod val="85000"/>
                    <a:lumOff val="15000"/>
                  </a:schemeClr>
                </a:solidFill>
                <a:ea typeface="Times New Roman" panose="02020603050405020304" pitchFamily="18" charset="0"/>
              </a:rPr>
              <a:t>u tài liệu</a:t>
            </a:r>
            <a:endParaRPr lang="en-US" altLang="zh-TW" sz="1400">
              <a:solidFill>
                <a:schemeClr val="tx1">
                  <a:lumMod val="85000"/>
                  <a:lumOff val="15000"/>
                </a:schemeClr>
              </a:solidFill>
              <a:ea typeface="Times New Roman" panose="02020603050405020304" pitchFamily="18" charset="0"/>
            </a:endParaRPr>
          </a:p>
          <a:p>
            <a:endParaRPr lang="zh-TW" altLang="en-US" sz="1400" dirty="0">
              <a:solidFill>
                <a:schemeClr val="tx1">
                  <a:lumMod val="85000"/>
                  <a:lumOff val="15000"/>
                </a:schemeClr>
              </a:solidFill>
              <a:ea typeface="Times New Roman" panose="02020603050405020304" pitchFamily="18" charset="0"/>
            </a:endParaRPr>
          </a:p>
        </p:txBody>
      </p:sp>
      <p:sp>
        <p:nvSpPr>
          <p:cNvPr id="10" name="矩形 9"/>
          <p:cNvSpPr/>
          <p:nvPr/>
        </p:nvSpPr>
        <p:spPr>
          <a:xfrm>
            <a:off x="857224" y="4643446"/>
            <a:ext cx="7643898" cy="1815882"/>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刪</a:t>
            </a:r>
            <a:r>
              <a:rPr lang="zh-TW" altLang="en-US" sz="1600">
                <a:solidFill>
                  <a:schemeClr val="tx1">
                    <a:lumMod val="85000"/>
                    <a:lumOff val="15000"/>
                  </a:schemeClr>
                </a:solidFill>
                <a:ea typeface="Times New Roman" panose="02020603050405020304" pitchFamily="18" charset="0"/>
              </a:rPr>
              <a:t>除 </a:t>
            </a:r>
            <a:r>
              <a:rPr lang="en-US" altLang="zh-TW" sz="1600">
                <a:solidFill>
                  <a:schemeClr val="tx1">
                    <a:lumMod val="85000"/>
                    <a:lumOff val="15000"/>
                  </a:schemeClr>
                </a:solidFill>
                <a:ea typeface="Times New Roman" panose="02020603050405020304" pitchFamily="18" charset="0"/>
              </a:rPr>
              <a:t>Xóa</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點選一筆資料後，系統會將該筆資料帶至上方選項欄</a:t>
            </a:r>
            <a:r>
              <a:rPr lang="zh-TW" altLang="en-US" sz="1600">
                <a:solidFill>
                  <a:schemeClr val="tx1">
                    <a:lumMod val="85000"/>
                    <a:lumOff val="15000"/>
                  </a:schemeClr>
                </a:solidFill>
                <a:ea typeface="Times New Roman" panose="02020603050405020304" pitchFamily="18" charset="0"/>
              </a:rPr>
              <a:t>位中中 </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Tích chọn tài liệu, hệ thống sẽ hiện tài liệu lên đầu</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修改</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刪除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鈕進行刪除，刪除</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動作僅將</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修改</a:t>
            </a:r>
            <a:r>
              <a:rPr lang="zh-TW" altLang="en-US" sz="1600">
                <a:solidFill>
                  <a:schemeClr val="tx1">
                    <a:lumMod val="85000"/>
                    <a:lumOff val="15000"/>
                  </a:schemeClr>
                </a:solidFill>
                <a:ea typeface="Times New Roman" panose="02020603050405020304" pitchFamily="18" charset="0"/>
              </a:rPr>
              <a:t>為</a:t>
            </a:r>
            <a:r>
              <a:rPr lang="en-US" altLang="zh-TW" sz="1600">
                <a:solidFill>
                  <a:schemeClr val="tx1">
                    <a:lumMod val="85000"/>
                    <a:lumOff val="15000"/>
                  </a:schemeClr>
                </a:solidFill>
                <a:ea typeface="Times New Roman" panose="02020603050405020304" pitchFamily="18" charset="0"/>
              </a:rPr>
              <a:t>N </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Sửa[tên phân loại vừa] [tên phân loại nhỏ] và [có thể áp dụng], tích chọn [xóa] để xóa, Hành động xóa chỉ thay đổi [có áp dụng không] thành N</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800" b="1" dirty="0">
                <a:latin typeface="Times New Roman" panose="02020603050405020304" pitchFamily="18" charset="0"/>
                <a:ea typeface="Times New Roman" panose="02020603050405020304" pitchFamily="18" charset="0"/>
              </a:rPr>
              <a:t>品名組成</a:t>
            </a:r>
            <a:r>
              <a:rPr lang="zh-TW" altLang="en-US" sz="2800" b="1">
                <a:latin typeface="Times New Roman" panose="02020603050405020304" pitchFamily="18" charset="0"/>
                <a:ea typeface="Times New Roman" panose="02020603050405020304" pitchFamily="18" charset="0"/>
              </a:rPr>
              <a:t>設定 </a:t>
            </a:r>
            <a:r>
              <a:rPr lang="en-US" altLang="zh-TW" sz="2800" b="1">
                <a:latin typeface="Times New Roman" panose="02020603050405020304" pitchFamily="18" charset="0"/>
                <a:ea typeface="Times New Roman" panose="02020603050405020304" pitchFamily="18" charset="0"/>
              </a:rPr>
              <a:t>Cài đặt tên sản phẩm</a:t>
            </a:r>
            <a:endParaRPr lang="zh-TW" altLang="en-US" sz="2800" b="1" dirty="0">
              <a:latin typeface="Times New Roman" panose="02020603050405020304" pitchFamily="18" charset="0"/>
              <a:ea typeface="Times New Roman" panose="02020603050405020304" pitchFamily="18" charset="0"/>
            </a:endParaRPr>
          </a:p>
        </p:txBody>
      </p:sp>
      <p:pic>
        <p:nvPicPr>
          <p:cNvPr id="5124" name="Picture 4"/>
          <p:cNvPicPr>
            <a:picLocks noChangeAspect="1" noChangeArrowheads="1"/>
          </p:cNvPicPr>
          <p:nvPr/>
        </p:nvPicPr>
        <p:blipFill>
          <a:blip r:embed="rId1"/>
          <a:srcRect/>
          <a:stretch>
            <a:fillRect/>
          </a:stretch>
        </p:blipFill>
        <p:spPr bwMode="auto">
          <a:xfrm>
            <a:off x="1245661" y="1780278"/>
            <a:ext cx="6072230" cy="379229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矩形 9"/>
          <p:cNvSpPr/>
          <p:nvPr/>
        </p:nvSpPr>
        <p:spPr>
          <a:xfrm>
            <a:off x="1245661" y="1851716"/>
            <a:ext cx="3143272" cy="285752"/>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317099" y="2351782"/>
            <a:ext cx="2571768" cy="2286016"/>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317495" y="2351782"/>
            <a:ext cx="2643206" cy="2286016"/>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1817164" y="1351650"/>
            <a:ext cx="6343154" cy="584775"/>
          </a:xfrm>
          <a:prstGeom prst="rect">
            <a:avLst/>
          </a:prstGeom>
          <a:noFill/>
        </p:spPr>
        <p:txBody>
          <a:bodyPr wrap="square" rtlCol="0">
            <a:spAutoFit/>
          </a:bodyPr>
          <a:lstStyle/>
          <a:p>
            <a:r>
              <a:rPr lang="en-US" altLang="zh-TW" sz="1600" dirty="0">
                <a:ea typeface="Times New Roman" panose="02020603050405020304" pitchFamily="18" charset="0"/>
              </a:rPr>
              <a:t>[</a:t>
            </a:r>
            <a:r>
              <a:rPr lang="zh-TW" altLang="en-US" sz="1600" dirty="0">
                <a:ea typeface="Times New Roman" panose="02020603050405020304" pitchFamily="18" charset="0"/>
              </a:rPr>
              <a:t>中分類名稱</a:t>
            </a:r>
            <a:r>
              <a:rPr lang="en-US" altLang="zh-TW" sz="1600" dirty="0">
                <a:ea typeface="Times New Roman" panose="02020603050405020304" pitchFamily="18" charset="0"/>
              </a:rPr>
              <a:t>]</a:t>
            </a:r>
            <a:r>
              <a:rPr lang="zh-TW" altLang="en-US" sz="1600" dirty="0">
                <a:ea typeface="Times New Roman" panose="02020603050405020304" pitchFamily="18" charset="0"/>
              </a:rPr>
              <a:t>及</a:t>
            </a:r>
            <a:r>
              <a:rPr lang="en-US" altLang="zh-TW" sz="1600" dirty="0">
                <a:ea typeface="Times New Roman" panose="02020603050405020304" pitchFamily="18" charset="0"/>
              </a:rPr>
              <a:t>[</a:t>
            </a:r>
            <a:r>
              <a:rPr lang="zh-TW" altLang="en-US" sz="1600" dirty="0">
                <a:ea typeface="Times New Roman" panose="02020603050405020304" pitchFamily="18" charset="0"/>
              </a:rPr>
              <a:t>次分類名稱</a:t>
            </a:r>
            <a:r>
              <a:rPr lang="en-US" altLang="zh-TW" sz="1600" dirty="0">
                <a:ea typeface="Times New Roman" panose="02020603050405020304" pitchFamily="18" charset="0"/>
              </a:rPr>
              <a:t>]</a:t>
            </a:r>
            <a:r>
              <a:rPr lang="zh-TW" altLang="en-US" sz="1600" dirty="0">
                <a:ea typeface="Times New Roman" panose="02020603050405020304" pitchFamily="18" charset="0"/>
              </a:rPr>
              <a:t>不可</a:t>
            </a:r>
            <a:r>
              <a:rPr lang="zh-TW" altLang="en-US" sz="1600">
                <a:ea typeface="Times New Roman" panose="02020603050405020304" pitchFamily="18" charset="0"/>
              </a:rPr>
              <a:t>異動</a:t>
            </a:r>
            <a:r>
              <a:rPr lang="vi-VN" altLang="zh-TW" sz="1600">
                <a:ea typeface="Times New Roman" panose="02020603050405020304" pitchFamily="18" charset="0"/>
              </a:rPr>
              <a:t>[Tên phân loại vừa] và [Tên phân loại phụ] không được phép thay đổi</a:t>
            </a:r>
            <a:endParaRPr lang="zh-TW" altLang="en-US" sz="1600" dirty="0">
              <a:ea typeface="Times New Roman" panose="02020603050405020304" pitchFamily="18" charset="0"/>
            </a:endParaRPr>
          </a:p>
        </p:txBody>
      </p:sp>
      <p:sp>
        <p:nvSpPr>
          <p:cNvPr id="14" name="文字方塊 13"/>
          <p:cNvSpPr txBox="1"/>
          <p:nvPr/>
        </p:nvSpPr>
        <p:spPr>
          <a:xfrm>
            <a:off x="102686" y="3780542"/>
            <a:ext cx="1214414" cy="1815882"/>
          </a:xfrm>
          <a:prstGeom prst="rect">
            <a:avLst/>
          </a:prstGeom>
          <a:noFill/>
        </p:spPr>
        <p:txBody>
          <a:bodyPr wrap="square" rtlCol="0">
            <a:spAutoFit/>
          </a:bodyPr>
          <a:lstStyle/>
          <a:p>
            <a:r>
              <a:rPr lang="zh-TW" altLang="en-US" sz="1600" dirty="0">
                <a:ea typeface="Times New Roman" panose="02020603050405020304" pitchFamily="18" charset="0"/>
              </a:rPr>
              <a:t>可選擇之</a:t>
            </a:r>
            <a:endParaRPr lang="en-US" altLang="zh-TW" sz="1600" dirty="0">
              <a:ea typeface="Times New Roman" panose="02020603050405020304" pitchFamily="18" charset="0"/>
            </a:endParaRPr>
          </a:p>
          <a:p>
            <a:r>
              <a:rPr lang="zh-TW" altLang="en-US" sz="1600" dirty="0">
                <a:ea typeface="Times New Roman" panose="02020603050405020304" pitchFamily="18" charset="0"/>
              </a:rPr>
              <a:t>品名組成</a:t>
            </a:r>
            <a:r>
              <a:rPr lang="zh-TW" altLang="en-US" sz="1600">
                <a:ea typeface="Times New Roman" panose="02020603050405020304" pitchFamily="18" charset="0"/>
              </a:rPr>
              <a:t>屬性</a:t>
            </a:r>
            <a:endParaRPr lang="en-US" altLang="zh-TW" sz="1600">
              <a:ea typeface="Times New Roman" panose="02020603050405020304" pitchFamily="18" charset="0"/>
            </a:endParaRPr>
          </a:p>
          <a:p>
            <a:r>
              <a:rPr lang="en-US" altLang="zh-TW" sz="1600">
                <a:ea typeface="Times New Roman" panose="02020603050405020304" pitchFamily="18" charset="0"/>
              </a:rPr>
              <a:t>Lựa chọn thuộc tính tên sản phẩm</a:t>
            </a:r>
            <a:endParaRPr lang="zh-TW" altLang="en-US" sz="1600" dirty="0">
              <a:ea typeface="Times New Roman" panose="02020603050405020304" pitchFamily="18" charset="0"/>
            </a:endParaRPr>
          </a:p>
        </p:txBody>
      </p:sp>
      <p:sp>
        <p:nvSpPr>
          <p:cNvPr id="15" name="文字方塊 14"/>
          <p:cNvSpPr txBox="1"/>
          <p:nvPr/>
        </p:nvSpPr>
        <p:spPr>
          <a:xfrm>
            <a:off x="6817825" y="4994988"/>
            <a:ext cx="2236510" cy="1077218"/>
          </a:xfrm>
          <a:prstGeom prst="rect">
            <a:avLst/>
          </a:prstGeom>
          <a:noFill/>
        </p:spPr>
        <p:txBody>
          <a:bodyPr wrap="square" rtlCol="0">
            <a:spAutoFit/>
          </a:bodyPr>
          <a:lstStyle/>
          <a:p>
            <a:r>
              <a:rPr lang="zh-TW" altLang="en-US" sz="1600" dirty="0">
                <a:ea typeface="Times New Roman" panose="02020603050405020304" pitchFamily="18" charset="0"/>
              </a:rPr>
              <a:t>已選擇之品名組成</a:t>
            </a:r>
            <a:r>
              <a:rPr lang="zh-TW" altLang="en-US" sz="1600">
                <a:ea typeface="Times New Roman" panose="02020603050405020304" pitchFamily="18" charset="0"/>
              </a:rPr>
              <a:t>屬性</a:t>
            </a:r>
            <a:endParaRPr lang="en-US" altLang="zh-TW" sz="1600">
              <a:ea typeface="Times New Roman" panose="02020603050405020304" pitchFamily="18" charset="0"/>
            </a:endParaRPr>
          </a:p>
          <a:p>
            <a:r>
              <a:rPr lang="en-US" altLang="zh-TW" sz="1600">
                <a:ea typeface="Times New Roman" panose="02020603050405020304" pitchFamily="18" charset="0"/>
              </a:rPr>
              <a:t>Thuộc tính tên sản phẩm đã đ</a:t>
            </a:r>
            <a:r>
              <a:rPr lang="vi-VN" altLang="zh-TW" sz="1600">
                <a:ea typeface="Times New Roman" panose="02020603050405020304" pitchFamily="18" charset="0"/>
              </a:rPr>
              <a:t>ư</a:t>
            </a:r>
            <a:r>
              <a:rPr lang="en-US" altLang="zh-TW" sz="1600">
                <a:ea typeface="Times New Roman" panose="02020603050405020304" pitchFamily="18" charset="0"/>
              </a:rPr>
              <a:t>ợc chọn</a:t>
            </a:r>
            <a:endParaRPr lang="en-US" altLang="zh-TW" sz="1600">
              <a:ea typeface="Times New Roman" panose="02020603050405020304" pitchFamily="18" charset="0"/>
            </a:endParaRPr>
          </a:p>
          <a:p>
            <a:endParaRPr lang="zh-TW" altLang="en-US" sz="1600" dirty="0">
              <a:ea typeface="Times New Roman" panose="02020603050405020304" pitchFamily="18" charset="0"/>
            </a:endParaRPr>
          </a:p>
        </p:txBody>
      </p:sp>
      <p:sp>
        <p:nvSpPr>
          <p:cNvPr id="16" name="文字方塊 15"/>
          <p:cNvSpPr txBox="1"/>
          <p:nvPr/>
        </p:nvSpPr>
        <p:spPr>
          <a:xfrm>
            <a:off x="7246453" y="2351782"/>
            <a:ext cx="1807882" cy="1077218"/>
          </a:xfrm>
          <a:prstGeom prst="rect">
            <a:avLst/>
          </a:prstGeom>
          <a:noFill/>
        </p:spPr>
        <p:txBody>
          <a:bodyPr wrap="square" rtlCol="0">
            <a:spAutoFit/>
          </a:bodyPr>
          <a:lstStyle/>
          <a:p>
            <a:r>
              <a:rPr lang="zh-TW" altLang="en-US" sz="1600" dirty="0">
                <a:ea typeface="Times New Roman" panose="02020603050405020304" pitchFamily="18" charset="0"/>
              </a:rPr>
              <a:t>調整品名組成</a:t>
            </a:r>
            <a:r>
              <a:rPr lang="zh-TW" altLang="en-US" sz="1600">
                <a:ea typeface="Times New Roman" panose="02020603050405020304" pitchFamily="18" charset="0"/>
              </a:rPr>
              <a:t>順序</a:t>
            </a:r>
            <a:endParaRPr lang="en-US" altLang="zh-TW" sz="1600">
              <a:ea typeface="Times New Roman" panose="02020603050405020304" pitchFamily="18" charset="0"/>
            </a:endParaRPr>
          </a:p>
          <a:p>
            <a:r>
              <a:rPr lang="en-US" altLang="zh-TW" sz="1600">
                <a:ea typeface="Times New Roman" panose="02020603050405020304" pitchFamily="18" charset="0"/>
              </a:rPr>
              <a:t>Điều chỉnh thứ tự tên sản phẩm</a:t>
            </a:r>
            <a:endParaRPr lang="zh-TW" altLang="en-US" sz="1600" dirty="0">
              <a:ea typeface="Times New Roman" panose="02020603050405020304" pitchFamily="18" charset="0"/>
            </a:endParaRPr>
          </a:p>
        </p:txBody>
      </p:sp>
      <p:sp>
        <p:nvSpPr>
          <p:cNvPr id="17" name="文字方塊 16"/>
          <p:cNvSpPr txBox="1"/>
          <p:nvPr/>
        </p:nvSpPr>
        <p:spPr>
          <a:xfrm>
            <a:off x="3103049" y="5280740"/>
            <a:ext cx="2441694" cy="338554"/>
          </a:xfrm>
          <a:prstGeom prst="rect">
            <a:avLst/>
          </a:prstGeom>
          <a:noFill/>
        </p:spPr>
        <p:txBody>
          <a:bodyPr wrap="none" rtlCol="0">
            <a:spAutoFit/>
          </a:bodyPr>
          <a:lstStyle/>
          <a:p>
            <a:r>
              <a:rPr lang="zh-TW" altLang="en-US" sz="1600" dirty="0">
                <a:ea typeface="Times New Roman" panose="02020603050405020304" pitchFamily="18" charset="0"/>
              </a:rPr>
              <a:t>新增或移除品名組成屬性</a:t>
            </a:r>
            <a:endParaRPr lang="zh-TW" altLang="en-US" sz="1600" dirty="0">
              <a:ea typeface="Times New Roman" panose="02020603050405020304" pitchFamily="18" charset="0"/>
            </a:endParaRPr>
          </a:p>
        </p:txBody>
      </p:sp>
      <p:cxnSp>
        <p:nvCxnSpPr>
          <p:cNvPr id="19" name="肘形接點 18"/>
          <p:cNvCxnSpPr>
            <a:stCxn id="11" idx="1"/>
            <a:endCxn id="14" idx="0"/>
          </p:cNvCxnSpPr>
          <p:nvPr/>
        </p:nvCxnSpPr>
        <p:spPr>
          <a:xfrm rot="10800000" flipV="1">
            <a:off x="709893" y="3494790"/>
            <a:ext cx="607206" cy="285752"/>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1" name="肘形接點 20"/>
          <p:cNvCxnSpPr>
            <a:stCxn id="12" idx="2"/>
            <a:endCxn id="15" idx="1"/>
          </p:cNvCxnSpPr>
          <p:nvPr/>
        </p:nvCxnSpPr>
        <p:spPr>
          <a:xfrm rot="16200000" flipH="1">
            <a:off x="5851892" y="4425003"/>
            <a:ext cx="753139" cy="1178727"/>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22" name="矩形 21"/>
          <p:cNvSpPr/>
          <p:nvPr/>
        </p:nvSpPr>
        <p:spPr>
          <a:xfrm>
            <a:off x="6960701" y="2351782"/>
            <a:ext cx="285752" cy="1143008"/>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p:nvSpPr>
        <p:spPr>
          <a:xfrm>
            <a:off x="4031743" y="2351782"/>
            <a:ext cx="285752" cy="1143008"/>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5" name="肘形接點 24"/>
          <p:cNvCxnSpPr>
            <a:stCxn id="23" idx="2"/>
            <a:endCxn id="17" idx="0"/>
          </p:cNvCxnSpPr>
          <p:nvPr/>
        </p:nvCxnSpPr>
        <p:spPr>
          <a:xfrm rot="16200000" flipH="1">
            <a:off x="3356282" y="4313126"/>
            <a:ext cx="1785950" cy="149277"/>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7" name="肘形接點 26"/>
          <p:cNvCxnSpPr>
            <a:stCxn id="10" idx="1"/>
            <a:endCxn id="13" idx="1"/>
          </p:cNvCxnSpPr>
          <p:nvPr/>
        </p:nvCxnSpPr>
        <p:spPr>
          <a:xfrm rot="10800000" flipH="1">
            <a:off x="1245660" y="1644038"/>
            <a:ext cx="571503" cy="350554"/>
          </a:xfrm>
          <a:prstGeom prst="bentConnector3">
            <a:avLst>
              <a:gd name="adj1" fmla="val -4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9" name="圖案 28"/>
          <p:cNvCxnSpPr>
            <a:stCxn id="22" idx="0"/>
            <a:endCxn id="16" idx="0"/>
          </p:cNvCxnSpPr>
          <p:nvPr/>
        </p:nvCxnSpPr>
        <p:spPr>
          <a:xfrm rot="5400000" flipH="1" flipV="1">
            <a:off x="7626985" y="1828374"/>
            <a:ext cx="12700" cy="1046817"/>
          </a:xfrm>
          <a:prstGeom prst="bentConnector3">
            <a:avLst>
              <a:gd name="adj1" fmla="val 180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38" name="矩形 37"/>
          <p:cNvSpPr/>
          <p:nvPr/>
        </p:nvSpPr>
        <p:spPr>
          <a:xfrm>
            <a:off x="1174222" y="5709368"/>
            <a:ext cx="7430225" cy="138499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200" dirty="0">
                <a:solidFill>
                  <a:schemeClr val="tx1">
                    <a:lumMod val="85000"/>
                    <a:lumOff val="15000"/>
                  </a:schemeClr>
                </a:solidFill>
                <a:ea typeface="Times New Roman" panose="02020603050405020304" pitchFamily="18" charset="0"/>
              </a:rPr>
              <a:t>1. </a:t>
            </a:r>
            <a:r>
              <a:rPr lang="zh-TW" altLang="en-US" sz="1200" dirty="0">
                <a:solidFill>
                  <a:schemeClr val="tx1">
                    <a:lumMod val="85000"/>
                    <a:lumOff val="15000"/>
                  </a:schemeClr>
                </a:solidFill>
                <a:ea typeface="Times New Roman" panose="02020603050405020304" pitchFamily="18" charset="0"/>
              </a:rPr>
              <a:t>品名組成是依據中分類及次分類</a:t>
            </a:r>
            <a:r>
              <a:rPr lang="zh-TW" altLang="en-US" sz="1200">
                <a:solidFill>
                  <a:schemeClr val="tx1">
                    <a:lumMod val="85000"/>
                    <a:lumOff val="15000"/>
                  </a:schemeClr>
                </a:solidFill>
                <a:ea typeface="Times New Roman" panose="02020603050405020304" pitchFamily="18" charset="0"/>
              </a:rPr>
              <a:t>設定 </a:t>
            </a:r>
            <a:r>
              <a:rPr lang="en-US" altLang="zh-TW" sz="1200">
                <a:solidFill>
                  <a:schemeClr val="tx1">
                    <a:lumMod val="85000"/>
                    <a:lumOff val="15000"/>
                  </a:schemeClr>
                </a:solidFill>
                <a:ea typeface="Times New Roman" panose="02020603050405020304" pitchFamily="18" charset="0"/>
              </a:rPr>
              <a:t>Cấu tạo tên sản phẩm dựa trên phân loại vừa , phân loại nhỏ </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2. </a:t>
            </a:r>
            <a:r>
              <a:rPr lang="zh-TW" altLang="en-US" sz="1200" dirty="0">
                <a:solidFill>
                  <a:schemeClr val="tx1">
                    <a:lumMod val="85000"/>
                    <a:lumOff val="15000"/>
                  </a:schemeClr>
                </a:solidFill>
                <a:ea typeface="Times New Roman" panose="02020603050405020304" pitchFamily="18" charset="0"/>
              </a:rPr>
              <a:t>若勾選</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品名組成修改時是否同步更新全部該屬性之品名</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，將異動</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    </a:t>
            </a:r>
            <a:r>
              <a:rPr lang="zh-TW" altLang="en-US" sz="1200" dirty="0">
                <a:solidFill>
                  <a:schemeClr val="tx1">
                    <a:lumMod val="85000"/>
                    <a:lumOff val="15000"/>
                  </a:schemeClr>
                </a:solidFill>
                <a:ea typeface="Times New Roman" panose="02020603050405020304" pitchFamily="18" charset="0"/>
              </a:rPr>
              <a:t>所有此</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中分類</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及</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次分類</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之品名</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由排程更新</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，若無勾選則不更</a:t>
            </a:r>
            <a:endParaRPr lang="en-US" altLang="zh-TW" sz="1200" dirty="0">
              <a:solidFill>
                <a:schemeClr val="tx1">
                  <a:lumMod val="85000"/>
                  <a:lumOff val="15000"/>
                </a:schemeClr>
              </a:solidFill>
              <a:ea typeface="Times New Roman" panose="02020603050405020304" pitchFamily="18" charset="0"/>
            </a:endParaRPr>
          </a:p>
          <a:p>
            <a:r>
              <a:rPr lang="en-US" altLang="zh-TW" sz="1200" dirty="0">
                <a:solidFill>
                  <a:schemeClr val="tx1">
                    <a:lumMod val="85000"/>
                    <a:lumOff val="15000"/>
                  </a:schemeClr>
                </a:solidFill>
                <a:ea typeface="Times New Roman" panose="02020603050405020304" pitchFamily="18" charset="0"/>
              </a:rPr>
              <a:t>    </a:t>
            </a:r>
            <a:r>
              <a:rPr lang="zh-TW" altLang="en-US" sz="1200" dirty="0">
                <a:solidFill>
                  <a:schemeClr val="tx1">
                    <a:lumMod val="85000"/>
                    <a:lumOff val="15000"/>
                  </a:schemeClr>
                </a:solidFill>
                <a:ea typeface="Times New Roman" panose="02020603050405020304" pitchFamily="18" charset="0"/>
              </a:rPr>
              <a:t>新，之後建立之設備才依此品名屬性組成新的</a:t>
            </a:r>
            <a:r>
              <a:rPr lang="zh-TW" altLang="en-US" sz="1200">
                <a:solidFill>
                  <a:schemeClr val="tx1">
                    <a:lumMod val="85000"/>
                    <a:lumOff val="15000"/>
                  </a:schemeClr>
                </a:solidFill>
                <a:ea typeface="Times New Roman" panose="02020603050405020304" pitchFamily="18" charset="0"/>
              </a:rPr>
              <a:t>品名</a:t>
            </a:r>
            <a:endParaRPr lang="en-US" altLang="zh-TW" sz="1200">
              <a:solidFill>
                <a:schemeClr val="tx1">
                  <a:lumMod val="85000"/>
                  <a:lumOff val="15000"/>
                </a:schemeClr>
              </a:solidFill>
              <a:ea typeface="Times New Roman" panose="02020603050405020304" pitchFamily="18" charset="0"/>
            </a:endParaRPr>
          </a:p>
          <a:p>
            <a:r>
              <a:rPr lang="vi-VN" altLang="zh-TW" sz="1200">
                <a:solidFill>
                  <a:schemeClr val="tx1">
                    <a:lumMod val="85000"/>
                    <a:lumOff val="15000"/>
                  </a:schemeClr>
                </a:solidFill>
                <a:ea typeface="Times New Roman" panose="02020603050405020304" pitchFamily="18" charset="0"/>
              </a:rPr>
              <a:t>Nếu tích chọn [ khi tên sản phẩm thay đổi có cập nhật đồng thời toàn bộ thuộc tính tên sản phẩm không],  sẽ thay đổi tất cả [phân loại vừa] và [phân loại nhỏ] (được cập nhật theo lịch trình), nếu không tích chọn thì ko cập nhật. Thiết bị mới được thiết lập sau này sẽ tạo tên sản phẩm mới dựa theo thuộc tính sản phẩm.</a:t>
            </a:r>
            <a:endParaRPr lang="zh-TW" altLang="en-US" sz="1200" dirty="0">
              <a:solidFill>
                <a:schemeClr val="tx1">
                  <a:lumMod val="85000"/>
                  <a:lumOff val="15000"/>
                </a:schemeClr>
              </a:solidFill>
              <a:ea typeface="Times New Roman" panose="02020603050405020304" pitchFamily="18" charset="0"/>
            </a:endParaRPr>
          </a:p>
        </p:txBody>
      </p:sp>
      <p:sp>
        <p:nvSpPr>
          <p:cNvPr id="39" name="矩形 38"/>
          <p:cNvSpPr/>
          <p:nvPr/>
        </p:nvSpPr>
        <p:spPr>
          <a:xfrm>
            <a:off x="1317099" y="4709236"/>
            <a:ext cx="2143140" cy="285752"/>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0" y="928670"/>
            <a:ext cx="9144000" cy="338554"/>
          </a:xfrm>
          <a:prstGeom prst="rect">
            <a:avLst/>
          </a:prstGeom>
          <a:solidFill>
            <a:srgbClr val="99CCFF"/>
          </a:solidFill>
        </p:spPr>
        <p:txBody>
          <a:bodyPr wrap="square">
            <a:spAutoFit/>
          </a:bodyPr>
          <a:lstStyle/>
          <a:p>
            <a:r>
              <a:rPr lang="zh-TW" altLang="en-US" sz="1600" dirty="0">
                <a:solidFill>
                  <a:schemeClr val="accent4"/>
                </a:solidFill>
                <a:ea typeface="Times New Roman" panose="02020603050405020304" pitchFamily="18" charset="0"/>
              </a:rPr>
              <a:t>功能說明</a:t>
            </a:r>
            <a:r>
              <a:rPr lang="en-US" altLang="zh-TW" sz="1600" dirty="0">
                <a:solidFill>
                  <a:schemeClr val="accent4"/>
                </a:solidFill>
                <a:ea typeface="Times New Roman" panose="02020603050405020304" pitchFamily="18" charset="0"/>
              </a:rPr>
              <a:t>:</a:t>
            </a:r>
            <a:r>
              <a:rPr lang="zh-TW" altLang="en-US" sz="1600" dirty="0">
                <a:solidFill>
                  <a:schemeClr val="accent4"/>
                </a:solidFill>
                <a:ea typeface="Times New Roman" panose="02020603050405020304" pitchFamily="18" charset="0"/>
              </a:rPr>
              <a:t>設定品名組成之屬性及</a:t>
            </a:r>
            <a:r>
              <a:rPr lang="zh-TW" altLang="en-US" sz="1600">
                <a:solidFill>
                  <a:schemeClr val="accent4"/>
                </a:solidFill>
                <a:ea typeface="Times New Roman" panose="02020603050405020304" pitchFamily="18" charset="0"/>
              </a:rPr>
              <a:t>順序</a:t>
            </a:r>
            <a:r>
              <a:rPr lang="en-US" altLang="zh-TW" sz="1600">
                <a:solidFill>
                  <a:schemeClr val="accent4"/>
                </a:solidFill>
                <a:ea typeface="Times New Roman" panose="02020603050405020304" pitchFamily="18" charset="0"/>
              </a:rPr>
              <a:t>Mô tả chức năng: đặt thuộc tính và thứ tự của tên sản phẩm</a:t>
            </a:r>
            <a:endParaRPr lang="en-US" altLang="zh-TW" sz="1600" dirty="0">
              <a:solidFill>
                <a:schemeClr val="accent4"/>
              </a:solidFill>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屬性欄位</a:t>
            </a:r>
            <a:r>
              <a:rPr lang="zh-TW" altLang="en-US" sz="2800" b="1">
                <a:latin typeface="Times New Roman" panose="02020603050405020304" pitchFamily="18" charset="0"/>
                <a:ea typeface="Times New Roman" panose="02020603050405020304" pitchFamily="18" charset="0"/>
              </a:rPr>
              <a:t>設定</a:t>
            </a:r>
            <a:r>
              <a:rPr lang="vi-VN" altLang="zh-TW" sz="2800" b="1">
                <a:latin typeface="Times New Roman" panose="02020603050405020304" pitchFamily="18" charset="0"/>
                <a:ea typeface="Times New Roman" panose="02020603050405020304" pitchFamily="18" charset="0"/>
              </a:rPr>
              <a:t>Cài đặt trường thuộc tính</a:t>
            </a:r>
            <a:endParaRPr lang="zh-TW" altLang="en-US" sz="2800" b="1" dirty="0">
              <a:latin typeface="Times New Roman" panose="02020603050405020304" pitchFamily="18" charset="0"/>
              <a:ea typeface="Times New Roman" panose="02020603050405020304" pitchFamily="18" charset="0"/>
            </a:endParaRPr>
          </a:p>
        </p:txBody>
      </p:sp>
      <p:sp>
        <p:nvSpPr>
          <p:cNvPr id="5" name="矩形 4"/>
          <p:cNvSpPr/>
          <p:nvPr/>
        </p:nvSpPr>
        <p:spPr>
          <a:xfrm>
            <a:off x="0" y="928670"/>
            <a:ext cx="9144000" cy="646331"/>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功能說明</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設定品名組成時需要之屬性</a:t>
            </a:r>
            <a:r>
              <a:rPr lang="zh-TW" altLang="en-US" sz="1800">
                <a:solidFill>
                  <a:schemeClr val="accent4"/>
                </a:solidFill>
                <a:ea typeface="Times New Roman" panose="02020603050405020304" pitchFamily="18" charset="0"/>
              </a:rPr>
              <a:t>內容</a:t>
            </a:r>
            <a:r>
              <a:rPr lang="vi-VN" altLang="zh-TW" sz="1800">
                <a:solidFill>
                  <a:schemeClr val="accent4"/>
                </a:solidFill>
                <a:ea typeface="Times New Roman" panose="02020603050405020304" pitchFamily="18" charset="0"/>
              </a:rPr>
              <a:t>Mô tả chức năng: Đặt nội dung thuộc tính cần thiết khi tên sản phẩm được tạo</a:t>
            </a:r>
            <a:endParaRPr lang="en-US" altLang="zh-TW" sz="1800" dirty="0">
              <a:solidFill>
                <a:schemeClr val="accent4"/>
              </a:solidFill>
              <a:ea typeface="Times New Roman" panose="02020603050405020304" pitchFamily="18" charset="0"/>
            </a:endParaRPr>
          </a:p>
        </p:txBody>
      </p:sp>
      <p:pic>
        <p:nvPicPr>
          <p:cNvPr id="6146" name="Picture 2"/>
          <p:cNvPicPr>
            <a:picLocks noChangeAspect="1" noChangeArrowheads="1"/>
          </p:cNvPicPr>
          <p:nvPr/>
        </p:nvPicPr>
        <p:blipFill>
          <a:blip r:embed="rId1"/>
          <a:srcRect/>
          <a:stretch>
            <a:fillRect/>
          </a:stretch>
        </p:blipFill>
        <p:spPr bwMode="auto">
          <a:xfrm>
            <a:off x="1000100" y="1785926"/>
            <a:ext cx="6886575" cy="2924175"/>
          </a:xfrm>
          <a:prstGeom prst="rect">
            <a:avLst/>
          </a:prstGeom>
          <a:noFill/>
          <a:ln w="9525">
            <a:noFill/>
            <a:miter lim="800000"/>
            <a:headEnd/>
            <a:tailEnd/>
          </a:ln>
          <a:effectLst/>
        </p:spPr>
      </p:pic>
      <p:sp>
        <p:nvSpPr>
          <p:cNvPr id="7" name="文字方塊 6"/>
          <p:cNvSpPr txBox="1"/>
          <p:nvPr/>
        </p:nvSpPr>
        <p:spPr>
          <a:xfrm>
            <a:off x="1000100" y="1540428"/>
            <a:ext cx="2995836" cy="338554"/>
          </a:xfrm>
          <a:prstGeom prst="rect">
            <a:avLst/>
          </a:prstGeom>
          <a:noFill/>
        </p:spPr>
        <p:txBody>
          <a:bodyPr wrap="square" rtlCol="0">
            <a:spAutoFit/>
          </a:bodyPr>
          <a:lstStyle/>
          <a:p>
            <a:r>
              <a:rPr lang="zh-TW" altLang="en-US" sz="1600" b="1">
                <a:solidFill>
                  <a:srgbClr val="CC3300"/>
                </a:solidFill>
                <a:ea typeface="Times New Roman" panose="02020603050405020304" pitchFamily="18" charset="0"/>
              </a:rPr>
              <a:t>查詢條件 </a:t>
            </a:r>
            <a:r>
              <a:rPr lang="en-US" altLang="zh-TW" sz="1600" b="1">
                <a:solidFill>
                  <a:srgbClr val="CC3300"/>
                </a:solidFill>
                <a:ea typeface="Times New Roman" panose="02020603050405020304" pitchFamily="18" charset="0"/>
              </a:rPr>
              <a:t>điều kiện tìm kiếm</a:t>
            </a:r>
            <a:endParaRPr lang="zh-TW" altLang="en-US" sz="1600" b="1" dirty="0">
              <a:solidFill>
                <a:srgbClr val="CC3300"/>
              </a:solidFill>
              <a:ea typeface="Times New Roman" panose="02020603050405020304" pitchFamily="18" charset="0"/>
            </a:endParaRPr>
          </a:p>
        </p:txBody>
      </p:sp>
      <p:sp>
        <p:nvSpPr>
          <p:cNvPr id="8" name="文字方塊 7"/>
          <p:cNvSpPr txBox="1"/>
          <p:nvPr/>
        </p:nvSpPr>
        <p:spPr>
          <a:xfrm>
            <a:off x="3286116" y="3214686"/>
            <a:ext cx="2438012"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a:t>
            </a:r>
            <a:r>
              <a:rPr lang="zh-TW" altLang="en-US" sz="1800" b="1">
                <a:solidFill>
                  <a:srgbClr val="CC3300"/>
                </a:solidFill>
                <a:ea typeface="Times New Roman" panose="02020603050405020304" pitchFamily="18" charset="0"/>
              </a:rPr>
              <a:t>能列 </a:t>
            </a:r>
            <a:r>
              <a:rPr lang="en-US" altLang="zh-TW" sz="1800" b="1">
                <a:solidFill>
                  <a:srgbClr val="CC3300"/>
                </a:solidFill>
                <a:ea typeface="Times New Roman" panose="02020603050405020304" pitchFamily="18" charset="0"/>
              </a:rPr>
              <a:t>thanh công cụ</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6357950" y="2571744"/>
            <a:ext cx="1500198" cy="461665"/>
          </a:xfrm>
          <a:prstGeom prst="rect">
            <a:avLst/>
          </a:prstGeom>
          <a:noFill/>
        </p:spPr>
        <p:txBody>
          <a:bodyPr wrap="square" rtlCol="0">
            <a:spAutoFit/>
          </a:bodyPr>
          <a:lstStyle/>
          <a:p>
            <a:r>
              <a:rPr lang="zh-TW" altLang="en-US" sz="1200" b="1" dirty="0">
                <a:solidFill>
                  <a:srgbClr val="CC3300"/>
                </a:solidFill>
                <a:ea typeface="Times New Roman" panose="02020603050405020304" pitchFamily="18" charset="0"/>
              </a:rPr>
              <a:t>資料編</a:t>
            </a:r>
            <a:r>
              <a:rPr lang="zh-TW" altLang="en-US" sz="1200" b="1">
                <a:solidFill>
                  <a:srgbClr val="CC3300"/>
                </a:solidFill>
                <a:ea typeface="Times New Roman" panose="02020603050405020304" pitchFamily="18" charset="0"/>
              </a:rPr>
              <a:t>輯區 </a:t>
            </a:r>
            <a:r>
              <a:rPr lang="en-US" altLang="zh-TW" sz="1200" b="1">
                <a:solidFill>
                  <a:srgbClr val="CC3300"/>
                </a:solidFill>
                <a:ea typeface="Times New Roman" panose="02020603050405020304" pitchFamily="18" charset="0"/>
              </a:rPr>
              <a:t>khu biên tập tài liệu</a:t>
            </a:r>
            <a:endParaRPr lang="zh-TW" altLang="en-US" sz="1200" b="1" dirty="0">
              <a:solidFill>
                <a:srgbClr val="CC3300"/>
              </a:solidFill>
              <a:ea typeface="Times New Roman" panose="02020603050405020304" pitchFamily="18" charset="0"/>
            </a:endParaRPr>
          </a:p>
        </p:txBody>
      </p:sp>
      <p:sp>
        <p:nvSpPr>
          <p:cNvPr id="10" name="文字方塊 9"/>
          <p:cNvSpPr txBox="1"/>
          <p:nvPr/>
        </p:nvSpPr>
        <p:spPr>
          <a:xfrm>
            <a:off x="3214678" y="4000504"/>
            <a:ext cx="2797482"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a:solidFill>
                  <a:srgbClr val="CC3300"/>
                </a:solidFill>
                <a:ea typeface="Times New Roman" panose="02020603050405020304" pitchFamily="18" charset="0"/>
              </a:rPr>
              <a:t>nội dung chi tiết</a:t>
            </a:r>
            <a:endParaRPr lang="zh-TW" altLang="en-US" sz="1800" b="1" dirty="0">
              <a:solidFill>
                <a:srgbClr val="CC3300"/>
              </a:solidFill>
              <a:ea typeface="Times New Roman" panose="02020603050405020304" pitchFamily="18" charset="0"/>
            </a:endParaRPr>
          </a:p>
        </p:txBody>
      </p:sp>
      <p:sp>
        <p:nvSpPr>
          <p:cNvPr id="11" name="矩形 10"/>
          <p:cNvSpPr/>
          <p:nvPr/>
        </p:nvSpPr>
        <p:spPr>
          <a:xfrm>
            <a:off x="1071538" y="4786322"/>
            <a:ext cx="6786610" cy="1323439"/>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a:t>
            </a:r>
            <a:r>
              <a:rPr lang="zh-TW" altLang="en-US" sz="1600">
                <a:solidFill>
                  <a:schemeClr val="tx1">
                    <a:lumMod val="85000"/>
                    <a:lumOff val="15000"/>
                  </a:schemeClr>
                </a:solidFill>
                <a:ea typeface="Times New Roman" panose="02020603050405020304" pitchFamily="18" charset="0"/>
              </a:rPr>
              <a:t>詢 </a:t>
            </a:r>
            <a:r>
              <a:rPr lang="en-US" altLang="zh-TW" sz="1600">
                <a:solidFill>
                  <a:schemeClr val="tx1">
                    <a:lumMod val="85000"/>
                    <a:lumOff val="15000"/>
                  </a:schemeClr>
                </a:solidFill>
                <a:ea typeface="Times New Roman" panose="02020603050405020304" pitchFamily="18" charset="0"/>
              </a:rPr>
              <a:t>tìm kiếm</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    (1) [</a:t>
            </a:r>
            <a:r>
              <a:rPr lang="zh-TW" altLang="en-US" sz="1600">
                <a:solidFill>
                  <a:schemeClr val="tx1">
                    <a:lumMod val="85000"/>
                    <a:lumOff val="15000"/>
                  </a:schemeClr>
                </a:solidFill>
                <a:ea typeface="Times New Roman" panose="02020603050405020304" pitchFamily="18" charset="0"/>
              </a:rPr>
              <a:t>屬性類別</a:t>
            </a:r>
            <a:r>
              <a:rPr lang="en-US" altLang="zh-TW" sz="1600">
                <a:solidFill>
                  <a:schemeClr val="tx1">
                    <a:lumMod val="85000"/>
                    <a:lumOff val="15000"/>
                  </a:schemeClr>
                </a:solidFill>
                <a:ea typeface="Times New Roman" panose="02020603050405020304" pitchFamily="18" charset="0"/>
              </a:rPr>
              <a:t>]</a:t>
            </a:r>
            <a:r>
              <a:rPr lang="zh-TW" altLang="en-US" sz="1600">
                <a:solidFill>
                  <a:schemeClr val="tx1">
                    <a:lumMod val="85000"/>
                    <a:lumOff val="15000"/>
                  </a:schemeClr>
                </a:solidFill>
                <a:ea typeface="Times New Roman" panose="02020603050405020304" pitchFamily="18" charset="0"/>
              </a:rPr>
              <a:t>為必選 </a:t>
            </a:r>
            <a:r>
              <a:rPr lang="en-US" altLang="zh-TW" sz="1600">
                <a:solidFill>
                  <a:schemeClr val="tx1">
                    <a:lumMod val="85000"/>
                    <a:lumOff val="15000"/>
                  </a:schemeClr>
                </a:solidFill>
                <a:ea typeface="Times New Roman" panose="02020603050405020304" pitchFamily="18" charset="0"/>
              </a:rPr>
              <a:t>[loại thuộc tính] bắt buộc điền</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    </a:t>
            </a:r>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屬性名稱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為選填，可模糊</a:t>
            </a:r>
            <a:r>
              <a:rPr lang="zh-TW" altLang="en-US" sz="1600">
                <a:solidFill>
                  <a:schemeClr val="tx1">
                    <a:lumMod val="85000"/>
                    <a:lumOff val="15000"/>
                  </a:schemeClr>
                </a:solidFill>
                <a:ea typeface="Times New Roman" panose="02020603050405020304" pitchFamily="18" charset="0"/>
              </a:rPr>
              <a:t>查詢 </a:t>
            </a:r>
            <a:r>
              <a:rPr lang="en-US" altLang="zh-TW" sz="1600">
                <a:solidFill>
                  <a:schemeClr val="tx1">
                    <a:lumMod val="85000"/>
                    <a:lumOff val="15000"/>
                  </a:schemeClr>
                </a:solidFill>
                <a:ea typeface="Times New Roman" panose="02020603050405020304" pitchFamily="18" charset="0"/>
              </a:rPr>
              <a:t>[tên thuộc tính] tùy chọn , có thể 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非</a:t>
            </a:r>
            <a:r>
              <a:rPr lang="zh-TW" altLang="en-US" sz="1600">
                <a:solidFill>
                  <a:schemeClr val="tx1">
                    <a:lumMod val="85000"/>
                    <a:lumOff val="15000"/>
                  </a:schemeClr>
                </a:solidFill>
                <a:ea typeface="Times New Roman" panose="02020603050405020304" pitchFamily="18" charset="0"/>
              </a:rPr>
              <a:t>必選 </a:t>
            </a:r>
            <a:r>
              <a:rPr lang="en-US" altLang="zh-TW" sz="1600">
                <a:solidFill>
                  <a:schemeClr val="tx1">
                    <a:lumMod val="85000"/>
                    <a:lumOff val="15000"/>
                  </a:schemeClr>
                </a:solidFill>
                <a:ea typeface="Times New Roman" panose="02020603050405020304" pitchFamily="18" charset="0"/>
              </a:rPr>
              <a:t>[có thể sử dụng] bắt buộc điền</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屬性欄位</a:t>
            </a:r>
            <a:r>
              <a:rPr lang="zh-TW" altLang="en-US" sz="2800" b="1">
                <a:latin typeface="Times New Roman" panose="02020603050405020304" pitchFamily="18" charset="0"/>
                <a:ea typeface="Times New Roman" panose="02020603050405020304" pitchFamily="18" charset="0"/>
              </a:rPr>
              <a:t>設定</a:t>
            </a:r>
            <a:r>
              <a:rPr lang="vi-VN" altLang="zh-TW" sz="2800" b="1">
                <a:latin typeface="Times New Roman" panose="02020603050405020304" pitchFamily="18" charset="0"/>
                <a:ea typeface="Times New Roman" panose="02020603050405020304" pitchFamily="18" charset="0"/>
              </a:rPr>
              <a:t>Cài đặt trường thuộc tính</a:t>
            </a:r>
            <a:endParaRPr lang="zh-TW" altLang="en-US" sz="2800" b="1" dirty="0">
              <a:latin typeface="Times New Roman" panose="02020603050405020304" pitchFamily="18" charset="0"/>
              <a:ea typeface="Times New Roman" panose="02020603050405020304" pitchFamily="18" charset="0"/>
            </a:endParaRPr>
          </a:p>
        </p:txBody>
      </p:sp>
      <p:sp>
        <p:nvSpPr>
          <p:cNvPr id="5" name="矩形 4"/>
          <p:cNvSpPr/>
          <p:nvPr/>
        </p:nvSpPr>
        <p:spPr>
          <a:xfrm>
            <a:off x="1071538" y="2500306"/>
            <a:ext cx="6858048" cy="353822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新</a:t>
            </a:r>
            <a:r>
              <a:rPr lang="zh-TW" altLang="en-US" sz="1600">
                <a:solidFill>
                  <a:schemeClr val="tx1">
                    <a:lumMod val="85000"/>
                    <a:lumOff val="15000"/>
                  </a:schemeClr>
                </a:solidFill>
                <a:ea typeface="Times New Roman" panose="02020603050405020304" pitchFamily="18" charset="0"/>
              </a:rPr>
              <a:t>增</a:t>
            </a:r>
            <a:r>
              <a:rPr lang="en-US" altLang="zh-TW" sz="1600">
                <a:solidFill>
                  <a:schemeClr val="tx1">
                    <a:lumMod val="85000"/>
                    <a:lumOff val="15000"/>
                  </a:schemeClr>
                </a:solidFill>
                <a:ea typeface="Times New Roman" panose="02020603050405020304" pitchFamily="18" charset="0"/>
              </a:rPr>
              <a:t> </a:t>
            </a:r>
            <a:r>
              <a:rPr lang="zh-TW" altLang="en-US" sz="1600">
                <a:solidFill>
                  <a:schemeClr val="tx1">
                    <a:lumMod val="85000"/>
                    <a:lumOff val="15000"/>
                  </a:schemeClr>
                </a:solidFill>
                <a:ea typeface="Times New Roman" panose="02020603050405020304" pitchFamily="18" charset="0"/>
              </a:rPr>
              <a:t> </a:t>
            </a:r>
            <a:r>
              <a:rPr lang="en-US" altLang="zh-TW" sz="1600">
                <a:solidFill>
                  <a:schemeClr val="tx1">
                    <a:lumMod val="85000"/>
                    <a:lumOff val="15000"/>
                  </a:schemeClr>
                </a:solidFill>
                <a:ea typeface="Times New Roman" panose="02020603050405020304" pitchFamily="18" charset="0"/>
              </a:rPr>
              <a:t>Thêm mới</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屬性類別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根據不同的</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設定</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[loại thuộc tính] dựa theo [tên phân loại vừa]và tên phân loại nhỏ]khác nhau để cài đặt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中分類名稱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次分類名稱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屬性類別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皆為必填</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[tên phân loại vừa],[tên phân loại nhỏ]và [loại thuộc tính] bắt buộc 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屬性名稱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為必填 </a:t>
            </a:r>
            <a:r>
              <a:rPr lang="en-US" altLang="zh-TW" sz="1600" dirty="0">
                <a:solidFill>
                  <a:schemeClr val="tx1">
                    <a:lumMod val="85000"/>
                    <a:lumOff val="15000"/>
                  </a:schemeClr>
                </a:solidFill>
                <a:ea typeface="Times New Roman" panose="02020603050405020304" pitchFamily="18" charset="0"/>
              </a:rPr>
              <a:t>[tên thuộc tính]bắt buộc 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(4) [</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為必選 </a:t>
            </a:r>
            <a:r>
              <a:rPr lang="en-US" altLang="zh-TW" sz="1600" dirty="0">
                <a:solidFill>
                  <a:schemeClr val="tx1">
                    <a:lumMod val="85000"/>
                    <a:lumOff val="15000"/>
                  </a:schemeClr>
                </a:solidFill>
                <a:ea typeface="Times New Roman" panose="02020603050405020304" pitchFamily="18" charset="0"/>
              </a:rPr>
              <a:t>[có áp dụng ko] bắt buộc 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(5)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鈕新增資料 </a:t>
            </a:r>
            <a:r>
              <a:rPr lang="en-US" altLang="zh-TW" sz="1600" dirty="0">
                <a:solidFill>
                  <a:schemeClr val="tx1">
                    <a:lumMod val="85000"/>
                    <a:lumOff val="15000"/>
                  </a:schemeClr>
                </a:solidFill>
                <a:ea typeface="Times New Roman" panose="02020603050405020304" pitchFamily="18" charset="0"/>
              </a:rPr>
              <a:t>tích chọn[thêm mới] để thêm tài liệu mới</a:t>
            </a:r>
            <a:endParaRPr lang="en-US" altLang="zh-TW" sz="1600" dirty="0">
              <a:solidFill>
                <a:schemeClr val="tx1">
                  <a:lumMod val="85000"/>
                  <a:lumOff val="15000"/>
                </a:schemeClr>
              </a:solidFill>
              <a:ea typeface="Times New Roman" panose="02020603050405020304" pitchFamily="18" charset="0"/>
            </a:endParaRPr>
          </a:p>
          <a:p>
            <a:r>
              <a:rPr lang="zh-TW" altLang="en-US" sz="1600" dirty="0">
                <a:solidFill>
                  <a:schemeClr val="tx1">
                    <a:lumMod val="85000"/>
                    <a:lumOff val="15000"/>
                  </a:schemeClr>
                </a:solidFill>
                <a:ea typeface="Times New Roman" panose="02020603050405020304" pitchFamily="18" charset="0"/>
              </a:rPr>
              <a:t>註：</a:t>
            </a:r>
            <a:r>
              <a:rPr lang="zh-TW" altLang="en-US" sz="1600">
                <a:solidFill>
                  <a:schemeClr val="tx1">
                    <a:lumMod val="85000"/>
                    <a:lumOff val="15000"/>
                  </a:schemeClr>
                </a:solidFill>
                <a:ea typeface="Times New Roman" panose="02020603050405020304" pitchFamily="18" charset="0"/>
              </a:rPr>
              <a:t>當在明細內容中</a:t>
            </a:r>
            <a:r>
              <a:rPr lang="zh-TW" altLang="en-US" sz="1600" dirty="0">
                <a:solidFill>
                  <a:schemeClr val="tx1">
                    <a:lumMod val="85000"/>
                    <a:lumOff val="15000"/>
                  </a:schemeClr>
                </a:solidFill>
                <a:ea typeface="Times New Roman" panose="02020603050405020304" pitchFamily="18" charset="0"/>
              </a:rPr>
              <a:t>選擇一筆資料時會將該筆資料帶至資料編輯區，此時進入編輯模式，</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鈕不可點選，必須點選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清除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鈕返回新增模式</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Chú ý: khi chọn một tài liệu trong nội dung chi tiết sẽ đưa tài liệu vào khu vực biên tập, lúc này ở trạng thái biên tập, không được tích chọn [thêm mới], bắt buộc tích chọn[xóa bỏ]để trở lại trạng thái thêm mới</a:t>
            </a:r>
            <a:endParaRPr lang="en-US" altLang="zh-TW" sz="1600" dirty="0">
              <a:solidFill>
                <a:schemeClr val="tx1">
                  <a:lumMod val="85000"/>
                  <a:lumOff val="15000"/>
                </a:schemeClr>
              </a:solidFill>
              <a:ea typeface="Times New Roman" panose="02020603050405020304" pitchFamily="18" charset="0"/>
            </a:endParaRPr>
          </a:p>
        </p:txBody>
      </p:sp>
      <p:pic>
        <p:nvPicPr>
          <p:cNvPr id="7170" name="Picture 2"/>
          <p:cNvPicPr>
            <a:picLocks noChangeAspect="1" noChangeArrowheads="1"/>
          </p:cNvPicPr>
          <p:nvPr/>
        </p:nvPicPr>
        <p:blipFill>
          <a:blip r:embed="rId1"/>
          <a:srcRect/>
          <a:stretch>
            <a:fillRect/>
          </a:stretch>
        </p:blipFill>
        <p:spPr bwMode="auto">
          <a:xfrm>
            <a:off x="1142976" y="1285860"/>
            <a:ext cx="6743700" cy="9239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1071538" y="1928802"/>
            <a:ext cx="2357454" cy="357190"/>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latin typeface="Calibri" panose="020F0502020204030204" pitchFamily="34" charset="0"/>
                <a:ea typeface="Times New Roman" panose="02020603050405020304" pitchFamily="18" charset="0"/>
                <a:cs typeface="Calibri" panose="020F0502020204030204" pitchFamily="34" charset="0"/>
              </a:rPr>
              <a:t>功能</a:t>
            </a:r>
            <a:r>
              <a:rPr lang="zh-TW" altLang="en-US" b="1">
                <a:latin typeface="Calibri" panose="020F0502020204030204" pitchFamily="34" charset="0"/>
                <a:ea typeface="Times New Roman" panose="02020603050405020304" pitchFamily="18" charset="0"/>
                <a:cs typeface="Calibri" panose="020F0502020204030204" pitchFamily="34" charset="0"/>
              </a:rPr>
              <a:t>列表</a:t>
            </a:r>
            <a:r>
              <a:rPr lang="en-US" altLang="zh-TW" b="1">
                <a:latin typeface="Calibri" panose="020F0502020204030204" pitchFamily="34" charset="0"/>
                <a:ea typeface="Times New Roman" panose="02020603050405020304" pitchFamily="18" charset="0"/>
                <a:cs typeface="Calibri" panose="020F0502020204030204" pitchFamily="34" charset="0"/>
              </a:rPr>
              <a:t>Danh sách chức năng(</a:t>
            </a:r>
            <a:r>
              <a:rPr lang="en-US" altLang="zh-TW" b="1" dirty="0">
                <a:latin typeface="Calibri" panose="020F0502020204030204" pitchFamily="34" charset="0"/>
                <a:ea typeface="Times New Roman" panose="02020603050405020304" pitchFamily="18" charset="0"/>
                <a:cs typeface="Calibri" panose="020F0502020204030204" pitchFamily="34" charset="0"/>
              </a:rPr>
              <a:t>1)</a:t>
            </a:r>
            <a:endParaRPr lang="zh-TW" altLang="en-US" b="1" dirty="0">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4" name="表格 3"/>
          <p:cNvGraphicFramePr>
            <a:graphicFrameLocks noGrp="1"/>
          </p:cNvGraphicFramePr>
          <p:nvPr/>
        </p:nvGraphicFramePr>
        <p:xfrm>
          <a:off x="1547664" y="915192"/>
          <a:ext cx="5857916" cy="5595814"/>
        </p:xfrm>
        <a:graphic>
          <a:graphicData uri="http://schemas.openxmlformats.org/drawingml/2006/table">
            <a:tbl>
              <a:tblPr/>
              <a:tblGrid>
                <a:gridCol w="2995961"/>
                <a:gridCol w="2861955"/>
              </a:tblGrid>
              <a:tr h="350129">
                <a:tc>
                  <a:txBody>
                    <a:bodyPr/>
                    <a:lstStyle/>
                    <a:p>
                      <a:pPr algn="ctr" rtl="0" fontAlgn="t">
                        <a:spcBef>
                          <a:spcPts val="0"/>
                        </a:spcBef>
                        <a:spcAft>
                          <a:spcPts val="0"/>
                        </a:spcAft>
                      </a:pPr>
                      <a:r>
                        <a:rPr 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Menu</a:t>
                      </a:r>
                      <a:r>
                        <a:rPr lang="zh-TW" alt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名稱</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BFBF"/>
                    </a:solidFill>
                  </a:tcPr>
                </a:tc>
                <a:tc>
                  <a:txBody>
                    <a:bodyPr/>
                    <a:lstStyle/>
                    <a:p>
                      <a:pPr algn="ctr" rtl="0" fontAlgn="t">
                        <a:spcBef>
                          <a:spcPts val="0"/>
                        </a:spcBef>
                        <a:spcAft>
                          <a:spcPts val="0"/>
                        </a:spcAft>
                      </a:pPr>
                      <a:r>
                        <a:rPr lang="zh-TW" alt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功能</a:t>
                      </a:r>
                      <a:r>
                        <a:rPr lang="zh-TW" altLang="en-US" sz="1200" b="1"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名稱 </a:t>
                      </a:r>
                      <a:r>
                        <a:rPr lang="en-US" altLang="zh-TW" sz="1200" b="1"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Tên chức năng</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BFBF"/>
                    </a:solidFill>
                  </a:tcPr>
                </a:tc>
              </a:tr>
              <a:tr h="337625">
                <a:tc>
                  <a:txBody>
                    <a:bodyPr/>
                    <a:lstStyle/>
                    <a:p>
                      <a:pPr algn="ctr" rtl="0" fontAlgn="t">
                        <a:spcBef>
                          <a:spcPts val="0"/>
                        </a:spcBef>
                        <a:spcAft>
                          <a:spcPts val="0"/>
                        </a:spcAft>
                      </a:pPr>
                      <a:r>
                        <a:rPr lang="en-US" altLang="zh-TW"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EMS Portal</a:t>
                      </a:r>
                      <a:endParaRPr 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a:txBody>
                    <a:bodyPr/>
                    <a:lstStyle/>
                    <a:p>
                      <a:pPr algn="ctr" rtl="0" fontAlgn="t">
                        <a:spcBef>
                          <a:spcPts val="0"/>
                        </a:spcBef>
                        <a:spcAft>
                          <a:spcPts val="0"/>
                        </a:spcAft>
                      </a:pPr>
                      <a:r>
                        <a:rPr lang="en-US" altLang="zh-TW"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儀校室</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訊息</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Thông tin phòng hiệu chuẩn</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資料</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tài liệu</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廠商資料</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dữ liệu nhà cung cấp</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rowSpan="4">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設備參數</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thông số thiết bị</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編碼大分類</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a:latin typeface="Calibri" panose="020F0502020204030204" pitchFamily="34" charset="0"/>
                          <a:ea typeface="Times New Roman" panose="02020603050405020304" pitchFamily="18" charset="0"/>
                          <a:cs typeface="Calibri" panose="020F0502020204030204" pitchFamily="34" charset="0"/>
                        </a:rPr>
                        <a:t>Cài đặt phân loại mã lớn</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編碼中分類</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a:latin typeface="Calibri" panose="020F0502020204030204" pitchFamily="34" charset="0"/>
                          <a:ea typeface="Times New Roman" panose="02020603050405020304" pitchFamily="18" charset="0"/>
                          <a:cs typeface="Calibri" panose="020F0502020204030204" pitchFamily="34" charset="0"/>
                        </a:rPr>
                        <a:t>Cài đặt phân loại mã trung</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編碼次分類</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a:latin typeface="Calibri" panose="020F0502020204030204" pitchFamily="34" charset="0"/>
                          <a:ea typeface="Times New Roman" panose="02020603050405020304" pitchFamily="18" charset="0"/>
                          <a:cs typeface="Calibri" panose="020F0502020204030204" pitchFamily="34" charset="0"/>
                        </a:rPr>
                        <a:t>Cài đặt phân loại mã nhỏ</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屬性欄位</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ô thuộc tính</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rowSpan="4">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建立</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Thiết lập thiết bị</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設備新增</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作業</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Thêm mới thiết bị</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設備申請</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查詢</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đăng ký thiết bị mới</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設備資訊查詢 Tìm kiếm thông tin thiết bị</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thông tin thiết bị</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37625">
                <a:tc vMerge="1">
                  <a:tcPr/>
                </a:tc>
                <a:tc>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設備審核</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作業</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Kiểm tra thiết bị</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1" lang="zh-TW" altLang="zh-TW"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屬性欄位設定</a:t>
            </a:r>
            <a:r>
              <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rPr>
              <a:t>Cài đặt trường thuộc tính</a:t>
            </a:r>
            <a:endPar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1000100" y="3429000"/>
            <a:ext cx="6929486" cy="159956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400" dirty="0">
                <a:solidFill>
                  <a:schemeClr val="tx1">
                    <a:lumMod val="85000"/>
                    <a:lumOff val="15000"/>
                  </a:schemeClr>
                </a:solidFill>
                <a:ea typeface="Times New Roman" panose="02020603050405020304" pitchFamily="18" charset="0"/>
              </a:rPr>
              <a:t>2. </a:t>
            </a:r>
            <a:r>
              <a:rPr lang="zh-TW" altLang="en-US" sz="1400" dirty="0">
                <a:solidFill>
                  <a:schemeClr val="tx1">
                    <a:lumMod val="85000"/>
                    <a:lumOff val="15000"/>
                  </a:schemeClr>
                </a:solidFill>
                <a:ea typeface="Times New Roman" panose="02020603050405020304" pitchFamily="18" charset="0"/>
              </a:rPr>
              <a:t>編輯</a:t>
            </a:r>
            <a:r>
              <a:rPr lang="en-US" altLang="zh-TW" sz="1400" dirty="0">
                <a:solidFill>
                  <a:schemeClr val="tx1">
                    <a:lumMod val="85000"/>
                    <a:lumOff val="15000"/>
                  </a:schemeClr>
                </a:solidFill>
                <a:ea typeface="Times New Roman" panose="02020603050405020304" pitchFamily="18" charset="0"/>
              </a:rPr>
              <a:t> </a:t>
            </a:r>
            <a:r>
              <a:rPr lang="zh-TW" altLang="en-US" sz="1400" dirty="0">
                <a:solidFill>
                  <a:schemeClr val="tx1">
                    <a:lumMod val="85000"/>
                    <a:lumOff val="15000"/>
                  </a:schemeClr>
                </a:solidFill>
                <a:ea typeface="Times New Roman" panose="02020603050405020304" pitchFamily="18" charset="0"/>
              </a:rPr>
              <a:t> </a:t>
            </a:r>
            <a:r>
              <a:rPr lang="en-US" altLang="zh-TW" sz="1400" dirty="0">
                <a:solidFill>
                  <a:schemeClr val="tx1">
                    <a:lumMod val="85000"/>
                    <a:lumOff val="15000"/>
                  </a:schemeClr>
                </a:solidFill>
                <a:ea typeface="Times New Roman" panose="02020603050405020304" pitchFamily="18" charset="0"/>
              </a:rPr>
              <a:t>Biên tập</a:t>
            </a:r>
            <a:endParaRPr lang="en-US" altLang="zh-TW"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    (1</a:t>
            </a:r>
            <a:r>
              <a:rPr lang="en-US" altLang="zh-TW" sz="1400">
                <a:solidFill>
                  <a:schemeClr val="tx1">
                    <a:lumMod val="85000"/>
                    <a:lumOff val="15000"/>
                  </a:schemeClr>
                </a:solidFill>
                <a:ea typeface="Times New Roman" panose="02020603050405020304" pitchFamily="18" charset="0"/>
              </a:rPr>
              <a:t>) </a:t>
            </a:r>
            <a:r>
              <a:rPr lang="zh-TW" altLang="en-US" sz="1400">
                <a:solidFill>
                  <a:schemeClr val="tx1">
                    <a:lumMod val="85000"/>
                    <a:lumOff val="15000"/>
                  </a:schemeClr>
                </a:solidFill>
                <a:ea typeface="Times New Roman" panose="02020603050405020304" pitchFamily="18" charset="0"/>
              </a:rPr>
              <a:t>於明細內容中</a:t>
            </a:r>
            <a:r>
              <a:rPr lang="zh-TW" altLang="en-US" sz="1400" dirty="0">
                <a:solidFill>
                  <a:schemeClr val="tx1">
                    <a:lumMod val="85000"/>
                    <a:lumOff val="15000"/>
                  </a:schemeClr>
                </a:solidFill>
                <a:ea typeface="Times New Roman" panose="02020603050405020304" pitchFamily="18" charset="0"/>
              </a:rPr>
              <a:t>選擇一筆資料，會將該筆資料帶至資料編輯區，此時進入編輯模式 </a:t>
            </a:r>
            <a:r>
              <a:rPr lang="en-US" altLang="zh-TW" sz="1400" dirty="0">
                <a:solidFill>
                  <a:schemeClr val="tx1">
                    <a:lumMod val="85000"/>
                    <a:lumOff val="15000"/>
                  </a:schemeClr>
                </a:solidFill>
                <a:ea typeface="Times New Roman" panose="02020603050405020304" pitchFamily="18" charset="0"/>
              </a:rPr>
              <a:t>chọn một tài liệu để vào khu vực biên tập, lúc này sẽ vào trạng thái biên tập</a:t>
            </a:r>
            <a:endParaRPr lang="en-US" altLang="zh-TW"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    (2) </a:t>
            </a:r>
            <a:r>
              <a:rPr lang="zh-TW" altLang="en-US" sz="1400" dirty="0">
                <a:solidFill>
                  <a:schemeClr val="tx1">
                    <a:lumMod val="85000"/>
                    <a:lumOff val="15000"/>
                  </a:schemeClr>
                </a:solidFill>
                <a:ea typeface="Times New Roman" panose="02020603050405020304" pitchFamily="18" charset="0"/>
              </a:rPr>
              <a:t>可修改</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屬性名稱</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及</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是否可用</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內容 </a:t>
            </a:r>
            <a:endParaRPr lang="zh-TW" altLang="en-US"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có thể sửa[tên thuộc tính] và [có thể áp dụng không]</a:t>
            </a:r>
            <a:endParaRPr lang="en-US" altLang="zh-TW" sz="1400" dirty="0">
              <a:solidFill>
                <a:schemeClr val="tx1">
                  <a:lumMod val="85000"/>
                  <a:lumOff val="15000"/>
                </a:schemeClr>
              </a:solidFill>
              <a:ea typeface="Times New Roman" panose="02020603050405020304" pitchFamily="18" charset="0"/>
            </a:endParaRPr>
          </a:p>
          <a:p>
            <a:r>
              <a:rPr lang="en-US" altLang="zh-TW" sz="1400" dirty="0">
                <a:solidFill>
                  <a:schemeClr val="tx1">
                    <a:lumMod val="85000"/>
                    <a:lumOff val="15000"/>
                  </a:schemeClr>
                </a:solidFill>
                <a:ea typeface="Times New Roman" panose="02020603050405020304" pitchFamily="18" charset="0"/>
              </a:rPr>
              <a:t>    (3) </a:t>
            </a:r>
            <a:r>
              <a:rPr lang="zh-TW" altLang="en-US" sz="1400" dirty="0">
                <a:solidFill>
                  <a:schemeClr val="tx1">
                    <a:lumMod val="85000"/>
                    <a:lumOff val="15000"/>
                  </a:schemeClr>
                </a:solidFill>
                <a:ea typeface="Times New Roman" panose="02020603050405020304" pitchFamily="18" charset="0"/>
              </a:rPr>
              <a:t>點選</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編輯</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鈕儲存資料，成功後更新資料，並且返回至新增模式 </a:t>
            </a:r>
            <a:r>
              <a:rPr lang="en-US" altLang="zh-TW" sz="1400" dirty="0">
                <a:solidFill>
                  <a:schemeClr val="tx1">
                    <a:lumMod val="85000"/>
                    <a:lumOff val="15000"/>
                  </a:schemeClr>
                </a:solidFill>
                <a:ea typeface="Times New Roman" panose="02020603050405020304" pitchFamily="18" charset="0"/>
              </a:rPr>
              <a:t>Tích chọn [biên tập]để lưu tài liệu, cập nhật tài liệu thành công và trở về trạng thái thêm mới</a:t>
            </a:r>
            <a:endParaRPr lang="en-US" altLang="zh-TW" sz="1400" dirty="0">
              <a:solidFill>
                <a:schemeClr val="tx1">
                  <a:lumMod val="85000"/>
                  <a:lumOff val="15000"/>
                </a:schemeClr>
              </a:solidFill>
              <a:ea typeface="Times New Roman" panose="02020603050405020304" pitchFamily="18" charset="0"/>
            </a:endParaRPr>
          </a:p>
        </p:txBody>
      </p:sp>
      <p:pic>
        <p:nvPicPr>
          <p:cNvPr id="8195" name="Picture 3"/>
          <p:cNvPicPr>
            <a:picLocks noChangeAspect="1" noChangeArrowheads="1"/>
          </p:cNvPicPr>
          <p:nvPr/>
        </p:nvPicPr>
        <p:blipFill>
          <a:blip r:embed="rId1"/>
          <a:srcRect/>
          <a:stretch>
            <a:fillRect/>
          </a:stretch>
        </p:blipFill>
        <p:spPr bwMode="auto">
          <a:xfrm>
            <a:off x="1066823" y="1357298"/>
            <a:ext cx="6791325" cy="18478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矩形 8"/>
          <p:cNvSpPr/>
          <p:nvPr/>
        </p:nvSpPr>
        <p:spPr>
          <a:xfrm>
            <a:off x="1066823" y="2071678"/>
            <a:ext cx="2428892" cy="285752"/>
          </a:xfrm>
          <a:prstGeom prst="rect">
            <a:avLst/>
          </a:prstGeom>
          <a:noFill/>
          <a:ln w="34925">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000100" y="4929198"/>
            <a:ext cx="6929486" cy="181483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刪除</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 </a:t>
            </a:r>
            <a:r>
              <a:rPr lang="en-US" altLang="zh-TW" sz="1600" dirty="0">
                <a:solidFill>
                  <a:schemeClr val="tx1">
                    <a:lumMod val="85000"/>
                    <a:lumOff val="15000"/>
                  </a:schemeClr>
                </a:solidFill>
                <a:ea typeface="Times New Roman" panose="02020603050405020304" pitchFamily="18" charset="0"/>
              </a:rPr>
              <a:t>Xóa</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a:t>
            </a:r>
            <a:r>
              <a:rPr lang="en-US" altLang="zh-TW" sz="1600">
                <a:solidFill>
                  <a:schemeClr val="tx1">
                    <a:lumMod val="85000"/>
                    <a:lumOff val="15000"/>
                  </a:schemeClr>
                </a:solidFill>
                <a:ea typeface="Times New Roman" panose="02020603050405020304" pitchFamily="18" charset="0"/>
              </a:rPr>
              <a:t>) </a:t>
            </a:r>
            <a:r>
              <a:rPr lang="zh-TW" altLang="en-US" sz="1600">
                <a:solidFill>
                  <a:schemeClr val="tx1">
                    <a:lumMod val="85000"/>
                    <a:lumOff val="15000"/>
                  </a:schemeClr>
                </a:solidFill>
                <a:ea typeface="Times New Roman" panose="02020603050405020304" pitchFamily="18" charset="0"/>
              </a:rPr>
              <a:t>於明細內容中</a:t>
            </a:r>
            <a:r>
              <a:rPr lang="zh-TW" altLang="en-US" sz="1600" dirty="0">
                <a:solidFill>
                  <a:schemeClr val="tx1">
                    <a:lumMod val="85000"/>
                    <a:lumOff val="15000"/>
                  </a:schemeClr>
                </a:solidFill>
                <a:ea typeface="Times New Roman" panose="02020603050405020304" pitchFamily="18" charset="0"/>
              </a:rPr>
              <a:t>選擇一筆資料，會將該筆資料帶至資料編輯區，此時進</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入編輯模式</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sym typeface="+mn-ea"/>
              </a:rPr>
              <a:t>chọn một tài liệu để vào khu vực biên tập, lúc này sẽ vào trạng thái biên tập</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刪除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鈕刪除資料，刪除動作僅將</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修改為</a:t>
            </a:r>
            <a:r>
              <a:rPr lang="en-US" altLang="zh-TW" sz="1600" dirty="0">
                <a:solidFill>
                  <a:schemeClr val="tx1">
                    <a:lumMod val="85000"/>
                    <a:lumOff val="15000"/>
                  </a:schemeClr>
                </a:solidFill>
                <a:ea typeface="Times New Roman" panose="02020603050405020304" pitchFamily="18" charset="0"/>
              </a:rPr>
              <a:t>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Chọn [xóa] để xóa tài liệu, động tác xóa sẽ tự động đưa [có áp dụng không] đổi thành N.</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cs typeface="Times New Roman" panose="02020603050405020304" pitchFamily="18" charset="0"/>
              </a:rPr>
              <a:t>設備新增作業 </a:t>
            </a:r>
            <a:r>
              <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rPr>
              <a:t>Thêm mới thiết bị</a:t>
            </a:r>
            <a:endPar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1"/>
          <a:srcRect/>
          <a:stretch>
            <a:fillRect/>
          </a:stretch>
        </p:blipFill>
        <p:spPr bwMode="auto">
          <a:xfrm>
            <a:off x="673072" y="1642732"/>
            <a:ext cx="7898274" cy="471490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642910" y="3143248"/>
            <a:ext cx="7786742" cy="1000132"/>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642910" y="4286256"/>
            <a:ext cx="7786742" cy="157163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642910" y="1643050"/>
            <a:ext cx="7786742" cy="1357322"/>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5572125" y="1714500"/>
            <a:ext cx="2897505" cy="368300"/>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設備分類</a:t>
            </a:r>
            <a:r>
              <a:rPr lang="en-US" altLang="zh-TW" sz="1800" b="1" dirty="0">
                <a:solidFill>
                  <a:srgbClr val="CC3300"/>
                </a:solidFill>
                <a:ea typeface="Times New Roman" panose="02020603050405020304" pitchFamily="18" charset="0"/>
              </a:rPr>
              <a:t>phân loại thiết bị</a:t>
            </a:r>
            <a:endParaRPr lang="en-US" altLang="zh-TW" sz="1800" b="1" dirty="0">
              <a:solidFill>
                <a:srgbClr val="CC3300"/>
              </a:solidFill>
              <a:ea typeface="Times New Roman" panose="02020603050405020304" pitchFamily="18" charset="0"/>
            </a:endParaRPr>
          </a:p>
        </p:txBody>
      </p:sp>
      <p:sp>
        <p:nvSpPr>
          <p:cNvPr id="9" name="文字方塊 8"/>
          <p:cNvSpPr txBox="1"/>
          <p:nvPr/>
        </p:nvSpPr>
        <p:spPr>
          <a:xfrm>
            <a:off x="5572125" y="3143250"/>
            <a:ext cx="2612390" cy="645160"/>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設備狀態 </a:t>
            </a:r>
            <a:r>
              <a:rPr lang="en-US" altLang="zh-TW" sz="1800" b="1" dirty="0">
                <a:solidFill>
                  <a:srgbClr val="CC3300"/>
                </a:solidFill>
                <a:ea typeface="Times New Roman" panose="02020603050405020304" pitchFamily="18" charset="0"/>
              </a:rPr>
              <a:t>trạng thái thiết bị</a:t>
            </a:r>
            <a:endParaRPr lang="en-US" altLang="zh-TW" sz="1800" b="1" dirty="0">
              <a:solidFill>
                <a:srgbClr val="CC3300"/>
              </a:solidFill>
              <a:ea typeface="Times New Roman" panose="02020603050405020304" pitchFamily="18" charset="0"/>
            </a:endParaRPr>
          </a:p>
        </p:txBody>
      </p:sp>
      <p:sp>
        <p:nvSpPr>
          <p:cNvPr id="10" name="文字方塊 9"/>
          <p:cNvSpPr txBox="1"/>
          <p:nvPr/>
        </p:nvSpPr>
        <p:spPr>
          <a:xfrm>
            <a:off x="7215206" y="5429264"/>
            <a:ext cx="1214446" cy="922020"/>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設備屬性</a:t>
            </a:r>
            <a:r>
              <a:rPr lang="en-US" altLang="zh-TW" sz="1800" b="1" dirty="0">
                <a:solidFill>
                  <a:srgbClr val="CC3300"/>
                </a:solidFill>
                <a:ea typeface="Times New Roman" panose="02020603050405020304" pitchFamily="18" charset="0"/>
              </a:rPr>
              <a:t>thuộc tính thiết bị</a:t>
            </a:r>
            <a:endParaRPr lang="en-US" altLang="zh-TW" sz="1800" b="1" dirty="0">
              <a:solidFill>
                <a:srgbClr val="CC3300"/>
              </a:solidFill>
              <a:ea typeface="Times New Roman" panose="02020603050405020304" pitchFamily="18" charset="0"/>
            </a:endParaRPr>
          </a:p>
        </p:txBody>
      </p:sp>
      <p:sp>
        <p:nvSpPr>
          <p:cNvPr id="11" name="矩形 10"/>
          <p:cNvSpPr/>
          <p:nvPr/>
        </p:nvSpPr>
        <p:spPr>
          <a:xfrm>
            <a:off x="0" y="928670"/>
            <a:ext cx="9144000" cy="46037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功能說明</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新增設備申請作業 </a:t>
            </a:r>
            <a:r>
              <a:rPr lang="en-US" altLang="zh-TW" dirty="0">
                <a:solidFill>
                  <a:schemeClr val="accent4"/>
                </a:solidFill>
                <a:ea typeface="Times New Roman" panose="02020603050405020304" pitchFamily="18" charset="0"/>
              </a:rPr>
              <a:t>Chức năng: đăng ký thêm mới thiết bị</a:t>
            </a:r>
            <a:endParaRPr lang="en-US" altLang="zh-TW" dirty="0">
              <a:solidFill>
                <a:schemeClr val="accent4"/>
              </a:solidFill>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設備新增作業</a:t>
            </a:r>
            <a:r>
              <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rPr>
              <a:t>Thêm mới thiết bị</a:t>
            </a:r>
            <a:endPar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500034" y="1785926"/>
            <a:ext cx="7929586" cy="147921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矩形 7"/>
          <p:cNvSpPr/>
          <p:nvPr/>
        </p:nvSpPr>
        <p:spPr>
          <a:xfrm>
            <a:off x="0" y="928670"/>
            <a:ext cx="9144000" cy="645160"/>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設備分類</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新增設備時設定該設備之分類 </a:t>
            </a:r>
            <a:r>
              <a:rPr lang="en-US" altLang="zh-TW" sz="1800" dirty="0">
                <a:solidFill>
                  <a:schemeClr val="accent4"/>
                </a:solidFill>
                <a:ea typeface="Times New Roman" panose="02020603050405020304" pitchFamily="18" charset="0"/>
              </a:rPr>
              <a:t>Phân loại thiết bị: cài đặt phân loại thiết bị khi thêm mới</a:t>
            </a:r>
            <a:endParaRPr lang="en-US" altLang="zh-TW" sz="1800" dirty="0">
              <a:solidFill>
                <a:schemeClr val="accent4"/>
              </a:solidFill>
              <a:ea typeface="Times New Roman" panose="02020603050405020304" pitchFamily="18" charset="0"/>
            </a:endParaRPr>
          </a:p>
        </p:txBody>
      </p:sp>
      <p:sp>
        <p:nvSpPr>
          <p:cNvPr id="9" name="矩形 8"/>
          <p:cNvSpPr/>
          <p:nvPr/>
        </p:nvSpPr>
        <p:spPr>
          <a:xfrm>
            <a:off x="428596" y="3510037"/>
            <a:ext cx="8072494" cy="329184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設備</a:t>
            </a:r>
            <a:r>
              <a:rPr lang="en-US" altLang="zh-TW" sz="1600" dirty="0">
                <a:solidFill>
                  <a:schemeClr val="tx1">
                    <a:lumMod val="85000"/>
                    <a:lumOff val="15000"/>
                  </a:schemeClr>
                </a:solidFill>
                <a:ea typeface="Times New Roman" panose="02020603050405020304" pitchFamily="18" charset="0"/>
              </a:rPr>
              <a:t>ID] – </a:t>
            </a:r>
            <a:r>
              <a:rPr lang="zh-TW" altLang="en-US" sz="1600" dirty="0">
                <a:solidFill>
                  <a:schemeClr val="tx1">
                    <a:lumMod val="85000"/>
                    <a:lumOff val="15000"/>
                  </a:schemeClr>
                </a:solidFill>
                <a:ea typeface="Times New Roman" panose="02020603050405020304" pitchFamily="18" charset="0"/>
              </a:rPr>
              <a:t>新增設備時尚不會自動產生設備</a:t>
            </a:r>
            <a:r>
              <a:rPr lang="en-US" altLang="zh-TW" sz="1600" dirty="0">
                <a:solidFill>
                  <a:schemeClr val="tx1">
                    <a:lumMod val="85000"/>
                    <a:lumOff val="15000"/>
                  </a:schemeClr>
                </a:solidFill>
                <a:ea typeface="Times New Roman" panose="02020603050405020304" pitchFamily="18" charset="0"/>
              </a:rPr>
              <a:t>ID</a:t>
            </a:r>
            <a:r>
              <a:rPr lang="zh-TW" altLang="en-US" sz="1600" dirty="0">
                <a:solidFill>
                  <a:schemeClr val="tx1">
                    <a:lumMod val="85000"/>
                    <a:lumOff val="15000"/>
                  </a:schemeClr>
                </a:solidFill>
                <a:ea typeface="Times New Roman" panose="02020603050405020304" pitchFamily="18" charset="0"/>
              </a:rPr>
              <a:t>，待審核成功後系統才會自動產生新的設備</a:t>
            </a:r>
            <a:r>
              <a:rPr lang="en-US" altLang="zh-TW" sz="1600" dirty="0">
                <a:solidFill>
                  <a:schemeClr val="tx1">
                    <a:lumMod val="85000"/>
                    <a:lumOff val="15000"/>
                  </a:schemeClr>
                </a:solidFill>
                <a:ea typeface="Times New Roman" panose="02020603050405020304" pitchFamily="18" charset="0"/>
              </a:rPr>
              <a:t>ID [ID thiết bị]khi thêm mới thiết bị sẽ không tự động nhảy ra ID, đợi approve xong hệ thống </a:t>
            </a:r>
            <a:r>
              <a:rPr lang="en-US" altLang="zh-TW" sz="1600" dirty="0">
                <a:solidFill>
                  <a:schemeClr val="tx1">
                    <a:lumMod val="85000"/>
                    <a:lumOff val="15000"/>
                  </a:schemeClr>
                </a:solidFill>
                <a:ea typeface="Times New Roman" panose="02020603050405020304" pitchFamily="18" charset="0"/>
                <a:sym typeface="+mn-ea"/>
              </a:rPr>
              <a:t>mới tự động nhảy ra ID mới cho thiết bị</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設備狀態</a:t>
            </a:r>
            <a:r>
              <a:rPr lang="en-US" altLang="zh-TW" sz="1600" dirty="0">
                <a:solidFill>
                  <a:schemeClr val="tx1">
                    <a:lumMod val="85000"/>
                    <a:lumOff val="15000"/>
                  </a:schemeClr>
                </a:solidFill>
                <a:ea typeface="Times New Roman" panose="02020603050405020304" pitchFamily="18" charset="0"/>
              </a:rPr>
              <a:t>] – </a:t>
            </a:r>
            <a:r>
              <a:rPr lang="zh-TW" altLang="en-US" sz="1600" dirty="0">
                <a:solidFill>
                  <a:schemeClr val="tx1">
                    <a:lumMod val="85000"/>
                    <a:lumOff val="15000"/>
                  </a:schemeClr>
                </a:solidFill>
                <a:ea typeface="Times New Roman" panose="02020603050405020304" pitchFamily="18" charset="0"/>
              </a:rPr>
              <a:t>固定為申請中 </a:t>
            </a:r>
            <a:r>
              <a:rPr lang="en-US" altLang="zh-TW" sz="1600" dirty="0">
                <a:solidFill>
                  <a:schemeClr val="tx1">
                    <a:lumMod val="85000"/>
                    <a:lumOff val="15000"/>
                  </a:schemeClr>
                </a:solidFill>
                <a:ea typeface="Times New Roman" panose="02020603050405020304" pitchFamily="18" charset="0"/>
              </a:rPr>
              <a:t>[trạng thái thiết bị]-mặc định là đang đăng ký</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設備序號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財產編號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為選填 </a:t>
            </a:r>
            <a:r>
              <a:rPr lang="en-US" altLang="zh-TW" sz="1600" dirty="0">
                <a:solidFill>
                  <a:schemeClr val="tx1">
                    <a:lumMod val="85000"/>
                    <a:lumOff val="15000"/>
                  </a:schemeClr>
                </a:solidFill>
                <a:ea typeface="Times New Roman" panose="02020603050405020304" pitchFamily="18" charset="0"/>
              </a:rPr>
              <a:t>[số thứ tự thiết bị]và[mã tài sản] là tích chọn</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大分類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為必選  </a:t>
            </a:r>
            <a:r>
              <a:rPr lang="en-US" altLang="zh-TW" sz="1600" dirty="0">
                <a:solidFill>
                  <a:schemeClr val="tx1">
                    <a:lumMod val="85000"/>
                    <a:lumOff val="15000"/>
                  </a:schemeClr>
                </a:solidFill>
                <a:ea typeface="Times New Roman" panose="02020603050405020304" pitchFamily="18" charset="0"/>
              </a:rPr>
              <a:t>bắt buộc điền[phân loại lớn][vừa][nhỏ]</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品名組成順序</a:t>
            </a:r>
            <a:r>
              <a:rPr lang="en-US" altLang="zh-TW" sz="1600" dirty="0">
                <a:solidFill>
                  <a:schemeClr val="tx1">
                    <a:lumMod val="85000"/>
                    <a:lumOff val="15000"/>
                  </a:schemeClr>
                </a:solidFill>
                <a:ea typeface="Times New Roman" panose="02020603050405020304" pitchFamily="18" charset="0"/>
              </a:rPr>
              <a:t>] – </a:t>
            </a:r>
            <a:r>
              <a:rPr lang="zh-TW" altLang="en-US" sz="1600" dirty="0">
                <a:solidFill>
                  <a:schemeClr val="tx1">
                    <a:lumMod val="85000"/>
                    <a:lumOff val="15000"/>
                  </a:schemeClr>
                </a:solidFill>
                <a:ea typeface="Times New Roman" panose="02020603050405020304" pitchFamily="18" charset="0"/>
              </a:rPr>
              <a:t>根據分類選擇自動帶出在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品名組成設定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所設定之品名規則</a:t>
            </a:r>
            <a:endParaRPr lang="zh-TW" altLang="en-US" sz="1600" dirty="0">
              <a:solidFill>
                <a:schemeClr val="tx1">
                  <a:lumMod val="85000"/>
                  <a:lumOff val="15000"/>
                </a:schemeClr>
              </a:solidFill>
              <a:ea typeface="Times New Roman" panose="02020603050405020304" pitchFamily="18" charset="0"/>
            </a:endParaRPr>
          </a:p>
          <a:p>
            <a:pPr marL="0" indent="0">
              <a:buNone/>
            </a:pPr>
            <a:r>
              <a:rPr lang="en-US" altLang="zh-TW" sz="1600" dirty="0">
                <a:solidFill>
                  <a:schemeClr val="tx1">
                    <a:lumMod val="85000"/>
                    <a:lumOff val="15000"/>
                  </a:schemeClr>
                </a:solidFill>
                <a:ea typeface="Times New Roman" panose="02020603050405020304" pitchFamily="18" charset="0"/>
              </a:rPr>
              <a:t>[thứ tự cấu thành tên sản phẩm]- Tự động đưa ra quy tắc tên được đặt trong [Cài đặt cấu thành tên sản phẩm] theo lựa chọn phân loại</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品名</a:t>
            </a:r>
            <a:r>
              <a:rPr lang="en-US" altLang="zh-TW" sz="1600" dirty="0">
                <a:solidFill>
                  <a:schemeClr val="tx1">
                    <a:lumMod val="85000"/>
                    <a:lumOff val="15000"/>
                  </a:schemeClr>
                </a:solidFill>
                <a:ea typeface="Times New Roman" panose="02020603050405020304" pitchFamily="18" charset="0"/>
              </a:rPr>
              <a:t>] – </a:t>
            </a:r>
            <a:r>
              <a:rPr lang="zh-TW" altLang="en-US" sz="1600" dirty="0">
                <a:solidFill>
                  <a:schemeClr val="tx1">
                    <a:lumMod val="85000"/>
                    <a:lumOff val="15000"/>
                  </a:schemeClr>
                </a:solidFill>
                <a:ea typeface="Times New Roman" panose="02020603050405020304" pitchFamily="18" charset="0"/>
              </a:rPr>
              <a:t>當設定完設備屬性後，點選產生設備品名鈕會依據品名組成規則自動組成品名</a:t>
            </a:r>
            <a:endParaRPr lang="zh-TW" altLang="en-US" sz="1600" dirty="0">
              <a:solidFill>
                <a:schemeClr val="tx1">
                  <a:lumMod val="85000"/>
                  <a:lumOff val="15000"/>
                </a:schemeClr>
              </a:solidFill>
              <a:ea typeface="Times New Roman" panose="02020603050405020304" pitchFamily="18" charset="0"/>
            </a:endParaRPr>
          </a:p>
          <a:p>
            <a:pPr marL="0" indent="0">
              <a:buNone/>
            </a:pPr>
            <a:r>
              <a:rPr lang="en-US" altLang="zh-TW" sz="1600" dirty="0">
                <a:solidFill>
                  <a:schemeClr val="tx1">
                    <a:lumMod val="85000"/>
                    <a:lumOff val="15000"/>
                  </a:schemeClr>
                </a:solidFill>
                <a:ea typeface="Times New Roman" panose="02020603050405020304" pitchFamily="18" charset="0"/>
              </a:rPr>
              <a:t>[tên] -sau khi cài đặt xong thuộc tính thiết bị, ấn nút Tạo tên thiết bị sẽ tự động tạo tên sản phẩm theo quy tắc cấu tạo tên sản phẩm.</a:t>
            </a:r>
            <a:endParaRPr lang="en-US" altLang="zh-TW" sz="1600" dirty="0">
              <a:solidFill>
                <a:schemeClr val="tx1">
                  <a:lumMod val="85000"/>
                  <a:lumOff val="15000"/>
                </a:schemeClr>
              </a:solidFill>
              <a:ea typeface="Times New Roman" panose="02020603050405020304" pitchFamily="18" charset="0"/>
            </a:endParaRPr>
          </a:p>
        </p:txBody>
      </p:sp>
      <p:cxnSp>
        <p:nvCxnSpPr>
          <p:cNvPr id="11" name="肘形接點 10"/>
          <p:cNvCxnSpPr/>
          <p:nvPr/>
        </p:nvCxnSpPr>
        <p:spPr>
          <a:xfrm rot="10800000" flipV="1">
            <a:off x="3643306" y="2643182"/>
            <a:ext cx="2071702" cy="142876"/>
          </a:xfrm>
          <a:prstGeom prst="bentConnector3">
            <a:avLst>
              <a:gd name="adj1" fmla="val -1278"/>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600" b="1" dirty="0">
                <a:latin typeface="Times New Roman" panose="02020603050405020304" pitchFamily="18" charset="0"/>
                <a:ea typeface="Times New Roman" panose="02020603050405020304" pitchFamily="18" charset="0"/>
                <a:cs typeface="Times New Roman" panose="02020603050405020304" pitchFamily="18" charset="0"/>
              </a:rPr>
              <a:t>設備新增作業</a:t>
            </a:r>
            <a:r>
              <a:rPr lang="en-US" altLang="zh-TW" sz="3600" b="1" dirty="0">
                <a:latin typeface="Times New Roman" panose="02020603050405020304" pitchFamily="18" charset="0"/>
                <a:ea typeface="Times New Roman" panose="02020603050405020304" pitchFamily="18" charset="0"/>
                <a:cs typeface="Times New Roman" panose="02020603050405020304" pitchFamily="18" charset="0"/>
              </a:rPr>
              <a:t>Thêm mới thiết bị</a:t>
            </a:r>
            <a:endParaRPr lang="en-US" altLang="zh-TW" sz="36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3"/>
          <p:cNvPicPr>
            <a:picLocks noChangeAspect="1" noChangeArrowheads="1"/>
          </p:cNvPicPr>
          <p:nvPr/>
        </p:nvPicPr>
        <p:blipFill>
          <a:blip r:embed="rId1"/>
          <a:srcRect/>
          <a:stretch>
            <a:fillRect/>
          </a:stretch>
        </p:blipFill>
        <p:spPr bwMode="auto">
          <a:xfrm>
            <a:off x="500034" y="1785926"/>
            <a:ext cx="8072494" cy="108731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0" y="928670"/>
            <a:ext cx="9144000" cy="46166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設備狀態</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新增設備時設定該設備之狀態</a:t>
            </a:r>
            <a:endParaRPr lang="en-US" altLang="zh-TW" dirty="0">
              <a:solidFill>
                <a:schemeClr val="accent4"/>
              </a:solidFill>
              <a:ea typeface="Times New Roman" panose="02020603050405020304" pitchFamily="18" charset="0"/>
            </a:endParaRPr>
          </a:p>
        </p:txBody>
      </p:sp>
      <p:sp>
        <p:nvSpPr>
          <p:cNvPr id="8" name="矩形 7"/>
          <p:cNvSpPr/>
          <p:nvPr/>
        </p:nvSpPr>
        <p:spPr>
          <a:xfrm>
            <a:off x="428596" y="2873056"/>
            <a:ext cx="8143932" cy="396938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buAutoNum type="arabicPeriod"/>
            </a:pP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擁有方式</a:t>
            </a:r>
            <a:r>
              <a:rPr lang="en-US" altLang="zh-TW" sz="1400" dirty="0">
                <a:solidFill>
                  <a:schemeClr val="tx1">
                    <a:lumMod val="85000"/>
                    <a:lumOff val="15000"/>
                  </a:schemeClr>
                </a:solidFill>
                <a:ea typeface="Times New Roman" panose="02020603050405020304" pitchFamily="18" charset="0"/>
              </a:rPr>
              <a:t>] [phương thức sở hữu]</a:t>
            </a:r>
            <a:endParaRPr lang="en-US" altLang="zh-TW" sz="1400" dirty="0">
              <a:solidFill>
                <a:schemeClr val="tx1">
                  <a:lumMod val="85000"/>
                  <a:lumOff val="15000"/>
                </a:schemeClr>
              </a:solidFill>
              <a:ea typeface="Times New Roman" panose="02020603050405020304" pitchFamily="18" charset="0"/>
            </a:endParaRPr>
          </a:p>
          <a:p>
            <a:pPr marL="800100" lvl="1" indent="-342900">
              <a:buFont typeface="+mj-lt"/>
              <a:buAutoNum type="arabicParenR"/>
            </a:pPr>
            <a:r>
              <a:rPr lang="zh-TW" altLang="en-US" sz="1400" dirty="0">
                <a:solidFill>
                  <a:schemeClr val="tx1">
                    <a:lumMod val="85000"/>
                    <a:lumOff val="15000"/>
                  </a:schemeClr>
                </a:solidFill>
                <a:ea typeface="Times New Roman" panose="02020603050405020304" pitchFamily="18" charset="0"/>
              </a:rPr>
              <a:t>購買：新購買   </a:t>
            </a:r>
            <a:r>
              <a:rPr lang="en-US" altLang="zh-TW" sz="1400" dirty="0">
                <a:solidFill>
                  <a:schemeClr val="tx1">
                    <a:lumMod val="85000"/>
                    <a:lumOff val="15000"/>
                  </a:schemeClr>
                </a:solidFill>
                <a:ea typeface="Times New Roman" panose="02020603050405020304" pitchFamily="18" charset="0"/>
              </a:rPr>
              <a:t>Mua bán: mua mới</a:t>
            </a:r>
            <a:endParaRPr lang="en-US" altLang="zh-TW" sz="1400" dirty="0">
              <a:solidFill>
                <a:schemeClr val="tx1">
                  <a:lumMod val="85000"/>
                  <a:lumOff val="15000"/>
                </a:schemeClr>
              </a:solidFill>
              <a:ea typeface="Times New Roman" panose="02020603050405020304" pitchFamily="18" charset="0"/>
            </a:endParaRPr>
          </a:p>
          <a:p>
            <a:pPr marL="800100" lvl="1" indent="-342900">
              <a:buFont typeface="+mj-lt"/>
              <a:buAutoNum type="arabicParenR"/>
            </a:pPr>
            <a:r>
              <a:rPr lang="zh-TW" altLang="en-US" sz="1400" dirty="0">
                <a:solidFill>
                  <a:schemeClr val="tx1">
                    <a:lumMod val="85000"/>
                    <a:lumOff val="15000"/>
                  </a:schemeClr>
                </a:solidFill>
                <a:ea typeface="Times New Roman" panose="02020603050405020304" pitchFamily="18" charset="0"/>
              </a:rPr>
              <a:t>租賃：向廠商租賃，需租金 </a:t>
            </a:r>
            <a:r>
              <a:rPr lang="en-US" altLang="zh-TW" sz="1400" dirty="0">
                <a:solidFill>
                  <a:schemeClr val="tx1">
                    <a:lumMod val="85000"/>
                    <a:lumOff val="15000"/>
                  </a:schemeClr>
                </a:solidFill>
                <a:ea typeface="Times New Roman" panose="02020603050405020304" pitchFamily="18" charset="0"/>
              </a:rPr>
              <a:t>Thuê: thuê nhà cung cấp, có phí thuê</a:t>
            </a:r>
            <a:endParaRPr lang="en-US" altLang="zh-TW" sz="1400" dirty="0">
              <a:solidFill>
                <a:schemeClr val="tx1">
                  <a:lumMod val="85000"/>
                  <a:lumOff val="15000"/>
                </a:schemeClr>
              </a:solidFill>
              <a:ea typeface="Times New Roman" panose="02020603050405020304" pitchFamily="18" charset="0"/>
            </a:endParaRPr>
          </a:p>
          <a:p>
            <a:pPr marL="800100" lvl="1" indent="-342900">
              <a:buFont typeface="+mj-lt"/>
              <a:buAutoNum type="arabicParenR"/>
            </a:pPr>
            <a:r>
              <a:rPr lang="zh-TW" altLang="en-US" sz="1400" dirty="0">
                <a:solidFill>
                  <a:schemeClr val="tx1">
                    <a:lumMod val="85000"/>
                    <a:lumOff val="15000"/>
                  </a:schemeClr>
                </a:solidFill>
                <a:ea typeface="Times New Roman" panose="02020603050405020304" pitchFamily="18" charset="0"/>
              </a:rPr>
              <a:t>借入：向廠商借入，無租金 </a:t>
            </a:r>
            <a:r>
              <a:rPr lang="en-US" altLang="zh-TW" sz="1400" dirty="0">
                <a:solidFill>
                  <a:schemeClr val="tx1">
                    <a:lumMod val="85000"/>
                    <a:lumOff val="15000"/>
                  </a:schemeClr>
                </a:solidFill>
                <a:ea typeface="Times New Roman" panose="02020603050405020304" pitchFamily="18" charset="0"/>
              </a:rPr>
              <a:t>Mượn: mượn nhà cung cấp, không có phí thuê</a:t>
            </a:r>
            <a:endParaRPr lang="en-US" altLang="zh-TW" sz="14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控管方式</a:t>
            </a:r>
            <a:r>
              <a:rPr lang="en-US" altLang="zh-TW" sz="1400" dirty="0">
                <a:solidFill>
                  <a:schemeClr val="tx1">
                    <a:lumMod val="85000"/>
                    <a:lumOff val="15000"/>
                  </a:schemeClr>
                </a:solidFill>
                <a:ea typeface="Times New Roman" panose="02020603050405020304" pitchFamily="18" charset="0"/>
              </a:rPr>
              <a:t>] [phương pháp quản lý]</a:t>
            </a:r>
            <a:endParaRPr lang="en-US" altLang="zh-TW" sz="1400" dirty="0">
              <a:solidFill>
                <a:schemeClr val="tx1">
                  <a:lumMod val="85000"/>
                  <a:lumOff val="15000"/>
                </a:schemeClr>
              </a:solidFill>
              <a:ea typeface="Times New Roman" panose="02020603050405020304" pitchFamily="18" charset="0"/>
            </a:endParaRPr>
          </a:p>
          <a:p>
            <a:pPr marL="800100" lvl="1" indent="-342900">
              <a:buFont typeface="+mj-lt"/>
              <a:buAutoNum type="arabicParenR"/>
            </a:pPr>
            <a:r>
              <a:rPr lang="zh-TW" altLang="en-US" sz="1400" dirty="0">
                <a:solidFill>
                  <a:schemeClr val="tx1">
                    <a:lumMod val="85000"/>
                    <a:lumOff val="15000"/>
                  </a:schemeClr>
                </a:solidFill>
                <a:ea typeface="Times New Roman" panose="02020603050405020304" pitchFamily="18" charset="0"/>
              </a:rPr>
              <a:t>單項控管：系統會給予該設備唯一之設備</a:t>
            </a:r>
            <a:r>
              <a:rPr lang="en-US" altLang="zh-TW" sz="1400" dirty="0">
                <a:solidFill>
                  <a:schemeClr val="tx1">
                    <a:lumMod val="85000"/>
                    <a:lumOff val="15000"/>
                  </a:schemeClr>
                </a:solidFill>
                <a:ea typeface="Times New Roman" panose="02020603050405020304" pitchFamily="18" charset="0"/>
              </a:rPr>
              <a:t>ID</a:t>
            </a:r>
            <a:r>
              <a:rPr lang="zh-TW" altLang="en-US" sz="1400" dirty="0">
                <a:solidFill>
                  <a:schemeClr val="tx1">
                    <a:lumMod val="85000"/>
                    <a:lumOff val="15000"/>
                  </a:schemeClr>
                </a:solidFill>
                <a:ea typeface="Times New Roman" panose="02020603050405020304" pitchFamily="18" charset="0"/>
              </a:rPr>
              <a:t>，適用於單一設備，數量為</a:t>
            </a:r>
            <a:r>
              <a:rPr lang="en-US" altLang="zh-TW" sz="1400" dirty="0">
                <a:solidFill>
                  <a:schemeClr val="tx1">
                    <a:lumMod val="85000"/>
                    <a:lumOff val="15000"/>
                  </a:schemeClr>
                </a:solidFill>
                <a:ea typeface="Times New Roman" panose="02020603050405020304" pitchFamily="18" charset="0"/>
              </a:rPr>
              <a:t>1</a:t>
            </a:r>
            <a:endParaRPr lang="en-US" altLang="zh-TW" sz="1400" dirty="0">
              <a:solidFill>
                <a:schemeClr val="tx1">
                  <a:lumMod val="85000"/>
                  <a:lumOff val="15000"/>
                </a:schemeClr>
              </a:solidFill>
              <a:ea typeface="Times New Roman" panose="02020603050405020304" pitchFamily="18" charset="0"/>
            </a:endParaRPr>
          </a:p>
          <a:p>
            <a:pPr lvl="1" indent="0">
              <a:buFont typeface="+mj-lt"/>
              <a:buNone/>
            </a:pPr>
            <a:r>
              <a:rPr lang="en-US" altLang="zh-TW" sz="1400" dirty="0">
                <a:solidFill>
                  <a:schemeClr val="tx1">
                    <a:lumMod val="85000"/>
                    <a:lumOff val="15000"/>
                  </a:schemeClr>
                </a:solidFill>
                <a:ea typeface="Times New Roman" panose="02020603050405020304" pitchFamily="18" charset="0"/>
              </a:rPr>
              <a:t>Quản lý đơn lẻ: hệ thống sẽ tạo một ID riêng cho thiết bị, áp ụng cho thiết bị đơn lẻ,số lượng 1.</a:t>
            </a:r>
            <a:endParaRPr lang="en-US" altLang="zh-TW" sz="1400" dirty="0">
              <a:solidFill>
                <a:schemeClr val="tx1">
                  <a:lumMod val="85000"/>
                  <a:lumOff val="15000"/>
                </a:schemeClr>
              </a:solidFill>
              <a:ea typeface="Times New Roman" panose="02020603050405020304" pitchFamily="18" charset="0"/>
            </a:endParaRPr>
          </a:p>
          <a:p>
            <a:pPr marL="800100" lvl="1" indent="-342900">
              <a:buFont typeface="+mj-lt"/>
              <a:buAutoNum type="arabicParenR"/>
            </a:pPr>
            <a:r>
              <a:rPr lang="zh-TW" altLang="en-US" sz="1400" dirty="0">
                <a:solidFill>
                  <a:schemeClr val="tx1">
                    <a:lumMod val="85000"/>
                    <a:lumOff val="15000"/>
                  </a:schemeClr>
                </a:solidFill>
                <a:ea typeface="Times New Roman" panose="02020603050405020304" pitchFamily="18" charset="0"/>
              </a:rPr>
              <a:t>批量控管：該設備無法單一控管，系統會給予一個設備</a:t>
            </a:r>
            <a:r>
              <a:rPr lang="en-US" altLang="zh-TW" sz="1400" dirty="0">
                <a:solidFill>
                  <a:schemeClr val="tx1">
                    <a:lumMod val="85000"/>
                    <a:lumOff val="15000"/>
                  </a:schemeClr>
                </a:solidFill>
                <a:ea typeface="Times New Roman" panose="02020603050405020304" pitchFamily="18" charset="0"/>
              </a:rPr>
              <a:t>ID</a:t>
            </a:r>
            <a:r>
              <a:rPr lang="zh-TW" altLang="en-US" sz="1400" dirty="0">
                <a:solidFill>
                  <a:schemeClr val="tx1">
                    <a:lumMod val="85000"/>
                    <a:lumOff val="15000"/>
                  </a:schemeClr>
                </a:solidFill>
                <a:ea typeface="Times New Roman" panose="02020603050405020304" pitchFamily="18" charset="0"/>
              </a:rPr>
              <a:t>，其數量可≧</a:t>
            </a:r>
            <a:r>
              <a:rPr lang="en-US" altLang="zh-TW" sz="1400" dirty="0">
                <a:solidFill>
                  <a:schemeClr val="tx1">
                    <a:lumMod val="85000"/>
                    <a:lumOff val="15000"/>
                  </a:schemeClr>
                </a:solidFill>
                <a:ea typeface="Times New Roman" panose="02020603050405020304" pitchFamily="18" charset="0"/>
              </a:rPr>
              <a:t>1</a:t>
            </a:r>
            <a:r>
              <a:rPr lang="zh-TW" altLang="en-US" sz="1400" dirty="0">
                <a:solidFill>
                  <a:schemeClr val="tx1">
                    <a:lumMod val="85000"/>
                    <a:lumOff val="15000"/>
                  </a:schemeClr>
                </a:solidFill>
                <a:ea typeface="Times New Roman" panose="02020603050405020304" pitchFamily="18" charset="0"/>
              </a:rPr>
              <a:t>，新增設備時會其數量為</a:t>
            </a:r>
            <a:r>
              <a:rPr lang="en-US" altLang="zh-TW" sz="1400" dirty="0">
                <a:solidFill>
                  <a:schemeClr val="tx1">
                    <a:lumMod val="85000"/>
                    <a:lumOff val="15000"/>
                  </a:schemeClr>
                </a:solidFill>
                <a:ea typeface="Times New Roman" panose="02020603050405020304" pitchFamily="18" charset="0"/>
              </a:rPr>
              <a:t>0</a:t>
            </a:r>
            <a:r>
              <a:rPr lang="zh-TW" altLang="en-US" sz="1400" dirty="0">
                <a:solidFill>
                  <a:schemeClr val="tx1">
                    <a:lumMod val="85000"/>
                    <a:lumOff val="15000"/>
                  </a:schemeClr>
                </a:solidFill>
                <a:ea typeface="Times New Roman" panose="02020603050405020304" pitchFamily="18" charset="0"/>
              </a:rPr>
              <a:t>，待管控方式確認後再進行系統開發，適用於耗材</a:t>
            </a:r>
            <a:endParaRPr lang="zh-TW" altLang="en-US" sz="1400" dirty="0">
              <a:solidFill>
                <a:schemeClr val="tx1">
                  <a:lumMod val="85000"/>
                  <a:lumOff val="15000"/>
                </a:schemeClr>
              </a:solidFill>
              <a:ea typeface="Times New Roman" panose="02020603050405020304" pitchFamily="18" charset="0"/>
            </a:endParaRPr>
          </a:p>
          <a:p>
            <a:pPr lvl="1" indent="0">
              <a:buFont typeface="+mj-lt"/>
              <a:buNone/>
            </a:pPr>
            <a:r>
              <a:rPr lang="en-US" altLang="zh-TW" sz="1400" dirty="0">
                <a:solidFill>
                  <a:schemeClr val="tx1">
                    <a:lumMod val="85000"/>
                    <a:lumOff val="15000"/>
                  </a:schemeClr>
                </a:solidFill>
                <a:ea typeface="Times New Roman" panose="02020603050405020304" pitchFamily="18" charset="0"/>
              </a:rPr>
              <a:t>Quản lý cả lô: thiết bị không thể quản lý đơn lẻ, hệ thống sẽ tạo một ID với số lượng </a:t>
            </a:r>
            <a:r>
              <a:rPr lang="zh-TW" altLang="en-US" sz="1400" dirty="0">
                <a:solidFill>
                  <a:schemeClr val="tx1">
                    <a:lumMod val="85000"/>
                    <a:lumOff val="15000"/>
                  </a:schemeClr>
                </a:solidFill>
                <a:ea typeface="Times New Roman" panose="02020603050405020304" pitchFamily="18" charset="0"/>
                <a:sym typeface="+mn-ea"/>
              </a:rPr>
              <a:t>≧</a:t>
            </a:r>
            <a:r>
              <a:rPr lang="en-US" altLang="zh-TW" sz="1400" dirty="0">
                <a:solidFill>
                  <a:schemeClr val="tx1">
                    <a:lumMod val="85000"/>
                    <a:lumOff val="15000"/>
                  </a:schemeClr>
                </a:solidFill>
                <a:ea typeface="Times New Roman" panose="02020603050405020304" pitchFamily="18" charset="0"/>
                <a:sym typeface="+mn-ea"/>
              </a:rPr>
              <a:t>1,khi thêm mới thiết bị sẽ để số lượng là 0, đợi xác nhận phương thức quản lý xong sẽ tiến hành phát triển hệ thống, áp dụng cho vật liệu tiêu hao.</a:t>
            </a:r>
            <a:endParaRPr lang="en-US" altLang="zh-TW" sz="14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設備擁有日期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 ：可選填，若擁有方式為租賃或借入時，需填入日期</a:t>
            </a:r>
            <a:endParaRPr lang="zh-TW" altLang="en-US" sz="1400" dirty="0">
              <a:solidFill>
                <a:schemeClr val="tx1">
                  <a:lumMod val="85000"/>
                  <a:lumOff val="15000"/>
                </a:schemeClr>
              </a:solidFill>
              <a:ea typeface="Times New Roman" panose="02020603050405020304" pitchFamily="18" charset="0"/>
            </a:endParaRPr>
          </a:p>
          <a:p>
            <a:pPr marL="0" indent="0">
              <a:buNone/>
            </a:pPr>
            <a:r>
              <a:rPr lang="en-US" altLang="zh-TW" sz="1400" dirty="0">
                <a:solidFill>
                  <a:schemeClr val="tx1">
                    <a:lumMod val="85000"/>
                    <a:lumOff val="15000"/>
                  </a:schemeClr>
                </a:solidFill>
                <a:ea typeface="Times New Roman" panose="02020603050405020304" pitchFamily="18" charset="0"/>
              </a:rPr>
              <a:t>[thời gian sở hữu thiết bị]: có thể chọn, nếu là thuê hoặc mượn thì phải điền ngày tháng</a:t>
            </a:r>
            <a:endParaRPr lang="en-US" altLang="zh-TW" sz="14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設備擁有廠區</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及</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設備存放廠區</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 ：依各廠區設定不可變更</a:t>
            </a:r>
            <a:endParaRPr lang="zh-TW" altLang="en-US" sz="1400" dirty="0">
              <a:solidFill>
                <a:schemeClr val="tx1">
                  <a:lumMod val="85000"/>
                  <a:lumOff val="15000"/>
                </a:schemeClr>
              </a:solidFill>
              <a:ea typeface="Times New Roman" panose="02020603050405020304" pitchFamily="18" charset="0"/>
            </a:endParaRPr>
          </a:p>
          <a:p>
            <a:pPr marL="0" indent="0">
              <a:buNone/>
            </a:pPr>
            <a:r>
              <a:rPr lang="en-US" altLang="zh-TW" sz="1400" dirty="0">
                <a:solidFill>
                  <a:schemeClr val="tx1">
                    <a:lumMod val="85000"/>
                    <a:lumOff val="15000"/>
                  </a:schemeClr>
                </a:solidFill>
                <a:ea typeface="Times New Roman" panose="02020603050405020304" pitchFamily="18" charset="0"/>
              </a:rPr>
              <a:t>[xưởng sở hữu thiết bị] và [khu vực đặt thiết bị]: cài đặt theo khu vực từng xưởng, không được thay đổi</a:t>
            </a:r>
            <a:endParaRPr lang="en-US" altLang="zh-TW" sz="14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設備保管人</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：必選，點擊欄位後會彈出新視查詢保管人</a:t>
            </a:r>
            <a:endParaRPr lang="zh-TW" altLang="en-US" sz="1400" dirty="0">
              <a:solidFill>
                <a:schemeClr val="tx1">
                  <a:lumMod val="85000"/>
                  <a:lumOff val="15000"/>
                </a:schemeClr>
              </a:solidFill>
              <a:ea typeface="Times New Roman" panose="02020603050405020304" pitchFamily="18" charset="0"/>
            </a:endParaRPr>
          </a:p>
          <a:p>
            <a:pPr marL="0" indent="0">
              <a:buNone/>
            </a:pPr>
            <a:r>
              <a:rPr lang="en-US" altLang="zh-TW" sz="1400" dirty="0">
                <a:solidFill>
                  <a:schemeClr val="tx1">
                    <a:lumMod val="85000"/>
                    <a:lumOff val="15000"/>
                  </a:schemeClr>
                </a:solidFill>
                <a:ea typeface="Times New Roman" panose="02020603050405020304" pitchFamily="18" charset="0"/>
              </a:rPr>
              <a:t>[người bảo quản thiết bị]: bắt buộc chọn, sau khi tích vào sẽ hiện ra người bảo quản</a:t>
            </a:r>
            <a:endParaRPr lang="en-US" altLang="zh-TW" sz="14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設備新增作業 </a:t>
            </a:r>
            <a:r>
              <a:rPr lang="en-US" altLang="zh-TW" b="1" dirty="0">
                <a:latin typeface="Times New Roman" panose="02020603050405020304" pitchFamily="18" charset="0"/>
                <a:ea typeface="Times New Roman" panose="02020603050405020304" pitchFamily="18" charset="0"/>
              </a:rPr>
              <a:t>Thêm mới thiết bị</a:t>
            </a:r>
            <a:endParaRPr lang="en-US" altLang="zh-TW" b="1" dirty="0">
              <a:latin typeface="Times New Roman" panose="02020603050405020304" pitchFamily="18" charset="0"/>
              <a:ea typeface="Times New Roman" panose="02020603050405020304" pitchFamily="18" charset="0"/>
            </a:endParaRPr>
          </a:p>
        </p:txBody>
      </p:sp>
      <p:pic>
        <p:nvPicPr>
          <p:cNvPr id="3074" name="Picture 2"/>
          <p:cNvPicPr>
            <a:picLocks noChangeAspect="1" noChangeArrowheads="1"/>
          </p:cNvPicPr>
          <p:nvPr/>
        </p:nvPicPr>
        <p:blipFill>
          <a:blip r:embed="rId1"/>
          <a:srcRect/>
          <a:stretch>
            <a:fillRect/>
          </a:stretch>
        </p:blipFill>
        <p:spPr bwMode="auto">
          <a:xfrm>
            <a:off x="928662" y="1928802"/>
            <a:ext cx="7429520" cy="31275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0" y="928670"/>
            <a:ext cx="9144000" cy="46037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選擇保管人 </a:t>
            </a:r>
            <a:r>
              <a:rPr lang="en-US" altLang="zh-TW" dirty="0">
                <a:solidFill>
                  <a:schemeClr val="accent4"/>
                </a:solidFill>
                <a:ea typeface="Times New Roman" panose="02020603050405020304" pitchFamily="18" charset="0"/>
              </a:rPr>
              <a:t>Lựa chọn người bảo quản</a:t>
            </a:r>
            <a:endParaRPr lang="en-US" altLang="zh-TW" dirty="0">
              <a:solidFill>
                <a:schemeClr val="accent4"/>
              </a:solidFill>
              <a:ea typeface="Times New Roman" panose="02020603050405020304" pitchFamily="18" charset="0"/>
            </a:endParaRPr>
          </a:p>
        </p:txBody>
      </p:sp>
      <p:sp>
        <p:nvSpPr>
          <p:cNvPr id="7" name="文字方塊 6"/>
          <p:cNvSpPr txBox="1"/>
          <p:nvPr/>
        </p:nvSpPr>
        <p:spPr>
          <a:xfrm>
            <a:off x="2357120" y="1356995"/>
            <a:ext cx="6000750" cy="583565"/>
          </a:xfrm>
          <a:prstGeom prst="rect">
            <a:avLst/>
          </a:prstGeom>
          <a:noFill/>
        </p:spPr>
        <p:txBody>
          <a:bodyPr wrap="square" rtlCol="0">
            <a:spAutoFit/>
          </a:bodyPr>
          <a:lstStyle/>
          <a:p>
            <a:r>
              <a:rPr lang="zh-TW" altLang="en-US" sz="1600" dirty="0">
                <a:ea typeface="Times New Roman" panose="02020603050405020304" pitchFamily="18" charset="0"/>
              </a:rPr>
              <a:t>可輸入資訊查詢保管人 </a:t>
            </a:r>
            <a:r>
              <a:rPr lang="en-US" altLang="zh-TW" sz="1600" dirty="0">
                <a:ea typeface="Times New Roman" panose="02020603050405020304" pitchFamily="18" charset="0"/>
              </a:rPr>
              <a:t>có thế nhập thông tin để tìm kiếm người bảo quản</a:t>
            </a:r>
            <a:endParaRPr lang="en-US" altLang="zh-TW" sz="1600" dirty="0">
              <a:ea typeface="Times New Roman" panose="02020603050405020304" pitchFamily="18" charset="0"/>
            </a:endParaRPr>
          </a:p>
        </p:txBody>
      </p:sp>
      <p:cxnSp>
        <p:nvCxnSpPr>
          <p:cNvPr id="8" name="肘形接點 7"/>
          <p:cNvCxnSpPr/>
          <p:nvPr/>
        </p:nvCxnSpPr>
        <p:spPr>
          <a:xfrm flipV="1">
            <a:off x="1714482" y="1500174"/>
            <a:ext cx="642941" cy="428628"/>
          </a:xfrm>
          <a:prstGeom prst="bentConnector3">
            <a:avLst>
              <a:gd name="adj1" fmla="val -2287"/>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3" name="文字方塊 12"/>
          <p:cNvSpPr txBox="1"/>
          <p:nvPr/>
        </p:nvSpPr>
        <p:spPr>
          <a:xfrm>
            <a:off x="1928495" y="5215255"/>
            <a:ext cx="6747510" cy="337185"/>
          </a:xfrm>
          <a:prstGeom prst="rect">
            <a:avLst/>
          </a:prstGeom>
          <a:noFill/>
        </p:spPr>
        <p:txBody>
          <a:bodyPr wrap="square" rtlCol="0">
            <a:spAutoFit/>
          </a:bodyPr>
          <a:lstStyle/>
          <a:p>
            <a:r>
              <a:rPr lang="zh-TW" altLang="en-US" sz="1600" dirty="0">
                <a:ea typeface="Times New Roman" panose="02020603050405020304" pitchFamily="18" charset="0"/>
              </a:rPr>
              <a:t>可依組織架構查詢保管人 </a:t>
            </a:r>
            <a:r>
              <a:rPr lang="en-US" altLang="zh-TW" sz="1600" dirty="0">
                <a:ea typeface="Times New Roman" panose="02020603050405020304" pitchFamily="18" charset="0"/>
              </a:rPr>
              <a:t>có thể tìm người bảo quản dựa theo sơ đồ tổ chức</a:t>
            </a:r>
            <a:endParaRPr lang="en-US" altLang="zh-TW" sz="1600" dirty="0">
              <a:ea typeface="Times New Roman" panose="02020603050405020304" pitchFamily="18" charset="0"/>
            </a:endParaRPr>
          </a:p>
        </p:txBody>
      </p:sp>
      <p:cxnSp>
        <p:nvCxnSpPr>
          <p:cNvPr id="14" name="肘形接點 7"/>
          <p:cNvCxnSpPr>
            <a:endCxn id="13" idx="1"/>
          </p:cNvCxnSpPr>
          <p:nvPr/>
        </p:nvCxnSpPr>
        <p:spPr>
          <a:xfrm rot="16200000" flipH="1">
            <a:off x="1629842" y="5085275"/>
            <a:ext cx="383592" cy="214311"/>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6" name="文字方塊 15"/>
          <p:cNvSpPr txBox="1"/>
          <p:nvPr/>
        </p:nvSpPr>
        <p:spPr>
          <a:xfrm>
            <a:off x="4071934" y="4500570"/>
            <a:ext cx="2428892" cy="583565"/>
          </a:xfrm>
          <a:prstGeom prst="rect">
            <a:avLst/>
          </a:prstGeom>
          <a:noFill/>
        </p:spPr>
        <p:txBody>
          <a:bodyPr wrap="square" rtlCol="0">
            <a:spAutoFit/>
          </a:bodyPr>
          <a:lstStyle/>
          <a:p>
            <a:r>
              <a:rPr lang="zh-TW" altLang="en-US" sz="1600" dirty="0">
                <a:ea typeface="Times New Roman" panose="02020603050405020304" pitchFamily="18" charset="0"/>
              </a:rPr>
              <a:t>查詢到的人員</a:t>
            </a:r>
            <a:endParaRPr lang="zh-TW" altLang="en-US" sz="1600" dirty="0">
              <a:ea typeface="Times New Roman" panose="02020603050405020304" pitchFamily="18" charset="0"/>
            </a:endParaRPr>
          </a:p>
          <a:p>
            <a:r>
              <a:rPr lang="en-US" altLang="zh-TW" sz="1600" dirty="0">
                <a:ea typeface="Times New Roman" panose="02020603050405020304" pitchFamily="18" charset="0"/>
              </a:rPr>
              <a:t>kết quả tìm kiếm</a:t>
            </a:r>
            <a:endParaRPr lang="en-US" altLang="zh-TW" sz="1600" dirty="0">
              <a:ea typeface="Times New Roman" panose="02020603050405020304" pitchFamily="18" charset="0"/>
            </a:endParaRPr>
          </a:p>
        </p:txBody>
      </p:sp>
      <p:cxnSp>
        <p:nvCxnSpPr>
          <p:cNvPr id="17" name="肘形接點 7"/>
          <p:cNvCxnSpPr>
            <a:endCxn id="16" idx="1"/>
          </p:cNvCxnSpPr>
          <p:nvPr/>
        </p:nvCxnSpPr>
        <p:spPr>
          <a:xfrm rot="16200000" flipH="1">
            <a:off x="3451510" y="4172613"/>
            <a:ext cx="740782" cy="500065"/>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21" name="肘形接點 7"/>
          <p:cNvCxnSpPr/>
          <p:nvPr/>
        </p:nvCxnSpPr>
        <p:spPr>
          <a:xfrm rot="16200000" flipH="1">
            <a:off x="6237592" y="4049425"/>
            <a:ext cx="740782" cy="500065"/>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23" name="文字方塊 22"/>
          <p:cNvSpPr txBox="1"/>
          <p:nvPr/>
        </p:nvSpPr>
        <p:spPr>
          <a:xfrm>
            <a:off x="6929454" y="4500570"/>
            <a:ext cx="2428892" cy="583565"/>
          </a:xfrm>
          <a:prstGeom prst="rect">
            <a:avLst/>
          </a:prstGeom>
          <a:noFill/>
        </p:spPr>
        <p:txBody>
          <a:bodyPr wrap="square" rtlCol="0">
            <a:spAutoFit/>
          </a:bodyPr>
          <a:lstStyle/>
          <a:p>
            <a:r>
              <a:rPr lang="zh-TW" altLang="en-US" sz="1600" dirty="0">
                <a:ea typeface="Times New Roman" panose="02020603050405020304" pitchFamily="18" charset="0"/>
              </a:rPr>
              <a:t>選擇之人員</a:t>
            </a:r>
            <a:endParaRPr lang="zh-TW" altLang="en-US" sz="1600" dirty="0">
              <a:ea typeface="Times New Roman" panose="02020603050405020304" pitchFamily="18" charset="0"/>
            </a:endParaRPr>
          </a:p>
          <a:p>
            <a:r>
              <a:rPr lang="en-US" altLang="zh-TW" sz="1600" dirty="0">
                <a:ea typeface="Times New Roman" panose="02020603050405020304" pitchFamily="18" charset="0"/>
              </a:rPr>
              <a:t>người được chọn</a:t>
            </a:r>
            <a:endParaRPr lang="en-US" altLang="zh-TW" sz="1600" dirty="0">
              <a:ea typeface="Times New Roman" panose="02020603050405020304" pitchFamily="18" charset="0"/>
            </a:endParaRPr>
          </a:p>
        </p:txBody>
      </p:sp>
      <p:sp>
        <p:nvSpPr>
          <p:cNvPr id="24" name="矩形 23"/>
          <p:cNvSpPr/>
          <p:nvPr/>
        </p:nvSpPr>
        <p:spPr>
          <a:xfrm>
            <a:off x="857224" y="5643578"/>
            <a:ext cx="7572428" cy="82994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工號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為精確查詢  </a:t>
            </a:r>
            <a:r>
              <a:rPr lang="en-US" altLang="zh-TW" sz="1600" dirty="0">
                <a:solidFill>
                  <a:schemeClr val="tx1">
                    <a:lumMod val="85000"/>
                    <a:lumOff val="15000"/>
                  </a:schemeClr>
                </a:solidFill>
                <a:ea typeface="Times New Roman" panose="02020603050405020304" pitchFamily="18" charset="0"/>
              </a:rPr>
              <a:t>[ID] tìm kiếm chính xác</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姓名</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可模糊查詢 </a:t>
            </a:r>
            <a:r>
              <a:rPr lang="en-US" altLang="zh-TW" sz="1600" dirty="0">
                <a:solidFill>
                  <a:schemeClr val="tx1">
                    <a:lumMod val="85000"/>
                    <a:lumOff val="15000"/>
                  </a:schemeClr>
                </a:solidFill>
                <a:ea typeface="Times New Roman" panose="02020603050405020304" pitchFamily="18" charset="0"/>
              </a:rPr>
              <a:t>[họ tên] tìm kiếm tương đối</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[Email]</a:t>
            </a:r>
            <a:r>
              <a:rPr lang="zh-TW" altLang="en-US" sz="1600" dirty="0">
                <a:solidFill>
                  <a:schemeClr val="tx1">
                    <a:lumMod val="85000"/>
                    <a:lumOff val="15000"/>
                  </a:schemeClr>
                </a:solidFill>
                <a:ea typeface="Times New Roman" panose="02020603050405020304" pitchFamily="18" charset="0"/>
              </a:rPr>
              <a:t>可模糊查詢 </a:t>
            </a:r>
            <a:r>
              <a:rPr lang="en-US" altLang="zh-TW" sz="1600" dirty="0">
                <a:solidFill>
                  <a:schemeClr val="tx1">
                    <a:lumMod val="85000"/>
                    <a:lumOff val="15000"/>
                  </a:schemeClr>
                </a:solidFill>
                <a:ea typeface="Times New Roman" panose="02020603050405020304" pitchFamily="18" charset="0"/>
              </a:rPr>
              <a:t>[email] tìm kiếm tương đối</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設備新增作業</a:t>
            </a:r>
            <a:r>
              <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rPr>
              <a:t>Thêm mới thiết bị</a:t>
            </a:r>
            <a:endPar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矩形 5"/>
          <p:cNvSpPr/>
          <p:nvPr/>
        </p:nvSpPr>
        <p:spPr>
          <a:xfrm>
            <a:off x="0" y="928670"/>
            <a:ext cx="9144000" cy="368300"/>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設備屬性</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新增設備時設定該設備之屬性 </a:t>
            </a:r>
            <a:r>
              <a:rPr lang="en-US" altLang="zh-TW" sz="1800" dirty="0">
                <a:solidFill>
                  <a:schemeClr val="accent4"/>
                </a:solidFill>
                <a:ea typeface="Times New Roman" panose="02020603050405020304" pitchFamily="18" charset="0"/>
              </a:rPr>
              <a:t>Thuộc tính thiết bị: cài đặt thuộc tính khi thêm mới tb.</a:t>
            </a:r>
            <a:endParaRPr lang="en-US" altLang="zh-TW" sz="1800" dirty="0">
              <a:solidFill>
                <a:schemeClr val="accent4"/>
              </a:solidFill>
              <a:ea typeface="Times New Roman" panose="02020603050405020304" pitchFamily="18" charset="0"/>
            </a:endParaRPr>
          </a:p>
        </p:txBody>
      </p:sp>
      <p:sp>
        <p:nvSpPr>
          <p:cNvPr id="7" name="矩形 6"/>
          <p:cNvSpPr/>
          <p:nvPr/>
        </p:nvSpPr>
        <p:spPr>
          <a:xfrm>
            <a:off x="500034" y="3429000"/>
            <a:ext cx="8001056" cy="206121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buAutoNum type="arabicPeriod"/>
            </a:pPr>
            <a:r>
              <a:rPr lang="zh-TW" altLang="en-US" sz="1600" dirty="0">
                <a:solidFill>
                  <a:schemeClr val="tx1">
                    <a:lumMod val="85000"/>
                    <a:lumOff val="15000"/>
                  </a:schemeClr>
                </a:solidFill>
                <a:ea typeface="Times New Roman" panose="02020603050405020304" pitchFamily="18" charset="0"/>
              </a:rPr>
              <a:t>所有欄位皆為選填 </a:t>
            </a:r>
            <a:r>
              <a:rPr lang="en-US" altLang="zh-TW" sz="1600" dirty="0">
                <a:solidFill>
                  <a:schemeClr val="tx1">
                    <a:lumMod val="85000"/>
                    <a:lumOff val="15000"/>
                  </a:schemeClr>
                </a:solidFill>
                <a:ea typeface="Times New Roman" panose="02020603050405020304" pitchFamily="18" charset="0"/>
              </a:rPr>
              <a:t>Tất cả ô đều là tích chọn</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en-US" altLang="zh-TW" sz="1600" dirty="0">
                <a:solidFill>
                  <a:schemeClr val="tx1">
                    <a:lumMod val="85000"/>
                    <a:lumOff val="15000"/>
                  </a:schemeClr>
                </a:solidFill>
                <a:ea typeface="Times New Roman" panose="02020603050405020304" pitchFamily="18" charset="0"/>
              </a:rPr>
              <a:t>[Type</a:t>
            </a:r>
            <a:r>
              <a:rPr lang="zh-TW" altLang="en-US" sz="1600" dirty="0">
                <a:solidFill>
                  <a:schemeClr val="tx1">
                    <a:lumMod val="85000"/>
                    <a:lumOff val="15000"/>
                  </a:schemeClr>
                </a:solidFill>
                <a:ea typeface="Times New Roman" panose="02020603050405020304" pitchFamily="18" charset="0"/>
              </a:rPr>
              <a:t>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產品規格</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產品版本</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供應商名稱</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[Vendor Model Name]</a:t>
            </a:r>
            <a:r>
              <a:rPr lang="zh-TW" altLang="en-US"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供應商料號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[EQP Model]</a:t>
            </a:r>
            <a:r>
              <a:rPr lang="zh-TW" altLang="en-US" sz="1600" dirty="0">
                <a:solidFill>
                  <a:schemeClr val="tx1">
                    <a:lumMod val="85000"/>
                    <a:lumOff val="15000"/>
                  </a:schemeClr>
                </a:solidFill>
                <a:ea typeface="Times New Roman" panose="02020603050405020304" pitchFamily="18" charset="0"/>
              </a:rPr>
              <a:t>根據分類設定產生可選擇之項目，若無設定則為空值</a:t>
            </a:r>
            <a:endParaRPr lang="zh-TW" altLang="en-US" sz="1600" dirty="0">
              <a:solidFill>
                <a:schemeClr val="tx1">
                  <a:lumMod val="85000"/>
                  <a:lumOff val="15000"/>
                </a:schemeClr>
              </a:solidFill>
              <a:ea typeface="Times New Roman" panose="02020603050405020304" pitchFamily="18" charset="0"/>
            </a:endParaRPr>
          </a:p>
          <a:p>
            <a:pPr marL="0" indent="0">
              <a:buNone/>
            </a:pPr>
            <a:r>
              <a:rPr lang="en-US" altLang="zh-TW" sz="1600" dirty="0">
                <a:solidFill>
                  <a:schemeClr val="tx1">
                    <a:lumMod val="85000"/>
                    <a:lumOff val="15000"/>
                  </a:schemeClr>
                </a:solidFill>
                <a:ea typeface="Times New Roman" panose="02020603050405020304" pitchFamily="18" charset="0"/>
              </a:rPr>
              <a:t>[Type tên],[quy cách sản phẩm],[phiên bản][nhà cung cấp][vendor model nảm][mã liệu ncc] và[EPQ model] dưa cài đăt phân loại để chọn , nếu không cài đặt thì để trống.</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zh-TW" altLang="en-US" sz="1600" dirty="0">
                <a:solidFill>
                  <a:schemeClr val="tx1">
                    <a:lumMod val="85000"/>
                    <a:lumOff val="15000"/>
                  </a:schemeClr>
                </a:solidFill>
                <a:ea typeface="Times New Roman" panose="02020603050405020304" pitchFamily="18" charset="0"/>
              </a:rPr>
              <a:t>設定完設備屬性後再點選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產生設備品名</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鈕，可依屬性設定產生對應的品名</a:t>
            </a:r>
            <a:endParaRPr lang="zh-TW" altLang="en-US" sz="1600" dirty="0">
              <a:solidFill>
                <a:schemeClr val="tx1">
                  <a:lumMod val="85000"/>
                  <a:lumOff val="15000"/>
                </a:schemeClr>
              </a:solidFill>
              <a:ea typeface="Times New Roman" panose="02020603050405020304" pitchFamily="18" charset="0"/>
            </a:endParaRPr>
          </a:p>
          <a:p>
            <a:pPr marL="0" indent="0">
              <a:buNone/>
            </a:pPr>
            <a:r>
              <a:rPr lang="en-US" altLang="zh-TW" sz="1600" dirty="0">
                <a:solidFill>
                  <a:schemeClr val="tx1">
                    <a:lumMod val="85000"/>
                    <a:lumOff val="15000"/>
                  </a:schemeClr>
                </a:solidFill>
                <a:ea typeface="Times New Roman" panose="02020603050405020304" pitchFamily="18" charset="0"/>
              </a:rPr>
              <a:t>cài đặt xong thuộc tính tích chọn[tạo tên sản phẩm],có thể tạo ra tên stuowngng ứng theo thuộc tính cài đặt</a:t>
            </a:r>
            <a:endParaRPr lang="en-US" altLang="zh-TW" sz="1600" dirty="0">
              <a:solidFill>
                <a:schemeClr val="tx1">
                  <a:lumMod val="85000"/>
                  <a:lumOff val="15000"/>
                </a:schemeClr>
              </a:solidFill>
              <a:ea typeface="Times New Roman" panose="02020603050405020304" pitchFamily="18" charset="0"/>
            </a:endParaRPr>
          </a:p>
        </p:txBody>
      </p:sp>
      <p:pic>
        <p:nvPicPr>
          <p:cNvPr id="4099" name="Picture 3"/>
          <p:cNvPicPr>
            <a:picLocks noChangeAspect="1" noChangeArrowheads="1"/>
          </p:cNvPicPr>
          <p:nvPr/>
        </p:nvPicPr>
        <p:blipFill>
          <a:blip r:embed="rId1"/>
          <a:srcRect/>
          <a:stretch>
            <a:fillRect/>
          </a:stretch>
        </p:blipFill>
        <p:spPr bwMode="auto">
          <a:xfrm>
            <a:off x="500034" y="1571612"/>
            <a:ext cx="8001056" cy="172267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1"/>
          <a:srcRect/>
          <a:stretch>
            <a:fillRect/>
          </a:stretch>
        </p:blipFill>
        <p:spPr bwMode="auto">
          <a:xfrm>
            <a:off x="714348" y="1643050"/>
            <a:ext cx="7786709" cy="29581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字方塊 4"/>
          <p:cNvSpPr txBox="1"/>
          <p:nvPr/>
        </p:nvSpPr>
        <p:spPr>
          <a:xfrm>
            <a:off x="1214414" y="1357298"/>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6" name="矩形 5"/>
          <p:cNvSpPr/>
          <p:nvPr/>
        </p:nvSpPr>
        <p:spPr>
          <a:xfrm>
            <a:off x="0" y="928670"/>
            <a:ext cx="9144000" cy="368300"/>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設備申請查詢</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查詢</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編輯新增設備之申請狀態 </a:t>
            </a:r>
            <a:r>
              <a:rPr lang="en-US" altLang="zh-TW" sz="1800" dirty="0">
                <a:solidFill>
                  <a:schemeClr val="accent4"/>
                </a:solidFill>
                <a:ea typeface="Times New Roman" panose="02020603050405020304" pitchFamily="18" charset="0"/>
              </a:rPr>
              <a:t>Tìm kiếm/ biên tập trạng thái đăng ký </a:t>
            </a:r>
            <a:endParaRPr lang="en-US" altLang="zh-TW" sz="1800" dirty="0">
              <a:solidFill>
                <a:schemeClr val="accent4"/>
              </a:solidFill>
              <a:ea typeface="Times New Roman" panose="02020603050405020304" pitchFamily="18" charset="0"/>
            </a:endParaRPr>
          </a:p>
        </p:txBody>
      </p:sp>
      <p:sp>
        <p:nvSpPr>
          <p:cNvPr id="7" name="文字方塊 6"/>
          <p:cNvSpPr txBox="1"/>
          <p:nvPr/>
        </p:nvSpPr>
        <p:spPr>
          <a:xfrm>
            <a:off x="1571604" y="2928934"/>
            <a:ext cx="928694" cy="922020"/>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r>
              <a:rPr lang="en-US" altLang="zh-TW" sz="1800" b="1" dirty="0">
                <a:solidFill>
                  <a:srgbClr val="CC3300"/>
                </a:solidFill>
                <a:ea typeface="Times New Roman" panose="02020603050405020304" pitchFamily="18" charset="0"/>
              </a:rPr>
              <a:t>thanh công cụ</a:t>
            </a:r>
            <a:endParaRPr lang="en-US" altLang="zh-TW" sz="1800" b="1" dirty="0">
              <a:solidFill>
                <a:srgbClr val="CC3300"/>
              </a:solidFill>
              <a:ea typeface="Times New Roman" panose="02020603050405020304" pitchFamily="18" charset="0"/>
            </a:endParaRPr>
          </a:p>
        </p:txBody>
      </p:sp>
      <p:sp>
        <p:nvSpPr>
          <p:cNvPr id="8" name="文字方塊 7"/>
          <p:cNvSpPr txBox="1"/>
          <p:nvPr/>
        </p:nvSpPr>
        <p:spPr>
          <a:xfrm>
            <a:off x="4357686" y="3643314"/>
            <a:ext cx="1285884" cy="92202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a:solidFill>
                  <a:srgbClr val="CC3300"/>
                </a:solidFill>
                <a:ea typeface="Times New Roman" panose="02020603050405020304" pitchFamily="18" charset="0"/>
              </a:rPr>
              <a:t>nội dung chi tiết</a:t>
            </a:r>
            <a:endParaRPr lang="en-US" altLang="zh-TW" sz="1800" b="1" dirty="0">
              <a:solidFill>
                <a:srgbClr val="CC3300"/>
              </a:solidFill>
              <a:ea typeface="Times New Roman" panose="02020603050405020304" pitchFamily="18" charset="0"/>
            </a:endParaRPr>
          </a:p>
        </p:txBody>
      </p:sp>
      <p:sp>
        <p:nvSpPr>
          <p:cNvPr id="10" name="矩形 9"/>
          <p:cNvSpPr/>
          <p:nvPr/>
        </p:nvSpPr>
        <p:spPr>
          <a:xfrm>
            <a:off x="642910" y="4786322"/>
            <a:ext cx="7858180" cy="82994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 </a:t>
            </a:r>
            <a:r>
              <a:rPr lang="en-US" altLang="zh-TW" sz="1600" dirty="0">
                <a:solidFill>
                  <a:schemeClr val="tx1">
                    <a:lumMod val="85000"/>
                    <a:lumOff val="15000"/>
                  </a:schemeClr>
                </a:solidFill>
                <a:ea typeface="Times New Roman" panose="02020603050405020304" pitchFamily="18" charset="0"/>
              </a:rPr>
              <a:t>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大分類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為必選，其餘為選填  </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[phân loại lớn] bắt buộc chọn, còn lại là điền</a:t>
            </a:r>
            <a:endParaRPr lang="en-US" altLang="zh-TW" sz="1600" dirty="0">
              <a:solidFill>
                <a:schemeClr val="tx1">
                  <a:lumMod val="85000"/>
                  <a:lumOff val="15000"/>
                </a:schemeClr>
              </a:solidFill>
              <a:ea typeface="Times New Roman" panose="02020603050405020304" pitchFamily="18" charset="0"/>
            </a:endParaRPr>
          </a:p>
        </p:txBody>
      </p:sp>
      <p:sp>
        <p:nvSpPr>
          <p:cNvPr id="12"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cs typeface="Times New Roman" panose="02020603050405020304" pitchFamily="18" charset="0"/>
              </a:rPr>
              <a:t>設備申請查詢 </a:t>
            </a:r>
            <a:r>
              <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rPr>
              <a:t>Tìm kiếm đăng  ký thiết bị</a:t>
            </a:r>
            <a:endPar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設備申請查詢</a:t>
            </a:r>
            <a:r>
              <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rPr>
              <a:t>tìm kiếm thiết bị đăng ký</a:t>
            </a:r>
            <a:endParaRPr lang="en-US" altLang="zh-TW"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1"/>
          <a:srcRect/>
          <a:stretch>
            <a:fillRect/>
          </a:stretch>
        </p:blipFill>
        <p:spPr bwMode="auto">
          <a:xfrm>
            <a:off x="1285852" y="928670"/>
            <a:ext cx="6715172" cy="4173384"/>
          </a:xfrm>
          <a:prstGeom prst="rect">
            <a:avLst/>
          </a:prstGeom>
          <a:noFill/>
          <a:ln w="9525">
            <a:noFill/>
            <a:miter lim="800000"/>
            <a:headEnd/>
            <a:tailEnd/>
          </a:ln>
          <a:effectLst/>
        </p:spPr>
      </p:pic>
      <p:sp>
        <p:nvSpPr>
          <p:cNvPr id="6" name="矩形 5"/>
          <p:cNvSpPr/>
          <p:nvPr/>
        </p:nvSpPr>
        <p:spPr>
          <a:xfrm>
            <a:off x="1285852" y="5143512"/>
            <a:ext cx="6643734" cy="279971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編輯 </a:t>
            </a:r>
            <a:r>
              <a:rPr lang="en-US" altLang="zh-TW" sz="1600" dirty="0">
                <a:solidFill>
                  <a:schemeClr val="tx1">
                    <a:lumMod val="85000"/>
                    <a:lumOff val="15000"/>
                  </a:schemeClr>
                </a:solidFill>
                <a:ea typeface="Times New Roman" panose="02020603050405020304" pitchFamily="18" charset="0"/>
              </a:rPr>
              <a:t>Biên tập</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當設備狀態為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審核中</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時方可編輯，選取一筆資料後，按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鈕彈</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出編輯畫面</a:t>
            </a:r>
            <a:r>
              <a:rPr lang="zh-TW" altLang="en-US" sz="1600" dirty="0">
                <a:solidFill>
                  <a:schemeClr val="tx1">
                    <a:lumMod val="85000"/>
                    <a:lumOff val="15000"/>
                  </a:schemeClr>
                </a:solidFill>
                <a:ea typeface="Times New Roman" panose="02020603050405020304" pitchFamily="18" charset="0"/>
                <a:sym typeface="+mn-ea"/>
              </a:rPr>
              <a:t> </a:t>
            </a:r>
            <a:r>
              <a:rPr lang="en-US" altLang="zh-TW" sz="1600" dirty="0">
                <a:solidFill>
                  <a:schemeClr val="tx1">
                    <a:lumMod val="85000"/>
                    <a:lumOff val="15000"/>
                  </a:schemeClr>
                </a:solidFill>
                <a:ea typeface="Times New Roman" panose="02020603050405020304" pitchFamily="18" charset="0"/>
                <a:sym typeface="+mn-ea"/>
              </a:rPr>
              <a:t>K</a:t>
            </a:r>
            <a:r>
              <a:rPr lang="zh-TW" altLang="en-US" sz="1600" dirty="0">
                <a:solidFill>
                  <a:schemeClr val="tx1">
                    <a:lumMod val="85000"/>
                    <a:lumOff val="15000"/>
                  </a:schemeClr>
                </a:solidFill>
                <a:ea typeface="Times New Roman" panose="02020603050405020304" pitchFamily="18" charset="0"/>
                <a:sym typeface="+mn-ea"/>
              </a:rPr>
              <a:t>hi trạng thái thiết bị là [Đang xem xét]thì có thể chỉnh sửa, chọn một tài liệu và nhấn nút [Chỉnh sửa] để vào giao diện chỉnh sửa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編輯完成後點選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產生設備品名</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依新的設備屬性產生新的品名</a:t>
            </a:r>
            <a:endParaRPr lang="zh-TW" altLang="en-US" sz="1600" dirty="0">
              <a:solidFill>
                <a:schemeClr val="tx1">
                  <a:lumMod val="85000"/>
                  <a:lumOff val="15000"/>
                </a:schemeClr>
              </a:solidFill>
              <a:ea typeface="Times New Roman" panose="02020603050405020304" pitchFamily="18" charset="0"/>
            </a:endParaRPr>
          </a:p>
          <a:p>
            <a:r>
              <a:rPr lang="zh-TW" altLang="en-US" sz="1600" dirty="0">
                <a:solidFill>
                  <a:schemeClr val="tx1">
                    <a:lumMod val="85000"/>
                    <a:lumOff val="15000"/>
                  </a:schemeClr>
                </a:solidFill>
                <a:ea typeface="Times New Roman" panose="02020603050405020304" pitchFamily="18" charset="0"/>
                <a:sym typeface="+mn-ea"/>
              </a:rPr>
              <a:t>Sau khi chỉnh sửa, nhấp vào [Tạo tên thiết bị] để tạo tên sản phẩm mới theo thuộc tính mới.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按</a:t>
            </a:r>
            <a:r>
              <a:rPr lang="en-US" altLang="zh-TW" sz="1600" dirty="0">
                <a:solidFill>
                  <a:schemeClr val="tx1">
                    <a:lumMod val="85000"/>
                    <a:lumOff val="15000"/>
                  </a:schemeClr>
                </a:solidFill>
                <a:ea typeface="Times New Roman" panose="02020603050405020304" pitchFamily="18" charset="0"/>
              </a:rPr>
              <a:t>[Resend]</a:t>
            </a:r>
            <a:r>
              <a:rPr lang="zh-TW" altLang="en-US" sz="1600" dirty="0">
                <a:solidFill>
                  <a:schemeClr val="tx1">
                    <a:lumMod val="85000"/>
                    <a:lumOff val="15000"/>
                  </a:schemeClr>
                </a:solidFill>
                <a:ea typeface="Times New Roman" panose="02020603050405020304" pitchFamily="18" charset="0"/>
              </a:rPr>
              <a:t>鈕重新申請，按</a:t>
            </a:r>
            <a:r>
              <a:rPr lang="en-US" altLang="zh-TW" sz="1600" dirty="0">
                <a:solidFill>
                  <a:schemeClr val="tx1">
                    <a:lumMod val="85000"/>
                    <a:lumOff val="15000"/>
                  </a:schemeClr>
                </a:solidFill>
                <a:ea typeface="Times New Roman" panose="02020603050405020304" pitchFamily="18" charset="0"/>
              </a:rPr>
              <a:t>[Cancel]</a:t>
            </a:r>
            <a:r>
              <a:rPr lang="zh-TW" altLang="en-US" sz="1600" dirty="0">
                <a:solidFill>
                  <a:schemeClr val="tx1">
                    <a:lumMod val="85000"/>
                    <a:lumOff val="15000"/>
                  </a:schemeClr>
                </a:solidFill>
                <a:ea typeface="Times New Roman" panose="02020603050405020304" pitchFamily="18" charset="0"/>
              </a:rPr>
              <a:t>鈕取消修改</a:t>
            </a:r>
            <a:endParaRPr lang="zh-TW" altLang="en-US" sz="1600" dirty="0">
              <a:solidFill>
                <a:schemeClr val="tx1">
                  <a:lumMod val="85000"/>
                  <a:lumOff val="15000"/>
                </a:schemeClr>
              </a:solidFill>
              <a:ea typeface="Times New Roman" panose="02020603050405020304" pitchFamily="18" charset="0"/>
            </a:endParaRPr>
          </a:p>
          <a:p>
            <a:r>
              <a:rPr lang="zh-TW" altLang="en-US" sz="1600" dirty="0">
                <a:solidFill>
                  <a:schemeClr val="tx1">
                    <a:lumMod val="85000"/>
                    <a:lumOff val="15000"/>
                  </a:schemeClr>
                </a:solidFill>
                <a:ea typeface="Times New Roman" panose="02020603050405020304" pitchFamily="18" charset="0"/>
                <a:sym typeface="+mn-ea"/>
              </a:rPr>
              <a:t>Nhấn nút [Resend] để đăng ký lại và nhấn nút [Hủy] để hủy sửa đổi.</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刪除：設備狀態為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審核中</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時方可刪除</a:t>
            </a:r>
            <a:endParaRPr lang="zh-TW" altLang="en-US" sz="1600" dirty="0">
              <a:solidFill>
                <a:schemeClr val="tx1">
                  <a:lumMod val="85000"/>
                  <a:lumOff val="15000"/>
                </a:schemeClr>
              </a:solidFill>
              <a:ea typeface="Times New Roman" panose="02020603050405020304" pitchFamily="18" charset="0"/>
            </a:endParaRPr>
          </a:p>
          <a:p>
            <a:r>
              <a:rPr lang="zh-TW" altLang="en-US" sz="1600" dirty="0">
                <a:solidFill>
                  <a:schemeClr val="tx1">
                    <a:lumMod val="85000"/>
                    <a:lumOff val="15000"/>
                  </a:schemeClr>
                </a:solidFill>
                <a:ea typeface="Times New Roman" panose="02020603050405020304" pitchFamily="18" charset="0"/>
              </a:rPr>
              <a:t>Xóa: Trạng thái thiết bị có thể xóa khi ở trạng thái [Đang xem xét]</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rPr>
              <a:t>設備資訊查詢 Tìm kiếm thông tin thiết bị </a:t>
            </a:r>
            <a:endPar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171" name="Picture 3"/>
          <p:cNvPicPr>
            <a:picLocks noChangeAspect="1" noChangeArrowheads="1"/>
          </p:cNvPicPr>
          <p:nvPr/>
        </p:nvPicPr>
        <p:blipFill>
          <a:blip r:embed="rId1"/>
          <a:srcRect/>
          <a:stretch>
            <a:fillRect/>
          </a:stretch>
        </p:blipFill>
        <p:spPr bwMode="auto">
          <a:xfrm>
            <a:off x="785786" y="1857364"/>
            <a:ext cx="7339033" cy="309351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字方塊 6"/>
          <p:cNvSpPr txBox="1"/>
          <p:nvPr/>
        </p:nvSpPr>
        <p:spPr>
          <a:xfrm>
            <a:off x="928662" y="1500174"/>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矩形 7"/>
          <p:cNvSpPr/>
          <p:nvPr/>
        </p:nvSpPr>
        <p:spPr>
          <a:xfrm>
            <a:off x="0" y="928670"/>
            <a:ext cx="9144000" cy="368300"/>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設備資訊查詢 </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查詢系統中之所有設備資訊</a:t>
            </a:r>
            <a:r>
              <a:rPr lang="zh-TW" altLang="en-US" sz="1800" dirty="0">
                <a:solidFill>
                  <a:schemeClr val="accent4"/>
                </a:solidFill>
                <a:ea typeface="Times New Roman" panose="02020603050405020304" pitchFamily="18" charset="0"/>
                <a:sym typeface="+mn-ea"/>
              </a:rPr>
              <a:t>Tìm kiếm </a:t>
            </a:r>
            <a:r>
              <a:rPr lang="en-US" altLang="zh-TW" sz="1800" dirty="0">
                <a:solidFill>
                  <a:schemeClr val="accent4"/>
                </a:solidFill>
                <a:ea typeface="Times New Roman" panose="02020603050405020304" pitchFamily="18" charset="0"/>
                <a:sym typeface="+mn-ea"/>
              </a:rPr>
              <a:t>tất cả</a:t>
            </a:r>
            <a:r>
              <a:rPr lang="zh-TW" altLang="en-US" sz="1800" dirty="0">
                <a:solidFill>
                  <a:schemeClr val="accent4"/>
                </a:solidFill>
                <a:ea typeface="Times New Roman" panose="02020603050405020304" pitchFamily="18" charset="0"/>
                <a:sym typeface="+mn-ea"/>
              </a:rPr>
              <a:t> thông tin thiết bị </a:t>
            </a:r>
            <a:r>
              <a:rPr lang="en-US" altLang="zh-TW" sz="1800" dirty="0">
                <a:solidFill>
                  <a:schemeClr val="accent4"/>
                </a:solidFill>
                <a:ea typeface="Times New Roman" panose="02020603050405020304" pitchFamily="18" charset="0"/>
                <a:sym typeface="+mn-ea"/>
              </a:rPr>
              <a:t>trong hệ thống</a:t>
            </a:r>
            <a:endParaRPr lang="en-US" altLang="zh-TW" sz="1800" dirty="0">
              <a:solidFill>
                <a:schemeClr val="accent4"/>
              </a:solidFill>
              <a:ea typeface="Times New Roman" panose="02020603050405020304" pitchFamily="18" charset="0"/>
              <a:sym typeface="+mn-ea"/>
            </a:endParaRPr>
          </a:p>
        </p:txBody>
      </p:sp>
      <p:sp>
        <p:nvSpPr>
          <p:cNvPr id="9" name="文字方塊 8"/>
          <p:cNvSpPr txBox="1"/>
          <p:nvPr/>
        </p:nvSpPr>
        <p:spPr>
          <a:xfrm>
            <a:off x="4143372" y="3714752"/>
            <a:ext cx="1285884" cy="92202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a:solidFill>
                  <a:srgbClr val="CC3300"/>
                </a:solidFill>
                <a:ea typeface="Times New Roman" panose="02020603050405020304" pitchFamily="18" charset="0"/>
              </a:rPr>
              <a:t>nội dung chi tiết</a:t>
            </a:r>
            <a:endParaRPr lang="en-US" altLang="zh-TW" sz="1800" b="1" dirty="0">
              <a:solidFill>
                <a:srgbClr val="CC3300"/>
              </a:solidFill>
              <a:ea typeface="Times New Roman" panose="02020603050405020304" pitchFamily="18" charset="0"/>
            </a:endParaRPr>
          </a:p>
        </p:txBody>
      </p:sp>
      <p:sp>
        <p:nvSpPr>
          <p:cNvPr id="10" name="矩形 9"/>
          <p:cNvSpPr/>
          <p:nvPr/>
        </p:nvSpPr>
        <p:spPr>
          <a:xfrm>
            <a:off x="714348" y="5072074"/>
            <a:ext cx="6643734" cy="181483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  </a:t>
            </a:r>
            <a:r>
              <a:rPr lang="en-US" altLang="zh-TW" sz="1600" dirty="0">
                <a:solidFill>
                  <a:schemeClr val="tx1">
                    <a:lumMod val="85000"/>
                    <a:lumOff val="15000"/>
                  </a:schemeClr>
                </a:solidFill>
                <a:ea typeface="Times New Roman" panose="02020603050405020304" pitchFamily="18" charset="0"/>
              </a:rPr>
              <a:t>Tìm 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大分類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為必選，其餘為選填1) [Phân loại lớn] là bắt buộc, phần còn lại là tùy chọn</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設備品名</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可模糊查詢 [Tên thiết bị] có thể được tìm kiếm tương đối</a:t>
            </a:r>
            <a:endParaRPr lang="zh-TW" altLang="en-US"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明細查詢 </a:t>
            </a:r>
            <a:r>
              <a:rPr lang="en-US" altLang="zh-TW" sz="1600" dirty="0">
                <a:solidFill>
                  <a:schemeClr val="tx1">
                    <a:lumMod val="85000"/>
                    <a:lumOff val="15000"/>
                  </a:schemeClr>
                </a:solidFill>
                <a:ea typeface="Times New Roman" panose="02020603050405020304" pitchFamily="18" charset="0"/>
              </a:rPr>
              <a:t>Tìm kiếm chi tiết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快點兩</a:t>
            </a:r>
            <a:r>
              <a:rPr lang="zh-TW" altLang="en-US" sz="1600">
                <a:solidFill>
                  <a:schemeClr val="tx1">
                    <a:lumMod val="85000"/>
                    <a:lumOff val="15000"/>
                  </a:schemeClr>
                </a:solidFill>
                <a:ea typeface="Times New Roman" panose="02020603050405020304" pitchFamily="18" charset="0"/>
              </a:rPr>
              <a:t>下</a:t>
            </a:r>
            <a:r>
              <a:rPr lang="en-US" altLang="zh-TW" sz="1600">
                <a:solidFill>
                  <a:schemeClr val="tx1">
                    <a:lumMod val="85000"/>
                    <a:lumOff val="15000"/>
                  </a:schemeClr>
                </a:solidFill>
                <a:ea typeface="Times New Roman" panose="02020603050405020304" pitchFamily="18" charset="0"/>
              </a:rPr>
              <a:t>[</a:t>
            </a:r>
            <a:r>
              <a:rPr lang="zh-TW" altLang="en-US" sz="1600">
                <a:solidFill>
                  <a:schemeClr val="tx1">
                    <a:lumMod val="85000"/>
                    <a:lumOff val="15000"/>
                  </a:schemeClr>
                </a:solidFill>
                <a:ea typeface="Times New Roman" panose="02020603050405020304" pitchFamily="18" charset="0"/>
              </a:rPr>
              <a:t>明細內容</a:t>
            </a:r>
            <a:r>
              <a:rPr lang="en-US" altLang="zh-TW" sz="160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資料可顯示詳細設備資訊</a:t>
            </a:r>
            <a:r>
              <a:rPr lang="en-US" altLang="zh-TW" sz="1600" dirty="0">
                <a:solidFill>
                  <a:schemeClr val="tx1">
                    <a:lumMod val="85000"/>
                    <a:lumOff val="15000"/>
                  </a:schemeClr>
                </a:solidFill>
                <a:ea typeface="Times New Roman" panose="02020603050405020304" pitchFamily="18" charset="0"/>
              </a:rPr>
              <a:t> nhấp đúp [nội dung chi tiết] của tài liệu để hiển thị thông tin thiết bị một cách chi tiết</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cs typeface="Times New Roman" panose="02020603050405020304" pitchFamily="18" charset="0"/>
              </a:rPr>
              <a:t>設備審核作業 </a:t>
            </a:r>
            <a:r>
              <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rPr>
              <a:t>Xét duyệt thiết bị</a:t>
            </a:r>
            <a:endParaRPr lang="en-US" altLang="zh-TW" sz="28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195" name="Picture 3"/>
          <p:cNvPicPr>
            <a:picLocks noChangeAspect="1" noChangeArrowheads="1"/>
          </p:cNvPicPr>
          <p:nvPr/>
        </p:nvPicPr>
        <p:blipFill>
          <a:blip r:embed="rId1"/>
          <a:srcRect/>
          <a:stretch>
            <a:fillRect/>
          </a:stretch>
        </p:blipFill>
        <p:spPr bwMode="auto">
          <a:xfrm>
            <a:off x="714348" y="1785926"/>
            <a:ext cx="7896249" cy="278036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0" y="928670"/>
            <a:ext cx="9144000" cy="398780"/>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設備審核作業</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審核申請新增之設備 </a:t>
            </a:r>
            <a:r>
              <a:rPr lang="en-US" altLang="zh-TW" sz="2000" dirty="0">
                <a:solidFill>
                  <a:schemeClr val="accent4"/>
                </a:solidFill>
                <a:ea typeface="Times New Roman" panose="02020603050405020304" pitchFamily="18" charset="0"/>
              </a:rPr>
              <a:t>Xét duyệt thiết bị được đăng ký thêm mới</a:t>
            </a:r>
            <a:endParaRPr lang="en-US" altLang="zh-TW" sz="2000" dirty="0">
              <a:solidFill>
                <a:schemeClr val="accent4"/>
              </a:solidFill>
              <a:ea typeface="Times New Roman" panose="02020603050405020304" pitchFamily="18" charset="0"/>
            </a:endParaRPr>
          </a:p>
        </p:txBody>
      </p:sp>
      <p:sp>
        <p:nvSpPr>
          <p:cNvPr id="8" name="文字方塊 7"/>
          <p:cNvSpPr txBox="1"/>
          <p:nvPr/>
        </p:nvSpPr>
        <p:spPr>
          <a:xfrm>
            <a:off x="2643174" y="2071678"/>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3571868" y="3357562"/>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10" name="文字方塊 9"/>
          <p:cNvSpPr txBox="1"/>
          <p:nvPr/>
        </p:nvSpPr>
        <p:spPr>
          <a:xfrm>
            <a:off x="1428728" y="2357430"/>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11" name="矩形 10"/>
          <p:cNvSpPr/>
          <p:nvPr/>
        </p:nvSpPr>
        <p:spPr>
          <a:xfrm>
            <a:off x="642910" y="4714884"/>
            <a:ext cx="8001056" cy="255333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buAutoNum type="arabicPeriod"/>
            </a:pPr>
            <a:r>
              <a:rPr lang="zh-TW" altLang="en-US" sz="1600" dirty="0">
                <a:solidFill>
                  <a:schemeClr val="tx1">
                    <a:lumMod val="85000"/>
                    <a:lumOff val="15000"/>
                  </a:schemeClr>
                </a:solidFill>
                <a:ea typeface="Times New Roman" panose="02020603050405020304" pitchFamily="18" charset="0"/>
              </a:rPr>
              <a:t>查詢：審核狀態為必選，自動帶出 </a:t>
            </a:r>
            <a:r>
              <a:rPr lang="en-US" altLang="zh-TW" sz="1600" dirty="0">
                <a:solidFill>
                  <a:schemeClr val="tx1">
                    <a:lumMod val="85000"/>
                    <a:lumOff val="15000"/>
                  </a:schemeClr>
                </a:solidFill>
                <a:ea typeface="Times New Roman" panose="02020603050405020304" pitchFamily="18" charset="0"/>
              </a:rPr>
              <a:t>Tìm kiếm: Trạng thái xét duyệt là bắt buộc chọn và tự động hiện ra</a:t>
            </a:r>
            <a:endParaRPr lang="en-US" altLang="zh-TW" sz="1600" dirty="0">
              <a:solidFill>
                <a:schemeClr val="tx1">
                  <a:lumMod val="85000"/>
                  <a:lumOff val="15000"/>
                </a:schemeClr>
              </a:solidFill>
              <a:ea typeface="Times New Roman" panose="02020603050405020304" pitchFamily="18" charset="0"/>
            </a:endParaRPr>
          </a:p>
          <a:p>
            <a:pPr marL="342900" indent="-342900">
              <a:buAutoNum type="arabicPeriod"/>
            </a:pPr>
            <a:r>
              <a:rPr lang="zh-TW" altLang="en-US" sz="1600" dirty="0">
                <a:solidFill>
                  <a:schemeClr val="tx1">
                    <a:lumMod val="85000"/>
                    <a:lumOff val="15000"/>
                  </a:schemeClr>
                </a:solidFill>
                <a:ea typeface="Times New Roman" panose="02020603050405020304" pitchFamily="18" charset="0"/>
              </a:rPr>
              <a:t>審核表單：設備狀態為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審核中</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方可進行審核，選取一筆資料後並按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審核表單</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鈕彈出明細視窗進行審核 </a:t>
            </a:r>
            <a:r>
              <a:rPr lang="en-US" altLang="zh-TW" sz="1600" dirty="0">
                <a:solidFill>
                  <a:schemeClr val="tx1">
                    <a:lumMod val="85000"/>
                    <a:lumOff val="15000"/>
                  </a:schemeClr>
                </a:solidFill>
                <a:ea typeface="Times New Roman" panose="02020603050405020304" pitchFamily="18" charset="0"/>
                <a:sym typeface="+mn-ea"/>
              </a:rPr>
              <a:t>Biểu mẫu xét duyệt: khi trạng thái thiết bị là [Đang xem xét] , chọn một phần tài liệu và nhấn nút [Biểu mẫu xét duyệt] để bật lên cửa sổ chi tiết để xem xét.</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Pass</a:t>
            </a:r>
            <a:r>
              <a:rPr lang="zh-TW" altLang="en-US" sz="1600" dirty="0">
                <a:solidFill>
                  <a:schemeClr val="tx1">
                    <a:lumMod val="85000"/>
                    <a:lumOff val="15000"/>
                  </a:schemeClr>
                </a:solidFill>
                <a:ea typeface="Times New Roman" panose="02020603050405020304" pitchFamily="18" charset="0"/>
              </a:rPr>
              <a:t>：審核通過，設備狀態變更為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申請成功</a:t>
            </a:r>
            <a:r>
              <a:rPr lang="en-US" altLang="zh-TW" sz="1600" dirty="0">
                <a:solidFill>
                  <a:schemeClr val="tx1">
                    <a:lumMod val="85000"/>
                    <a:lumOff val="15000"/>
                  </a:schemeClr>
                </a:solidFill>
                <a:ea typeface="Times New Roman" panose="02020603050405020304" pitchFamily="18" charset="0"/>
              </a:rPr>
              <a:t>]X</a:t>
            </a:r>
            <a:r>
              <a:rPr lang="en-US" altLang="zh-TW" sz="1600" dirty="0">
                <a:solidFill>
                  <a:schemeClr val="tx1">
                    <a:lumMod val="85000"/>
                    <a:lumOff val="15000"/>
                  </a:schemeClr>
                </a:solidFill>
                <a:ea typeface="Times New Roman" panose="02020603050405020304" pitchFamily="18" charset="0"/>
                <a:sym typeface="+mn-ea"/>
              </a:rPr>
              <a:t>ét duyệt được thông qua và trạng thái thiết bị được thay đổi thành [đăng ký thành công]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Reject</a:t>
            </a:r>
            <a:r>
              <a:rPr lang="zh-TW" altLang="en-US" sz="1600" dirty="0">
                <a:solidFill>
                  <a:schemeClr val="tx1">
                    <a:lumMod val="85000"/>
                    <a:lumOff val="15000"/>
                  </a:schemeClr>
                </a:solidFill>
                <a:ea typeface="Times New Roman" panose="02020603050405020304" pitchFamily="18" charset="0"/>
              </a:rPr>
              <a:t>：退件，設備狀態變更為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申請中</a:t>
            </a:r>
            <a:r>
              <a:rPr lang="en-US" altLang="zh-TW" sz="1600" dirty="0">
                <a:solidFill>
                  <a:schemeClr val="tx1">
                    <a:lumMod val="85000"/>
                    <a:lumOff val="15000"/>
                  </a:schemeClr>
                </a:solidFill>
                <a:ea typeface="Times New Roman" panose="02020603050405020304" pitchFamily="18" charset="0"/>
              </a:rPr>
              <a:t>]</a:t>
            </a:r>
            <a:r>
              <a:rPr lang="en-US" altLang="zh-TW" sz="1600" dirty="0">
                <a:solidFill>
                  <a:schemeClr val="tx1">
                    <a:lumMod val="85000"/>
                    <a:lumOff val="15000"/>
                  </a:schemeClr>
                </a:solidFill>
                <a:ea typeface="Times New Roman" panose="02020603050405020304" pitchFamily="18" charset="0"/>
                <a:sym typeface="+mn-ea"/>
              </a:rPr>
              <a:t>Trả lại, trạng thái thiết bị được thay đổi thành [đăng ký]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(3) Cancel</a:t>
            </a:r>
            <a:r>
              <a:rPr lang="zh-TW" altLang="en-US" sz="1600" dirty="0">
                <a:solidFill>
                  <a:schemeClr val="tx1">
                    <a:lumMod val="85000"/>
                    <a:lumOff val="15000"/>
                  </a:schemeClr>
                </a:solidFill>
                <a:ea typeface="Times New Roman" panose="02020603050405020304" pitchFamily="18" charset="0"/>
              </a:rPr>
              <a:t>：取消審核 </a:t>
            </a:r>
            <a:r>
              <a:rPr lang="en-US" altLang="zh-TW" sz="1600" dirty="0">
                <a:solidFill>
                  <a:schemeClr val="tx1">
                    <a:lumMod val="85000"/>
                    <a:lumOff val="15000"/>
                  </a:schemeClr>
                </a:solidFill>
                <a:ea typeface="Times New Roman" panose="02020603050405020304" pitchFamily="18" charset="0"/>
                <a:sym typeface="+mn-ea"/>
              </a:rPr>
              <a:t>Hủy xét duyệt</a:t>
            </a:r>
            <a:endParaRPr lang="en-US" altLang="zh-TW" sz="1600" dirty="0">
              <a:solidFill>
                <a:schemeClr val="tx1">
                  <a:lumMod val="85000"/>
                  <a:lumOff val="15000"/>
                </a:schemeClr>
              </a:solidFill>
              <a:ea typeface="Times New Roman" panose="02020603050405020304" pitchFamily="18" charset="0"/>
            </a:endParaRPr>
          </a:p>
        </p:txBody>
      </p:sp>
      <p:pic>
        <p:nvPicPr>
          <p:cNvPr id="8196" name="Picture 4"/>
          <p:cNvPicPr>
            <a:picLocks noChangeAspect="1" noChangeArrowheads="1"/>
          </p:cNvPicPr>
          <p:nvPr/>
        </p:nvPicPr>
        <p:blipFill>
          <a:blip r:embed="rId2"/>
          <a:srcRect/>
          <a:stretch>
            <a:fillRect/>
          </a:stretch>
        </p:blipFill>
        <p:spPr bwMode="auto">
          <a:xfrm>
            <a:off x="2571736" y="2071678"/>
            <a:ext cx="6072198" cy="243983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box(in)">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5786" y="210977"/>
            <a:ext cx="7672414" cy="609600"/>
          </a:xfrm>
        </p:spPr>
        <p:txBody>
          <a:bodyPr/>
          <a:lstStyle/>
          <a:p>
            <a:r>
              <a:rPr lang="zh-TW" altLang="en-US" b="1" dirty="0">
                <a:latin typeface="Calibri" panose="020F0502020204030204" pitchFamily="34" charset="0"/>
                <a:ea typeface="Times New Roman" panose="02020603050405020304" pitchFamily="18" charset="0"/>
                <a:cs typeface="Calibri" panose="020F0502020204030204" pitchFamily="34" charset="0"/>
              </a:rPr>
              <a:t>功能</a:t>
            </a:r>
            <a:r>
              <a:rPr lang="zh-TW" altLang="en-US" b="1">
                <a:latin typeface="Calibri" panose="020F0502020204030204" pitchFamily="34" charset="0"/>
                <a:ea typeface="Times New Roman" panose="02020603050405020304" pitchFamily="18" charset="0"/>
                <a:cs typeface="Calibri" panose="020F0502020204030204" pitchFamily="34" charset="0"/>
              </a:rPr>
              <a:t>列表</a:t>
            </a:r>
            <a:r>
              <a:rPr lang="en-US" altLang="zh-TW" b="1">
                <a:latin typeface="Calibri" panose="020F0502020204030204" pitchFamily="34" charset="0"/>
                <a:ea typeface="Times New Roman" panose="02020603050405020304" pitchFamily="18" charset="0"/>
                <a:cs typeface="Calibri" panose="020F0502020204030204" pitchFamily="34" charset="0"/>
              </a:rPr>
              <a:t>Danh sách chức năng(</a:t>
            </a:r>
            <a:r>
              <a:rPr lang="en-US" altLang="zh-TW" b="1" dirty="0">
                <a:latin typeface="Calibri" panose="020F0502020204030204" pitchFamily="34" charset="0"/>
                <a:ea typeface="Times New Roman" panose="02020603050405020304" pitchFamily="18" charset="0"/>
                <a:cs typeface="Calibri" panose="020F0502020204030204" pitchFamily="34" charset="0"/>
              </a:rPr>
              <a:t>2)</a:t>
            </a:r>
            <a:endParaRPr lang="zh-TW" altLang="en-US" b="1" dirty="0"/>
          </a:p>
        </p:txBody>
      </p:sp>
      <p:graphicFrame>
        <p:nvGraphicFramePr>
          <p:cNvPr id="5" name="表格 4"/>
          <p:cNvGraphicFramePr>
            <a:graphicFrameLocks noGrp="1"/>
          </p:cNvGraphicFramePr>
          <p:nvPr/>
        </p:nvGraphicFramePr>
        <p:xfrm>
          <a:off x="611560" y="908720"/>
          <a:ext cx="7992888" cy="5290483"/>
        </p:xfrm>
        <a:graphic>
          <a:graphicData uri="http://schemas.openxmlformats.org/drawingml/2006/table">
            <a:tbl>
              <a:tblPr/>
              <a:tblGrid>
                <a:gridCol w="2952328"/>
                <a:gridCol w="5040560"/>
              </a:tblGrid>
              <a:tr h="336705">
                <a:tc>
                  <a:txBody>
                    <a:bodyPr/>
                    <a:lstStyle/>
                    <a:p>
                      <a:pPr algn="ctr" rtl="0" fontAlgn="t">
                        <a:spcBef>
                          <a:spcPts val="0"/>
                        </a:spcBef>
                        <a:spcAft>
                          <a:spcPts val="0"/>
                        </a:spcAft>
                      </a:pPr>
                      <a:r>
                        <a:rPr 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Menu</a:t>
                      </a:r>
                      <a:r>
                        <a:rPr lang="zh-TW" alt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名稱</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BFBF"/>
                    </a:solidFill>
                  </a:tcPr>
                </a:tc>
                <a:tc>
                  <a:txBody>
                    <a:bodyPr/>
                    <a:lstStyle/>
                    <a:p>
                      <a:pPr algn="ctr" rtl="0" fontAlgn="t">
                        <a:spcBef>
                          <a:spcPts val="0"/>
                        </a:spcBef>
                        <a:spcAft>
                          <a:spcPts val="0"/>
                        </a:spcAft>
                      </a:pPr>
                      <a:r>
                        <a:rPr lang="zh-TW" altLang="en-US" sz="1200" b="1"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功能</a:t>
                      </a:r>
                      <a:r>
                        <a:rPr lang="zh-TW" altLang="en-US" sz="1200" b="1"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名稱 </a:t>
                      </a:r>
                      <a:r>
                        <a:rPr lang="en-US" altLang="zh-TW" sz="1200" b="1"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tên chức năng</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FBFBF"/>
                    </a:solidFill>
                  </a:tcPr>
                </a:tc>
              </a:tr>
              <a:tr h="372811">
                <a:tc rowSpan="8">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儀器校正</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管理</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a:latin typeface="Calibri" panose="020F0502020204030204" pitchFamily="34" charset="0"/>
                          <a:ea typeface="Times New Roman" panose="02020603050405020304" pitchFamily="18" charset="0"/>
                          <a:cs typeface="Calibri" panose="020F0502020204030204" pitchFamily="34" charset="0"/>
                        </a:rPr>
                        <a:t>Quản lý hiệu chuẩn dụng cụ</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lnSpc>
                          <a:spcPts val="1700"/>
                        </a:lnSpc>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校正資料</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設定 </a:t>
                      </a:r>
                      <a:r>
                        <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tài liệu hiệu chuẩn</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392815">
                <a:tc vMerge="1">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校正紀錄維護 Bảo trì hồ sơ hiệu chuẩn</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Bảo trì hồ sơ hiệu chuẩn</a:t>
                      </a:r>
                      <a:endPar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43766" marR="43766" marT="62523" marB="62523"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校正紀錄查詢 Tìm kiếm hồ sơ hiệu chuẩn</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hồ s</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ơ</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hiệu chuẩn</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校正Alert查詢 Tìm kiếm hiệu chuẩn Alert</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hiệu chuẩn Alert</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9780">
                <a:tc vMerge="1">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校正達成率查詢 Tìm kiếm tỉ lệ hiệu chuẩn đạt</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tỉ lệ hiệu chuẩn đạt</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校正預約作業 Hẹn hiệu chuẩn</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Hẹn trước hiệu chuẩn</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校正預約排程 Sắp lịch hẹn hiệu chuẩn</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Lịch hiệu chuẩn</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9780">
                <a:tc vMerge="1">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indent="0" algn="ctr" defTabSz="914400" rtl="0" eaLnBrk="1" fontAlgn="t" latinLnBrk="0" hangingPunct="1">
                        <a:lnSpc>
                          <a:spcPts val="1700"/>
                        </a:lnSpc>
                        <a:spcBef>
                          <a:spcPts val="0"/>
                        </a:spcBef>
                        <a:spcAft>
                          <a:spcPts val="0"/>
                        </a:spcAft>
                        <a:buClrTx/>
                        <a:buSzTx/>
                        <a:buFontTx/>
                        <a:buNone/>
                        <a:defRPr/>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校正週期提醒設定 Cài đặt nhắc nhở hiệu chuẩn quá hạn</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Cài đặt nhắc nhở chu trình hiệu chuẩn</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rowSpan="3">
                  <a:txBody>
                    <a:bodyPr/>
                    <a:lstStyle/>
                    <a:p>
                      <a:pPr algn="ctr" rtl="0" fontAlgn="t">
                        <a:spcBef>
                          <a:spcPts val="0"/>
                        </a:spcBef>
                        <a:spcAft>
                          <a:spcPts val="0"/>
                        </a:spcAft>
                      </a:pPr>
                      <a:r>
                        <a:rPr lang="zh-TW" altLang="en-US" sz="1200" b="0" i="0" u="none" strike="noStrike" dirty="0">
                          <a:solidFill>
                            <a:srgbClr val="000000"/>
                          </a:solidFill>
                          <a:latin typeface="Calibri" panose="020F0502020204030204" pitchFamily="34" charset="0"/>
                          <a:ea typeface="Times New Roman" panose="02020603050405020304" pitchFamily="18" charset="0"/>
                          <a:cs typeface="Calibri" panose="020F0502020204030204" pitchFamily="34" charset="0"/>
                        </a:rPr>
                        <a:t>設備</a:t>
                      </a:r>
                      <a:r>
                        <a:rPr lang="zh-TW" altLang="en-US"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rPr>
                        <a:t>轉換</a:t>
                      </a:r>
                      <a:endParaRPr lang="en-US" altLang="zh-TW" sz="1200" b="0" i="0" u="none" strike="noStrike">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algn="ctr" rtl="0" fontAlgn="t">
                        <a:spcBef>
                          <a:spcPts val="0"/>
                        </a:spcBef>
                        <a:spcAft>
                          <a:spcPts val="0"/>
                        </a:spcAft>
                      </a:pPr>
                      <a:r>
                        <a:rPr lang="en-US" altLang="zh-TW" sz="1200">
                          <a:latin typeface="Calibri" panose="020F0502020204030204" pitchFamily="34" charset="0"/>
                          <a:ea typeface="Times New Roman" panose="02020603050405020304" pitchFamily="18" charset="0"/>
                          <a:cs typeface="Calibri" panose="020F0502020204030204" pitchFamily="34" charset="0"/>
                        </a:rPr>
                        <a:t>Chuyển đổi thiết bị</a:t>
                      </a:r>
                      <a:endParaRPr lang="zh-TW" altLang="en-US" sz="1200" dirty="0">
                        <a:latin typeface="Calibri" panose="020F0502020204030204" pitchFamily="34" charset="0"/>
                        <a:ea typeface="Times New Roman" panose="02020603050405020304" pitchFamily="18" charset="0"/>
                        <a:cs typeface="Calibri" panose="020F0502020204030204" pitchFamily="34" charset="0"/>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儀器買賣/借調作業Mua bán / mượn thiết bị </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Mua thiết bị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vay</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mượn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thiết bị</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儀器買賣/借調紀錄查詢 Tìm kiếm lịch sử mua/ mượn thiết bị</a:t>
                      </a:r>
                      <a:endPar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0" algn="ctr" defTabSz="914400" rtl="0" eaLnBrk="1" fontAlgn="t" latinLnBrk="0" hangingPunct="1">
                        <a:lnSpc>
                          <a:spcPts val="1700"/>
                        </a:lnSpc>
                        <a:spcBef>
                          <a:spcPts val="0"/>
                        </a:spcBef>
                        <a:spcAft>
                          <a:spcPts val="0"/>
                        </a:spcAft>
                      </a:pP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Tìm kiếm hồ s</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ơ</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 mua/ m</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ư</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ợn thiết bị</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44382">
                <a:tc vMerge="1">
                  <a:tcPr/>
                </a:tc>
                <a:tc>
                  <a:txBody>
                    <a:bodyPr/>
                    <a:lstStyle/>
                    <a:p>
                      <a:pPr marL="0" algn="ctr" defTabSz="914400" rtl="0" eaLnBrk="1" fontAlgn="t" latinLnBrk="0" hangingPunct="1">
                        <a:lnSpc>
                          <a:spcPts val="1700"/>
                        </a:lnSpc>
                        <a:spcBef>
                          <a:spcPts val="0"/>
                        </a:spcBef>
                        <a:spcAft>
                          <a:spcPts val="0"/>
                        </a:spcAft>
                      </a:pPr>
                      <a:r>
                        <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離廠記錄</a:t>
                      </a:r>
                      <a:r>
                        <a:rPr lang="zh-TW" altLang="en-US"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作業 </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ghi chép rời khỏi x</a:t>
                      </a:r>
                      <a:r>
                        <a:rPr lang="vi-VN"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ư</a:t>
                      </a:r>
                      <a:r>
                        <a:rPr lang="en-US" altLang="zh-TW" sz="1200" b="0" i="0" u="none" strike="noStrike" kern="1200">
                          <a:solidFill>
                            <a:srgbClr val="000000"/>
                          </a:solidFill>
                          <a:latin typeface="Calibri" panose="020F0502020204030204" pitchFamily="34" charset="0"/>
                          <a:ea typeface="Times New Roman" panose="02020603050405020304" pitchFamily="18" charset="0"/>
                          <a:cs typeface="Calibri" panose="020F0502020204030204" pitchFamily="34" charset="0"/>
                        </a:rPr>
                        <a:t>ởng</a:t>
                      </a:r>
                      <a:endParaRPr lang="zh-TW" altLang="en-US" sz="1200" b="0" i="0" u="none" strike="noStrike" kern="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txBody>
                  <a:tcPr marL="66675" marR="66675" marT="95250" marB="952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srcRect/>
          <a:stretch>
            <a:fillRect/>
          </a:stretch>
        </p:blipFill>
        <p:spPr bwMode="auto">
          <a:xfrm>
            <a:off x="428596" y="1500174"/>
            <a:ext cx="8001024" cy="3329048"/>
          </a:xfrm>
          <a:prstGeom prst="rect">
            <a:avLst/>
          </a:prstGeom>
          <a:noFill/>
          <a:ln w="9525">
            <a:noFill/>
            <a:miter lim="800000"/>
            <a:headEnd/>
            <a:tailEnd/>
          </a:ln>
          <a:effectLst/>
        </p:spPr>
      </p:pic>
      <p:sp>
        <p:nvSpPr>
          <p:cNvPr id="5"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rPr>
              <a:t>校正基本資料設定 Cài đặt tài liệu hiệu chuẩn cơ bản</a:t>
            </a:r>
            <a:endPar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文字方塊 5"/>
          <p:cNvSpPr txBox="1"/>
          <p:nvPr/>
        </p:nvSpPr>
        <p:spPr>
          <a:xfrm>
            <a:off x="1643042" y="1357298"/>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7" name="文字方塊 6"/>
          <p:cNvSpPr txBox="1"/>
          <p:nvPr/>
        </p:nvSpPr>
        <p:spPr>
          <a:xfrm>
            <a:off x="857224" y="2702478"/>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6786578" y="3786190"/>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9" name="矩形 8"/>
          <p:cNvSpPr/>
          <p:nvPr/>
        </p:nvSpPr>
        <p:spPr>
          <a:xfrm>
            <a:off x="428596" y="4857760"/>
            <a:ext cx="8001056" cy="206121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帶出符合條件之所有設備資訊 1. Tìm kiếm - đưa ra tất cả thông tin thiết bị đáp ứng các điều kiện</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大分類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中分類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次分類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為必選[Phân loại lớn] [Phân loại trung] và [Phân loại nhỏ] là bắt buộc chọn</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[RD</a:t>
            </a:r>
            <a:r>
              <a:rPr lang="zh-TW" altLang="en-US" sz="1600" dirty="0">
                <a:solidFill>
                  <a:schemeClr val="tx1">
                    <a:lumMod val="85000"/>
                    <a:lumOff val="15000"/>
                  </a:schemeClr>
                </a:solidFill>
                <a:ea typeface="Times New Roman" panose="02020603050405020304" pitchFamily="18" charset="0"/>
              </a:rPr>
              <a:t>類別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：若不勾選則查詢時不包含大分類為</a:t>
            </a:r>
            <a:r>
              <a:rPr lang="en-US" altLang="zh-TW" sz="1600" dirty="0">
                <a:solidFill>
                  <a:schemeClr val="tx1">
                    <a:lumMod val="85000"/>
                    <a:lumOff val="15000"/>
                  </a:schemeClr>
                </a:solidFill>
                <a:ea typeface="Times New Roman" panose="02020603050405020304" pitchFamily="18" charset="0"/>
              </a:rPr>
              <a:t>RD</a:t>
            </a:r>
            <a:r>
              <a:rPr lang="zh-TW" altLang="en-US" sz="1600" dirty="0">
                <a:solidFill>
                  <a:schemeClr val="tx1">
                    <a:lumMod val="85000"/>
                    <a:lumOff val="15000"/>
                  </a:schemeClr>
                </a:solidFill>
                <a:ea typeface="Times New Roman" panose="02020603050405020304" pitchFamily="18" charset="0"/>
              </a:rPr>
              <a:t>之設備 Nếu không được chọn, kết quả tìm kiếm không bao gồm thiết bị được phân loại lớn là RD. </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設備序號：選填  Nếu không được chọn, kết quả tìm kiếm không bao gồm thiết bị được phân loại lớn là RD. </a:t>
            </a:r>
            <a:endParaRPr lang="zh-TW" altLang="en-US" sz="1600" dirty="0">
              <a:solidFill>
                <a:schemeClr val="tx1">
                  <a:lumMod val="85000"/>
                  <a:lumOff val="15000"/>
                </a:schemeClr>
              </a:solidFill>
              <a:ea typeface="Times New Roman" panose="02020603050405020304" pitchFamily="18" charset="0"/>
            </a:endParaRPr>
          </a:p>
        </p:txBody>
      </p:sp>
      <p:sp>
        <p:nvSpPr>
          <p:cNvPr id="10" name="矩形 9"/>
          <p:cNvSpPr/>
          <p:nvPr/>
        </p:nvSpPr>
        <p:spPr>
          <a:xfrm>
            <a:off x="0" y="928670"/>
            <a:ext cx="9144000" cy="706755"/>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設定設備之校正相關資訊Mô tả chức năng: đặt thông tin hiệu chỉnh của thiết bị</a:t>
            </a:r>
            <a:endParaRPr lang="zh-TW" altLang="en-US" sz="2000" dirty="0">
              <a:solidFill>
                <a:schemeClr val="accent4"/>
              </a:solidFill>
              <a:ea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rPr>
              <a:t>校正基本資料設定 Cài đặt tài liệu hiệu chuẩn cơ bản</a:t>
            </a:r>
            <a:endParaRPr lang="zh-TW" altLang="en-US"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矩形 5"/>
          <p:cNvSpPr/>
          <p:nvPr/>
        </p:nvSpPr>
        <p:spPr>
          <a:xfrm>
            <a:off x="1428728" y="4643446"/>
            <a:ext cx="5929354" cy="246126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400" dirty="0">
                <a:solidFill>
                  <a:schemeClr val="tx1">
                    <a:lumMod val="85000"/>
                    <a:lumOff val="15000"/>
                  </a:schemeClr>
                </a:solidFill>
                <a:ea typeface="Times New Roman" panose="02020603050405020304" pitchFamily="18" charset="0"/>
              </a:rPr>
              <a:t>2. </a:t>
            </a:r>
            <a:r>
              <a:rPr lang="zh-TW" altLang="en-US" sz="1400" dirty="0">
                <a:solidFill>
                  <a:schemeClr val="tx1">
                    <a:lumMod val="85000"/>
                    <a:lumOff val="15000"/>
                  </a:schemeClr>
                </a:solidFill>
                <a:ea typeface="Times New Roman" panose="02020603050405020304" pitchFamily="18" charset="0"/>
              </a:rPr>
              <a:t>編輯   Chỉnh sửa</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(1) </a:t>
            </a:r>
            <a:r>
              <a:rPr lang="zh-TW" altLang="en-US" sz="1400" dirty="0">
                <a:solidFill>
                  <a:schemeClr val="tx1">
                    <a:lumMod val="85000"/>
                    <a:lumOff val="15000"/>
                  </a:schemeClr>
                </a:solidFill>
                <a:ea typeface="Times New Roman" panose="02020603050405020304" pitchFamily="18" charset="0"/>
              </a:rPr>
              <a:t>點選一筆設備後按</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編輯</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鈕彈出編輯視窗 (1) Nhấp vào </a:t>
            </a:r>
            <a:r>
              <a:rPr lang="en-US" altLang="zh-TW" sz="1400" dirty="0">
                <a:solidFill>
                  <a:schemeClr val="tx1">
                    <a:lumMod val="85000"/>
                    <a:lumOff val="15000"/>
                  </a:schemeClr>
                </a:solidFill>
                <a:ea typeface="Times New Roman" panose="02020603050405020304" pitchFamily="18" charset="0"/>
              </a:rPr>
              <a:t>một thiết bị</a:t>
            </a:r>
            <a:r>
              <a:rPr lang="zh-TW" altLang="en-US" sz="1400" dirty="0">
                <a:solidFill>
                  <a:schemeClr val="tx1">
                    <a:lumMod val="85000"/>
                    <a:lumOff val="15000"/>
                  </a:schemeClr>
                </a:solidFill>
                <a:ea typeface="Times New Roman" panose="02020603050405020304" pitchFamily="18" charset="0"/>
              </a:rPr>
              <a:t> và nhấn nút [Chỉnh sửa] để bật lên cửa sổ chỉnh sửa.</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(2) [</a:t>
            </a:r>
            <a:r>
              <a:rPr lang="zh-TW" altLang="en-US" sz="1400" dirty="0">
                <a:solidFill>
                  <a:schemeClr val="tx1">
                    <a:lumMod val="85000"/>
                    <a:lumOff val="15000"/>
                  </a:schemeClr>
                </a:solidFill>
                <a:ea typeface="Times New Roman" panose="02020603050405020304" pitchFamily="18" charset="0"/>
              </a:rPr>
              <a:t>校正類別</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：必填[loại hiệu chỉnh]: Bắt buộc điền</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(3) [</a:t>
            </a:r>
            <a:r>
              <a:rPr lang="zh-TW" altLang="en-US" sz="1400" dirty="0">
                <a:solidFill>
                  <a:schemeClr val="tx1">
                    <a:lumMod val="85000"/>
                    <a:lumOff val="15000"/>
                  </a:schemeClr>
                </a:solidFill>
                <a:ea typeface="Times New Roman" panose="02020603050405020304" pitchFamily="18" charset="0"/>
              </a:rPr>
              <a:t>校正日期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：必填，初始校正日期，作為下次校正日期之計算基準，若該筆設備已維護過校正日期，則再次編輯時無法修改[Ngày hiệu chỉnh]: Bắt buộc, ngày hiệu chuẩn ban đầu, làm cơ sở tính toán cho ngày hiệu chuẩn tiếp theo. Nếu thiết bị đã từng sửa ngày hiểu chuẩn, lần tiếp theo sẽ ko sửa đổi được nữa</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(3) [</a:t>
            </a:r>
            <a:r>
              <a:rPr lang="zh-TW" altLang="en-US" sz="1400" dirty="0">
                <a:solidFill>
                  <a:schemeClr val="tx1">
                    <a:lumMod val="85000"/>
                    <a:lumOff val="15000"/>
                  </a:schemeClr>
                </a:solidFill>
                <a:ea typeface="Times New Roman" panose="02020603050405020304" pitchFamily="18" charset="0"/>
              </a:rPr>
              <a:t>校正週期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：必填 [Chu kỳ hiệu chỉnh]: Bắt buộc điền</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(4) [</a:t>
            </a:r>
            <a:r>
              <a:rPr lang="zh-TW" altLang="en-US" sz="1400" dirty="0">
                <a:solidFill>
                  <a:schemeClr val="tx1">
                    <a:lumMod val="85000"/>
                    <a:lumOff val="15000"/>
                  </a:schemeClr>
                </a:solidFill>
                <a:ea typeface="Times New Roman" panose="02020603050405020304" pitchFamily="18" charset="0"/>
              </a:rPr>
              <a:t>位置</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：選填  [Vị trí]: Tùy chọn</a:t>
            </a:r>
            <a:endParaRPr lang="zh-TW" altLang="en-US" sz="1400" dirty="0">
              <a:solidFill>
                <a:schemeClr val="tx1">
                  <a:lumMod val="85000"/>
                  <a:lumOff val="15000"/>
                </a:schemeClr>
              </a:solidFill>
              <a:ea typeface="Times New Roman" panose="02020603050405020304" pitchFamily="18" charset="0"/>
            </a:endParaRPr>
          </a:p>
        </p:txBody>
      </p:sp>
      <p:pic>
        <p:nvPicPr>
          <p:cNvPr id="10243" name="Picture 3"/>
          <p:cNvPicPr>
            <a:picLocks noChangeAspect="1" noChangeArrowheads="1"/>
          </p:cNvPicPr>
          <p:nvPr/>
        </p:nvPicPr>
        <p:blipFill>
          <a:blip r:embed="rId1"/>
          <a:srcRect/>
          <a:stretch>
            <a:fillRect/>
          </a:stretch>
        </p:blipFill>
        <p:spPr bwMode="auto">
          <a:xfrm>
            <a:off x="1428728" y="1142984"/>
            <a:ext cx="5929354" cy="332824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校正紀錄維護 Bảo trì hồ sơ hiệu chuẩn</a:t>
            </a:r>
            <a:endPar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1"/>
          <a:srcRect/>
          <a:stretch>
            <a:fillRect/>
          </a:stretch>
        </p:blipFill>
        <p:spPr bwMode="auto">
          <a:xfrm>
            <a:off x="500034" y="1428736"/>
            <a:ext cx="8072462" cy="3576499"/>
          </a:xfrm>
          <a:prstGeom prst="rect">
            <a:avLst/>
          </a:prstGeom>
          <a:noFill/>
          <a:ln w="9525">
            <a:noFill/>
            <a:miter lim="800000"/>
            <a:headEnd/>
            <a:tailEnd/>
          </a:ln>
          <a:effectLst/>
        </p:spPr>
      </p:pic>
      <p:sp>
        <p:nvSpPr>
          <p:cNvPr id="6" name="矩形 5"/>
          <p:cNvSpPr/>
          <p:nvPr/>
        </p:nvSpPr>
        <p:spPr>
          <a:xfrm>
            <a:off x="0" y="928670"/>
            <a:ext cx="9144000" cy="82994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功能說明</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新增設備校正紀錄作業Mô tả chức năng: Thêm hồ sơ hiệu chuẩn thiết bị </a:t>
            </a:r>
            <a:endParaRPr lang="en-US" altLang="zh-TW" dirty="0">
              <a:solidFill>
                <a:schemeClr val="accent4"/>
              </a:solidFill>
              <a:ea typeface="Times New Roman" panose="02020603050405020304" pitchFamily="18" charset="0"/>
            </a:endParaRPr>
          </a:p>
        </p:txBody>
      </p:sp>
      <p:sp>
        <p:nvSpPr>
          <p:cNvPr id="7" name="文字方塊 6"/>
          <p:cNvSpPr txBox="1"/>
          <p:nvPr/>
        </p:nvSpPr>
        <p:spPr>
          <a:xfrm>
            <a:off x="1643042" y="1357298"/>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571472" y="3143248"/>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7072330" y="4143380"/>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500034" y="5072074"/>
            <a:ext cx="8001056" cy="181483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400" dirty="0">
                <a:solidFill>
                  <a:schemeClr val="tx1">
                    <a:lumMod val="85000"/>
                    <a:lumOff val="15000"/>
                  </a:schemeClr>
                </a:solidFill>
                <a:ea typeface="Times New Roman" panose="02020603050405020304" pitchFamily="18" charset="0"/>
              </a:rPr>
              <a:t>1. </a:t>
            </a:r>
            <a:r>
              <a:rPr lang="zh-TW" altLang="en-US" sz="1400" dirty="0">
                <a:solidFill>
                  <a:schemeClr val="tx1">
                    <a:lumMod val="85000"/>
                    <a:lumOff val="15000"/>
                  </a:schemeClr>
                </a:solidFill>
                <a:ea typeface="Times New Roman" panose="02020603050405020304" pitchFamily="18" charset="0"/>
              </a:rPr>
              <a:t>查詢</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帶出符合條件且已設定校正基本資料之設備資訊T</a:t>
            </a:r>
            <a:r>
              <a:rPr lang="en-US" altLang="zh-TW" sz="1400" dirty="0">
                <a:solidFill>
                  <a:schemeClr val="tx1">
                    <a:lumMod val="85000"/>
                    <a:lumOff val="15000"/>
                  </a:schemeClr>
                </a:solidFill>
                <a:ea typeface="Times New Roman" panose="02020603050405020304" pitchFamily="18" charset="0"/>
              </a:rPr>
              <a:t>ìm kiếm</a:t>
            </a:r>
            <a:r>
              <a:rPr lang="zh-TW" altLang="en-US" sz="1400" dirty="0">
                <a:solidFill>
                  <a:schemeClr val="tx1">
                    <a:lumMod val="85000"/>
                    <a:lumOff val="15000"/>
                  </a:schemeClr>
                </a:solidFill>
                <a:ea typeface="Times New Roman" panose="02020603050405020304" pitchFamily="18" charset="0"/>
              </a:rPr>
              <a:t> - đưa ra thông tin thiết bị đáp ứng các điều kiện và đã được cài thông tin hiệu chuẩn cơ bản </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(1) [RD</a:t>
            </a:r>
            <a:r>
              <a:rPr lang="zh-TW" altLang="en-US" sz="1400" dirty="0">
                <a:solidFill>
                  <a:schemeClr val="tx1">
                    <a:lumMod val="85000"/>
                    <a:lumOff val="15000"/>
                  </a:schemeClr>
                </a:solidFill>
                <a:ea typeface="Times New Roman" panose="02020603050405020304" pitchFamily="18" charset="0"/>
              </a:rPr>
              <a:t>類別</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：若不勾選則查詢時不包含大分類為</a:t>
            </a:r>
            <a:r>
              <a:rPr lang="en-US" altLang="zh-TW" sz="1400" dirty="0">
                <a:solidFill>
                  <a:schemeClr val="tx1">
                    <a:lumMod val="85000"/>
                    <a:lumOff val="15000"/>
                  </a:schemeClr>
                </a:solidFill>
                <a:ea typeface="Times New Roman" panose="02020603050405020304" pitchFamily="18" charset="0"/>
              </a:rPr>
              <a:t>RD</a:t>
            </a:r>
            <a:r>
              <a:rPr lang="zh-TW" altLang="en-US" sz="1400" dirty="0">
                <a:solidFill>
                  <a:schemeClr val="tx1">
                    <a:lumMod val="85000"/>
                    <a:lumOff val="15000"/>
                  </a:schemeClr>
                </a:solidFill>
                <a:ea typeface="Times New Roman" panose="02020603050405020304" pitchFamily="18" charset="0"/>
              </a:rPr>
              <a:t>之設備[Loại RD]: Nếu không được chọn, không hiện ra thiết bị có phân loại lớn là RD</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(2) [</a:t>
            </a:r>
            <a:r>
              <a:rPr lang="zh-TW" altLang="en-US" sz="1400" dirty="0">
                <a:solidFill>
                  <a:schemeClr val="tx1">
                    <a:lumMod val="85000"/>
                    <a:lumOff val="15000"/>
                  </a:schemeClr>
                </a:solidFill>
                <a:ea typeface="Times New Roman" panose="02020603050405020304" pitchFamily="18" charset="0"/>
              </a:rPr>
              <a:t>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：若選擇</a:t>
            </a:r>
            <a:r>
              <a:rPr lang="en-US" altLang="zh-TW" sz="1400" dirty="0">
                <a:solidFill>
                  <a:schemeClr val="tx1">
                    <a:lumMod val="85000"/>
                    <a:lumOff val="15000"/>
                  </a:schemeClr>
                </a:solidFill>
                <a:ea typeface="Times New Roman" panose="02020603050405020304" pitchFamily="18" charset="0"/>
              </a:rPr>
              <a:t>[none]</a:t>
            </a:r>
            <a:r>
              <a:rPr lang="zh-TW" altLang="en-US" sz="1400" dirty="0">
                <a:solidFill>
                  <a:schemeClr val="tx1">
                    <a:lumMod val="85000"/>
                    <a:lumOff val="15000"/>
                  </a:schemeClr>
                </a:solidFill>
                <a:ea typeface="Times New Roman" panose="02020603050405020304" pitchFamily="18" charset="0"/>
              </a:rPr>
              <a:t>則查詢時不考慮日期條件，若選擇</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校正日期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或</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下次校正日期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，則必須選擇起迄時間[Ngày]: Nếu chọn[None], điều kiện ngày không được tính trong tìm kiếm. Nếu chọn [Ngày hiệu chỉnh] hoặc [Ngày hiệu chỉnh tiếp theo] phải chọn thời gian bắt đầu và kết thúc. </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    (3) </a:t>
            </a:r>
            <a:r>
              <a:rPr lang="zh-TW" altLang="en-US" sz="1400" dirty="0">
                <a:solidFill>
                  <a:schemeClr val="tx1">
                    <a:lumMod val="85000"/>
                    <a:lumOff val="15000"/>
                  </a:schemeClr>
                </a:solidFill>
                <a:ea typeface="Times New Roman" panose="02020603050405020304" pitchFamily="18" charset="0"/>
              </a:rPr>
              <a:t>其它條件皆為選填Các điều kiện khác là tùy chọn</a:t>
            </a:r>
            <a:endParaRPr lang="zh-TW" altLang="en-US" sz="14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rPr>
              <a:t>校正紀錄維護 Bảo trì hồ sơ hiệu chuẩn</a:t>
            </a:r>
            <a:endParaRPr lang="zh-TW" altLang="en-US" sz="32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矩形 4"/>
          <p:cNvSpPr/>
          <p:nvPr/>
        </p:nvSpPr>
        <p:spPr>
          <a:xfrm>
            <a:off x="1142976" y="4572008"/>
            <a:ext cx="6072230" cy="193802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200" dirty="0">
                <a:solidFill>
                  <a:schemeClr val="tx1">
                    <a:lumMod val="85000"/>
                    <a:lumOff val="15000"/>
                  </a:schemeClr>
                </a:solidFill>
                <a:ea typeface="Times New Roman" panose="02020603050405020304" pitchFamily="18" charset="0"/>
              </a:rPr>
              <a:t>2. </a:t>
            </a:r>
            <a:r>
              <a:rPr lang="zh-TW" altLang="en-US" sz="1200" dirty="0">
                <a:solidFill>
                  <a:schemeClr val="tx1">
                    <a:lumMod val="85000"/>
                    <a:lumOff val="15000"/>
                  </a:schemeClr>
                </a:solidFill>
                <a:ea typeface="Times New Roman" panose="02020603050405020304" pitchFamily="18" charset="0"/>
              </a:rPr>
              <a:t>新增</a:t>
            </a:r>
            <a:r>
              <a:rPr lang="en-US" altLang="zh-TW" sz="1200" dirty="0">
                <a:solidFill>
                  <a:schemeClr val="tx1">
                    <a:lumMod val="85000"/>
                    <a:lumOff val="15000"/>
                  </a:schemeClr>
                </a:solidFill>
                <a:ea typeface="Times New Roman" panose="02020603050405020304" pitchFamily="18" charset="0"/>
              </a:rPr>
              <a:t>-Portal</a:t>
            </a:r>
            <a:r>
              <a:rPr lang="zh-TW" altLang="en-US" sz="1200" dirty="0">
                <a:solidFill>
                  <a:schemeClr val="tx1">
                    <a:lumMod val="85000"/>
                    <a:lumOff val="15000"/>
                  </a:schemeClr>
                </a:solidFill>
                <a:ea typeface="Times New Roman" panose="02020603050405020304" pitchFamily="18" charset="0"/>
              </a:rPr>
              <a:t>狀態為空或簽核完成則可新增，其它狀態不可新增</a:t>
            </a:r>
            <a:r>
              <a:rPr lang="zh-TW" altLang="en-US" sz="1200" dirty="0">
                <a:solidFill>
                  <a:schemeClr val="tx1">
                    <a:lumMod val="85000"/>
                    <a:lumOff val="15000"/>
                  </a:schemeClr>
                </a:solidFill>
                <a:ea typeface="Times New Roman" panose="02020603050405020304" pitchFamily="18" charset="0"/>
                <a:sym typeface="+mn-ea"/>
              </a:rPr>
              <a:t>Thêm mới - trạng thái Portal trống hoặc đã ký xong thì có thể thêm mới. Các trạng thái khác không thể thêm mới.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(1) </a:t>
            </a:r>
            <a:r>
              <a:rPr lang="zh-TW" altLang="en-US" sz="1200" dirty="0">
                <a:solidFill>
                  <a:schemeClr val="tx1">
                    <a:lumMod val="85000"/>
                    <a:lumOff val="15000"/>
                  </a:schemeClr>
                </a:solidFill>
                <a:ea typeface="Times New Roman" panose="02020603050405020304" pitchFamily="18" charset="0"/>
              </a:rPr>
              <a:t>選取一筆資料後點選</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新增</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  Chọn một tệp tài liệu và nhấp vào nút [Thêm mới]</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(2) [</a:t>
            </a:r>
            <a:r>
              <a:rPr lang="zh-TW" altLang="en-US" sz="1200" dirty="0">
                <a:solidFill>
                  <a:schemeClr val="tx1">
                    <a:lumMod val="85000"/>
                    <a:lumOff val="15000"/>
                  </a:schemeClr>
                </a:solidFill>
                <a:ea typeface="Times New Roman" panose="02020603050405020304" pitchFamily="18" charset="0"/>
              </a:rPr>
              <a:t>校正類別</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若為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外校</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則</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校正廠商</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為必選 [Loại hiệu chuẩn] Nếu là [hiệu chuẩn bên ngoài ] thì [Nhà hiệu chuẩn] là bắt buộc điền</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(3) [</a:t>
            </a:r>
            <a:r>
              <a:rPr lang="zh-TW" altLang="en-US" sz="1200" dirty="0">
                <a:solidFill>
                  <a:schemeClr val="tx1">
                    <a:lumMod val="85000"/>
                    <a:lumOff val="15000"/>
                  </a:schemeClr>
                </a:solidFill>
                <a:ea typeface="Times New Roman" panose="02020603050405020304" pitchFamily="18" charset="0"/>
              </a:rPr>
              <a:t>校正結果</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校正日期</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 為必填[Kết quả hiệu chuẩn] [Ngày hiệu chuẩn] là bắt buộc điền</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(4) [</a:t>
            </a:r>
            <a:r>
              <a:rPr lang="zh-TW" altLang="en-US" sz="1200" dirty="0">
                <a:solidFill>
                  <a:schemeClr val="tx1">
                    <a:lumMod val="85000"/>
                    <a:lumOff val="15000"/>
                  </a:schemeClr>
                </a:solidFill>
                <a:ea typeface="Times New Roman" panose="02020603050405020304" pitchFamily="18" charset="0"/>
              </a:rPr>
              <a:t>備註</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：選填</a:t>
            </a:r>
            <a:r>
              <a:rPr lang="en-US" altLang="zh-TW" sz="1200" dirty="0">
                <a:solidFill>
                  <a:schemeClr val="tx1">
                    <a:lumMod val="85000"/>
                    <a:lumOff val="15000"/>
                  </a:schemeClr>
                </a:solidFill>
                <a:ea typeface="Times New Roman" panose="02020603050405020304" pitchFamily="18" charset="0"/>
              </a:rPr>
              <a:t> [Ghi chú]: Tùy chọn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(5) [</a:t>
            </a:r>
            <a:r>
              <a:rPr lang="zh-TW" altLang="en-US" sz="1200" dirty="0">
                <a:solidFill>
                  <a:schemeClr val="tx1">
                    <a:lumMod val="85000"/>
                    <a:lumOff val="15000"/>
                  </a:schemeClr>
                </a:solidFill>
                <a:ea typeface="Times New Roman" panose="02020603050405020304" pitchFamily="18" charset="0"/>
              </a:rPr>
              <a:t>上傳報告</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：點選</a:t>
            </a:r>
            <a:r>
              <a:rPr lang="en-US" altLang="zh-TW" sz="1200" dirty="0">
                <a:solidFill>
                  <a:schemeClr val="tx1">
                    <a:lumMod val="85000"/>
                    <a:lumOff val="15000"/>
                  </a:schemeClr>
                </a:solidFill>
                <a:ea typeface="Times New Roman" panose="02020603050405020304" pitchFamily="18" charset="0"/>
              </a:rPr>
              <a:t>[Attach]</a:t>
            </a:r>
            <a:r>
              <a:rPr lang="zh-TW" altLang="en-US" sz="1200" dirty="0">
                <a:solidFill>
                  <a:schemeClr val="tx1">
                    <a:lumMod val="85000"/>
                    <a:lumOff val="15000"/>
                  </a:schemeClr>
                </a:solidFill>
                <a:ea typeface="Times New Roman" panose="02020603050405020304" pitchFamily="18" charset="0"/>
              </a:rPr>
              <a:t>鈕選擇檔案，檔案限制最大為</a:t>
            </a:r>
            <a:r>
              <a:rPr lang="en-US" altLang="zh-TW" sz="1200" dirty="0">
                <a:solidFill>
                  <a:schemeClr val="tx1">
                    <a:lumMod val="85000"/>
                    <a:lumOff val="15000"/>
                  </a:schemeClr>
                </a:solidFill>
                <a:ea typeface="Times New Roman" panose="02020603050405020304" pitchFamily="18" charset="0"/>
              </a:rPr>
              <a:t>20MB</a:t>
            </a:r>
            <a:r>
              <a:rPr lang="zh-TW" altLang="en-US" sz="1200" dirty="0">
                <a:solidFill>
                  <a:schemeClr val="tx1">
                    <a:lumMod val="85000"/>
                    <a:lumOff val="15000"/>
                  </a:schemeClr>
                </a:solidFill>
                <a:ea typeface="Times New Roman" panose="02020603050405020304" pitchFamily="18" charset="0"/>
              </a:rPr>
              <a:t>，為必填</a:t>
            </a:r>
            <a:r>
              <a:rPr lang="en-US" altLang="zh-TW" sz="1200" dirty="0">
                <a:solidFill>
                  <a:schemeClr val="tx1">
                    <a:lumMod val="85000"/>
                    <a:lumOff val="15000"/>
                  </a:schemeClr>
                </a:solidFill>
                <a:ea typeface="Times New Roman" panose="02020603050405020304" pitchFamily="18" charset="0"/>
              </a:rPr>
              <a:t> [Up báo cáo]: Nhấp vào nút [Attach] để chọn tệp. Giới hạn tệp tối đa là 20MB, bắt buộc phải có.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(6) </a:t>
            </a:r>
            <a:r>
              <a:rPr lang="zh-TW" altLang="en-US" sz="1200" dirty="0">
                <a:solidFill>
                  <a:schemeClr val="tx1">
                    <a:lumMod val="85000"/>
                    <a:lumOff val="15000"/>
                  </a:schemeClr>
                </a:solidFill>
                <a:ea typeface="Times New Roman" panose="02020603050405020304" pitchFamily="18" charset="0"/>
              </a:rPr>
              <a:t>按</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確定</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鈕觸發</a:t>
            </a:r>
            <a:r>
              <a:rPr lang="en-US" altLang="zh-TW" sz="1200" dirty="0">
                <a:solidFill>
                  <a:schemeClr val="tx1">
                    <a:lumMod val="85000"/>
                    <a:lumOff val="15000"/>
                  </a:schemeClr>
                </a:solidFill>
                <a:ea typeface="Times New Roman" panose="02020603050405020304" pitchFamily="18" charset="0"/>
              </a:rPr>
              <a:t>Portal</a:t>
            </a:r>
            <a:r>
              <a:rPr lang="zh-TW" altLang="en-US" sz="1200" dirty="0">
                <a:solidFill>
                  <a:schemeClr val="tx1">
                    <a:lumMod val="85000"/>
                    <a:lumOff val="15000"/>
                  </a:schemeClr>
                </a:solidFill>
                <a:ea typeface="Times New Roman" panose="02020603050405020304" pitchFamily="18" charset="0"/>
              </a:rPr>
              <a:t>表單簽核 Nhấn nút [OK] để kích hoạt đơn ký duyệt Portal</a:t>
            </a:r>
            <a:endParaRPr lang="zh-TW" altLang="en-US" sz="1200" dirty="0">
              <a:solidFill>
                <a:schemeClr val="tx1">
                  <a:lumMod val="85000"/>
                  <a:lumOff val="15000"/>
                </a:schemeClr>
              </a:solidFill>
              <a:ea typeface="Times New Roman" panose="02020603050405020304" pitchFamily="18" charset="0"/>
            </a:endParaRPr>
          </a:p>
        </p:txBody>
      </p:sp>
      <p:pic>
        <p:nvPicPr>
          <p:cNvPr id="12290" name="Picture 2"/>
          <p:cNvPicPr>
            <a:picLocks noChangeAspect="1" noChangeArrowheads="1"/>
          </p:cNvPicPr>
          <p:nvPr/>
        </p:nvPicPr>
        <p:blipFill>
          <a:blip r:embed="rId1"/>
          <a:srcRect/>
          <a:stretch>
            <a:fillRect/>
          </a:stretch>
        </p:blipFill>
        <p:spPr bwMode="auto">
          <a:xfrm>
            <a:off x="1714480" y="1214422"/>
            <a:ext cx="5214974" cy="317022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85852" y="4572008"/>
            <a:ext cx="6072230" cy="255333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000" dirty="0">
                <a:solidFill>
                  <a:schemeClr val="tx1">
                    <a:lumMod val="85000"/>
                    <a:lumOff val="15000"/>
                  </a:schemeClr>
                </a:solidFill>
                <a:ea typeface="Times New Roman" panose="02020603050405020304" pitchFamily="18" charset="0"/>
              </a:rPr>
              <a:t>3. </a:t>
            </a:r>
            <a:r>
              <a:rPr lang="zh-TW" altLang="en-US" sz="1000" dirty="0">
                <a:solidFill>
                  <a:schemeClr val="tx1">
                    <a:lumMod val="85000"/>
                    <a:lumOff val="15000"/>
                  </a:schemeClr>
                </a:solidFill>
                <a:ea typeface="Times New Roman" panose="02020603050405020304" pitchFamily="18" charset="0"/>
              </a:rPr>
              <a:t>編輯</a:t>
            </a:r>
            <a:r>
              <a:rPr lang="en-US" altLang="zh-TW" sz="1000" dirty="0">
                <a:solidFill>
                  <a:schemeClr val="tx1">
                    <a:lumMod val="85000"/>
                    <a:lumOff val="15000"/>
                  </a:schemeClr>
                </a:solidFill>
                <a:ea typeface="Times New Roman" panose="02020603050405020304" pitchFamily="18" charset="0"/>
              </a:rPr>
              <a:t>-Portal</a:t>
            </a:r>
            <a:r>
              <a:rPr lang="zh-TW" altLang="en-US" sz="1000" dirty="0">
                <a:solidFill>
                  <a:schemeClr val="tx1">
                    <a:lumMod val="85000"/>
                    <a:lumOff val="15000"/>
                  </a:schemeClr>
                </a:solidFill>
                <a:ea typeface="Times New Roman" panose="02020603050405020304" pitchFamily="18" charset="0"/>
              </a:rPr>
              <a:t>狀態為</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退件或取消</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則可新增，其它狀態不可編輯</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(1) </a:t>
            </a:r>
            <a:r>
              <a:rPr lang="zh-TW" altLang="en-US" sz="1000" dirty="0">
                <a:solidFill>
                  <a:schemeClr val="tx1">
                    <a:lumMod val="85000"/>
                    <a:lumOff val="15000"/>
                  </a:schemeClr>
                </a:solidFill>
                <a:ea typeface="Times New Roman" panose="02020603050405020304" pitchFamily="18" charset="0"/>
              </a:rPr>
              <a:t>選取一筆資料後點選</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編輯</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鈕</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(2) [</a:t>
            </a:r>
            <a:r>
              <a:rPr lang="zh-TW" altLang="en-US" sz="1000" dirty="0">
                <a:solidFill>
                  <a:schemeClr val="tx1">
                    <a:lumMod val="85000"/>
                    <a:lumOff val="15000"/>
                  </a:schemeClr>
                </a:solidFill>
                <a:ea typeface="Times New Roman" panose="02020603050405020304" pitchFamily="18" charset="0"/>
              </a:rPr>
              <a:t>校正類別</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若為</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外校</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則</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校正廠商</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為必選</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(3) [</a:t>
            </a:r>
            <a:r>
              <a:rPr lang="zh-TW" altLang="en-US" sz="1000" dirty="0">
                <a:solidFill>
                  <a:schemeClr val="tx1">
                    <a:lumMod val="85000"/>
                    <a:lumOff val="15000"/>
                  </a:schemeClr>
                </a:solidFill>
                <a:ea typeface="Times New Roman" panose="02020603050405020304" pitchFamily="18" charset="0"/>
              </a:rPr>
              <a:t>校正結果</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校正日期</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 為必填</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(4) [</a:t>
            </a:r>
            <a:r>
              <a:rPr lang="zh-TW" altLang="en-US" sz="1000" dirty="0">
                <a:solidFill>
                  <a:schemeClr val="tx1">
                    <a:lumMod val="85000"/>
                    <a:lumOff val="15000"/>
                  </a:schemeClr>
                </a:solidFill>
                <a:ea typeface="Times New Roman" panose="02020603050405020304" pitchFamily="18" charset="0"/>
              </a:rPr>
              <a:t>備註</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：選填</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(5) [</a:t>
            </a:r>
            <a:r>
              <a:rPr lang="zh-TW" altLang="en-US" sz="1000" dirty="0">
                <a:solidFill>
                  <a:schemeClr val="tx1">
                    <a:lumMod val="85000"/>
                    <a:lumOff val="15000"/>
                  </a:schemeClr>
                </a:solidFill>
                <a:ea typeface="Times New Roman" panose="02020603050405020304" pitchFamily="18" charset="0"/>
              </a:rPr>
              <a:t>上傳報告</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：若勾選</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是否重新上傳檔案</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則需選擇新檔案上傳，舊上傳檔案會刪除，若未勾選則不異動舊檔案</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    (6) </a:t>
            </a:r>
            <a:r>
              <a:rPr lang="zh-TW" altLang="en-US" sz="1000" dirty="0">
                <a:solidFill>
                  <a:schemeClr val="tx1">
                    <a:lumMod val="85000"/>
                    <a:lumOff val="15000"/>
                  </a:schemeClr>
                </a:solidFill>
                <a:ea typeface="Times New Roman" panose="02020603050405020304" pitchFamily="18" charset="0"/>
              </a:rPr>
              <a:t>按</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確定</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鈕觸發</a:t>
            </a:r>
            <a:r>
              <a:rPr lang="en-US" altLang="zh-TW" sz="1000" dirty="0">
                <a:solidFill>
                  <a:schemeClr val="tx1">
                    <a:lumMod val="85000"/>
                    <a:lumOff val="15000"/>
                  </a:schemeClr>
                </a:solidFill>
                <a:ea typeface="Times New Roman" panose="02020603050405020304" pitchFamily="18" charset="0"/>
              </a:rPr>
              <a:t>Portal</a:t>
            </a:r>
            <a:r>
              <a:rPr lang="zh-TW" altLang="en-US" sz="1000" dirty="0">
                <a:solidFill>
                  <a:schemeClr val="tx1">
                    <a:lumMod val="85000"/>
                    <a:lumOff val="15000"/>
                  </a:schemeClr>
                </a:solidFill>
                <a:ea typeface="Times New Roman" panose="02020603050405020304" pitchFamily="18" charset="0"/>
              </a:rPr>
              <a:t>表單簽核</a:t>
            </a:r>
            <a:endParaRPr lang="zh-TW" altLang="en-US"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3. Chỉnh sửa - Trạng thái Portal là [Trả về hoặc Hủy]thì có thể sửa, trạng thái khác không thể chỉnh sửa.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(1) Chọn một tập tài liệu và nhấp vào nút [Chỉnh sửa]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(2) [Loại hiệu chuẩn] Nếu là [Hiệu chuẩn bên ngoài] thì [Nhà hiệu chuẩn] là bắt buộc điền</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(3) [Kết quả hiệu chuẩn] [Ngày hiệu chỉnh] là bắt buộc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(4) [Ghi chú]: Tùy chọn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(5) [Tải báo cáo]: Nếu chọn [tải lại tệp], bạn cần chọn tệp mới để tải lên, tệp đã tải lên cũ sẽ bị xóa, nếu không được chọn, tệp cũ sẽ không bị thay đổi.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(6) Nhấn nút [OK] để chạy đơn ký duyệt trên Portal</a:t>
            </a:r>
            <a:endParaRPr lang="en-US" altLang="zh-TW" sz="1000" dirty="0">
              <a:solidFill>
                <a:schemeClr val="tx1">
                  <a:lumMod val="85000"/>
                  <a:lumOff val="15000"/>
                </a:schemeClr>
              </a:solidFill>
              <a:ea typeface="Times New Roman" panose="02020603050405020304" pitchFamily="18" charset="0"/>
            </a:endParaRPr>
          </a:p>
        </p:txBody>
      </p:sp>
      <p:pic>
        <p:nvPicPr>
          <p:cNvPr id="13314" name="Picture 2"/>
          <p:cNvPicPr>
            <a:picLocks noChangeAspect="1" noChangeArrowheads="1"/>
          </p:cNvPicPr>
          <p:nvPr/>
        </p:nvPicPr>
        <p:blipFill>
          <a:blip r:embed="rId1"/>
          <a:srcRect/>
          <a:stretch>
            <a:fillRect/>
          </a:stretch>
        </p:blipFill>
        <p:spPr bwMode="auto">
          <a:xfrm>
            <a:off x="1785918" y="1142984"/>
            <a:ext cx="5064038" cy="3286148"/>
          </a:xfrm>
          <a:prstGeom prst="rect">
            <a:avLst/>
          </a:prstGeom>
          <a:noFill/>
          <a:ln w="9525">
            <a:noFill/>
            <a:miter lim="800000"/>
            <a:headEnd/>
            <a:tailEnd/>
          </a:ln>
          <a:effectLst/>
        </p:spPr>
      </p:pic>
      <p:sp>
        <p:nvSpPr>
          <p:cNvPr id="7"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校正紀錄維護 Bảo trì hồ sơ hiệu chuẩn</a:t>
            </a:r>
            <a:endParaRPr lang="zh-TW" altLang="en-US" sz="32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校正紀錄維護 Bảo trì hồ sơ hiệu chuẩn</a:t>
            </a:r>
            <a:endParaRPr lang="zh-TW" altLang="en-US" sz="3200" b="1" dirty="0">
              <a:latin typeface="Times New Roman" panose="02020603050405020304" pitchFamily="18" charset="0"/>
              <a:ea typeface="Times New Roman" panose="02020603050405020304" pitchFamily="18" charset="0"/>
            </a:endParaRPr>
          </a:p>
        </p:txBody>
      </p:sp>
      <p:pic>
        <p:nvPicPr>
          <p:cNvPr id="14338" name="Picture 2"/>
          <p:cNvPicPr>
            <a:picLocks noChangeAspect="1" noChangeArrowheads="1"/>
          </p:cNvPicPr>
          <p:nvPr/>
        </p:nvPicPr>
        <p:blipFill>
          <a:blip r:embed="rId1"/>
          <a:srcRect/>
          <a:stretch>
            <a:fillRect/>
          </a:stretch>
        </p:blipFill>
        <p:spPr bwMode="auto">
          <a:xfrm>
            <a:off x="1285852" y="1000108"/>
            <a:ext cx="6572296" cy="414340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214414" y="5288340"/>
            <a:ext cx="6715172" cy="212280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200" dirty="0">
                <a:solidFill>
                  <a:schemeClr val="tx1">
                    <a:lumMod val="85000"/>
                    <a:lumOff val="15000"/>
                  </a:schemeClr>
                </a:solidFill>
                <a:ea typeface="Times New Roman" panose="02020603050405020304" pitchFamily="18" charset="0"/>
              </a:rPr>
              <a:t>4. Portal</a:t>
            </a:r>
            <a:r>
              <a:rPr lang="zh-TW" altLang="en-US" sz="1200" dirty="0">
                <a:solidFill>
                  <a:schemeClr val="tx1">
                    <a:lumMod val="85000"/>
                    <a:lumOff val="15000"/>
                  </a:schemeClr>
                </a:solidFill>
                <a:ea typeface="Times New Roman" panose="02020603050405020304" pitchFamily="18" charset="0"/>
              </a:rPr>
              <a:t>表單簽核</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(1) </a:t>
            </a:r>
            <a:r>
              <a:rPr lang="zh-TW" altLang="en-US" sz="1200" dirty="0">
                <a:solidFill>
                  <a:schemeClr val="tx1">
                    <a:lumMod val="85000"/>
                    <a:lumOff val="15000"/>
                  </a:schemeClr>
                </a:solidFill>
                <a:ea typeface="Times New Roman" panose="02020603050405020304" pitchFamily="18" charset="0"/>
              </a:rPr>
              <a:t>選擇</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送校者</a:t>
            </a:r>
            <a:r>
              <a:rPr lang="en-US" altLang="zh-TW" sz="1200" dirty="0">
                <a:solidFill>
                  <a:schemeClr val="tx1">
                    <a:lumMod val="85000"/>
                    <a:lumOff val="15000"/>
                  </a:schemeClr>
                </a:solidFill>
                <a:ea typeface="Times New Roman" panose="02020603050405020304" pitchFamily="18" charset="0"/>
              </a:rPr>
              <a:t>]</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(2) [</a:t>
            </a:r>
            <a:r>
              <a:rPr lang="zh-TW" altLang="en-US" sz="1200" dirty="0">
                <a:solidFill>
                  <a:schemeClr val="tx1">
                    <a:lumMod val="85000"/>
                    <a:lumOff val="15000"/>
                  </a:schemeClr>
                </a:solidFill>
                <a:ea typeface="Times New Roman" panose="02020603050405020304" pitchFamily="18" charset="0"/>
              </a:rPr>
              <a:t>送出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至下一關卡至流程結束，表單結束後將</a:t>
            </a:r>
            <a:r>
              <a:rPr lang="en-US" altLang="zh-TW" sz="1200" dirty="0">
                <a:solidFill>
                  <a:schemeClr val="tx1">
                    <a:lumMod val="85000"/>
                    <a:lumOff val="15000"/>
                  </a:schemeClr>
                </a:solidFill>
                <a:ea typeface="Times New Roman" panose="02020603050405020304" pitchFamily="18" charset="0"/>
              </a:rPr>
              <a:t>Portal</a:t>
            </a:r>
            <a:r>
              <a:rPr lang="zh-TW" altLang="en-US" sz="1200" dirty="0">
                <a:solidFill>
                  <a:schemeClr val="tx1">
                    <a:lumMod val="85000"/>
                    <a:lumOff val="15000"/>
                  </a:schemeClr>
                </a:solidFill>
                <a:ea typeface="Times New Roman" panose="02020603050405020304" pitchFamily="18" charset="0"/>
              </a:rPr>
              <a:t>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簽核完成</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寫至</a:t>
            </a:r>
            <a:r>
              <a:rPr lang="en-US" altLang="zh-TW" sz="1200" dirty="0">
                <a:solidFill>
                  <a:schemeClr val="tx1">
                    <a:lumMod val="85000"/>
                    <a:lumOff val="15000"/>
                  </a:schemeClr>
                </a:solidFill>
                <a:ea typeface="Times New Roman" panose="02020603050405020304" pitchFamily="18" charset="0"/>
              </a:rPr>
              <a:t>Template Table</a:t>
            </a:r>
            <a:r>
              <a:rPr lang="zh-TW" altLang="en-US" sz="1200" dirty="0">
                <a:solidFill>
                  <a:schemeClr val="tx1">
                    <a:lumMod val="85000"/>
                    <a:lumOff val="15000"/>
                  </a:schemeClr>
                </a:solidFill>
                <a:ea typeface="Times New Roman" panose="02020603050405020304" pitchFamily="18" charset="0"/>
              </a:rPr>
              <a:t>，由排程定時更新至</a:t>
            </a:r>
            <a:r>
              <a:rPr lang="en-US" altLang="zh-TW" sz="1200" dirty="0">
                <a:solidFill>
                  <a:schemeClr val="tx1">
                    <a:lumMod val="85000"/>
                    <a:lumOff val="15000"/>
                  </a:schemeClr>
                </a:solidFill>
                <a:ea typeface="Times New Roman" panose="02020603050405020304" pitchFamily="18" charset="0"/>
              </a:rPr>
              <a:t>MES DB</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(3) [</a:t>
            </a:r>
            <a:r>
              <a:rPr lang="zh-TW" altLang="en-US" sz="1200" dirty="0">
                <a:solidFill>
                  <a:schemeClr val="tx1">
                    <a:lumMod val="85000"/>
                    <a:lumOff val="15000"/>
                  </a:schemeClr>
                </a:solidFill>
                <a:ea typeface="Times New Roman" panose="02020603050405020304" pitchFamily="18" charset="0"/>
              </a:rPr>
              <a:t>取消</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a:t>
            </a:r>
            <a:r>
              <a:rPr lang="en-US" altLang="zh-TW" sz="1200" dirty="0">
                <a:solidFill>
                  <a:schemeClr val="tx1">
                    <a:lumMod val="85000"/>
                    <a:lumOff val="15000"/>
                  </a:schemeClr>
                </a:solidFill>
                <a:ea typeface="Times New Roman" panose="02020603050405020304" pitchFamily="18" charset="0"/>
              </a:rPr>
              <a:t> Portal</a:t>
            </a:r>
            <a:r>
              <a:rPr lang="zh-TW" altLang="en-US" sz="1200" dirty="0">
                <a:solidFill>
                  <a:schemeClr val="tx1">
                    <a:lumMod val="85000"/>
                    <a:lumOff val="15000"/>
                  </a:schemeClr>
                </a:solidFill>
                <a:ea typeface="Times New Roman" panose="02020603050405020304" pitchFamily="18" charset="0"/>
              </a:rPr>
              <a:t>狀態為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取消或退件</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寫至</a:t>
            </a:r>
            <a:r>
              <a:rPr lang="en-US" altLang="zh-TW" sz="1200" dirty="0">
                <a:solidFill>
                  <a:schemeClr val="tx1">
                    <a:lumMod val="85000"/>
                    <a:lumOff val="15000"/>
                  </a:schemeClr>
                </a:solidFill>
                <a:ea typeface="Times New Roman" panose="02020603050405020304" pitchFamily="18" charset="0"/>
              </a:rPr>
              <a:t>Template Table</a:t>
            </a:r>
            <a:r>
              <a:rPr lang="zh-TW" altLang="en-US" sz="1200" dirty="0">
                <a:solidFill>
                  <a:schemeClr val="tx1">
                    <a:lumMod val="85000"/>
                    <a:lumOff val="15000"/>
                  </a:schemeClr>
                </a:solidFill>
                <a:ea typeface="Times New Roman" panose="02020603050405020304" pitchFamily="18" charset="0"/>
              </a:rPr>
              <a:t>，由排程定時更新至</a:t>
            </a:r>
            <a:r>
              <a:rPr lang="en-US" altLang="zh-TW" sz="1200" dirty="0">
                <a:solidFill>
                  <a:schemeClr val="tx1">
                    <a:lumMod val="85000"/>
                    <a:lumOff val="15000"/>
                  </a:schemeClr>
                </a:solidFill>
                <a:ea typeface="Times New Roman" panose="02020603050405020304" pitchFamily="18" charset="0"/>
              </a:rPr>
              <a:t>MES DB</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4. Ký duyệt trên Portal</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(1) Chọn [Người gửi hiệu chuẩn]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(2) [Gửi đi] đến cấp độ tiếp theo cho đến khi kết thúc quá trình ký. Ký duyệt kết thúc, trạng thái Portal [Hoàn thành ký duyệt] được ghi vào Template Table và được cập nhật định kỳ lên MES DB.</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(3) [Hủy]: Trạng thái của Portal là [Hủy hoặc trả lại] được ghi vào Template Table, và cập nhật định kỳ lên MES DB.</a:t>
            </a:r>
            <a:endParaRPr lang="en-US" altLang="zh-TW" sz="12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校正紀錄查詢 Tìm kiếm hồ sơ hiệu chuẩn</a:t>
            </a:r>
            <a:endParaRPr lang="zh-TW" altLang="en-US" sz="3200" b="1" dirty="0">
              <a:latin typeface="Times New Roman" panose="02020603050405020304" pitchFamily="18" charset="0"/>
              <a:ea typeface="Times New Roman" panose="02020603050405020304" pitchFamily="18" charset="0"/>
            </a:endParaRPr>
          </a:p>
        </p:txBody>
      </p:sp>
      <p:pic>
        <p:nvPicPr>
          <p:cNvPr id="15362" name="Picture 2"/>
          <p:cNvPicPr>
            <a:picLocks noChangeAspect="1" noChangeArrowheads="1"/>
          </p:cNvPicPr>
          <p:nvPr/>
        </p:nvPicPr>
        <p:blipFill>
          <a:blip r:embed="rId1"/>
          <a:srcRect/>
          <a:stretch>
            <a:fillRect/>
          </a:stretch>
        </p:blipFill>
        <p:spPr bwMode="auto">
          <a:xfrm>
            <a:off x="571472" y="1571612"/>
            <a:ext cx="7715272" cy="326016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0" y="928670"/>
            <a:ext cx="9144000" cy="460375"/>
          </a:xfrm>
          <a:prstGeom prst="rect">
            <a:avLst/>
          </a:prstGeom>
          <a:solidFill>
            <a:srgbClr val="99CCFF"/>
          </a:solidFill>
        </p:spPr>
        <p:txBody>
          <a:bodyPr wrap="square">
            <a:spAutoFit/>
          </a:bodyPr>
          <a:lstStyle/>
          <a:p>
            <a:r>
              <a:rPr lang="zh-TW" altLang="en-US" dirty="0">
                <a:solidFill>
                  <a:schemeClr val="accent4"/>
                </a:solidFill>
                <a:ea typeface="Times New Roman" panose="02020603050405020304" pitchFamily="18" charset="0"/>
              </a:rPr>
              <a:t>功能說明</a:t>
            </a:r>
            <a:r>
              <a:rPr lang="en-US" altLang="zh-TW" dirty="0">
                <a:solidFill>
                  <a:schemeClr val="accent4"/>
                </a:solidFill>
                <a:ea typeface="Times New Roman" panose="02020603050405020304" pitchFamily="18" charset="0"/>
              </a:rPr>
              <a:t>:</a:t>
            </a:r>
            <a:r>
              <a:rPr lang="zh-TW" altLang="en-US" dirty="0">
                <a:solidFill>
                  <a:schemeClr val="accent4"/>
                </a:solidFill>
                <a:ea typeface="Times New Roman" panose="02020603050405020304" pitchFamily="18" charset="0"/>
              </a:rPr>
              <a:t>查詢設備校正之紀錄 </a:t>
            </a:r>
            <a:r>
              <a:rPr lang="en-US" altLang="zh-TW" dirty="0">
                <a:solidFill>
                  <a:schemeClr val="accent4"/>
                </a:solidFill>
                <a:ea typeface="Times New Roman" panose="02020603050405020304" pitchFamily="18" charset="0"/>
              </a:rPr>
              <a:t>tìm kiếm ghi chép hiệu chuẩn thiết bị</a:t>
            </a:r>
            <a:endParaRPr lang="en-US" altLang="zh-TW" dirty="0">
              <a:solidFill>
                <a:schemeClr val="accent4"/>
              </a:solidFill>
              <a:ea typeface="Times New Roman" panose="02020603050405020304" pitchFamily="18" charset="0"/>
            </a:endParaRPr>
          </a:p>
        </p:txBody>
      </p:sp>
      <p:sp>
        <p:nvSpPr>
          <p:cNvPr id="7" name="文字方塊 6"/>
          <p:cNvSpPr txBox="1"/>
          <p:nvPr/>
        </p:nvSpPr>
        <p:spPr>
          <a:xfrm>
            <a:off x="2071670" y="1428736"/>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6643702" y="4214818"/>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9" name="矩形 8"/>
          <p:cNvSpPr/>
          <p:nvPr/>
        </p:nvSpPr>
        <p:spPr>
          <a:xfrm>
            <a:off x="571472" y="4929198"/>
            <a:ext cx="7715304" cy="246126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400" dirty="0">
                <a:solidFill>
                  <a:schemeClr val="tx1">
                    <a:lumMod val="85000"/>
                    <a:lumOff val="15000"/>
                  </a:schemeClr>
                </a:solidFill>
                <a:ea typeface="Times New Roman" panose="02020603050405020304" pitchFamily="18" charset="0"/>
              </a:rPr>
              <a:t>1. [</a:t>
            </a:r>
            <a:r>
              <a:rPr lang="zh-TW" altLang="en-US" sz="1400" dirty="0">
                <a:solidFill>
                  <a:schemeClr val="tx1">
                    <a:lumMod val="85000"/>
                    <a:lumOff val="15000"/>
                  </a:schemeClr>
                </a:solidFill>
                <a:ea typeface="Times New Roman" panose="02020603050405020304" pitchFamily="18" charset="0"/>
              </a:rPr>
              <a:t>資料類別</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：選擇</a:t>
            </a:r>
            <a:r>
              <a:rPr lang="en-US" altLang="zh-TW" sz="1400" dirty="0">
                <a:solidFill>
                  <a:schemeClr val="tx1">
                    <a:lumMod val="85000"/>
                    <a:lumOff val="15000"/>
                  </a:schemeClr>
                </a:solidFill>
                <a:ea typeface="Times New Roman" panose="02020603050405020304" pitchFamily="18" charset="0"/>
              </a:rPr>
              <a:t>[Present]</a:t>
            </a:r>
            <a:r>
              <a:rPr lang="zh-TW" altLang="en-US" sz="1400" dirty="0">
                <a:solidFill>
                  <a:schemeClr val="tx1">
                    <a:lumMod val="85000"/>
                    <a:lumOff val="15000"/>
                  </a:schemeClr>
                </a:solidFill>
                <a:ea typeface="Times New Roman" panose="02020603050405020304" pitchFamily="18" charset="0"/>
              </a:rPr>
              <a:t>只篩選最新的一筆校正資料，選擇</a:t>
            </a:r>
            <a:r>
              <a:rPr lang="en-US" altLang="zh-TW" sz="1400" dirty="0">
                <a:solidFill>
                  <a:schemeClr val="tx1">
                    <a:lumMod val="85000"/>
                    <a:lumOff val="15000"/>
                  </a:schemeClr>
                </a:solidFill>
                <a:ea typeface="Times New Roman" panose="02020603050405020304" pitchFamily="18" charset="0"/>
              </a:rPr>
              <a:t>[History]</a:t>
            </a:r>
            <a:r>
              <a:rPr lang="zh-TW" altLang="en-US" sz="1400" dirty="0">
                <a:solidFill>
                  <a:schemeClr val="tx1">
                    <a:lumMod val="85000"/>
                    <a:lumOff val="15000"/>
                  </a:schemeClr>
                </a:solidFill>
                <a:ea typeface="Times New Roman" panose="02020603050405020304" pitchFamily="18" charset="0"/>
              </a:rPr>
              <a:t>則包含過去的校正資料</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2. [RD</a:t>
            </a:r>
            <a:r>
              <a:rPr lang="zh-TW" altLang="en-US" sz="1400" dirty="0">
                <a:solidFill>
                  <a:schemeClr val="tx1">
                    <a:lumMod val="85000"/>
                    <a:lumOff val="15000"/>
                  </a:schemeClr>
                </a:solidFill>
                <a:ea typeface="Times New Roman" panose="02020603050405020304" pitchFamily="18" charset="0"/>
              </a:rPr>
              <a:t>類別</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：若不勾選則查詢時不包含大分類為</a:t>
            </a:r>
            <a:r>
              <a:rPr lang="en-US" altLang="zh-TW" sz="1400" dirty="0">
                <a:solidFill>
                  <a:schemeClr val="tx1">
                    <a:lumMod val="85000"/>
                    <a:lumOff val="15000"/>
                  </a:schemeClr>
                </a:solidFill>
                <a:ea typeface="Times New Roman" panose="02020603050405020304" pitchFamily="18" charset="0"/>
              </a:rPr>
              <a:t>RD</a:t>
            </a:r>
            <a:r>
              <a:rPr lang="zh-TW" altLang="en-US" sz="1400" dirty="0">
                <a:solidFill>
                  <a:schemeClr val="tx1">
                    <a:lumMod val="85000"/>
                    <a:lumOff val="15000"/>
                  </a:schemeClr>
                </a:solidFill>
                <a:ea typeface="Times New Roman" panose="02020603050405020304" pitchFamily="18" charset="0"/>
              </a:rPr>
              <a:t>之設備</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3. [</a:t>
            </a:r>
            <a:r>
              <a:rPr lang="zh-TW" altLang="en-US" sz="1400" dirty="0">
                <a:solidFill>
                  <a:schemeClr val="tx1">
                    <a:lumMod val="85000"/>
                    <a:lumOff val="15000"/>
                  </a:schemeClr>
                </a:solidFill>
                <a:ea typeface="Times New Roman" panose="02020603050405020304" pitchFamily="18" charset="0"/>
              </a:rPr>
              <a:t>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：若選擇</a:t>
            </a:r>
            <a:r>
              <a:rPr lang="en-US" altLang="zh-TW" sz="1400" dirty="0">
                <a:solidFill>
                  <a:schemeClr val="tx1">
                    <a:lumMod val="85000"/>
                    <a:lumOff val="15000"/>
                  </a:schemeClr>
                </a:solidFill>
                <a:ea typeface="Times New Roman" panose="02020603050405020304" pitchFamily="18" charset="0"/>
              </a:rPr>
              <a:t>[none]</a:t>
            </a:r>
            <a:r>
              <a:rPr lang="zh-TW" altLang="en-US" sz="1400" dirty="0">
                <a:solidFill>
                  <a:schemeClr val="tx1">
                    <a:lumMod val="85000"/>
                    <a:lumOff val="15000"/>
                  </a:schemeClr>
                </a:solidFill>
                <a:ea typeface="Times New Roman" panose="02020603050405020304" pitchFamily="18" charset="0"/>
              </a:rPr>
              <a:t>則查詢時不考慮日期條件，若選擇</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校正日期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或</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下次校正日期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，則必須選擇起迄時間</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4. </a:t>
            </a:r>
            <a:r>
              <a:rPr lang="zh-TW" altLang="en-US" sz="1400" dirty="0">
                <a:solidFill>
                  <a:schemeClr val="tx1">
                    <a:lumMod val="85000"/>
                    <a:lumOff val="15000"/>
                  </a:schemeClr>
                </a:solidFill>
                <a:ea typeface="Times New Roman" panose="02020603050405020304" pitchFamily="18" charset="0"/>
              </a:rPr>
              <a:t>其它條件皆為選填</a:t>
            </a:r>
            <a:endParaRPr lang="zh-TW" altLang="en-US" sz="1400" dirty="0">
              <a:solidFill>
                <a:schemeClr val="tx1">
                  <a:lumMod val="85000"/>
                  <a:lumOff val="15000"/>
                </a:schemeClr>
              </a:solidFill>
              <a:ea typeface="Times New Roman" panose="02020603050405020304" pitchFamily="18" charset="0"/>
            </a:endParaRPr>
          </a:p>
          <a:p>
            <a:pPr marL="342900" indent="-342900"/>
            <a:r>
              <a:rPr lang="zh-TW" altLang="en-US" sz="1400" dirty="0">
                <a:solidFill>
                  <a:schemeClr val="tx1">
                    <a:lumMod val="85000"/>
                    <a:lumOff val="15000"/>
                  </a:schemeClr>
                </a:solidFill>
                <a:ea typeface="Times New Roman" panose="02020603050405020304" pitchFamily="18" charset="0"/>
              </a:rPr>
              <a:t>1. [Loại hiệu chuẩn]: Chọn [Present] chỉ lọc ra một dữ liệu hiệu chuẩn mới nhất và chọn [History] sẽ bao gồm dữ liệu hiệu chuẩn trong quá khứ.</a:t>
            </a:r>
            <a:endParaRPr lang="zh-TW" altLang="en-US" sz="1400" dirty="0">
              <a:solidFill>
                <a:schemeClr val="tx1">
                  <a:lumMod val="85000"/>
                  <a:lumOff val="15000"/>
                </a:schemeClr>
              </a:solidFill>
              <a:ea typeface="Times New Roman" panose="02020603050405020304" pitchFamily="18" charset="0"/>
            </a:endParaRPr>
          </a:p>
          <a:p>
            <a:pPr marL="342900" indent="-342900"/>
            <a:r>
              <a:rPr lang="zh-TW" altLang="en-US" sz="1400" dirty="0">
                <a:solidFill>
                  <a:schemeClr val="tx1">
                    <a:lumMod val="85000"/>
                    <a:lumOff val="15000"/>
                  </a:schemeClr>
                </a:solidFill>
                <a:ea typeface="Times New Roman" panose="02020603050405020304" pitchFamily="18" charset="0"/>
              </a:rPr>
              <a:t>2. [Loại RD]: Nếu không được chọn, kết quả tìm kiếm sẽ ko hiện thiết bị có phân loại lớn là RD</a:t>
            </a:r>
            <a:endParaRPr lang="zh-TW" altLang="en-US" sz="1400" dirty="0">
              <a:solidFill>
                <a:schemeClr val="tx1">
                  <a:lumMod val="85000"/>
                  <a:lumOff val="15000"/>
                </a:schemeClr>
              </a:solidFill>
              <a:ea typeface="Times New Roman" panose="02020603050405020304" pitchFamily="18" charset="0"/>
            </a:endParaRPr>
          </a:p>
          <a:p>
            <a:pPr marL="342900" indent="-342900"/>
            <a:r>
              <a:rPr lang="zh-TW" altLang="en-US" sz="1400" dirty="0">
                <a:solidFill>
                  <a:schemeClr val="tx1">
                    <a:lumMod val="85000"/>
                    <a:lumOff val="15000"/>
                  </a:schemeClr>
                </a:solidFill>
                <a:ea typeface="Times New Roman" panose="02020603050405020304" pitchFamily="18" charset="0"/>
              </a:rPr>
              <a:t>3. [Ngày]: Nếu chọn [none], điều kiện ngày sẽ không được xem xét khi tìm kiếm. Nếu chọn [Ngày hiệu chỉnh] hoặc [Ngày hiệu chỉnh tiếp theo]  phải chọn thời gian bắt đầu và kết thúc.</a:t>
            </a:r>
            <a:endParaRPr lang="zh-TW" altLang="en-US" sz="1400" dirty="0">
              <a:solidFill>
                <a:schemeClr val="tx1">
                  <a:lumMod val="85000"/>
                  <a:lumOff val="15000"/>
                </a:schemeClr>
              </a:solidFill>
              <a:ea typeface="Times New Roman" panose="02020603050405020304" pitchFamily="18" charset="0"/>
            </a:endParaRPr>
          </a:p>
          <a:p>
            <a:pPr marL="342900" indent="-342900"/>
            <a:r>
              <a:rPr lang="zh-TW" altLang="en-US" sz="1400" dirty="0">
                <a:solidFill>
                  <a:schemeClr val="tx1">
                    <a:lumMod val="85000"/>
                    <a:lumOff val="15000"/>
                  </a:schemeClr>
                </a:solidFill>
                <a:ea typeface="Times New Roman" panose="02020603050405020304" pitchFamily="18" charset="0"/>
              </a:rPr>
              <a:t>4. Các điều kiện khác là tùy chọn</a:t>
            </a:r>
            <a:endParaRPr lang="zh-TW" altLang="en-US" sz="14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校正Alert查詢 Tìm kiếm </a:t>
            </a:r>
            <a:r>
              <a:rPr lang="zh-TW" altLang="en-US" sz="2400" b="1" dirty="0">
                <a:latin typeface="Times New Roman" panose="02020603050405020304" pitchFamily="18" charset="0"/>
                <a:ea typeface="Times New Roman" panose="02020603050405020304" pitchFamily="18" charset="0"/>
                <a:sym typeface="+mn-ea"/>
              </a:rPr>
              <a:t>Alert </a:t>
            </a:r>
            <a:r>
              <a:rPr lang="zh-TW" altLang="en-US" sz="2400" b="1" dirty="0">
                <a:latin typeface="Times New Roman" panose="02020603050405020304" pitchFamily="18" charset="0"/>
                <a:ea typeface="Times New Roman" panose="02020603050405020304" pitchFamily="18" charset="0"/>
              </a:rPr>
              <a:t>hiệu chuẩn </a:t>
            </a:r>
            <a:endParaRPr lang="zh-TW" altLang="en-US" sz="2400" b="1" dirty="0">
              <a:latin typeface="Times New Roman" panose="02020603050405020304" pitchFamily="18" charset="0"/>
              <a:ea typeface="Times New Roman" panose="02020603050405020304" pitchFamily="18" charset="0"/>
            </a:endParaRPr>
          </a:p>
        </p:txBody>
      </p:sp>
      <p:sp>
        <p:nvSpPr>
          <p:cNvPr id="7" name="文字方塊 6"/>
          <p:cNvSpPr txBox="1"/>
          <p:nvPr/>
        </p:nvSpPr>
        <p:spPr>
          <a:xfrm>
            <a:off x="3071495" y="1428750"/>
            <a:ext cx="5840730" cy="521970"/>
          </a:xfrm>
          <a:prstGeom prst="rect">
            <a:avLst/>
          </a:prstGeom>
          <a:noFill/>
        </p:spPr>
        <p:txBody>
          <a:bodyPr wrap="square" rtlCol="0">
            <a:spAutoFit/>
          </a:bodyPr>
          <a:lstStyle/>
          <a:p>
            <a:r>
              <a:rPr lang="zh-TW" altLang="en-US" sz="1400" dirty="0">
                <a:ea typeface="Times New Roman" panose="02020603050405020304" pitchFamily="18" charset="0"/>
              </a:rPr>
              <a:t>點選</a:t>
            </a:r>
            <a:r>
              <a:rPr lang="en-US" altLang="zh-TW" sz="1400" dirty="0">
                <a:ea typeface="Times New Roman" panose="02020603050405020304" pitchFamily="18" charset="0"/>
              </a:rPr>
              <a:t>chọn[Today]</a:t>
            </a:r>
            <a:r>
              <a:rPr lang="zh-TW" altLang="en-US" sz="1400" dirty="0">
                <a:ea typeface="Times New Roman" panose="02020603050405020304" pitchFamily="18" charset="0"/>
              </a:rPr>
              <a:t>、</a:t>
            </a:r>
            <a:r>
              <a:rPr lang="en-US" altLang="zh-TW" sz="1400" dirty="0">
                <a:ea typeface="Times New Roman" panose="02020603050405020304" pitchFamily="18" charset="0"/>
                <a:sym typeface="Wingdings" panose="05000000000000000000" pitchFamily="2" charset="2"/>
              </a:rPr>
              <a:t> </a:t>
            </a:r>
            <a:r>
              <a:rPr lang="zh-TW" altLang="en-US" sz="1400" dirty="0">
                <a:ea typeface="Times New Roman" panose="02020603050405020304" pitchFamily="18" charset="0"/>
                <a:sym typeface="Wingdings" panose="05000000000000000000" pitchFamily="2" charset="2"/>
              </a:rPr>
              <a:t>或</a:t>
            </a:r>
            <a:r>
              <a:rPr lang="en-US" altLang="zh-TW" sz="1400" dirty="0">
                <a:ea typeface="Times New Roman" panose="02020603050405020304" pitchFamily="18" charset="0"/>
                <a:sym typeface="Wingdings" panose="05000000000000000000" pitchFamily="2" charset="2"/>
              </a:rPr>
              <a:t>hoặc</a:t>
            </a:r>
            <a:r>
              <a:rPr lang="zh-TW" altLang="en-US" sz="1400" dirty="0">
                <a:ea typeface="Times New Roman" panose="02020603050405020304" pitchFamily="18" charset="0"/>
                <a:sym typeface="Wingdings" panose="05000000000000000000" pitchFamily="2" charset="2"/>
              </a:rPr>
              <a:t> </a:t>
            </a:r>
            <a:r>
              <a:rPr lang="en-US" altLang="zh-TW" sz="1400" dirty="0">
                <a:ea typeface="Times New Roman" panose="02020603050405020304" pitchFamily="18" charset="0"/>
                <a:sym typeface="Wingdings" panose="05000000000000000000" pitchFamily="2" charset="2"/>
              </a:rPr>
              <a:t></a:t>
            </a:r>
            <a:r>
              <a:rPr lang="zh-TW" altLang="en-US" sz="1400" dirty="0">
                <a:ea typeface="Times New Roman" panose="02020603050405020304" pitchFamily="18" charset="0"/>
                <a:sym typeface="Wingdings" panose="05000000000000000000" pitchFamily="2" charset="2"/>
              </a:rPr>
              <a:t>可調整顯示之日期資料 </a:t>
            </a:r>
            <a:r>
              <a:rPr lang="en-US" altLang="zh-TW" sz="1400" dirty="0">
                <a:ea typeface="Times New Roman" panose="02020603050405020304" pitchFamily="18" charset="0"/>
                <a:sym typeface="Wingdings" panose="05000000000000000000" pitchFamily="2" charset="2"/>
              </a:rPr>
              <a:t>chỉnh ngày hiển thị tài liệu</a:t>
            </a:r>
            <a:endParaRPr lang="en-US" altLang="zh-TW" sz="1400" dirty="0">
              <a:ea typeface="Times New Roman" panose="02020603050405020304" pitchFamily="18" charset="0"/>
              <a:sym typeface="Wingdings" panose="05000000000000000000" pitchFamily="2" charset="2"/>
            </a:endParaRPr>
          </a:p>
        </p:txBody>
      </p:sp>
      <p:cxnSp>
        <p:nvCxnSpPr>
          <p:cNvPr id="8" name="圖案 28"/>
          <p:cNvCxnSpPr>
            <a:stCxn id="10" idx="0"/>
            <a:endCxn id="7" idx="1"/>
          </p:cNvCxnSpPr>
          <p:nvPr/>
        </p:nvCxnSpPr>
        <p:spPr>
          <a:xfrm rot="16200000">
            <a:off x="2577148" y="1220153"/>
            <a:ext cx="24765" cy="963930"/>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pic>
        <p:nvPicPr>
          <p:cNvPr id="16388" name="Picture 4"/>
          <p:cNvPicPr>
            <a:picLocks noChangeAspect="1" noChangeArrowheads="1"/>
          </p:cNvPicPr>
          <p:nvPr/>
        </p:nvPicPr>
        <p:blipFill>
          <a:blip r:embed="rId1"/>
          <a:srcRect/>
          <a:stretch>
            <a:fillRect/>
          </a:stretch>
        </p:blipFill>
        <p:spPr bwMode="auto">
          <a:xfrm>
            <a:off x="1142976" y="1785926"/>
            <a:ext cx="5948360" cy="440286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矩形 9"/>
          <p:cNvSpPr/>
          <p:nvPr/>
        </p:nvSpPr>
        <p:spPr>
          <a:xfrm>
            <a:off x="1142976" y="1714488"/>
            <a:ext cx="1928826" cy="35719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0" y="928670"/>
            <a:ext cx="9144000" cy="521970"/>
          </a:xfrm>
          <a:prstGeom prst="rect">
            <a:avLst/>
          </a:prstGeom>
          <a:solidFill>
            <a:srgbClr val="99CCFF"/>
          </a:solidFill>
        </p:spPr>
        <p:txBody>
          <a:bodyPr wrap="square">
            <a:spAutoFit/>
          </a:bodyPr>
          <a:lstStyle/>
          <a:p>
            <a:r>
              <a:rPr lang="zh-TW" altLang="en-US" sz="1400" dirty="0">
                <a:solidFill>
                  <a:schemeClr val="accent4"/>
                </a:solidFill>
                <a:ea typeface="Times New Roman" panose="02020603050405020304" pitchFamily="18" charset="0"/>
              </a:rPr>
              <a:t>功能說明</a:t>
            </a:r>
            <a:r>
              <a:rPr lang="en-US" altLang="zh-TW" sz="1400" dirty="0">
                <a:solidFill>
                  <a:schemeClr val="accent4"/>
                </a:solidFill>
                <a:ea typeface="Times New Roman" panose="02020603050405020304" pitchFamily="18" charset="0"/>
              </a:rPr>
              <a:t>:</a:t>
            </a:r>
            <a:r>
              <a:rPr lang="zh-TW" altLang="en-US" sz="1400" dirty="0">
                <a:solidFill>
                  <a:schemeClr val="accent4"/>
                </a:solidFill>
                <a:ea typeface="Times New Roman" panose="02020603050405020304" pitchFamily="18" charset="0"/>
              </a:rPr>
              <a:t>依日曆方式顯示當天需要校正之設備，並可查詢詳細資料Mô tả chức năng: Hiển thị thiết bị cần được hiệu chuẩn trong ngày theo  lịch và có thể tìm kiếm chi tiết.</a:t>
            </a:r>
            <a:endParaRPr lang="zh-TW" altLang="en-US" sz="1400" dirty="0">
              <a:solidFill>
                <a:schemeClr val="accent4"/>
              </a:solidFill>
              <a:ea typeface="Times New Roman" panose="02020603050405020304" pitchFamily="18" charset="0"/>
            </a:endParaRPr>
          </a:p>
        </p:txBody>
      </p:sp>
      <p:sp>
        <p:nvSpPr>
          <p:cNvPr id="16" name="矩形 15"/>
          <p:cNvSpPr/>
          <p:nvPr/>
        </p:nvSpPr>
        <p:spPr>
          <a:xfrm>
            <a:off x="2857488" y="4429132"/>
            <a:ext cx="857256" cy="1071570"/>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圖案 28"/>
          <p:cNvCxnSpPr>
            <a:stCxn id="16" idx="2"/>
            <a:endCxn id="19" idx="0"/>
          </p:cNvCxnSpPr>
          <p:nvPr/>
        </p:nvCxnSpPr>
        <p:spPr>
          <a:xfrm rot="5400000" flipV="1">
            <a:off x="4088448" y="4698683"/>
            <a:ext cx="785495" cy="2390140"/>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9" name="文字方塊 18"/>
          <p:cNvSpPr txBox="1"/>
          <p:nvPr/>
        </p:nvSpPr>
        <p:spPr>
          <a:xfrm>
            <a:off x="2928926" y="6286520"/>
            <a:ext cx="5495290" cy="275590"/>
          </a:xfrm>
          <a:prstGeom prst="rect">
            <a:avLst/>
          </a:prstGeom>
          <a:noFill/>
        </p:spPr>
        <p:txBody>
          <a:bodyPr wrap="none" rtlCol="0">
            <a:spAutoFit/>
          </a:bodyPr>
          <a:lstStyle/>
          <a:p>
            <a:pPr algn="l"/>
            <a:r>
              <a:rPr lang="zh-TW" altLang="en-US" sz="1200" dirty="0">
                <a:ea typeface="Times New Roman" panose="02020603050405020304" pitchFamily="18" charset="0"/>
              </a:rPr>
              <a:t>顯示當天校正到期之設備品名Hiển thị tên thiết bị đến hạn hiệu chuẩn trong ngày đó.</a:t>
            </a:r>
            <a:endParaRPr lang="zh-TW" altLang="en-US" sz="1200" dirty="0">
              <a:ea typeface="Times New Roman" panose="02020603050405020304" pitchFamily="18" charset="0"/>
            </a:endParaRPr>
          </a:p>
        </p:txBody>
      </p:sp>
      <p:grpSp>
        <p:nvGrpSpPr>
          <p:cNvPr id="27" name="群組 26"/>
          <p:cNvGrpSpPr/>
          <p:nvPr/>
        </p:nvGrpSpPr>
        <p:grpSpPr>
          <a:xfrm>
            <a:off x="714348" y="2785746"/>
            <a:ext cx="8286808" cy="2295522"/>
            <a:chOff x="714348" y="2785746"/>
            <a:chExt cx="8286808" cy="2295522"/>
          </a:xfrm>
        </p:grpSpPr>
        <p:pic>
          <p:nvPicPr>
            <p:cNvPr id="16389" name="Picture 5"/>
            <p:cNvPicPr>
              <a:picLocks noChangeAspect="1" noChangeArrowheads="1"/>
            </p:cNvPicPr>
            <p:nvPr/>
          </p:nvPicPr>
          <p:blipFill>
            <a:blip r:embed="rId2"/>
            <a:srcRect/>
            <a:stretch>
              <a:fillRect/>
            </a:stretch>
          </p:blipFill>
          <p:spPr bwMode="auto">
            <a:xfrm>
              <a:off x="714348" y="2786058"/>
              <a:ext cx="6529749" cy="221457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文字方塊 21"/>
            <p:cNvSpPr txBox="1"/>
            <p:nvPr/>
          </p:nvSpPr>
          <p:spPr>
            <a:xfrm>
              <a:off x="7286644" y="3143248"/>
              <a:ext cx="1714512" cy="1938020"/>
            </a:xfrm>
            <a:prstGeom prst="rect">
              <a:avLst/>
            </a:prstGeom>
            <a:noFill/>
          </p:spPr>
          <p:txBody>
            <a:bodyPr wrap="square" rtlCol="0">
              <a:spAutoFit/>
            </a:bodyPr>
            <a:lstStyle/>
            <a:p>
              <a:r>
                <a:rPr lang="zh-TW" altLang="en-US" sz="1200" dirty="0">
                  <a:ea typeface="Times New Roman" panose="02020603050405020304" pitchFamily="18" charset="0"/>
                </a:rPr>
                <a:t>點選任一日期可帶出當天應校正之設備資訊，並且可再查詢其它日期之校正設備Nhấp vào ngày bất kì để hiển thị thông tin thiết bị cần được hiệu chuẩn trong ngày, và có thể tìm kiếm thiết bị hiệu chuẩn của ngày khác</a:t>
              </a:r>
              <a:endParaRPr lang="zh-TW" altLang="en-US" sz="1200" dirty="0">
                <a:ea typeface="Times New Roman" panose="02020603050405020304" pitchFamily="18" charset="0"/>
              </a:endParaRPr>
            </a:p>
          </p:txBody>
        </p:sp>
        <p:cxnSp>
          <p:nvCxnSpPr>
            <p:cNvPr id="23" name="圖案 28"/>
            <p:cNvCxnSpPr>
              <a:stCxn id="16389" idx="0"/>
              <a:endCxn id="22" idx="0"/>
            </p:cNvCxnSpPr>
            <p:nvPr/>
          </p:nvCxnSpPr>
          <p:spPr>
            <a:xfrm rot="16200000" flipH="1">
              <a:off x="5882958" y="882333"/>
              <a:ext cx="357505" cy="4164330"/>
            </a:xfrm>
            <a:prstGeom prst="bentConnector3">
              <a:avLst>
                <a:gd name="adj1" fmla="val -66697"/>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srcRect/>
          <a:stretch>
            <a:fillRect/>
          </a:stretch>
        </p:blipFill>
        <p:spPr bwMode="auto">
          <a:xfrm>
            <a:off x="714380" y="1643050"/>
            <a:ext cx="7643834" cy="291261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查詢日期區間內應校正與已校正之設備比例Mô tả chức năng: tìm kiếm tỉ lệ thiết bị cần hiệu chuẩn và đã hiệu chuẩn trong một khoảng thời gian</a:t>
            </a:r>
            <a:endParaRPr lang="zh-TW" altLang="en-US" sz="2000" dirty="0">
              <a:solidFill>
                <a:schemeClr val="accent4"/>
              </a:solidFill>
              <a:ea typeface="Times New Roman" panose="02020603050405020304" pitchFamily="18" charset="0"/>
            </a:endParaRPr>
          </a:p>
        </p:txBody>
      </p:sp>
      <p:sp>
        <p:nvSpPr>
          <p:cNvPr id="6" name="文字方塊 5"/>
          <p:cNvSpPr txBox="1"/>
          <p:nvPr/>
        </p:nvSpPr>
        <p:spPr>
          <a:xfrm>
            <a:off x="857224" y="1785926"/>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7" name="文字方塊 6"/>
          <p:cNvSpPr txBox="1"/>
          <p:nvPr/>
        </p:nvSpPr>
        <p:spPr>
          <a:xfrm>
            <a:off x="6858016" y="4071942"/>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5929322" y="3357562"/>
            <a:ext cx="128588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達成率</a:t>
            </a:r>
            <a:endParaRPr lang="zh-TW" altLang="en-US" sz="1800" b="1" dirty="0">
              <a:solidFill>
                <a:srgbClr val="CC3300"/>
              </a:solidFill>
              <a:ea typeface="Times New Roman" panose="02020603050405020304" pitchFamily="18" charset="0"/>
            </a:endParaRPr>
          </a:p>
        </p:txBody>
      </p:sp>
      <p:sp>
        <p:nvSpPr>
          <p:cNvPr id="9" name="矩形 8"/>
          <p:cNvSpPr/>
          <p:nvPr/>
        </p:nvSpPr>
        <p:spPr>
          <a:xfrm>
            <a:off x="642910" y="4714884"/>
            <a:ext cx="7715304" cy="224536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400" dirty="0">
                <a:solidFill>
                  <a:schemeClr val="tx1">
                    <a:lumMod val="85000"/>
                    <a:lumOff val="15000"/>
                  </a:schemeClr>
                </a:solidFill>
                <a:ea typeface="Times New Roman" panose="02020603050405020304" pitchFamily="18" charset="0"/>
              </a:rPr>
              <a:t>1. [</a:t>
            </a:r>
            <a:r>
              <a:rPr lang="zh-TW" altLang="en-US" sz="1400" dirty="0">
                <a:solidFill>
                  <a:schemeClr val="tx1">
                    <a:lumMod val="85000"/>
                    <a:lumOff val="15000"/>
                  </a:schemeClr>
                </a:solidFill>
                <a:ea typeface="Times New Roman" panose="02020603050405020304" pitchFamily="18" charset="0"/>
              </a:rPr>
              <a:t>大分類</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中分類</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次分類</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為必選</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2. [RD</a:t>
            </a:r>
            <a:r>
              <a:rPr lang="zh-TW" altLang="en-US" sz="1400" dirty="0">
                <a:solidFill>
                  <a:schemeClr val="tx1">
                    <a:lumMod val="85000"/>
                    <a:lumOff val="15000"/>
                  </a:schemeClr>
                </a:solidFill>
                <a:ea typeface="Times New Roman" panose="02020603050405020304" pitchFamily="18" charset="0"/>
              </a:rPr>
              <a:t>類別</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：若不勾選則查詢時不包含大分類為</a:t>
            </a:r>
            <a:r>
              <a:rPr lang="en-US" altLang="zh-TW" sz="1400" dirty="0">
                <a:solidFill>
                  <a:schemeClr val="tx1">
                    <a:lumMod val="85000"/>
                    <a:lumOff val="15000"/>
                  </a:schemeClr>
                </a:solidFill>
                <a:ea typeface="Times New Roman" panose="02020603050405020304" pitchFamily="18" charset="0"/>
              </a:rPr>
              <a:t>RD</a:t>
            </a:r>
            <a:r>
              <a:rPr lang="zh-TW" altLang="en-US" sz="1400" dirty="0">
                <a:solidFill>
                  <a:schemeClr val="tx1">
                    <a:lumMod val="85000"/>
                    <a:lumOff val="15000"/>
                  </a:schemeClr>
                </a:solidFill>
                <a:ea typeface="Times New Roman" panose="02020603050405020304" pitchFamily="18" charset="0"/>
              </a:rPr>
              <a:t>之設備</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3. [</a:t>
            </a:r>
            <a:r>
              <a:rPr lang="zh-TW" altLang="en-US" sz="1400" dirty="0">
                <a:solidFill>
                  <a:schemeClr val="tx1">
                    <a:lumMod val="85000"/>
                    <a:lumOff val="15000"/>
                  </a:schemeClr>
                </a:solidFill>
                <a:ea typeface="Times New Roman" panose="02020603050405020304" pitchFamily="18" charset="0"/>
              </a:rPr>
              <a:t>日期</a:t>
            </a:r>
            <a:r>
              <a:rPr lang="en-US" altLang="zh-TW" sz="1400" dirty="0">
                <a:solidFill>
                  <a:schemeClr val="tx1">
                    <a:lumMod val="85000"/>
                    <a:lumOff val="15000"/>
                  </a:schemeClr>
                </a:solidFill>
                <a:ea typeface="Times New Roman" panose="02020603050405020304" pitchFamily="18" charset="0"/>
              </a:rPr>
              <a:t>]</a:t>
            </a:r>
            <a:r>
              <a:rPr lang="zh-TW" altLang="en-US" sz="1400" dirty="0">
                <a:solidFill>
                  <a:schemeClr val="tx1">
                    <a:lumMod val="85000"/>
                    <a:lumOff val="15000"/>
                  </a:schemeClr>
                </a:solidFill>
                <a:ea typeface="Times New Roman" panose="02020603050405020304" pitchFamily="18" charset="0"/>
              </a:rPr>
              <a:t>為必填</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4. </a:t>
            </a:r>
            <a:r>
              <a:rPr lang="zh-TW" altLang="en-US" sz="1400" dirty="0">
                <a:solidFill>
                  <a:schemeClr val="tx1">
                    <a:lumMod val="85000"/>
                    <a:lumOff val="15000"/>
                  </a:schemeClr>
                </a:solidFill>
                <a:ea typeface="Times New Roman" panose="02020603050405020304" pitchFamily="18" charset="0"/>
              </a:rPr>
              <a:t>達成率 </a:t>
            </a:r>
            <a:r>
              <a:rPr lang="en-US" altLang="zh-TW" sz="1400" dirty="0">
                <a:solidFill>
                  <a:schemeClr val="tx1">
                    <a:lumMod val="85000"/>
                    <a:lumOff val="15000"/>
                  </a:schemeClr>
                </a:solidFill>
                <a:ea typeface="Times New Roman" panose="02020603050405020304" pitchFamily="18" charset="0"/>
              </a:rPr>
              <a:t>= </a:t>
            </a:r>
            <a:r>
              <a:rPr lang="zh-TW" altLang="en-US" sz="1400" dirty="0">
                <a:solidFill>
                  <a:schemeClr val="tx1">
                    <a:lumMod val="85000"/>
                    <a:lumOff val="15000"/>
                  </a:schemeClr>
                </a:solidFill>
                <a:ea typeface="Times New Roman" panose="02020603050405020304" pitchFamily="18" charset="0"/>
              </a:rPr>
              <a:t>已校正之數量 </a:t>
            </a:r>
            <a:r>
              <a:rPr lang="en-US" altLang="zh-TW" sz="1400" dirty="0">
                <a:solidFill>
                  <a:schemeClr val="tx1">
                    <a:lumMod val="85000"/>
                    <a:lumOff val="15000"/>
                  </a:schemeClr>
                </a:solidFill>
                <a:ea typeface="Times New Roman" panose="02020603050405020304" pitchFamily="18" charset="0"/>
              </a:rPr>
              <a:t>/ </a:t>
            </a:r>
            <a:r>
              <a:rPr lang="zh-TW" altLang="en-US" sz="1400" dirty="0">
                <a:solidFill>
                  <a:schemeClr val="tx1">
                    <a:lumMod val="85000"/>
                    <a:lumOff val="15000"/>
                  </a:schemeClr>
                </a:solidFill>
                <a:ea typeface="Times New Roman" panose="02020603050405020304" pitchFamily="18" charset="0"/>
              </a:rPr>
              <a:t>應校正之數量 </a:t>
            </a:r>
            <a:r>
              <a:rPr lang="en-US" altLang="zh-TW" sz="1400" dirty="0">
                <a:solidFill>
                  <a:schemeClr val="tx1">
                    <a:lumMod val="85000"/>
                    <a:lumOff val="15000"/>
                  </a:schemeClr>
                </a:solidFill>
                <a:ea typeface="Times New Roman" panose="02020603050405020304" pitchFamily="18" charset="0"/>
              </a:rPr>
              <a:t>* 100 %</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5</a:t>
            </a:r>
            <a:r>
              <a:rPr lang="en-US" altLang="zh-TW" sz="1400">
                <a:solidFill>
                  <a:schemeClr val="tx1">
                    <a:lumMod val="85000"/>
                    <a:lumOff val="15000"/>
                  </a:schemeClr>
                </a:solidFill>
                <a:ea typeface="Times New Roman" panose="02020603050405020304" pitchFamily="18" charset="0"/>
              </a:rPr>
              <a:t>. </a:t>
            </a:r>
            <a:r>
              <a:rPr lang="zh-TW" altLang="en-US" sz="1400">
                <a:solidFill>
                  <a:schemeClr val="tx1">
                    <a:lumMod val="85000"/>
                    <a:lumOff val="15000"/>
                  </a:schemeClr>
                </a:solidFill>
                <a:ea typeface="Times New Roman" panose="02020603050405020304" pitchFamily="18" charset="0"/>
              </a:rPr>
              <a:t>明細內容顯</a:t>
            </a:r>
            <a:r>
              <a:rPr lang="zh-TW" altLang="en-US" sz="1400" dirty="0">
                <a:solidFill>
                  <a:schemeClr val="tx1">
                    <a:lumMod val="85000"/>
                    <a:lumOff val="15000"/>
                  </a:schemeClr>
                </a:solidFill>
                <a:ea typeface="Times New Roman" panose="02020603050405020304" pitchFamily="18" charset="0"/>
              </a:rPr>
              <a:t>示日期區間內未校正之設備明細</a:t>
            </a:r>
            <a:endParaRPr lang="zh-TW" altLang="en-US"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1. [Phân loại lớn] [phân loại trung] [phân loại nhỏ] bắt buộc chọn</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2. [Loại RD]: Nếu không được chọn, tìm kiếm ko hiện ra thiết bị có phân loại lớn là RD</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3. [Ngày tháng] bắt buộc điền</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4. Tỷ lệ đạt = số lượng đã hiệu chuẩn/ số lượng cần hiệu chuẩn * 100%</a:t>
            </a:r>
            <a:endParaRPr lang="en-US" altLang="zh-TW" sz="1400" dirty="0">
              <a:solidFill>
                <a:schemeClr val="tx1">
                  <a:lumMod val="85000"/>
                  <a:lumOff val="15000"/>
                </a:schemeClr>
              </a:solidFill>
              <a:ea typeface="Times New Roman" panose="02020603050405020304" pitchFamily="18" charset="0"/>
            </a:endParaRPr>
          </a:p>
          <a:p>
            <a:pPr marL="342900" indent="-342900"/>
            <a:r>
              <a:rPr lang="en-US" altLang="zh-TW" sz="1400" dirty="0">
                <a:solidFill>
                  <a:schemeClr val="tx1">
                    <a:lumMod val="85000"/>
                    <a:lumOff val="15000"/>
                  </a:schemeClr>
                </a:solidFill>
                <a:ea typeface="Times New Roman" panose="02020603050405020304" pitchFamily="18" charset="0"/>
              </a:rPr>
              <a:t>5. Nội dung chi tiết sẽ hiển thị thiết bị chưa được hiệu chuẩn trong một khoảng thời gian.</a:t>
            </a:r>
            <a:endParaRPr lang="en-US" altLang="zh-TW" sz="1400" dirty="0">
              <a:solidFill>
                <a:schemeClr val="tx1">
                  <a:lumMod val="85000"/>
                  <a:lumOff val="15000"/>
                </a:schemeClr>
              </a:solidFill>
              <a:ea typeface="Times New Roman" panose="02020603050405020304" pitchFamily="18" charset="0"/>
            </a:endParaRPr>
          </a:p>
        </p:txBody>
      </p:sp>
      <p:sp>
        <p:nvSpPr>
          <p:cNvPr id="10"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校正達成率查詢 Tìm kiếm tỉ lệ </a:t>
            </a:r>
            <a:r>
              <a:rPr lang="en-US" altLang="zh-TW" sz="2800" b="1" dirty="0">
                <a:latin typeface="Times New Roman" panose="02020603050405020304" pitchFamily="18" charset="0"/>
                <a:ea typeface="Times New Roman" panose="02020603050405020304" pitchFamily="18" charset="0"/>
              </a:rPr>
              <a:t>đạt </a:t>
            </a:r>
            <a:r>
              <a:rPr lang="zh-TW" altLang="en-US" sz="2800" b="1" dirty="0">
                <a:latin typeface="Times New Roman" panose="02020603050405020304" pitchFamily="18" charset="0"/>
                <a:ea typeface="Times New Roman" panose="02020603050405020304" pitchFamily="18" charset="0"/>
              </a:rPr>
              <a:t>hiệu chuẩn</a:t>
            </a:r>
            <a:endParaRPr lang="zh-TW" altLang="en-US" sz="28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校正預約作業 Hẹn hiệu chuẩn</a:t>
            </a:r>
            <a:endParaRPr lang="zh-TW" altLang="en-US" b="1" dirty="0">
              <a:latin typeface="Times New Roman" panose="02020603050405020304" pitchFamily="18" charset="0"/>
              <a:ea typeface="Times New Roman" panose="02020603050405020304" pitchFamily="18" charset="0"/>
            </a:endParaRPr>
          </a:p>
        </p:txBody>
      </p:sp>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設備保管人向儀校室預約校正日期Mô tả chức năng: Người bảo quản thiết bị sẽ hẹn ngày hiệu chuẩn với phòng hiệu chuẩn thiết bị</a:t>
            </a:r>
            <a:endParaRPr lang="zh-TW" altLang="en-US" sz="2000" dirty="0">
              <a:solidFill>
                <a:schemeClr val="accent4"/>
              </a:solidFill>
              <a:ea typeface="Times New Roman" panose="02020603050405020304" pitchFamily="18" charset="0"/>
            </a:endParaRPr>
          </a:p>
        </p:txBody>
      </p:sp>
      <p:pic>
        <p:nvPicPr>
          <p:cNvPr id="18434" name="Picture 2"/>
          <p:cNvPicPr>
            <a:picLocks noChangeAspect="1" noChangeArrowheads="1"/>
          </p:cNvPicPr>
          <p:nvPr/>
        </p:nvPicPr>
        <p:blipFill>
          <a:blip r:embed="rId1"/>
          <a:srcRect/>
          <a:stretch>
            <a:fillRect/>
          </a:stretch>
        </p:blipFill>
        <p:spPr bwMode="auto">
          <a:xfrm>
            <a:off x="357158" y="2071678"/>
            <a:ext cx="8429652" cy="1918214"/>
          </a:xfrm>
          <a:prstGeom prst="rect">
            <a:avLst/>
          </a:prstGeom>
          <a:noFill/>
          <a:ln w="9525">
            <a:noFill/>
            <a:miter lim="800000"/>
            <a:headEnd/>
            <a:tailEnd/>
          </a:ln>
          <a:effectLst/>
        </p:spPr>
      </p:pic>
      <p:sp>
        <p:nvSpPr>
          <p:cNvPr id="7" name="文字方塊 6"/>
          <p:cNvSpPr txBox="1"/>
          <p:nvPr/>
        </p:nvSpPr>
        <p:spPr>
          <a:xfrm>
            <a:off x="1785918" y="2214554"/>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7429520" y="3643314"/>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1571604" y="3143248"/>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428596" y="5286388"/>
            <a:ext cx="7715304" cy="156845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查詢：顯示目前或過去預約校正之設備</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資料類別：選擇</a:t>
            </a:r>
            <a:r>
              <a:rPr lang="en-US" altLang="zh-TW" sz="1600" dirty="0">
                <a:solidFill>
                  <a:schemeClr val="tx1">
                    <a:lumMod val="85000"/>
                    <a:lumOff val="15000"/>
                  </a:schemeClr>
                </a:solidFill>
                <a:ea typeface="Times New Roman" panose="02020603050405020304" pitchFamily="18" charset="0"/>
              </a:rPr>
              <a:t>[Present]</a:t>
            </a:r>
            <a:r>
              <a:rPr lang="zh-TW" altLang="en-US" sz="1600" dirty="0">
                <a:solidFill>
                  <a:schemeClr val="tx1">
                    <a:lumMod val="85000"/>
                    <a:lumOff val="15000"/>
                  </a:schemeClr>
                </a:solidFill>
                <a:ea typeface="Times New Roman" panose="02020603050405020304" pitchFamily="18" charset="0"/>
              </a:rPr>
              <a:t>顯示目前尚未領回之校正設備，選擇</a:t>
            </a:r>
            <a:r>
              <a:rPr lang="en-US" altLang="zh-TW" sz="1600" dirty="0">
                <a:solidFill>
                  <a:schemeClr val="tx1">
                    <a:lumMod val="85000"/>
                    <a:lumOff val="15000"/>
                  </a:schemeClr>
                </a:solidFill>
                <a:ea typeface="Times New Roman" panose="02020603050405020304" pitchFamily="18" charset="0"/>
              </a:rPr>
              <a:t>[History]</a:t>
            </a:r>
            <a:r>
              <a:rPr lang="zh-TW" altLang="en-US" sz="1600" dirty="0">
                <a:solidFill>
                  <a:schemeClr val="tx1">
                    <a:lumMod val="85000"/>
                    <a:lumOff val="15000"/>
                  </a:schemeClr>
                </a:solidFill>
                <a:ea typeface="Times New Roman" panose="02020603050405020304" pitchFamily="18" charset="0"/>
              </a:rPr>
              <a:t>則需輸入查詢日期</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Tìm kiếm: Hiển thị thiết bị được hẹn hiệu chuẩn hiện tại hoặc trước kia</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Loại tài liệu: Chọn [Present] để hiển thị thiết bị hiệu chuẩn chưa được lĩnh về. Chọn [History] thì cần nhập ngày tìm kiếm</a:t>
            </a:r>
            <a:endParaRPr lang="en-US" altLang="zh-TW" sz="1600" dirty="0">
              <a:solidFill>
                <a:schemeClr val="tx1">
                  <a:lumMod val="85000"/>
                  <a:lumOff val="15000"/>
                </a:schemeClr>
              </a:solidFill>
              <a:ea typeface="Times New Roman" panose="02020603050405020304" pitchFamily="18" charset="0"/>
            </a:endParaRPr>
          </a:p>
        </p:txBody>
      </p:sp>
      <p:sp>
        <p:nvSpPr>
          <p:cNvPr id="12" name="矩形 11"/>
          <p:cNvSpPr/>
          <p:nvPr/>
        </p:nvSpPr>
        <p:spPr>
          <a:xfrm>
            <a:off x="357158" y="4143380"/>
            <a:ext cx="7715304" cy="275590"/>
          </a:xfrm>
          <a:prstGeom prst="rect">
            <a:avLst/>
          </a:prstGeom>
          <a:ln>
            <a:noFill/>
          </a:ln>
          <a:effectLst>
            <a:outerShdw blurRad="50800" dist="38100" dir="8100000" algn="tr" rotWithShape="0">
              <a:prstClr val="black">
                <a:alpha val="40000"/>
              </a:prstClr>
            </a:outerShdw>
          </a:effectLst>
        </p:spPr>
        <p:txBody>
          <a:bodyPr wrap="square">
            <a:spAutoFit/>
          </a:bodyPr>
          <a:lstStyle/>
          <a:p>
            <a:pPr marL="342900" indent="-342900"/>
            <a:r>
              <a:rPr lang="zh-TW" altLang="en-US" sz="1200" dirty="0">
                <a:solidFill>
                  <a:schemeClr val="tx1">
                    <a:lumMod val="85000"/>
                    <a:lumOff val="15000"/>
                  </a:schemeClr>
                </a:solidFill>
                <a:ea typeface="Times New Roman" panose="02020603050405020304" pitchFamily="18" charset="0"/>
              </a:rPr>
              <a:t>預約流程</a:t>
            </a:r>
            <a:r>
              <a:rPr lang="en-US" altLang="zh-TW" sz="1200" dirty="0">
                <a:solidFill>
                  <a:schemeClr val="tx1">
                    <a:lumMod val="85000"/>
                    <a:lumOff val="15000"/>
                  </a:schemeClr>
                </a:solidFill>
                <a:ea typeface="Times New Roman" panose="02020603050405020304" pitchFamily="18" charset="0"/>
              </a:rPr>
              <a:t>Quy trình</a:t>
            </a:r>
            <a:r>
              <a:rPr lang="zh-TW" altLang="en-US" sz="1200" dirty="0">
                <a:solidFill>
                  <a:schemeClr val="tx1">
                    <a:lumMod val="85000"/>
                    <a:lumOff val="15000"/>
                  </a:schemeClr>
                </a:solidFill>
                <a:ea typeface="Times New Roman" panose="02020603050405020304" pitchFamily="18" charset="0"/>
              </a:rPr>
              <a:t>：預約中</a:t>
            </a:r>
            <a:r>
              <a:rPr lang="en-US" altLang="zh-TW" sz="1200" dirty="0">
                <a:solidFill>
                  <a:schemeClr val="tx1">
                    <a:lumMod val="85000"/>
                    <a:lumOff val="15000"/>
                  </a:schemeClr>
                </a:solidFill>
                <a:ea typeface="Times New Roman" panose="02020603050405020304" pitchFamily="18" charset="0"/>
              </a:rPr>
              <a:t>đang hẹn</a:t>
            </a:r>
            <a:r>
              <a:rPr lang="zh-TW" altLang="en-US" sz="1200" dirty="0">
                <a:solidFill>
                  <a:schemeClr val="tx1">
                    <a:lumMod val="85000"/>
                    <a:lumOff val="15000"/>
                  </a:schemeClr>
                </a:solidFill>
                <a:ea typeface="Times New Roman" panose="02020603050405020304" pitchFamily="18" charset="0"/>
              </a:rPr>
              <a:t> </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 </a:t>
            </a:r>
            <a:r>
              <a:rPr lang="zh-TW" altLang="en-US" sz="1200" dirty="0">
                <a:solidFill>
                  <a:schemeClr val="tx1">
                    <a:lumMod val="85000"/>
                    <a:lumOff val="15000"/>
                  </a:schemeClr>
                </a:solidFill>
                <a:ea typeface="Times New Roman" panose="02020603050405020304" pitchFamily="18" charset="0"/>
                <a:sym typeface="Wingdings" panose="05000000000000000000" pitchFamily="2" charset="2"/>
              </a:rPr>
              <a:t>預約完成</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hẹn xong</a:t>
            </a:r>
            <a:r>
              <a:rPr lang="zh-TW" altLang="en-US" sz="1200" dirty="0">
                <a:solidFill>
                  <a:schemeClr val="tx1">
                    <a:lumMod val="85000"/>
                    <a:lumOff val="15000"/>
                  </a:schemeClr>
                </a:solidFill>
                <a:ea typeface="Times New Roman" panose="02020603050405020304" pitchFamily="18" charset="0"/>
                <a:sym typeface="Wingdings" panose="05000000000000000000" pitchFamily="2" charset="2"/>
              </a:rPr>
              <a:t> </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 </a:t>
            </a:r>
            <a:r>
              <a:rPr lang="zh-TW" altLang="en-US" sz="1200" dirty="0">
                <a:solidFill>
                  <a:schemeClr val="tx1">
                    <a:lumMod val="85000"/>
                    <a:lumOff val="15000"/>
                  </a:schemeClr>
                </a:solidFill>
                <a:ea typeface="Times New Roman" panose="02020603050405020304" pitchFamily="18" charset="0"/>
                <a:sym typeface="Wingdings" panose="05000000000000000000" pitchFamily="2" charset="2"/>
              </a:rPr>
              <a:t>校正完成</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hiệu chuẩn xong</a:t>
            </a:r>
            <a:r>
              <a:rPr lang="zh-TW" altLang="en-US" sz="1200" dirty="0">
                <a:solidFill>
                  <a:schemeClr val="tx1">
                    <a:lumMod val="85000"/>
                    <a:lumOff val="15000"/>
                  </a:schemeClr>
                </a:solidFill>
                <a:ea typeface="Times New Roman" panose="02020603050405020304" pitchFamily="18" charset="0"/>
                <a:sym typeface="Wingdings" panose="05000000000000000000" pitchFamily="2" charset="2"/>
              </a:rPr>
              <a:t> </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 </a:t>
            </a:r>
            <a:r>
              <a:rPr lang="zh-TW" altLang="en-US" sz="1200" dirty="0">
                <a:solidFill>
                  <a:schemeClr val="tx1">
                    <a:lumMod val="85000"/>
                    <a:lumOff val="15000"/>
                  </a:schemeClr>
                </a:solidFill>
                <a:ea typeface="Times New Roman" panose="02020603050405020304" pitchFamily="18" charset="0"/>
                <a:sym typeface="Wingdings" panose="05000000000000000000" pitchFamily="2" charset="2"/>
              </a:rPr>
              <a:t>已領回 </a:t>
            </a:r>
            <a:r>
              <a:rPr lang="en-US" altLang="zh-TW" sz="1200" dirty="0">
                <a:solidFill>
                  <a:schemeClr val="tx1">
                    <a:lumMod val="85000"/>
                    <a:lumOff val="15000"/>
                  </a:schemeClr>
                </a:solidFill>
                <a:ea typeface="Times New Roman" panose="02020603050405020304" pitchFamily="18" charset="0"/>
                <a:sym typeface="Wingdings" panose="05000000000000000000" pitchFamily="2" charset="2"/>
              </a:rPr>
              <a:t>đã lĩnh về</a:t>
            </a:r>
            <a:endParaRPr lang="en-US" altLang="zh-TW" sz="1200" dirty="0">
              <a:solidFill>
                <a:schemeClr val="tx1">
                  <a:lumMod val="85000"/>
                  <a:lumOff val="15000"/>
                </a:schemeClr>
              </a:solidFill>
              <a:ea typeface="Times New Roman" panose="02020603050405020304" pitchFamily="18" charset="0"/>
              <a:sym typeface="Wingdings" panose="05000000000000000000" pitchFamily="2" charset="2"/>
            </a:endParaRPr>
          </a:p>
        </p:txBody>
      </p:sp>
      <p:sp>
        <p:nvSpPr>
          <p:cNvPr id="13" name="矩形 12"/>
          <p:cNvSpPr/>
          <p:nvPr/>
        </p:nvSpPr>
        <p:spPr>
          <a:xfrm>
            <a:off x="975995" y="4766310"/>
            <a:ext cx="1748155" cy="337185"/>
          </a:xfrm>
          <a:prstGeom prst="rect">
            <a:avLst/>
          </a:prstGeom>
          <a:ln>
            <a:noFill/>
          </a:ln>
          <a:effectLst>
            <a:outerShdw blurRad="50800" dist="38100" dir="8100000" algn="tr" rotWithShape="0">
              <a:prstClr val="black">
                <a:alpha val="40000"/>
              </a:prstClr>
            </a:outerShdw>
          </a:effectLst>
        </p:spPr>
        <p:txBody>
          <a:bodyPr wrap="square">
            <a:spAutoFit/>
          </a:bodyPr>
          <a:lstStyle/>
          <a:p>
            <a:pPr marL="342900" indent="-342900"/>
            <a:r>
              <a:rPr lang="zh-TW" altLang="en-US" sz="1600" dirty="0">
                <a:solidFill>
                  <a:schemeClr val="tx1">
                    <a:lumMod val="85000"/>
                    <a:lumOff val="15000"/>
                  </a:schemeClr>
                </a:solidFill>
                <a:ea typeface="Times New Roman" panose="02020603050405020304" pitchFamily="18" charset="0"/>
              </a:rPr>
              <a:t>取消預約 </a:t>
            </a:r>
            <a:r>
              <a:rPr lang="en-US" altLang="zh-TW" sz="1600" dirty="0">
                <a:solidFill>
                  <a:schemeClr val="tx1">
                    <a:lumMod val="85000"/>
                    <a:lumOff val="15000"/>
                  </a:schemeClr>
                </a:solidFill>
                <a:ea typeface="Times New Roman" panose="02020603050405020304" pitchFamily="18" charset="0"/>
              </a:rPr>
              <a:t>hủy hẹn</a:t>
            </a:r>
            <a:endParaRPr lang="en-US" altLang="zh-TW" sz="1600" dirty="0">
              <a:solidFill>
                <a:schemeClr val="tx1">
                  <a:lumMod val="85000"/>
                  <a:lumOff val="15000"/>
                </a:schemeClr>
              </a:solidFill>
              <a:ea typeface="Times New Roman" panose="02020603050405020304" pitchFamily="18" charset="0"/>
            </a:endParaRPr>
          </a:p>
        </p:txBody>
      </p:sp>
      <p:cxnSp>
        <p:nvCxnSpPr>
          <p:cNvPr id="15" name="直線單箭頭接點 14"/>
          <p:cNvCxnSpPr/>
          <p:nvPr/>
        </p:nvCxnSpPr>
        <p:spPr>
          <a:xfrm rot="5400000">
            <a:off x="2285345" y="4622491"/>
            <a:ext cx="285752" cy="1588"/>
          </a:xfrm>
          <a:prstGeom prst="straightConnector1">
            <a:avLst/>
          </a:prstGeom>
          <a:ln w="28575">
            <a:solidFill>
              <a:schemeClr val="tx1"/>
            </a:solidFill>
            <a:prstDash val="solid"/>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8" name="肘形接點 17"/>
          <p:cNvCxnSpPr/>
          <p:nvPr/>
        </p:nvCxnSpPr>
        <p:spPr>
          <a:xfrm rot="10800000" flipV="1">
            <a:off x="2725087" y="4572007"/>
            <a:ext cx="571504" cy="383591"/>
          </a:xfrm>
          <a:prstGeom prst="bentConnector3">
            <a:avLst>
              <a:gd name="adj1" fmla="val -1764"/>
            </a:avLst>
          </a:prstGeom>
          <a:ln w="28575">
            <a:solidFill>
              <a:schemeClr val="tx1"/>
            </a:solidFill>
            <a:prstDash val="solid"/>
            <a:headEnd type="none" w="med" len="med"/>
            <a:tailEnd type="arrow"/>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EMS Portal</a:t>
            </a:r>
            <a:endParaRPr lang="zh-TW" altLang="en-US" b="1" dirty="0"/>
          </a:p>
        </p:txBody>
      </p:sp>
      <p:pic>
        <p:nvPicPr>
          <p:cNvPr id="26627" name="Picture 3"/>
          <p:cNvPicPr>
            <a:picLocks noChangeAspect="1" noChangeArrowheads="1"/>
          </p:cNvPicPr>
          <p:nvPr/>
        </p:nvPicPr>
        <p:blipFill>
          <a:blip r:embed="rId1"/>
          <a:srcRect/>
          <a:stretch>
            <a:fillRect/>
          </a:stretch>
        </p:blipFill>
        <p:spPr bwMode="auto">
          <a:xfrm>
            <a:off x="1643042" y="1214422"/>
            <a:ext cx="5781675" cy="3686175"/>
          </a:xfrm>
          <a:prstGeom prst="rect">
            <a:avLst/>
          </a:prstGeom>
          <a:noFill/>
          <a:ln w="9525">
            <a:noFill/>
            <a:miter lim="800000"/>
            <a:headEnd/>
            <a:tailEnd/>
          </a:ln>
          <a:effectLst/>
        </p:spPr>
      </p:pic>
      <p:sp>
        <p:nvSpPr>
          <p:cNvPr id="9" name="文字方塊 8"/>
          <p:cNvSpPr txBox="1"/>
          <p:nvPr/>
        </p:nvSpPr>
        <p:spPr>
          <a:xfrm>
            <a:off x="1571604" y="5000636"/>
            <a:ext cx="6072230" cy="338554"/>
          </a:xfrm>
          <a:prstGeom prst="rect">
            <a:avLst/>
          </a:prstGeom>
          <a:noFill/>
        </p:spPr>
        <p:txBody>
          <a:bodyPr wrap="square" rtlCol="0">
            <a:spAutoFit/>
          </a:bodyPr>
          <a:lstStyle/>
          <a:p>
            <a:r>
              <a:rPr lang="en-US" altLang="zh-TW" sz="1600" dirty="0">
                <a:solidFill>
                  <a:schemeClr val="tx1">
                    <a:lumMod val="85000"/>
                    <a:lumOff val="15000"/>
                  </a:schemeClr>
                </a:solidFill>
                <a:ea typeface="Times New Roman" panose="02020603050405020304" pitchFamily="18" charset="0"/>
              </a:rPr>
              <a:t>1.Calendar</a:t>
            </a:r>
            <a:r>
              <a:rPr lang="zh-TW" altLang="en-US" sz="1600" dirty="0">
                <a:solidFill>
                  <a:schemeClr val="tx1">
                    <a:lumMod val="85000"/>
                    <a:lumOff val="15000"/>
                  </a:schemeClr>
                </a:solidFill>
                <a:ea typeface="Times New Roman" panose="02020603050405020304" pitchFamily="18" charset="0"/>
              </a:rPr>
              <a:t>：顯示</a:t>
            </a:r>
            <a:r>
              <a:rPr lang="zh-TW" altLang="en-US" sz="1600">
                <a:solidFill>
                  <a:schemeClr val="tx1">
                    <a:lumMod val="85000"/>
                    <a:lumOff val="15000"/>
                  </a:schemeClr>
                </a:solidFill>
                <a:ea typeface="Times New Roman" panose="02020603050405020304" pitchFamily="18" charset="0"/>
              </a:rPr>
              <a:t>日期  </a:t>
            </a:r>
            <a:r>
              <a:rPr lang="en-US" altLang="zh-TW" sz="1600">
                <a:solidFill>
                  <a:schemeClr val="tx1">
                    <a:lumMod val="85000"/>
                    <a:lumOff val="15000"/>
                  </a:schemeClr>
                </a:solidFill>
                <a:ea typeface="Times New Roman" panose="02020603050405020304" pitchFamily="18" charset="0"/>
              </a:rPr>
              <a:t>hiển tị thời gian</a:t>
            </a:r>
            <a:endParaRPr lang="zh-TW" altLang="en-US" sz="1600" dirty="0">
              <a:solidFill>
                <a:schemeClr val="tx1">
                  <a:lumMod val="85000"/>
                  <a:lumOff val="15000"/>
                </a:schemeClr>
              </a:solidFill>
              <a:ea typeface="Times New Roman" panose="02020603050405020304" pitchFamily="18" charset="0"/>
            </a:endParaRPr>
          </a:p>
        </p:txBody>
      </p:sp>
      <p:sp>
        <p:nvSpPr>
          <p:cNvPr id="10" name="矩形 9"/>
          <p:cNvSpPr/>
          <p:nvPr/>
        </p:nvSpPr>
        <p:spPr>
          <a:xfrm>
            <a:off x="1571604" y="5357826"/>
            <a:ext cx="4572032" cy="830997"/>
          </a:xfrm>
          <a:prstGeom prst="rect">
            <a:avLst/>
          </a:prstGeom>
        </p:spPr>
        <p:txBody>
          <a:bodyPr wrap="square">
            <a:spAutoFit/>
          </a:bodyPr>
          <a:lstStyle/>
          <a:p>
            <a:r>
              <a:rPr lang="en-US" altLang="zh-TW" sz="1600" dirty="0">
                <a:solidFill>
                  <a:schemeClr val="tx1">
                    <a:lumMod val="85000"/>
                    <a:lumOff val="15000"/>
                  </a:schemeClr>
                </a:solidFill>
                <a:ea typeface="Times New Roman" panose="02020603050405020304" pitchFamily="18" charset="0"/>
              </a:rPr>
              <a:t>2.</a:t>
            </a:r>
            <a:r>
              <a:rPr lang="zh-TW" altLang="en-US" sz="1600" dirty="0">
                <a:solidFill>
                  <a:schemeClr val="tx1">
                    <a:lumMod val="85000"/>
                    <a:lumOff val="15000"/>
                  </a:schemeClr>
                </a:solidFill>
                <a:ea typeface="Times New Roman" panose="02020603050405020304" pitchFamily="18" charset="0"/>
              </a:rPr>
              <a:t>儀校室訊息公告：顯示目前儀校室公告之</a:t>
            </a:r>
            <a:r>
              <a:rPr lang="zh-TW" altLang="en-US" sz="1600">
                <a:solidFill>
                  <a:schemeClr val="tx1">
                    <a:lumMod val="85000"/>
                    <a:lumOff val="15000"/>
                  </a:schemeClr>
                </a:solidFill>
                <a:ea typeface="Times New Roman" panose="02020603050405020304" pitchFamily="18" charset="0"/>
              </a:rPr>
              <a:t>訊息</a:t>
            </a:r>
            <a:endParaRPr lang="en-US" altLang="zh-TW" sz="1600">
              <a:solidFill>
                <a:schemeClr val="tx1">
                  <a:lumMod val="85000"/>
                  <a:lumOff val="15000"/>
                </a:schemeClr>
              </a:solidFill>
              <a:ea typeface="Times New Roman" panose="02020603050405020304" pitchFamily="18" charset="0"/>
            </a:endParaRPr>
          </a:p>
          <a:p>
            <a:r>
              <a:rPr lang="en-US" altLang="zh-TW" sz="1600">
                <a:solidFill>
                  <a:schemeClr val="tx1">
                    <a:lumMod val="85000"/>
                    <a:lumOff val="15000"/>
                  </a:schemeClr>
                </a:solidFill>
                <a:ea typeface="Times New Roman" panose="02020603050405020304" pitchFamily="18" charset="0"/>
              </a:rPr>
              <a:t>Thông báo của phòng hiệu chuẩn: hiển thị thông tin hiện tại phòng hiệu chuẩn thông báo</a:t>
            </a:r>
            <a:endParaRPr lang="zh-TW" altLang="en-US" sz="1600" dirty="0">
              <a:solidFill>
                <a:schemeClr val="tx1">
                  <a:lumMod val="85000"/>
                  <a:lumOff val="15000"/>
                </a:schemeClr>
              </a:solidFill>
              <a:ea typeface="Times New Roman" panose="02020603050405020304" pitchFamily="18" charset="0"/>
            </a:endParaRPr>
          </a:p>
        </p:txBody>
      </p:sp>
      <p:cxnSp>
        <p:nvCxnSpPr>
          <p:cNvPr id="12" name="肘形接點 11"/>
          <p:cNvCxnSpPr>
            <a:stCxn id="26627" idx="1"/>
            <a:endCxn id="9" idx="1"/>
          </p:cNvCxnSpPr>
          <p:nvPr/>
        </p:nvCxnSpPr>
        <p:spPr>
          <a:xfrm rot="10800000" flipV="1">
            <a:off x="1571604" y="3057509"/>
            <a:ext cx="71438" cy="2112403"/>
          </a:xfrm>
          <a:prstGeom prst="bentConnector3">
            <a:avLst>
              <a:gd name="adj1" fmla="val 419998"/>
            </a:avLst>
          </a:prstGeom>
          <a:ln w="28575">
            <a:solidFill>
              <a:srgbClr val="0070C0"/>
            </a:solidFill>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13" name="肘形接點 12"/>
          <p:cNvCxnSpPr/>
          <p:nvPr/>
        </p:nvCxnSpPr>
        <p:spPr>
          <a:xfrm flipH="1">
            <a:off x="6143636" y="3071810"/>
            <a:ext cx="1281081" cy="2469593"/>
          </a:xfrm>
          <a:prstGeom prst="bentConnector3">
            <a:avLst>
              <a:gd name="adj1" fmla="val -17844"/>
            </a:avLst>
          </a:prstGeom>
          <a:ln w="28575">
            <a:solidFill>
              <a:srgbClr val="0070C0"/>
            </a:solidFill>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校正預約作業 Hẹn hiệu chuẩn</a:t>
            </a:r>
            <a:endParaRPr lang="zh-TW" altLang="en-US" b="1" dirty="0">
              <a:latin typeface="Times New Roman" panose="02020603050405020304" pitchFamily="18" charset="0"/>
              <a:ea typeface="Times New Roman" panose="02020603050405020304" pitchFamily="18" charset="0"/>
            </a:endParaRPr>
          </a:p>
        </p:txBody>
      </p:sp>
      <p:pic>
        <p:nvPicPr>
          <p:cNvPr id="19458" name="Picture 2"/>
          <p:cNvPicPr>
            <a:picLocks noChangeAspect="1" noChangeArrowheads="1"/>
          </p:cNvPicPr>
          <p:nvPr/>
        </p:nvPicPr>
        <p:blipFill>
          <a:blip r:embed="rId1"/>
          <a:srcRect/>
          <a:stretch>
            <a:fillRect/>
          </a:stretch>
        </p:blipFill>
        <p:spPr bwMode="auto">
          <a:xfrm>
            <a:off x="1643042" y="1571612"/>
            <a:ext cx="5772150" cy="237172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928662" y="4214818"/>
            <a:ext cx="7715304" cy="230695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新增：按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鈕顯示新增畫面</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可輸入設備</a:t>
            </a:r>
            <a:r>
              <a:rPr lang="en-US" altLang="zh-TW" sz="1600" dirty="0">
                <a:solidFill>
                  <a:schemeClr val="tx1">
                    <a:lumMod val="85000"/>
                    <a:lumOff val="15000"/>
                  </a:schemeClr>
                </a:solidFill>
                <a:ea typeface="Times New Roman" panose="02020603050405020304" pitchFamily="18" charset="0"/>
              </a:rPr>
              <a:t>ID</a:t>
            </a:r>
            <a:r>
              <a:rPr lang="zh-TW" altLang="en-US" sz="1600" dirty="0">
                <a:solidFill>
                  <a:schemeClr val="tx1">
                    <a:lumMod val="85000"/>
                    <a:lumOff val="15000"/>
                  </a:schemeClr>
                </a:solidFill>
                <a:ea typeface="Times New Roman" panose="02020603050405020304" pitchFamily="18" charset="0"/>
              </a:rPr>
              <a:t>或設備序號後按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查詢</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鈕帶出該設備之資料，該設備必須是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是否可用</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為是或暫停使用，不可有預約狀態，且必須設定校正週期方可預約</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預約日期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成本中心代碼</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為必填</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Thêm mới: ấn nút [Thêm mới] để hiển thị giao diện thêm mới.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(1)Có thể nhập ID thiết bị hoặc số sê-ri thiết bị và nhấn nút [Tim kiếm] để ra dữ liệu của thiết bị. Trạng thái [có sử dụng không] là Có hoặc tạm không sử dụng, không được ở trạng thái hẹn, và phải đặt thời gian hiệu quá hạn để đặt lịch hẹn</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[Ngày hẹn] và [Mã giá thành] là bắt buộc điền</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校正預約作業 Hẹn hiệu chuẩn</a:t>
            </a:r>
            <a:endParaRPr lang="zh-TW" altLang="en-US" b="1" dirty="0">
              <a:latin typeface="Times New Roman" panose="02020603050405020304" pitchFamily="18" charset="0"/>
              <a:ea typeface="Times New Roman" panose="02020603050405020304" pitchFamily="18" charset="0"/>
            </a:endParaRPr>
          </a:p>
        </p:txBody>
      </p:sp>
      <p:pic>
        <p:nvPicPr>
          <p:cNvPr id="20482" name="Picture 2"/>
          <p:cNvPicPr>
            <a:picLocks noChangeAspect="1" noChangeArrowheads="1"/>
          </p:cNvPicPr>
          <p:nvPr/>
        </p:nvPicPr>
        <p:blipFill>
          <a:blip r:embed="rId1"/>
          <a:srcRect/>
          <a:stretch>
            <a:fillRect/>
          </a:stretch>
        </p:blipFill>
        <p:spPr bwMode="auto">
          <a:xfrm>
            <a:off x="1714480" y="1714488"/>
            <a:ext cx="5753100" cy="22479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928662" y="4214818"/>
            <a:ext cx="7500990" cy="255333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編輯：狀態為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預約中</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預約完成</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方可編輯，選取一筆資料後按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鈕顯示編輯畫面</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預約日期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成本中心代碼</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可修改</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刪除：狀態為</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預約中</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預約完成</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方可刪除，選取一筆資料後按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鈕刪除預約</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Chỉnh sửa: Trạng thái là [Đang hẹn] và [Hoàn thành hẹn] có thể chỉnh sửa, chọn một tài liệu và nhấn [Chỉnh sửa] để hiển thị màn hình chỉnh sửa.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[Ngày hẹn] và [Mã chi phí] có thể được sửa đổi</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3. Xóa: Trạng thái là [đang hẹn] và [Hoàn tất hẹn] có thể xóa, chọn một tài liệu và nhấn [Chỉnh sửa] để xóa cuộc hẹn.</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校正預約排程 Sắp lịch hẹn hiệu chuẩn</a:t>
            </a:r>
            <a:endParaRPr lang="zh-TW" altLang="en-US" sz="3200" b="1" dirty="0">
              <a:latin typeface="Times New Roman" panose="02020603050405020304" pitchFamily="18" charset="0"/>
              <a:ea typeface="Times New Roman" panose="02020603050405020304" pitchFamily="18" charset="0"/>
            </a:endParaRPr>
          </a:p>
        </p:txBody>
      </p:sp>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儀校室根據保管人預約校正作業安排收件日期Mô tả chức năng: Phòng hiệu chuẩn sắp xếp ngày nhận thiết bị theo  cuộc hẹn hiệu chuẩn của người bảo quản</a:t>
            </a:r>
            <a:endParaRPr lang="zh-TW" altLang="en-US" sz="2000" dirty="0">
              <a:solidFill>
                <a:schemeClr val="accent4"/>
              </a:solidFill>
              <a:ea typeface="Times New Roman" panose="02020603050405020304" pitchFamily="18" charset="0"/>
            </a:endParaRPr>
          </a:p>
        </p:txBody>
      </p:sp>
      <p:pic>
        <p:nvPicPr>
          <p:cNvPr id="21506" name="Picture 2"/>
          <p:cNvPicPr>
            <a:picLocks noChangeAspect="1" noChangeArrowheads="1"/>
          </p:cNvPicPr>
          <p:nvPr/>
        </p:nvPicPr>
        <p:blipFill>
          <a:blip r:embed="rId1"/>
          <a:srcRect/>
          <a:stretch>
            <a:fillRect/>
          </a:stretch>
        </p:blipFill>
        <p:spPr bwMode="auto">
          <a:xfrm>
            <a:off x="500034" y="1857364"/>
            <a:ext cx="8286808" cy="173054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字方塊 6"/>
          <p:cNvSpPr txBox="1"/>
          <p:nvPr/>
        </p:nvSpPr>
        <p:spPr>
          <a:xfrm>
            <a:off x="1928794" y="1928802"/>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857224" y="2714620"/>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7358082" y="3143248"/>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428596" y="3714752"/>
            <a:ext cx="8358246" cy="156845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查詢：依日期顯示目前各預約狀態之校正資訊</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預約狀態</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：至少選一項</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預約日期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：必填</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Tìm kiếm: Hiển thị thông tin hiệu chuẩn của từng trạng thái hẹn đặt  theo ngày chọn.</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[Trạng thái đặt chỗ]: Chọn ít nhất một mục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[Ngày hẹn]: Bắt buộc</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校正預約排程 Sắp lịch hẹn hiệu chuẩn</a:t>
            </a:r>
            <a:endParaRPr lang="zh-TW" altLang="en-US" sz="3200" b="1" dirty="0">
              <a:latin typeface="Times New Roman" panose="02020603050405020304" pitchFamily="18" charset="0"/>
              <a:ea typeface="Times New Roman" panose="02020603050405020304" pitchFamily="18" charset="0"/>
            </a:endParaRPr>
          </a:p>
        </p:txBody>
      </p:sp>
      <p:pic>
        <p:nvPicPr>
          <p:cNvPr id="22530" name="Picture 2"/>
          <p:cNvPicPr>
            <a:picLocks noChangeAspect="1" noChangeArrowheads="1"/>
          </p:cNvPicPr>
          <p:nvPr/>
        </p:nvPicPr>
        <p:blipFill>
          <a:blip r:embed="rId1"/>
          <a:srcRect/>
          <a:stretch>
            <a:fillRect/>
          </a:stretch>
        </p:blipFill>
        <p:spPr bwMode="auto">
          <a:xfrm>
            <a:off x="1714480" y="1214422"/>
            <a:ext cx="5734050" cy="3429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428596" y="4786322"/>
            <a:ext cx="8358246" cy="329184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編輯：儀校室依收件日期 </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 </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完成日期 </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 </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領回日期依序設定</a:t>
            </a:r>
            <a:endParaRPr lang="en-US" altLang="zh-TW" sz="1600" dirty="0">
              <a:solidFill>
                <a:schemeClr val="tx1">
                  <a:lumMod val="85000"/>
                  <a:lumOff val="15000"/>
                </a:schemeClr>
              </a:solidFill>
              <a:ea typeface="Times New Roman" panose="02020603050405020304" pitchFamily="18" charset="0"/>
              <a:sym typeface="Wingdings" panose="05000000000000000000" pitchFamily="2" charset="2"/>
            </a:endParaRPr>
          </a:p>
          <a:p>
            <a:pPr marL="342900" indent="-342900"/>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    (1) </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當狀態為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預約中</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，填寫</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收件日期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則狀態變更為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預約完成</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endParaRPr lang="en-US" altLang="zh-TW" sz="1600" dirty="0">
              <a:solidFill>
                <a:schemeClr val="tx1">
                  <a:lumMod val="85000"/>
                  <a:lumOff val="15000"/>
                </a:schemeClr>
              </a:solidFill>
              <a:ea typeface="Times New Roman" panose="02020603050405020304" pitchFamily="18" charset="0"/>
              <a:sym typeface="Wingdings" panose="05000000000000000000" pitchFamily="2" charset="2"/>
            </a:endParaRPr>
          </a:p>
          <a:p>
            <a:pPr marL="342900" indent="-342900"/>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    (2) </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當狀態為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預約完成</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，可填寫</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完成日期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則狀態變更為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校正完成</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，且</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收件日期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不得變更</a:t>
            </a:r>
            <a:endParaRPr lang="en-US" altLang="zh-TW" sz="1600" dirty="0">
              <a:solidFill>
                <a:schemeClr val="tx1">
                  <a:lumMod val="85000"/>
                  <a:lumOff val="15000"/>
                </a:schemeClr>
              </a:solidFill>
              <a:ea typeface="Times New Roman" panose="02020603050405020304" pitchFamily="18" charset="0"/>
              <a:sym typeface="Wingdings" panose="05000000000000000000" pitchFamily="2" charset="2"/>
            </a:endParaRPr>
          </a:p>
          <a:p>
            <a:pPr marL="342900" indent="-342900"/>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    (3)</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當狀態為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校正完成</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 ，可填寫</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領回日期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則狀態變更為</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已領回</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，且</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收件日期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及</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完成日期</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zh-TW" altLang="en-US" sz="1600" dirty="0">
                <a:solidFill>
                  <a:schemeClr val="tx1">
                    <a:lumMod val="85000"/>
                    <a:lumOff val="15000"/>
                  </a:schemeClr>
                </a:solidFill>
                <a:ea typeface="Times New Roman" panose="02020603050405020304" pitchFamily="18" charset="0"/>
                <a:sym typeface="Wingdings" panose="05000000000000000000" pitchFamily="2" charset="2"/>
              </a:rPr>
              <a:t>不得變更</a:t>
            </a:r>
            <a:endParaRPr lang="zh-TW" altLang="en-US" sz="1600" dirty="0">
              <a:solidFill>
                <a:schemeClr val="tx1">
                  <a:lumMod val="85000"/>
                  <a:lumOff val="15000"/>
                </a:schemeClr>
              </a:solidFill>
              <a:ea typeface="Times New Roman" panose="02020603050405020304" pitchFamily="18" charset="0"/>
              <a:sym typeface="Wingdings" panose="05000000000000000000" pitchFamily="2" charset="2"/>
            </a:endParaRPr>
          </a:p>
          <a:p>
            <a:pPr marL="342900" indent="-342900"/>
            <a:r>
              <a:rPr lang="en-US" altLang="zh-TW" sz="1600" dirty="0">
                <a:solidFill>
                  <a:schemeClr val="tx1">
                    <a:lumMod val="85000"/>
                    <a:lumOff val="15000"/>
                  </a:schemeClr>
                </a:solidFill>
                <a:ea typeface="Times New Roman" panose="02020603050405020304" pitchFamily="18" charset="0"/>
              </a:rPr>
              <a:t>2. Chỉnh sửa: Phòng hiệu chuẩn cài đặt lần lượt theo ngày nhận hàng</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en-US" altLang="zh-TW" sz="1600" dirty="0">
                <a:solidFill>
                  <a:schemeClr val="tx1">
                    <a:lumMod val="85000"/>
                    <a:lumOff val="15000"/>
                  </a:schemeClr>
                </a:solidFill>
                <a:ea typeface="Times New Roman" panose="02020603050405020304" pitchFamily="18" charset="0"/>
              </a:rPr>
              <a:t> ngày hoàn thành,</a:t>
            </a:r>
            <a:r>
              <a:rPr lang="en-US" altLang="zh-TW" sz="1600" dirty="0">
                <a:solidFill>
                  <a:schemeClr val="tx1">
                    <a:lumMod val="85000"/>
                    <a:lumOff val="15000"/>
                  </a:schemeClr>
                </a:solidFill>
                <a:ea typeface="Times New Roman" panose="02020603050405020304" pitchFamily="18" charset="0"/>
                <a:sym typeface="Wingdings" panose="05000000000000000000" pitchFamily="2" charset="2"/>
              </a:rPr>
              <a:t></a:t>
            </a:r>
            <a:r>
              <a:rPr lang="en-US" altLang="zh-TW" sz="1600" dirty="0">
                <a:solidFill>
                  <a:schemeClr val="tx1">
                    <a:lumMod val="85000"/>
                    <a:lumOff val="15000"/>
                  </a:schemeClr>
                </a:solidFill>
                <a:ea typeface="Times New Roman" panose="02020603050405020304" pitchFamily="18" charset="0"/>
              </a:rPr>
              <a:t>ngày trả về</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Khi trạng thái là [Đang hẹn], điền vào [Ngày nhận] và trạng thái đổi thành [Đã hoàn tất hẹn]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Khi trạng thái là [Đã hoàn tất hẹn]có thể điền vào [Ngày hoàn thành] và trạng thái thay đổi thành [Hoàn thành hiệu chuẩn], [Ngày nhận] không được thay đổi.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(3) Khi trạng thái là [Hoàn thành hiệu chỉnh],có thể điền vào [Ngày trả về] và trạng thái [Ngày nhận] và [Ngày hoàn thành] không thể thay đổi.</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校正週期提醒設定 </a:t>
            </a:r>
            <a:br>
              <a:rPr lang="zh-TW" altLang="en-US" sz="2800" b="1" dirty="0">
                <a:latin typeface="Times New Roman" panose="02020603050405020304" pitchFamily="18" charset="0"/>
                <a:ea typeface="Times New Roman" panose="02020603050405020304" pitchFamily="18" charset="0"/>
              </a:rPr>
            </a:br>
            <a:r>
              <a:rPr lang="zh-TW" altLang="en-US" sz="2800" b="1" dirty="0">
                <a:latin typeface="Times New Roman" panose="02020603050405020304" pitchFamily="18" charset="0"/>
                <a:ea typeface="Times New Roman" panose="02020603050405020304" pitchFamily="18" charset="0"/>
              </a:rPr>
              <a:t>Cài đặt nhắc nhở hiệu chuẩn quá hạn</a:t>
            </a:r>
            <a:endParaRPr lang="zh-TW" altLang="en-US" sz="2800" b="1" dirty="0">
              <a:latin typeface="Times New Roman" panose="02020603050405020304" pitchFamily="18" charset="0"/>
              <a:ea typeface="Times New Roman" panose="02020603050405020304" pitchFamily="18" charset="0"/>
            </a:endParaRPr>
          </a:p>
        </p:txBody>
      </p:sp>
      <p:pic>
        <p:nvPicPr>
          <p:cNvPr id="23554" name="Picture 2"/>
          <p:cNvPicPr>
            <a:picLocks noChangeAspect="1" noChangeArrowheads="1"/>
          </p:cNvPicPr>
          <p:nvPr/>
        </p:nvPicPr>
        <p:blipFill>
          <a:blip r:embed="rId1"/>
          <a:srcRect/>
          <a:stretch>
            <a:fillRect/>
          </a:stretch>
        </p:blipFill>
        <p:spPr bwMode="auto">
          <a:xfrm>
            <a:off x="1500166" y="1928802"/>
            <a:ext cx="6000792" cy="27873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0" y="928670"/>
            <a:ext cx="9144000" cy="1198880"/>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功能說明</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設定每週送出三十天內校正到期提醒之人員名單，系統將</a:t>
            </a:r>
            <a:endParaRPr lang="en-US" altLang="zh-TW" sz="1800" dirty="0">
              <a:solidFill>
                <a:schemeClr val="accent4"/>
              </a:solidFill>
              <a:ea typeface="Times New Roman" panose="02020603050405020304" pitchFamily="18" charset="0"/>
            </a:endParaRPr>
          </a:p>
          <a:p>
            <a:r>
              <a:rPr lang="en-US" altLang="zh-TW" sz="1800" dirty="0">
                <a:solidFill>
                  <a:schemeClr val="accent4"/>
                </a:solidFill>
                <a:ea typeface="Times New Roman" panose="02020603050405020304" pitchFamily="18" charset="0"/>
              </a:rPr>
              <a:t>                 </a:t>
            </a:r>
            <a:r>
              <a:rPr lang="zh-TW" altLang="en-US" sz="1800" dirty="0">
                <a:solidFill>
                  <a:schemeClr val="accent4"/>
                </a:solidFill>
                <a:ea typeface="Times New Roman" panose="02020603050405020304" pitchFamily="18" charset="0"/>
              </a:rPr>
              <a:t>根據此名單送出</a:t>
            </a:r>
            <a:r>
              <a:rPr lang="en-US" altLang="zh-TW" sz="1800" dirty="0">
                <a:solidFill>
                  <a:schemeClr val="accent4"/>
                </a:solidFill>
                <a:ea typeface="Times New Roman" panose="02020603050405020304" pitchFamily="18" charset="0"/>
              </a:rPr>
              <a:t>Mail</a:t>
            </a:r>
            <a:endParaRPr lang="en-US" altLang="zh-TW" sz="1800" dirty="0">
              <a:solidFill>
                <a:schemeClr val="accent4"/>
              </a:solidFill>
              <a:ea typeface="Times New Roman" panose="02020603050405020304" pitchFamily="18" charset="0"/>
            </a:endParaRPr>
          </a:p>
          <a:p>
            <a:r>
              <a:rPr lang="en-US" altLang="zh-TW" sz="1800" dirty="0">
                <a:solidFill>
                  <a:schemeClr val="accent4"/>
                </a:solidFill>
                <a:ea typeface="Times New Roman" panose="02020603050405020304" pitchFamily="18" charset="0"/>
              </a:rPr>
              <a:t>Mô tả chức năng: Đặt danh sách những người sẽ được nhắc nhở 30 ngày nữa đến hạn hiệu chuẩn. Hệ thống sẽ gửi mail theo danh sách này  hàng tuần.</a:t>
            </a:r>
            <a:endParaRPr lang="en-US" altLang="zh-TW" sz="1800" dirty="0">
              <a:solidFill>
                <a:schemeClr val="accent4"/>
              </a:solidFill>
              <a:ea typeface="Times New Roman" panose="02020603050405020304" pitchFamily="18" charset="0"/>
            </a:endParaRPr>
          </a:p>
        </p:txBody>
      </p:sp>
      <p:sp>
        <p:nvSpPr>
          <p:cNvPr id="7" name="文字方塊 6"/>
          <p:cNvSpPr txBox="1"/>
          <p:nvPr/>
        </p:nvSpPr>
        <p:spPr>
          <a:xfrm>
            <a:off x="6929454" y="2928934"/>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1"/>
          <a:srcRect/>
          <a:stretch>
            <a:fillRect/>
          </a:stretch>
        </p:blipFill>
        <p:spPr bwMode="auto">
          <a:xfrm>
            <a:off x="642910" y="1928802"/>
            <a:ext cx="8215338" cy="248721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標題 1"/>
          <p:cNvSpPr>
            <a:spLocks noGrp="1"/>
          </p:cNvSpPr>
          <p:nvPr>
            <p:ph type="title"/>
          </p:nvPr>
        </p:nvSpPr>
        <p:spPr>
          <a:xfrm>
            <a:off x="785786" y="304800"/>
            <a:ext cx="7672414" cy="609600"/>
          </a:xfrm>
        </p:spPr>
        <p:txBody>
          <a:bodyPr/>
          <a:lstStyle/>
          <a:p>
            <a:r>
              <a:rPr lang="zh-TW" altLang="en-US" sz="3200" b="1" dirty="0">
                <a:latin typeface="Times New Roman" panose="02020603050405020304" pitchFamily="18" charset="0"/>
                <a:ea typeface="Times New Roman" panose="02020603050405020304" pitchFamily="18" charset="0"/>
              </a:rPr>
              <a:t>校正週期提醒設定</a:t>
            </a:r>
            <a:br>
              <a:rPr lang="zh-TW" altLang="en-US" sz="3200" b="1" dirty="0">
                <a:latin typeface="Times New Roman" panose="02020603050405020304" pitchFamily="18" charset="0"/>
                <a:ea typeface="Times New Roman" panose="02020603050405020304" pitchFamily="18" charset="0"/>
              </a:rPr>
            </a:br>
            <a:r>
              <a:rPr lang="zh-TW" altLang="en-US" sz="3200" b="1" dirty="0">
                <a:latin typeface="Times New Roman" panose="02020603050405020304" pitchFamily="18" charset="0"/>
                <a:ea typeface="Times New Roman" panose="02020603050405020304" pitchFamily="18" charset="0"/>
              </a:rPr>
              <a:t> Cài đặt nhắc nhở hiệu chuẩn quá hạn</a:t>
            </a:r>
            <a:endParaRPr lang="zh-TW" altLang="en-US" sz="3200" b="1" dirty="0">
              <a:latin typeface="Times New Roman" panose="02020603050405020304" pitchFamily="18" charset="0"/>
              <a:ea typeface="Times New Roman" panose="02020603050405020304" pitchFamily="18" charset="0"/>
            </a:endParaRPr>
          </a:p>
        </p:txBody>
      </p:sp>
      <p:sp>
        <p:nvSpPr>
          <p:cNvPr id="6" name="文字方塊 5"/>
          <p:cNvSpPr txBox="1"/>
          <p:nvPr/>
        </p:nvSpPr>
        <p:spPr>
          <a:xfrm>
            <a:off x="2357120" y="1356995"/>
            <a:ext cx="3642995" cy="583565"/>
          </a:xfrm>
          <a:prstGeom prst="rect">
            <a:avLst/>
          </a:prstGeom>
          <a:noFill/>
        </p:spPr>
        <p:txBody>
          <a:bodyPr wrap="square" rtlCol="0">
            <a:spAutoFit/>
          </a:bodyPr>
          <a:lstStyle/>
          <a:p>
            <a:r>
              <a:rPr lang="zh-TW" altLang="en-US" sz="1600" dirty="0">
                <a:ea typeface="Times New Roman" panose="02020603050405020304" pitchFamily="18" charset="0"/>
              </a:rPr>
              <a:t>可輸入資訊查詢保管人Có thể nhập thông tin tìm kiếm người bảo qu</a:t>
            </a:r>
            <a:r>
              <a:rPr lang="en-US" altLang="zh-TW" sz="1600" dirty="0">
                <a:ea typeface="Times New Roman" panose="02020603050405020304" pitchFamily="18" charset="0"/>
              </a:rPr>
              <a:t>ả</a:t>
            </a:r>
            <a:r>
              <a:rPr lang="zh-TW" altLang="en-US" sz="1600" dirty="0">
                <a:ea typeface="Times New Roman" panose="02020603050405020304" pitchFamily="18" charset="0"/>
              </a:rPr>
              <a:t>n</a:t>
            </a:r>
            <a:endParaRPr lang="zh-TW" altLang="en-US" sz="1600" dirty="0">
              <a:ea typeface="Times New Roman" panose="02020603050405020304" pitchFamily="18" charset="0"/>
            </a:endParaRPr>
          </a:p>
        </p:txBody>
      </p:sp>
      <p:cxnSp>
        <p:nvCxnSpPr>
          <p:cNvPr id="7" name="肘形接點 6"/>
          <p:cNvCxnSpPr/>
          <p:nvPr/>
        </p:nvCxnSpPr>
        <p:spPr>
          <a:xfrm flipV="1">
            <a:off x="1714482" y="1500174"/>
            <a:ext cx="642941" cy="428628"/>
          </a:xfrm>
          <a:prstGeom prst="bentConnector3">
            <a:avLst>
              <a:gd name="adj1" fmla="val -2287"/>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8" name="文字方塊 7"/>
          <p:cNvSpPr txBox="1"/>
          <p:nvPr/>
        </p:nvSpPr>
        <p:spPr>
          <a:xfrm>
            <a:off x="1785918" y="4357694"/>
            <a:ext cx="2428892" cy="829945"/>
          </a:xfrm>
          <a:prstGeom prst="rect">
            <a:avLst/>
          </a:prstGeom>
          <a:noFill/>
        </p:spPr>
        <p:txBody>
          <a:bodyPr wrap="square" rtlCol="0">
            <a:spAutoFit/>
          </a:bodyPr>
          <a:lstStyle/>
          <a:p>
            <a:r>
              <a:rPr lang="zh-TW" altLang="en-US" sz="1600" dirty="0">
                <a:ea typeface="Times New Roman" panose="02020603050405020304" pitchFamily="18" charset="0"/>
              </a:rPr>
              <a:t>可依組織架構查詢保管人</a:t>
            </a:r>
            <a:endParaRPr lang="zh-TW" altLang="en-US" sz="1600" dirty="0">
              <a:ea typeface="Times New Roman" panose="02020603050405020304" pitchFamily="18" charset="0"/>
            </a:endParaRPr>
          </a:p>
          <a:p>
            <a:r>
              <a:rPr lang="zh-TW" altLang="en-US" sz="1600" dirty="0">
                <a:ea typeface="Times New Roman" panose="02020603050405020304" pitchFamily="18" charset="0"/>
              </a:rPr>
              <a:t>Tìm kiếm người bảo quản theo cơ cấu tổ chức</a:t>
            </a:r>
            <a:endParaRPr lang="zh-TW" altLang="en-US" sz="1600" dirty="0">
              <a:ea typeface="Times New Roman" panose="02020603050405020304" pitchFamily="18" charset="0"/>
            </a:endParaRPr>
          </a:p>
        </p:txBody>
      </p:sp>
      <p:cxnSp>
        <p:nvCxnSpPr>
          <p:cNvPr id="9" name="肘形接點 7"/>
          <p:cNvCxnSpPr>
            <a:endCxn id="8" idx="1"/>
          </p:cNvCxnSpPr>
          <p:nvPr/>
        </p:nvCxnSpPr>
        <p:spPr>
          <a:xfrm rot="16200000" flipH="1">
            <a:off x="1486966" y="4474399"/>
            <a:ext cx="383592" cy="214311"/>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0" name="文字方塊 9"/>
          <p:cNvSpPr txBox="1"/>
          <p:nvPr/>
        </p:nvSpPr>
        <p:spPr>
          <a:xfrm>
            <a:off x="4643438" y="4643446"/>
            <a:ext cx="1643074" cy="583565"/>
          </a:xfrm>
          <a:prstGeom prst="rect">
            <a:avLst/>
          </a:prstGeom>
          <a:noFill/>
        </p:spPr>
        <p:txBody>
          <a:bodyPr wrap="square" rtlCol="0">
            <a:spAutoFit/>
          </a:bodyPr>
          <a:lstStyle/>
          <a:p>
            <a:r>
              <a:rPr lang="zh-TW" altLang="en-US" sz="1600" dirty="0">
                <a:ea typeface="Times New Roman" panose="02020603050405020304" pitchFamily="18" charset="0"/>
              </a:rPr>
              <a:t>查詢到的人員</a:t>
            </a:r>
            <a:endParaRPr lang="zh-TW" altLang="en-US" sz="1600" dirty="0">
              <a:ea typeface="Times New Roman" panose="02020603050405020304" pitchFamily="18" charset="0"/>
            </a:endParaRPr>
          </a:p>
          <a:p>
            <a:r>
              <a:rPr lang="en-US" altLang="zh-TW" sz="1600" dirty="0">
                <a:ea typeface="Times New Roman" panose="02020603050405020304" pitchFamily="18" charset="0"/>
              </a:rPr>
              <a:t>Kết quả tìm</a:t>
            </a:r>
            <a:endParaRPr lang="en-US" altLang="zh-TW" sz="1600" dirty="0">
              <a:ea typeface="Times New Roman" panose="02020603050405020304" pitchFamily="18" charset="0"/>
            </a:endParaRPr>
          </a:p>
        </p:txBody>
      </p:sp>
      <p:cxnSp>
        <p:nvCxnSpPr>
          <p:cNvPr id="11" name="肘形接點 7"/>
          <p:cNvCxnSpPr/>
          <p:nvPr/>
        </p:nvCxnSpPr>
        <p:spPr>
          <a:xfrm rot="16200000" flipH="1">
            <a:off x="4023014" y="4192301"/>
            <a:ext cx="740782" cy="500065"/>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cxnSp>
        <p:nvCxnSpPr>
          <p:cNvPr id="12" name="肘形接點 7"/>
          <p:cNvCxnSpPr/>
          <p:nvPr/>
        </p:nvCxnSpPr>
        <p:spPr>
          <a:xfrm rot="16200000" flipH="1">
            <a:off x="6666220" y="4192301"/>
            <a:ext cx="740782" cy="500065"/>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3" name="文字方塊 12"/>
          <p:cNvSpPr txBox="1"/>
          <p:nvPr/>
        </p:nvSpPr>
        <p:spPr>
          <a:xfrm>
            <a:off x="7358082" y="4643446"/>
            <a:ext cx="1643074" cy="583565"/>
          </a:xfrm>
          <a:prstGeom prst="rect">
            <a:avLst/>
          </a:prstGeom>
          <a:noFill/>
        </p:spPr>
        <p:txBody>
          <a:bodyPr wrap="square" rtlCol="0">
            <a:spAutoFit/>
          </a:bodyPr>
          <a:lstStyle/>
          <a:p>
            <a:r>
              <a:rPr lang="zh-TW" altLang="en-US" sz="1600" dirty="0">
                <a:ea typeface="Times New Roman" panose="02020603050405020304" pitchFamily="18" charset="0"/>
              </a:rPr>
              <a:t>選擇之人員</a:t>
            </a:r>
            <a:endParaRPr lang="zh-TW" altLang="en-US" sz="1600" dirty="0">
              <a:ea typeface="Times New Roman" panose="02020603050405020304" pitchFamily="18" charset="0"/>
            </a:endParaRPr>
          </a:p>
          <a:p>
            <a:r>
              <a:rPr lang="en-US" altLang="zh-TW" sz="1600" dirty="0">
                <a:ea typeface="Times New Roman" panose="02020603050405020304" pitchFamily="18" charset="0"/>
              </a:rPr>
              <a:t>Người được chọn</a:t>
            </a:r>
            <a:endParaRPr lang="en-US" altLang="zh-TW" sz="1600" dirty="0">
              <a:ea typeface="Times New Roman" panose="02020603050405020304" pitchFamily="18" charset="0"/>
            </a:endParaRPr>
          </a:p>
        </p:txBody>
      </p:sp>
      <p:cxnSp>
        <p:nvCxnSpPr>
          <p:cNvPr id="14" name="肘形接點 7"/>
          <p:cNvCxnSpPr>
            <a:endCxn id="19" idx="1"/>
          </p:cNvCxnSpPr>
          <p:nvPr/>
        </p:nvCxnSpPr>
        <p:spPr>
          <a:xfrm rot="16200000" flipH="1">
            <a:off x="5523214" y="4295169"/>
            <a:ext cx="1740913" cy="785815"/>
          </a:xfrm>
          <a:prstGeom prst="bentConnector2">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9" name="文字方塊 18"/>
          <p:cNvSpPr txBox="1"/>
          <p:nvPr/>
        </p:nvSpPr>
        <p:spPr>
          <a:xfrm>
            <a:off x="6786578" y="5143512"/>
            <a:ext cx="1643074" cy="829945"/>
          </a:xfrm>
          <a:prstGeom prst="rect">
            <a:avLst/>
          </a:prstGeom>
          <a:noFill/>
        </p:spPr>
        <p:txBody>
          <a:bodyPr wrap="square" rtlCol="0">
            <a:spAutoFit/>
          </a:bodyPr>
          <a:lstStyle/>
          <a:p>
            <a:r>
              <a:rPr lang="zh-TW" altLang="en-US" sz="1600" dirty="0">
                <a:ea typeface="Times New Roman" panose="02020603050405020304" pitchFamily="18" charset="0"/>
              </a:rPr>
              <a:t>新增</a:t>
            </a:r>
            <a:r>
              <a:rPr lang="en-US" altLang="zh-TW" sz="1600" dirty="0">
                <a:ea typeface="Times New Roman" panose="02020603050405020304" pitchFamily="18" charset="0"/>
              </a:rPr>
              <a:t>/</a:t>
            </a:r>
            <a:r>
              <a:rPr lang="zh-TW" altLang="en-US" sz="1600" dirty="0">
                <a:ea typeface="Times New Roman" panose="02020603050405020304" pitchFamily="18" charset="0"/>
              </a:rPr>
              <a:t>移除人員</a:t>
            </a:r>
            <a:endParaRPr lang="zh-TW" altLang="en-US" sz="1600" dirty="0">
              <a:ea typeface="Times New Roman" panose="02020603050405020304" pitchFamily="18" charset="0"/>
            </a:endParaRPr>
          </a:p>
          <a:p>
            <a:r>
              <a:rPr lang="en-US" altLang="zh-TW" sz="1600" dirty="0">
                <a:ea typeface="Times New Roman" panose="02020603050405020304" pitchFamily="18" charset="0"/>
              </a:rPr>
              <a:t>Thêm /di chuyển người</a:t>
            </a:r>
            <a:endParaRPr lang="en-US" altLang="zh-TW" sz="1600" dirty="0">
              <a:ea typeface="Times New Roman" panose="02020603050405020304" pitchFamily="18" charset="0"/>
            </a:endParaRPr>
          </a:p>
        </p:txBody>
      </p:sp>
      <p:sp>
        <p:nvSpPr>
          <p:cNvPr id="21" name="矩形 20"/>
          <p:cNvSpPr/>
          <p:nvPr/>
        </p:nvSpPr>
        <p:spPr>
          <a:xfrm>
            <a:off x="571472" y="5286388"/>
            <a:ext cx="8358246" cy="107632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編輯：按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鈕彈出編輯畫面</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鈕後儲存資料，並且更新查詢畫面資料</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Chỉnh sửa: Nhấn nút [Chỉnh sửa] để bật lên màn hình chỉnh sửa.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Nhấn nút [xác nhận] để lưu dữ liệu và cập nhật dữ liệu màn hình tìm kiếm.</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1"/>
          <a:srcRect/>
          <a:stretch>
            <a:fillRect/>
          </a:stretch>
        </p:blipFill>
        <p:spPr bwMode="auto">
          <a:xfrm>
            <a:off x="227617" y="1759891"/>
            <a:ext cx="7358114" cy="3911159"/>
          </a:xfrm>
          <a:prstGeom prst="rect">
            <a:avLst/>
          </a:prstGeom>
          <a:noFill/>
          <a:ln w="9525">
            <a:noFill/>
            <a:miter lim="800000"/>
            <a:headEnd/>
            <a:tailEnd/>
          </a:ln>
          <a:effectLst/>
        </p:spPr>
      </p:pic>
      <p:sp>
        <p:nvSpPr>
          <p:cNvPr id="7" name="文字方塊 6"/>
          <p:cNvSpPr txBox="1"/>
          <p:nvPr/>
        </p:nvSpPr>
        <p:spPr>
          <a:xfrm>
            <a:off x="7929554" y="2000240"/>
            <a:ext cx="1214446" cy="953135"/>
          </a:xfrm>
          <a:prstGeom prst="rect">
            <a:avLst/>
          </a:prstGeom>
          <a:noFill/>
        </p:spPr>
        <p:txBody>
          <a:bodyPr wrap="square" rtlCol="0">
            <a:spAutoFit/>
          </a:bodyPr>
          <a:lstStyle/>
          <a:p>
            <a:pPr algn="ctr"/>
            <a:r>
              <a:rPr lang="zh-TW" altLang="en-US" sz="1400" dirty="0">
                <a:ea typeface="Times New Roman" panose="02020603050405020304" pitchFamily="18" charset="0"/>
              </a:rPr>
              <a:t>待轉入設備</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a:t>
            </a:r>
            <a:r>
              <a:rPr lang="zh-TW" altLang="en-US" sz="1400" dirty="0">
                <a:ea typeface="Times New Roman" panose="02020603050405020304" pitchFamily="18" charset="0"/>
              </a:rPr>
              <a:t>集團</a:t>
            </a:r>
            <a:r>
              <a:rPr lang="en-US" altLang="zh-TW" sz="1400" dirty="0">
                <a:ea typeface="Times New Roman" panose="02020603050405020304" pitchFamily="18" charset="0"/>
              </a:rPr>
              <a:t>)</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Đợi chuyển về(tập đoàn)</a:t>
            </a:r>
            <a:endParaRPr lang="en-US" altLang="zh-TW" sz="1400" dirty="0">
              <a:ea typeface="Times New Roman" panose="02020603050405020304" pitchFamily="18" charset="0"/>
            </a:endParaRPr>
          </a:p>
        </p:txBody>
      </p:sp>
      <p:sp>
        <p:nvSpPr>
          <p:cNvPr id="10" name="向右箭號 9"/>
          <p:cNvSpPr/>
          <p:nvPr/>
        </p:nvSpPr>
        <p:spPr>
          <a:xfrm>
            <a:off x="7715272" y="2214554"/>
            <a:ext cx="357190" cy="21431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7929554" y="3143248"/>
            <a:ext cx="1214446" cy="953135"/>
          </a:xfrm>
          <a:prstGeom prst="rect">
            <a:avLst/>
          </a:prstGeom>
          <a:noFill/>
        </p:spPr>
        <p:txBody>
          <a:bodyPr wrap="square" rtlCol="0">
            <a:spAutoFit/>
          </a:bodyPr>
          <a:lstStyle/>
          <a:p>
            <a:pPr algn="ctr"/>
            <a:r>
              <a:rPr lang="zh-TW" altLang="en-US" sz="1400" dirty="0">
                <a:ea typeface="Times New Roman" panose="02020603050405020304" pitchFamily="18" charset="0"/>
              </a:rPr>
              <a:t>待轉出設備</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a:t>
            </a:r>
            <a:r>
              <a:rPr lang="zh-TW" altLang="en-US" sz="1400" dirty="0">
                <a:ea typeface="Times New Roman" panose="02020603050405020304" pitchFamily="18" charset="0"/>
              </a:rPr>
              <a:t>集團</a:t>
            </a:r>
            <a:r>
              <a:rPr lang="en-US" altLang="zh-TW" sz="1400" dirty="0">
                <a:ea typeface="Times New Roman" panose="02020603050405020304" pitchFamily="18" charset="0"/>
              </a:rPr>
              <a:t>)</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Đợi chuyển giao(tập đoàn)</a:t>
            </a:r>
            <a:endParaRPr lang="en-US" altLang="zh-TW" sz="1400" dirty="0">
              <a:ea typeface="Times New Roman" panose="02020603050405020304" pitchFamily="18" charset="0"/>
            </a:endParaRPr>
          </a:p>
        </p:txBody>
      </p:sp>
      <p:sp>
        <p:nvSpPr>
          <p:cNvPr id="12" name="向右箭號 11"/>
          <p:cNvSpPr/>
          <p:nvPr/>
        </p:nvSpPr>
        <p:spPr>
          <a:xfrm>
            <a:off x="7715272" y="3357562"/>
            <a:ext cx="357190" cy="21431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p:cNvSpPr txBox="1"/>
          <p:nvPr/>
        </p:nvSpPr>
        <p:spPr>
          <a:xfrm>
            <a:off x="7929554" y="4286256"/>
            <a:ext cx="1214446" cy="706755"/>
          </a:xfrm>
          <a:prstGeom prst="rect">
            <a:avLst/>
          </a:prstGeom>
          <a:noFill/>
        </p:spPr>
        <p:txBody>
          <a:bodyPr wrap="square" rtlCol="0">
            <a:spAutoFit/>
          </a:bodyPr>
          <a:lstStyle/>
          <a:p>
            <a:pPr algn="ctr"/>
            <a:r>
              <a:rPr lang="zh-TW" altLang="en-US" sz="1000" dirty="0">
                <a:ea typeface="Times New Roman" panose="02020603050405020304" pitchFamily="18" charset="0"/>
              </a:rPr>
              <a:t>待歸還設備</a:t>
            </a:r>
            <a:endParaRPr lang="en-US" altLang="zh-TW" sz="1000" dirty="0">
              <a:ea typeface="Times New Roman" panose="02020603050405020304" pitchFamily="18" charset="0"/>
            </a:endParaRPr>
          </a:p>
          <a:p>
            <a:pPr algn="ctr"/>
            <a:r>
              <a:rPr lang="en-US" altLang="zh-TW" sz="1000" dirty="0">
                <a:ea typeface="Times New Roman" panose="02020603050405020304" pitchFamily="18" charset="0"/>
              </a:rPr>
              <a:t>(</a:t>
            </a:r>
            <a:r>
              <a:rPr lang="zh-TW" altLang="en-US" sz="1000" dirty="0">
                <a:ea typeface="Times New Roman" panose="02020603050405020304" pitchFamily="18" charset="0"/>
              </a:rPr>
              <a:t>廠商租賃</a:t>
            </a:r>
            <a:r>
              <a:rPr lang="en-US" altLang="zh-TW" sz="1000" dirty="0">
                <a:ea typeface="Times New Roman" panose="02020603050405020304" pitchFamily="18" charset="0"/>
              </a:rPr>
              <a:t>)</a:t>
            </a:r>
            <a:endParaRPr lang="en-US" altLang="zh-TW" sz="1000" dirty="0">
              <a:ea typeface="Times New Roman" panose="02020603050405020304" pitchFamily="18" charset="0"/>
            </a:endParaRPr>
          </a:p>
          <a:p>
            <a:pPr algn="ctr"/>
            <a:r>
              <a:rPr lang="en-US" altLang="zh-TW" sz="1000" dirty="0">
                <a:ea typeface="Times New Roman" panose="02020603050405020304" pitchFamily="18" charset="0"/>
              </a:rPr>
              <a:t>Đợi trả lại( NCC cho thuê)</a:t>
            </a:r>
            <a:endParaRPr lang="en-US" altLang="zh-TW" sz="1000" dirty="0">
              <a:ea typeface="Times New Roman" panose="02020603050405020304" pitchFamily="18" charset="0"/>
            </a:endParaRPr>
          </a:p>
        </p:txBody>
      </p:sp>
      <p:sp>
        <p:nvSpPr>
          <p:cNvPr id="14" name="向右箭號 13"/>
          <p:cNvSpPr/>
          <p:nvPr/>
        </p:nvSpPr>
        <p:spPr>
          <a:xfrm>
            <a:off x="7715272" y="4500570"/>
            <a:ext cx="357190" cy="21431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7929554" y="4929198"/>
            <a:ext cx="1214446" cy="1383665"/>
          </a:xfrm>
          <a:prstGeom prst="rect">
            <a:avLst/>
          </a:prstGeom>
          <a:noFill/>
        </p:spPr>
        <p:txBody>
          <a:bodyPr wrap="square" rtlCol="0">
            <a:spAutoFit/>
          </a:bodyPr>
          <a:lstStyle/>
          <a:p>
            <a:pPr algn="ctr"/>
            <a:r>
              <a:rPr lang="zh-TW" altLang="en-US" sz="1400" dirty="0">
                <a:ea typeface="Times New Roman" panose="02020603050405020304" pitchFamily="18" charset="0"/>
              </a:rPr>
              <a:t>待歸還設備</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a:t>
            </a:r>
            <a:r>
              <a:rPr lang="zh-TW" altLang="en-US" sz="1400" dirty="0">
                <a:ea typeface="Times New Roman" panose="02020603050405020304" pitchFamily="18" charset="0"/>
              </a:rPr>
              <a:t>廠商借入</a:t>
            </a:r>
            <a:r>
              <a:rPr lang="en-US" altLang="zh-TW" sz="1400" dirty="0">
                <a:ea typeface="Times New Roman" panose="02020603050405020304" pitchFamily="18" charset="0"/>
              </a:rPr>
              <a:t>)</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Đợi trả lại</a:t>
            </a:r>
            <a:endParaRPr lang="en-US" altLang="zh-TW" sz="1400" dirty="0">
              <a:ea typeface="Times New Roman" panose="02020603050405020304" pitchFamily="18" charset="0"/>
            </a:endParaRPr>
          </a:p>
          <a:p>
            <a:pPr algn="ctr"/>
            <a:r>
              <a:rPr lang="en-US" altLang="zh-TW" sz="1400" dirty="0">
                <a:ea typeface="Times New Roman" panose="02020603050405020304" pitchFamily="18" charset="0"/>
              </a:rPr>
              <a:t>(cho NCC mượn)</a:t>
            </a:r>
            <a:endParaRPr lang="en-US" altLang="zh-TW" sz="1400" dirty="0">
              <a:ea typeface="Times New Roman" panose="02020603050405020304" pitchFamily="18" charset="0"/>
            </a:endParaRPr>
          </a:p>
          <a:p>
            <a:pPr algn="ctr"/>
            <a:endParaRPr lang="zh-TW" altLang="en-US" sz="1400" dirty="0">
              <a:ea typeface="Times New Roman" panose="02020603050405020304" pitchFamily="18" charset="0"/>
            </a:endParaRPr>
          </a:p>
        </p:txBody>
      </p:sp>
      <p:sp>
        <p:nvSpPr>
          <p:cNvPr id="16" name="向右箭號 15"/>
          <p:cNvSpPr/>
          <p:nvPr/>
        </p:nvSpPr>
        <p:spPr>
          <a:xfrm>
            <a:off x="7715272" y="5143512"/>
            <a:ext cx="357190" cy="214314"/>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儀器買賣/借調作業</a:t>
            </a:r>
            <a:br>
              <a:rPr lang="zh-TW" altLang="en-US" sz="2400" b="1" dirty="0">
                <a:latin typeface="Times New Roman" panose="02020603050405020304" pitchFamily="18" charset="0"/>
                <a:ea typeface="Times New Roman" panose="02020603050405020304" pitchFamily="18" charset="0"/>
              </a:rPr>
            </a:br>
            <a:r>
              <a:rPr lang="zh-TW" altLang="en-US" sz="2400" b="1" dirty="0">
                <a:latin typeface="Times New Roman" panose="02020603050405020304" pitchFamily="18" charset="0"/>
                <a:ea typeface="Times New Roman" panose="02020603050405020304" pitchFamily="18" charset="0"/>
              </a:rPr>
              <a:t>Mua bán / mượn thiết bị </a:t>
            </a:r>
            <a:endParaRPr lang="zh-TW" altLang="en-US" sz="2400" b="1" dirty="0">
              <a:latin typeface="Times New Roman" panose="02020603050405020304" pitchFamily="18" charset="0"/>
              <a:ea typeface="Times New Roman" panose="02020603050405020304" pitchFamily="18" charset="0"/>
            </a:endParaRPr>
          </a:p>
        </p:txBody>
      </p:sp>
      <p:sp>
        <p:nvSpPr>
          <p:cNvPr id="19" name="矩形 18"/>
          <p:cNvSpPr/>
          <p:nvPr/>
        </p:nvSpPr>
        <p:spPr>
          <a:xfrm>
            <a:off x="0" y="928670"/>
            <a:ext cx="9144000" cy="1014730"/>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儀器進行買賣或借調作業，或與廠商租賃</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借入進行歸還作業</a:t>
            </a:r>
            <a:endParaRPr lang="zh-TW" altLang="en-US" sz="2000" dirty="0">
              <a:solidFill>
                <a:schemeClr val="accent4"/>
              </a:solidFill>
              <a:ea typeface="Times New Roman" panose="02020603050405020304" pitchFamily="18" charset="0"/>
            </a:endParaRPr>
          </a:p>
          <a:p>
            <a:r>
              <a:rPr lang="zh-TW" altLang="en-US" sz="2000" dirty="0">
                <a:solidFill>
                  <a:schemeClr val="accent4"/>
                </a:solidFill>
                <a:ea typeface="Times New Roman" panose="02020603050405020304" pitchFamily="18" charset="0"/>
              </a:rPr>
              <a:t>Mô tả chức năng: tiến hành mua hoặc mượn thiết bị máy móc , hoặc thuê nhà cung cấp/trả lại nhà cung cấp</a:t>
            </a:r>
            <a:endParaRPr lang="zh-TW" altLang="en-US" sz="2000" dirty="0">
              <a:solidFill>
                <a:schemeClr val="accent4"/>
              </a:solidFill>
              <a:ea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儀器買賣/借調作業</a:t>
            </a:r>
            <a:br>
              <a:rPr lang="zh-TW" altLang="en-US" sz="2800" b="1" dirty="0">
                <a:latin typeface="Times New Roman" panose="02020603050405020304" pitchFamily="18" charset="0"/>
                <a:ea typeface="Times New Roman" panose="02020603050405020304" pitchFamily="18" charset="0"/>
              </a:rPr>
            </a:br>
            <a:r>
              <a:rPr lang="zh-TW" altLang="en-US" sz="2800" b="1" dirty="0">
                <a:latin typeface="Times New Roman" panose="02020603050405020304" pitchFamily="18" charset="0"/>
                <a:ea typeface="Times New Roman" panose="02020603050405020304" pitchFamily="18" charset="0"/>
              </a:rPr>
              <a:t>Mua bán / mượn thiết bị </a:t>
            </a:r>
            <a:endParaRPr lang="zh-TW" altLang="en-US" sz="2800" b="1" dirty="0">
              <a:latin typeface="Times New Roman" panose="02020603050405020304" pitchFamily="18" charset="0"/>
              <a:ea typeface="Times New Roman" panose="02020603050405020304" pitchFamily="18" charset="0"/>
            </a:endParaRPr>
          </a:p>
        </p:txBody>
      </p:sp>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solidFill>
                  <a:schemeClr val="accent4"/>
                </a:solidFill>
                <a:ea typeface="Times New Roman" panose="02020603050405020304" pitchFamily="18" charset="0"/>
              </a:rPr>
              <a:t>功能說明</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集團間新增設備買賣或借調Mô tả chức năng: mua mới hoặc mượn thiết bị thuộc tập đoàn</a:t>
            </a:r>
            <a:endParaRPr lang="zh-TW" altLang="en-US" sz="2000" dirty="0">
              <a:solidFill>
                <a:schemeClr val="accent4"/>
              </a:solidFill>
              <a:ea typeface="Times New Roman" panose="02020603050405020304" pitchFamily="18" charset="0"/>
            </a:endParaRPr>
          </a:p>
        </p:txBody>
      </p:sp>
      <p:pic>
        <p:nvPicPr>
          <p:cNvPr id="26626" name="Picture 2"/>
          <p:cNvPicPr>
            <a:picLocks noChangeAspect="1" noChangeArrowheads="1"/>
          </p:cNvPicPr>
          <p:nvPr/>
        </p:nvPicPr>
        <p:blipFill>
          <a:blip r:embed="rId1"/>
          <a:srcRect/>
          <a:stretch>
            <a:fillRect/>
          </a:stretch>
        </p:blipFill>
        <p:spPr bwMode="auto">
          <a:xfrm>
            <a:off x="2071670" y="1428736"/>
            <a:ext cx="5072098" cy="292895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矩形 6"/>
          <p:cNvSpPr/>
          <p:nvPr/>
        </p:nvSpPr>
        <p:spPr>
          <a:xfrm>
            <a:off x="928662" y="4429132"/>
            <a:ext cx="7929586" cy="304609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200" dirty="0">
                <a:solidFill>
                  <a:schemeClr val="tx1">
                    <a:lumMod val="85000"/>
                    <a:lumOff val="15000"/>
                  </a:schemeClr>
                </a:solidFill>
                <a:ea typeface="Times New Roman" panose="02020603050405020304" pitchFamily="18" charset="0"/>
              </a:rPr>
              <a:t>1. </a:t>
            </a:r>
            <a:r>
              <a:rPr lang="zh-TW" altLang="en-US" sz="1200" dirty="0">
                <a:solidFill>
                  <a:schemeClr val="tx1">
                    <a:lumMod val="85000"/>
                    <a:lumOff val="15000"/>
                  </a:schemeClr>
                </a:solidFill>
                <a:ea typeface="Times New Roman" panose="02020603050405020304" pitchFamily="18" charset="0"/>
              </a:rPr>
              <a:t>新增：按</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新增</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鈕彈出新增畫面 1. </a:t>
            </a:r>
            <a:r>
              <a:rPr lang="en-US" altLang="zh-TW" sz="1200" dirty="0">
                <a:solidFill>
                  <a:schemeClr val="tx1">
                    <a:lumMod val="85000"/>
                    <a:lumOff val="15000"/>
                  </a:schemeClr>
                </a:solidFill>
                <a:ea typeface="Times New Roman" panose="02020603050405020304" pitchFamily="18" charset="0"/>
              </a:rPr>
              <a:t>Thêm m</a:t>
            </a:r>
            <a:r>
              <a:rPr lang="zh-TW" altLang="en-US" sz="1200" dirty="0">
                <a:solidFill>
                  <a:schemeClr val="tx1">
                    <a:lumMod val="85000"/>
                    <a:lumOff val="15000"/>
                  </a:schemeClr>
                </a:solidFill>
                <a:ea typeface="Times New Roman" panose="02020603050405020304" pitchFamily="18" charset="0"/>
              </a:rPr>
              <a:t>ới: ấn nút [Thêm </a:t>
            </a:r>
            <a:r>
              <a:rPr lang="en-US" altLang="zh-TW" sz="1200" dirty="0">
                <a:solidFill>
                  <a:schemeClr val="tx1">
                    <a:lumMod val="85000"/>
                    <a:lumOff val="15000"/>
                  </a:schemeClr>
                </a:solidFill>
                <a:ea typeface="Times New Roman" panose="02020603050405020304" pitchFamily="18" charset="0"/>
              </a:rPr>
              <a:t>mới</a:t>
            </a:r>
            <a:r>
              <a:rPr lang="zh-TW" altLang="en-US" sz="1200" dirty="0">
                <a:solidFill>
                  <a:schemeClr val="tx1">
                    <a:lumMod val="85000"/>
                    <a:lumOff val="15000"/>
                  </a:schemeClr>
                </a:solidFill>
                <a:ea typeface="Times New Roman" panose="02020603050405020304" pitchFamily="18" charset="0"/>
              </a:rPr>
              <a:t>] để bật </a:t>
            </a:r>
            <a:r>
              <a:rPr lang="en-US" altLang="zh-TW" sz="1200" dirty="0">
                <a:solidFill>
                  <a:schemeClr val="tx1">
                    <a:lumMod val="85000"/>
                    <a:lumOff val="15000"/>
                  </a:schemeClr>
                </a:solidFill>
                <a:ea typeface="Times New Roman" panose="02020603050405020304" pitchFamily="18" charset="0"/>
              </a:rPr>
              <a:t>giao diện thêm mới</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(1) </a:t>
            </a:r>
            <a:r>
              <a:rPr lang="zh-TW" altLang="en-US" sz="1200" dirty="0">
                <a:solidFill>
                  <a:schemeClr val="tx1">
                    <a:lumMod val="85000"/>
                    <a:lumOff val="15000"/>
                  </a:schemeClr>
                </a:solidFill>
                <a:ea typeface="Times New Roman" panose="02020603050405020304" pitchFamily="18" charset="0"/>
              </a:rPr>
              <a:t>可輸入設備</a:t>
            </a:r>
            <a:r>
              <a:rPr lang="en-US" altLang="zh-TW" sz="1200" dirty="0">
                <a:solidFill>
                  <a:schemeClr val="tx1">
                    <a:lumMod val="85000"/>
                    <a:lumOff val="15000"/>
                  </a:schemeClr>
                </a:solidFill>
                <a:ea typeface="Times New Roman" panose="02020603050405020304" pitchFamily="18" charset="0"/>
              </a:rPr>
              <a:t>ID</a:t>
            </a:r>
            <a:r>
              <a:rPr lang="zh-TW" altLang="en-US" sz="1200" dirty="0">
                <a:solidFill>
                  <a:schemeClr val="tx1">
                    <a:lumMod val="85000"/>
                    <a:lumOff val="15000"/>
                  </a:schemeClr>
                </a:solidFill>
                <a:ea typeface="Times New Roman" panose="02020603050405020304" pitchFamily="18" charset="0"/>
              </a:rPr>
              <a:t>或設備序號後點選</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查詢</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鈕帶出該設備資訊，系統檢查以下狀態方可新增</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Có thể nhập ID hoặc số sê-ri thiết bị và nhấn nút [Tìm kiếm] để hiển thị thông tin thiết bị. Hệ thống kiểm tra ra những trạng thái sau thì có thể thêm mới</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ⅰ.[</a:t>
            </a:r>
            <a:r>
              <a:rPr lang="zh-TW" altLang="en-US" sz="1200" dirty="0">
                <a:solidFill>
                  <a:schemeClr val="tx1">
                    <a:lumMod val="85000"/>
                    <a:lumOff val="15000"/>
                  </a:schemeClr>
                </a:solidFill>
                <a:ea typeface="Times New Roman" panose="02020603050405020304" pitchFamily="18" charset="0"/>
              </a:rPr>
              <a:t>設備狀態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必須為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是</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或</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暫停使用</a:t>
            </a:r>
            <a:r>
              <a:rPr lang="en-US" altLang="zh-TW" sz="1200" dirty="0">
                <a:solidFill>
                  <a:schemeClr val="tx1">
                    <a:lumMod val="85000"/>
                    <a:lumOff val="15000"/>
                  </a:schemeClr>
                </a:solidFill>
                <a:ea typeface="Times New Roman" panose="02020603050405020304" pitchFamily="18" charset="0"/>
              </a:rPr>
              <a:t>] [trạng thái thiết bị] là có hoặc [tạm dừng sử dụng]</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ⅱ.[Portal</a:t>
            </a:r>
            <a:r>
              <a:rPr lang="zh-TW" altLang="en-US" sz="1200" dirty="0">
                <a:solidFill>
                  <a:schemeClr val="tx1">
                    <a:lumMod val="85000"/>
                    <a:lumOff val="15000"/>
                  </a:schemeClr>
                </a:solidFill>
                <a:ea typeface="Times New Roman" panose="02020603050405020304" pitchFamily="18" charset="0"/>
              </a:rPr>
              <a:t>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不可為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簽核中</a:t>
            </a:r>
            <a:r>
              <a:rPr lang="en-US" altLang="zh-TW" sz="1200" dirty="0">
                <a:solidFill>
                  <a:schemeClr val="tx1">
                    <a:lumMod val="85000"/>
                    <a:lumOff val="15000"/>
                  </a:schemeClr>
                </a:solidFill>
                <a:ea typeface="Times New Roman" panose="02020603050405020304" pitchFamily="18" charset="0"/>
              </a:rPr>
              <a:t>] [trạngh tái Portal] ko đc là [đang ký duyệt]</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ⅲ.[</a:t>
            </a:r>
            <a:r>
              <a:rPr lang="zh-TW" altLang="en-US" sz="1200" dirty="0">
                <a:solidFill>
                  <a:schemeClr val="tx1">
                    <a:lumMod val="85000"/>
                    <a:lumOff val="15000"/>
                  </a:schemeClr>
                </a:solidFill>
                <a:ea typeface="Times New Roman" panose="02020603050405020304" pitchFamily="18" charset="0"/>
              </a:rPr>
              <a:t>原</a:t>
            </a:r>
            <a:r>
              <a:rPr lang="zh-TW" altLang="en-US" sz="1200" dirty="0">
                <a:ea typeface="Times New Roman" panose="02020603050405020304" pitchFamily="18" charset="0"/>
              </a:rPr>
              <a:t>轉換狀態</a:t>
            </a:r>
            <a:r>
              <a:rPr lang="en-US" altLang="zh-TW" sz="1200" dirty="0">
                <a:ea typeface="Times New Roman" panose="02020603050405020304" pitchFamily="18" charset="0"/>
              </a:rPr>
              <a:t>]</a:t>
            </a:r>
            <a:r>
              <a:rPr lang="zh-TW" altLang="en-US" sz="1200" dirty="0">
                <a:ea typeface="Times New Roman" panose="02020603050405020304" pitchFamily="18" charset="0"/>
              </a:rPr>
              <a:t>必須為</a:t>
            </a:r>
            <a:r>
              <a:rPr lang="en-US" altLang="zh-TW" sz="1200" dirty="0">
                <a:ea typeface="Times New Roman" panose="02020603050405020304" pitchFamily="18" charset="0"/>
              </a:rPr>
              <a:t>[</a:t>
            </a:r>
            <a:r>
              <a:rPr lang="zh-TW" altLang="en-US" sz="1200" dirty="0">
                <a:ea typeface="Times New Roman" panose="02020603050405020304" pitchFamily="18" charset="0"/>
              </a:rPr>
              <a:t>一般</a:t>
            </a:r>
            <a:r>
              <a:rPr lang="en-US" altLang="zh-TW" sz="1200" dirty="0">
                <a:ea typeface="Times New Roman" panose="02020603050405020304" pitchFamily="18" charset="0"/>
              </a:rPr>
              <a:t>]</a:t>
            </a:r>
            <a:r>
              <a:rPr lang="zh-TW" altLang="en-US" sz="1200" dirty="0">
                <a:ea typeface="Times New Roman" panose="02020603050405020304" pitchFamily="18" charset="0"/>
              </a:rPr>
              <a:t> </a:t>
            </a:r>
            <a:r>
              <a:rPr lang="en-US" altLang="zh-TW" sz="1200" dirty="0">
                <a:ea typeface="Times New Roman" panose="02020603050405020304" pitchFamily="18" charset="0"/>
              </a:rPr>
              <a:t>or [</a:t>
            </a:r>
            <a:r>
              <a:rPr lang="zh-TW" altLang="en-US" sz="1200" dirty="0">
                <a:ea typeface="Times New Roman" panose="02020603050405020304" pitchFamily="18" charset="0"/>
              </a:rPr>
              <a:t>買入</a:t>
            </a:r>
            <a:r>
              <a:rPr lang="en-US" altLang="zh-TW" sz="1200" dirty="0">
                <a:ea typeface="Times New Roman" panose="02020603050405020304" pitchFamily="18" charset="0"/>
              </a:rPr>
              <a:t>]</a:t>
            </a:r>
            <a:r>
              <a:rPr lang="zh-TW" altLang="en-US" sz="1200" dirty="0">
                <a:ea typeface="Times New Roman" panose="02020603050405020304" pitchFamily="18" charset="0"/>
              </a:rPr>
              <a:t> </a:t>
            </a:r>
            <a:r>
              <a:rPr lang="en-US" altLang="zh-TW" sz="1200" dirty="0">
                <a:ea typeface="Times New Roman" panose="02020603050405020304" pitchFamily="18" charset="0"/>
              </a:rPr>
              <a:t>or [</a:t>
            </a:r>
            <a:r>
              <a:rPr lang="zh-TW" altLang="en-US" sz="1200" dirty="0">
                <a:ea typeface="Times New Roman" panose="02020603050405020304" pitchFamily="18" charset="0"/>
              </a:rPr>
              <a:t>借入</a:t>
            </a:r>
            <a:r>
              <a:rPr lang="en-US" altLang="zh-TW" sz="1200" dirty="0">
                <a:solidFill>
                  <a:schemeClr val="tx1">
                    <a:lumMod val="85000"/>
                    <a:lumOff val="15000"/>
                  </a:schemeClr>
                </a:solidFill>
                <a:ea typeface="Times New Roman" panose="02020603050405020304" pitchFamily="18" charset="0"/>
              </a:rPr>
              <a:t>] [trạng thái chuyển về ban đầu] là [thông thường] hoặc [mua về] hoặc [mượn về]</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ⅳ.[</a:t>
            </a:r>
            <a:r>
              <a:rPr lang="zh-TW" altLang="en-US" sz="1200" dirty="0">
                <a:solidFill>
                  <a:schemeClr val="tx1">
                    <a:lumMod val="85000"/>
                    <a:lumOff val="15000"/>
                  </a:schemeClr>
                </a:solidFill>
                <a:ea typeface="Times New Roman" panose="02020603050405020304" pitchFamily="18" charset="0"/>
              </a:rPr>
              <a:t>原</a:t>
            </a:r>
            <a:r>
              <a:rPr lang="zh-TW" altLang="en-US" sz="1200" dirty="0">
                <a:ea typeface="Times New Roman" panose="02020603050405020304" pitchFamily="18" charset="0"/>
              </a:rPr>
              <a:t>轉換狀態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若為</a:t>
            </a:r>
            <a:r>
              <a:rPr lang="en-US" altLang="zh-TW" sz="1200" dirty="0">
                <a:ea typeface="Times New Roman" panose="02020603050405020304" pitchFamily="18" charset="0"/>
              </a:rPr>
              <a:t>[</a:t>
            </a:r>
            <a:r>
              <a:rPr lang="zh-TW" altLang="en-US" sz="1200" dirty="0">
                <a:ea typeface="Times New Roman" panose="02020603050405020304" pitchFamily="18" charset="0"/>
              </a:rPr>
              <a:t>借入</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，則轉換狀態只能選</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借入歸還</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集團</a:t>
            </a:r>
            <a:r>
              <a:rPr lang="en-US" altLang="zh-TW" sz="1200" dirty="0">
                <a:solidFill>
                  <a:schemeClr val="tx1">
                    <a:lumMod val="85000"/>
                    <a:lumOff val="15000"/>
                  </a:schemeClr>
                </a:solidFill>
                <a:ea typeface="Times New Roman" panose="02020603050405020304" pitchFamily="18" charset="0"/>
              </a:rPr>
              <a:t>)][Trạng thái chuyển về ban đầu] Nếu là [mượn], trạng thái chuyển về chỉ được đổi thành  [ mượn trả lại (tập đoàn)]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(2) [</a:t>
            </a:r>
            <a:r>
              <a:rPr lang="zh-TW" altLang="en-US" sz="1200" dirty="0">
                <a:solidFill>
                  <a:schemeClr val="tx1">
                    <a:lumMod val="85000"/>
                    <a:lumOff val="15000"/>
                  </a:schemeClr>
                </a:solidFill>
                <a:ea typeface="Times New Roman" panose="02020603050405020304" pitchFamily="18" charset="0"/>
              </a:rPr>
              <a:t>轉換狀態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可選擇</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賣出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集團</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借出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集團</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及</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借入歸還</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集轉</a:t>
            </a:r>
            <a:r>
              <a:rPr lang="en-US" altLang="zh-TW" sz="1200" dirty="0">
                <a:solidFill>
                  <a:schemeClr val="tx1">
                    <a:lumMod val="85000"/>
                    <a:lumOff val="15000"/>
                  </a:schemeClr>
                </a:solidFill>
                <a:ea typeface="Times New Roman" panose="02020603050405020304" pitchFamily="18" charset="0"/>
              </a:rPr>
              <a:t>)] [Trạng thái chuyển đổi] có thể chọn [bán ra (tập đoàn)], [cho mượn (tập đoàn)] và [ mượn trả lại (tập đoàn)] </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(3) [</a:t>
            </a:r>
            <a:r>
              <a:rPr lang="zh-TW" altLang="en-US" sz="1200" dirty="0">
                <a:solidFill>
                  <a:schemeClr val="tx1">
                    <a:lumMod val="85000"/>
                    <a:lumOff val="15000"/>
                  </a:schemeClr>
                </a:solidFill>
                <a:ea typeface="Times New Roman" panose="02020603050405020304" pitchFamily="18" charset="0"/>
              </a:rPr>
              <a:t>轉換廠區</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可選擇非本廠之其它廠區</a:t>
            </a:r>
            <a:r>
              <a:rPr lang="en-US" altLang="zh-TW" sz="1200" dirty="0">
                <a:solidFill>
                  <a:schemeClr val="tx1">
                    <a:lumMod val="85000"/>
                    <a:lumOff val="15000"/>
                  </a:schemeClr>
                </a:solidFill>
                <a:ea typeface="Times New Roman" panose="02020603050405020304" pitchFamily="18" charset="0"/>
              </a:rPr>
              <a:t>[xưởng chuyển đổi] có thể chọn các xưởng khác không thuộc nhà máy</a:t>
            </a:r>
            <a:endParaRPr lang="en-US" altLang="zh-TW"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    (4) </a:t>
            </a:r>
            <a:r>
              <a:rPr lang="zh-TW" altLang="en-US" sz="1200" dirty="0">
                <a:solidFill>
                  <a:schemeClr val="tx1">
                    <a:lumMod val="85000"/>
                    <a:lumOff val="15000"/>
                  </a:schemeClr>
                </a:solidFill>
                <a:ea typeface="Times New Roman" panose="02020603050405020304" pitchFamily="18" charset="0"/>
              </a:rPr>
              <a:t>按</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確定</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鈕新增完成後，</a:t>
            </a:r>
            <a:r>
              <a:rPr lang="en-US" altLang="zh-TW" sz="1200" dirty="0">
                <a:solidFill>
                  <a:schemeClr val="tx1">
                    <a:lumMod val="85000"/>
                    <a:lumOff val="15000"/>
                  </a:schemeClr>
                </a:solidFill>
                <a:ea typeface="Times New Roman" panose="02020603050405020304" pitchFamily="18" charset="0"/>
              </a:rPr>
              <a:t> [</a:t>
            </a:r>
            <a:r>
              <a:rPr lang="zh-TW" altLang="en-US" sz="1200" dirty="0">
                <a:solidFill>
                  <a:schemeClr val="tx1">
                    <a:lumMod val="85000"/>
                    <a:lumOff val="15000"/>
                  </a:schemeClr>
                </a:solidFill>
                <a:ea typeface="Times New Roman" panose="02020603050405020304" pitchFamily="18" charset="0"/>
              </a:rPr>
              <a:t>轉換狀態</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賣出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集團</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借出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集團</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，則資料顯示於</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待轉出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集轉</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之明細中</a:t>
            </a:r>
            <a:endParaRPr lang="zh-TW" altLang="en-US" sz="1200" dirty="0">
              <a:solidFill>
                <a:schemeClr val="tx1">
                  <a:lumMod val="85000"/>
                  <a:lumOff val="15000"/>
                </a:schemeClr>
              </a:solidFill>
              <a:ea typeface="Times New Roman" panose="02020603050405020304" pitchFamily="18" charset="0"/>
            </a:endParaRPr>
          </a:p>
          <a:p>
            <a:pPr marL="342900" indent="-342900"/>
            <a:r>
              <a:rPr lang="zh-TW" altLang="en-US" sz="1200" dirty="0">
                <a:solidFill>
                  <a:schemeClr val="tx1">
                    <a:lumMod val="85000"/>
                    <a:lumOff val="15000"/>
                  </a:schemeClr>
                </a:solidFill>
                <a:ea typeface="Times New Roman" panose="02020603050405020304" pitchFamily="18" charset="0"/>
              </a:rPr>
              <a:t>Ấn [xác nhận] để hoàn thành thêm mới, [Trạng thái chuyển đổi] là [Bán ra(tập đoàn)], [Cho mượn (tập đoàn)] thì dữ liệu được hiển thị chi tiết trong  [đợi chuyển </a:t>
            </a:r>
            <a:r>
              <a:rPr lang="en-US" altLang="zh-TW" sz="1200" dirty="0">
                <a:solidFill>
                  <a:schemeClr val="tx1">
                    <a:lumMod val="85000"/>
                    <a:lumOff val="15000"/>
                  </a:schemeClr>
                </a:solidFill>
                <a:ea typeface="Times New Roman" panose="02020603050405020304" pitchFamily="18" charset="0"/>
              </a:rPr>
              <a:t>giao</a:t>
            </a:r>
            <a:r>
              <a:rPr lang="zh-TW" altLang="en-US" sz="1200" dirty="0">
                <a:solidFill>
                  <a:schemeClr val="tx1">
                    <a:lumMod val="85000"/>
                    <a:lumOff val="15000"/>
                  </a:schemeClr>
                </a:solidFill>
                <a:ea typeface="Times New Roman" panose="02020603050405020304" pitchFamily="18" charset="0"/>
              </a:rPr>
              <a:t>(tập đoàn)]</a:t>
            </a:r>
            <a:endParaRPr lang="zh-TW" altLang="en-US" sz="12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儀器買賣/借調作業</a:t>
            </a:r>
            <a:br>
              <a:rPr lang="zh-TW" altLang="en-US" sz="2800" b="1" dirty="0">
                <a:latin typeface="Times New Roman" panose="02020603050405020304" pitchFamily="18" charset="0"/>
                <a:ea typeface="Times New Roman" panose="02020603050405020304" pitchFamily="18" charset="0"/>
              </a:rPr>
            </a:br>
            <a:r>
              <a:rPr lang="zh-TW" altLang="en-US" sz="2800" b="1" dirty="0">
                <a:latin typeface="Times New Roman" panose="02020603050405020304" pitchFamily="18" charset="0"/>
                <a:ea typeface="Times New Roman" panose="02020603050405020304" pitchFamily="18" charset="0"/>
              </a:rPr>
              <a:t>Mua bán / mượn thiết bị </a:t>
            </a:r>
            <a:endParaRPr lang="zh-TW" altLang="en-US" sz="2800" b="1" dirty="0">
              <a:latin typeface="Times New Roman" panose="02020603050405020304" pitchFamily="18" charset="0"/>
              <a:ea typeface="Times New Roman" panose="02020603050405020304" pitchFamily="18" charset="0"/>
            </a:endParaRPr>
          </a:p>
        </p:txBody>
      </p:sp>
      <p:pic>
        <p:nvPicPr>
          <p:cNvPr id="27650" name="Picture 2"/>
          <p:cNvPicPr>
            <a:picLocks noChangeAspect="1" noChangeArrowheads="1"/>
          </p:cNvPicPr>
          <p:nvPr/>
        </p:nvPicPr>
        <p:blipFill>
          <a:blip r:embed="rId1"/>
          <a:srcRect/>
          <a:stretch>
            <a:fillRect/>
          </a:stretch>
        </p:blipFill>
        <p:spPr bwMode="auto">
          <a:xfrm>
            <a:off x="214282" y="1643050"/>
            <a:ext cx="8653523" cy="10715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0" y="928670"/>
            <a:ext cx="9144000" cy="583565"/>
          </a:xfrm>
          <a:prstGeom prst="rect">
            <a:avLst/>
          </a:prstGeom>
          <a:solidFill>
            <a:srgbClr val="99CCFF"/>
          </a:solidFill>
        </p:spPr>
        <p:txBody>
          <a:bodyPr wrap="square">
            <a:spAutoFit/>
          </a:bodyPr>
          <a:lstStyle/>
          <a:p>
            <a:r>
              <a:rPr lang="zh-TW" altLang="en-US" sz="1600" dirty="0">
                <a:ea typeface="Times New Roman" panose="02020603050405020304" pitchFamily="18" charset="0"/>
              </a:rPr>
              <a:t>待轉入設備</a:t>
            </a:r>
            <a:r>
              <a:rPr lang="en-US" altLang="zh-TW" sz="1600" dirty="0">
                <a:ea typeface="Times New Roman" panose="02020603050405020304" pitchFamily="18" charset="0"/>
              </a:rPr>
              <a:t>(</a:t>
            </a:r>
            <a:r>
              <a:rPr lang="zh-TW" altLang="en-US" sz="1600" dirty="0">
                <a:ea typeface="Times New Roman" panose="02020603050405020304" pitchFamily="18" charset="0"/>
              </a:rPr>
              <a:t>集團</a:t>
            </a:r>
            <a:r>
              <a:rPr lang="en-US" altLang="zh-TW" sz="1600" dirty="0">
                <a:ea typeface="Times New Roman" panose="02020603050405020304" pitchFamily="18" charset="0"/>
              </a:rPr>
              <a:t>)</a:t>
            </a:r>
            <a:r>
              <a:rPr lang="en-US" altLang="zh-TW" sz="1600" dirty="0">
                <a:solidFill>
                  <a:schemeClr val="accent4"/>
                </a:solidFill>
                <a:ea typeface="Times New Roman" panose="02020603050405020304" pitchFamily="18" charset="0"/>
              </a:rPr>
              <a:t>:</a:t>
            </a:r>
            <a:r>
              <a:rPr lang="zh-TW" altLang="en-US" sz="1600" dirty="0">
                <a:solidFill>
                  <a:schemeClr val="accent4"/>
                </a:solidFill>
                <a:ea typeface="Times New Roman" panose="02020603050405020304" pitchFamily="18" charset="0"/>
              </a:rPr>
              <a:t>顯示它廠借出或賣出給本廠之設備</a:t>
            </a:r>
            <a:endParaRPr lang="zh-TW" altLang="en-US" sz="1600" dirty="0">
              <a:solidFill>
                <a:schemeClr val="accent4"/>
              </a:solidFill>
              <a:ea typeface="Times New Roman" panose="02020603050405020304" pitchFamily="18" charset="0"/>
            </a:endParaRPr>
          </a:p>
          <a:p>
            <a:r>
              <a:rPr lang="en-US" altLang="zh-TW" sz="1600" dirty="0">
                <a:solidFill>
                  <a:schemeClr val="accent4"/>
                </a:solidFill>
                <a:ea typeface="Times New Roman" panose="02020603050405020304" pitchFamily="18" charset="0"/>
              </a:rPr>
              <a:t>Thiết bị đợi chuyển giao về (tập đoàn): Hiển thị thiết bị mà xưởng họ cho mượn hoặc bán lại cho xưởng mình</a:t>
            </a:r>
            <a:endParaRPr lang="en-US" altLang="zh-TW" sz="1600" dirty="0">
              <a:solidFill>
                <a:schemeClr val="accent4"/>
              </a:solidFill>
              <a:ea typeface="Times New Roman" panose="02020603050405020304" pitchFamily="18" charset="0"/>
            </a:endParaRPr>
          </a:p>
        </p:txBody>
      </p:sp>
      <p:sp>
        <p:nvSpPr>
          <p:cNvPr id="8" name="文字方塊 7"/>
          <p:cNvSpPr txBox="1"/>
          <p:nvPr/>
        </p:nvSpPr>
        <p:spPr>
          <a:xfrm>
            <a:off x="1071538" y="2071678"/>
            <a:ext cx="1214446" cy="307777"/>
          </a:xfrm>
          <a:prstGeom prst="rect">
            <a:avLst/>
          </a:prstGeom>
          <a:noFill/>
        </p:spPr>
        <p:txBody>
          <a:bodyPr wrap="square" rtlCol="0">
            <a:spAutoFit/>
          </a:bodyPr>
          <a:lstStyle/>
          <a:p>
            <a:pPr algn="ctr"/>
            <a:r>
              <a:rPr lang="en-US" altLang="zh-TW"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Double Click</a:t>
            </a:r>
            <a:endParaRPr lang="zh-TW" altLang="en-US"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p:txBody>
      </p:sp>
      <p:cxnSp>
        <p:nvCxnSpPr>
          <p:cNvPr id="9" name="肘形接點 7"/>
          <p:cNvCxnSpPr>
            <a:stCxn id="8" idx="2"/>
            <a:endCxn id="27651" idx="0"/>
          </p:cNvCxnSpPr>
          <p:nvPr/>
        </p:nvCxnSpPr>
        <p:spPr>
          <a:xfrm rot="16200000" flipH="1">
            <a:off x="2600608" y="1457607"/>
            <a:ext cx="692355" cy="2536049"/>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pic>
        <p:nvPicPr>
          <p:cNvPr id="27651" name="Picture 3"/>
          <p:cNvPicPr>
            <a:picLocks noChangeAspect="1" noChangeArrowheads="1"/>
          </p:cNvPicPr>
          <p:nvPr/>
        </p:nvPicPr>
        <p:blipFill>
          <a:blip r:embed="rId2"/>
          <a:srcRect/>
          <a:stretch>
            <a:fillRect/>
          </a:stretch>
        </p:blipFill>
        <p:spPr bwMode="auto">
          <a:xfrm>
            <a:off x="2571736" y="3071810"/>
            <a:ext cx="3286148" cy="18719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矩形 16"/>
          <p:cNvSpPr/>
          <p:nvPr/>
        </p:nvSpPr>
        <p:spPr>
          <a:xfrm>
            <a:off x="1071538" y="5286388"/>
            <a:ext cx="6929486" cy="119888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保管人</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為必選，按</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確定</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鈕後將資料由它廠移至本廠，移動資料包含</a:t>
            </a:r>
            <a:endParaRPr lang="zh-TW" altLang="en-US" sz="1200" dirty="0">
              <a:solidFill>
                <a:schemeClr val="tx1">
                  <a:lumMod val="85000"/>
                  <a:lumOff val="15000"/>
                </a:schemeClr>
              </a:solidFill>
              <a:ea typeface="Times New Roman" panose="02020603050405020304" pitchFamily="18" charset="0"/>
            </a:endParaRPr>
          </a:p>
          <a:p>
            <a:pPr marL="342900" indent="-342900"/>
            <a:r>
              <a:rPr lang="en-US" altLang="zh-TW" sz="1200" dirty="0">
                <a:solidFill>
                  <a:schemeClr val="tx1">
                    <a:lumMod val="85000"/>
                    <a:lumOff val="15000"/>
                  </a:schemeClr>
                </a:solidFill>
                <a:ea typeface="Times New Roman" panose="02020603050405020304" pitchFamily="18" charset="0"/>
              </a:rPr>
              <a:t>[người bảo quản] bắt buộc chọn, ấn nút [xác nhận] để di chuyển dữ liệu từ nhà máy họ đến nhà máy mình, dữ liệu chuyển đổi bao gồm</a:t>
            </a:r>
            <a:endParaRPr lang="en-US" altLang="zh-TW" sz="1200" dirty="0">
              <a:solidFill>
                <a:schemeClr val="tx1">
                  <a:lumMod val="85000"/>
                  <a:lumOff val="15000"/>
                </a:schemeClr>
              </a:solidFill>
              <a:ea typeface="Times New Roman" panose="02020603050405020304" pitchFamily="18" charset="0"/>
            </a:endParaRPr>
          </a:p>
          <a:p>
            <a:pPr marL="342900" indent="-342900">
              <a:buAutoNum type="arabicParenBoth"/>
            </a:pPr>
            <a:r>
              <a:rPr lang="zh-TW" altLang="en-US" sz="1200" dirty="0">
                <a:solidFill>
                  <a:schemeClr val="tx1">
                    <a:lumMod val="85000"/>
                    <a:lumOff val="15000"/>
                  </a:schemeClr>
                </a:solidFill>
                <a:ea typeface="Times New Roman" panose="02020603050405020304" pitchFamily="18" charset="0"/>
              </a:rPr>
              <a:t>設備基本資料Tài liệu cơ bản của thiết bị</a:t>
            </a:r>
            <a:endParaRPr lang="zh-TW" altLang="en-US" sz="1200" dirty="0">
              <a:solidFill>
                <a:schemeClr val="tx1">
                  <a:lumMod val="85000"/>
                  <a:lumOff val="15000"/>
                </a:schemeClr>
              </a:solidFill>
              <a:ea typeface="Times New Roman" panose="02020603050405020304" pitchFamily="18" charset="0"/>
            </a:endParaRPr>
          </a:p>
          <a:p>
            <a:pPr marL="342900" indent="-342900">
              <a:buAutoNum type="arabicParenBoth"/>
            </a:pPr>
            <a:r>
              <a:rPr lang="zh-TW" altLang="en-US" sz="1200" dirty="0">
                <a:solidFill>
                  <a:schemeClr val="tx1">
                    <a:lumMod val="85000"/>
                    <a:lumOff val="15000"/>
                  </a:schemeClr>
                </a:solidFill>
                <a:ea typeface="Times New Roman" panose="02020603050405020304" pitchFamily="18" charset="0"/>
              </a:rPr>
              <a:t>校正最後一次資料</a:t>
            </a:r>
            <a:r>
              <a:rPr lang="en-US" altLang="zh-TW" sz="1200" dirty="0">
                <a:solidFill>
                  <a:schemeClr val="tx1">
                    <a:lumMod val="85000"/>
                    <a:lumOff val="15000"/>
                  </a:schemeClr>
                </a:solidFill>
                <a:ea typeface="Times New Roman" panose="02020603050405020304" pitchFamily="18" charset="0"/>
              </a:rPr>
              <a:t>(</a:t>
            </a:r>
            <a:r>
              <a:rPr lang="zh-TW" altLang="en-US" sz="1200" dirty="0">
                <a:solidFill>
                  <a:schemeClr val="tx1">
                    <a:lumMod val="85000"/>
                    <a:lumOff val="15000"/>
                  </a:schemeClr>
                </a:solidFill>
                <a:ea typeface="Times New Roman" panose="02020603050405020304" pitchFamily="18" charset="0"/>
              </a:rPr>
              <a:t>不包含校正報告</a:t>
            </a:r>
            <a:r>
              <a:rPr lang="en-US" altLang="zh-TW" sz="1200" dirty="0">
                <a:solidFill>
                  <a:schemeClr val="tx1">
                    <a:lumMod val="85000"/>
                    <a:lumOff val="15000"/>
                  </a:schemeClr>
                </a:solidFill>
                <a:ea typeface="Times New Roman" panose="02020603050405020304" pitchFamily="18" charset="0"/>
              </a:rPr>
              <a:t>) Tài liệu hiệu chuẩn mới nhất (không bao gồm báo cáo hiệu chuẩn)</a:t>
            </a:r>
            <a:endParaRPr lang="en-US" altLang="zh-TW" sz="12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儀器買賣/借調作業</a:t>
            </a:r>
            <a:br>
              <a:rPr lang="zh-TW" altLang="en-US" sz="2400" b="1" dirty="0">
                <a:latin typeface="Times New Roman" panose="02020603050405020304" pitchFamily="18" charset="0"/>
                <a:ea typeface="Times New Roman" panose="02020603050405020304" pitchFamily="18" charset="0"/>
              </a:rPr>
            </a:br>
            <a:r>
              <a:rPr lang="zh-TW" altLang="en-US" sz="2400" b="1" dirty="0">
                <a:latin typeface="Times New Roman" panose="02020603050405020304" pitchFamily="18" charset="0"/>
                <a:ea typeface="Times New Roman" panose="02020603050405020304" pitchFamily="18" charset="0"/>
              </a:rPr>
              <a:t>Mua bán / mượn thiết bị </a:t>
            </a:r>
            <a:endParaRPr lang="zh-TW" altLang="en-US" sz="2400" b="1" dirty="0">
              <a:latin typeface="Times New Roman" panose="02020603050405020304" pitchFamily="18" charset="0"/>
              <a:ea typeface="Times New Roman" panose="02020603050405020304" pitchFamily="18" charset="0"/>
            </a:endParaRPr>
          </a:p>
        </p:txBody>
      </p:sp>
      <p:pic>
        <p:nvPicPr>
          <p:cNvPr id="28674" name="Picture 2"/>
          <p:cNvPicPr>
            <a:picLocks noChangeAspect="1" noChangeArrowheads="1"/>
          </p:cNvPicPr>
          <p:nvPr/>
        </p:nvPicPr>
        <p:blipFill>
          <a:blip r:embed="rId1"/>
          <a:srcRect/>
          <a:stretch>
            <a:fillRect/>
          </a:stretch>
        </p:blipFill>
        <p:spPr bwMode="auto">
          <a:xfrm>
            <a:off x="214283" y="1571612"/>
            <a:ext cx="8572560" cy="1861266"/>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0" y="914700"/>
            <a:ext cx="9144000" cy="645160"/>
          </a:xfrm>
          <a:prstGeom prst="rect">
            <a:avLst/>
          </a:prstGeom>
          <a:solidFill>
            <a:srgbClr val="99CCFF"/>
          </a:solidFill>
        </p:spPr>
        <p:txBody>
          <a:bodyPr wrap="square">
            <a:spAutoFit/>
          </a:bodyPr>
          <a:lstStyle/>
          <a:p>
            <a:r>
              <a:rPr lang="zh-TW" altLang="en-US" sz="1800" dirty="0">
                <a:ea typeface="Times New Roman" panose="02020603050405020304" pitchFamily="18" charset="0"/>
              </a:rPr>
              <a:t>待轉出設備</a:t>
            </a:r>
            <a:r>
              <a:rPr lang="en-US" altLang="zh-TW" sz="1800" dirty="0">
                <a:ea typeface="Times New Roman" panose="02020603050405020304" pitchFamily="18" charset="0"/>
              </a:rPr>
              <a:t>(</a:t>
            </a:r>
            <a:r>
              <a:rPr lang="zh-TW" altLang="en-US" sz="1800" dirty="0">
                <a:ea typeface="Times New Roman" panose="02020603050405020304" pitchFamily="18" charset="0"/>
              </a:rPr>
              <a:t>集團</a:t>
            </a:r>
            <a:r>
              <a:rPr lang="en-US" altLang="zh-TW" sz="1800" dirty="0">
                <a:ea typeface="Times New Roman" panose="02020603050405020304" pitchFamily="18" charset="0"/>
              </a:rPr>
              <a:t>)</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顯示本廠借出或賣出給它廠之設備</a:t>
            </a:r>
            <a:endParaRPr lang="zh-TW" altLang="en-US" sz="1800" dirty="0">
              <a:solidFill>
                <a:schemeClr val="accent4"/>
              </a:solidFill>
              <a:ea typeface="Times New Roman" panose="02020603050405020304" pitchFamily="18" charset="0"/>
            </a:endParaRPr>
          </a:p>
          <a:p>
            <a:r>
              <a:rPr lang="en-US" altLang="zh-TW" sz="1800" dirty="0">
                <a:solidFill>
                  <a:schemeClr val="accent4"/>
                </a:solidFill>
                <a:ea typeface="Times New Roman" panose="02020603050405020304" pitchFamily="18" charset="0"/>
              </a:rPr>
              <a:t>Thiết bị đợi chuyển đi (tập đoàn): Hiển thị thiết bị xưởng mình cho mượn hoặc bán cho xưởng họ</a:t>
            </a:r>
            <a:endParaRPr lang="en-US" altLang="zh-TW" sz="1800" dirty="0">
              <a:solidFill>
                <a:schemeClr val="accent4"/>
              </a:solidFill>
              <a:ea typeface="Times New Roman" panose="02020603050405020304" pitchFamily="18" charset="0"/>
            </a:endParaRPr>
          </a:p>
        </p:txBody>
      </p:sp>
      <p:sp>
        <p:nvSpPr>
          <p:cNvPr id="7" name="文字方塊 6"/>
          <p:cNvSpPr txBox="1"/>
          <p:nvPr/>
        </p:nvSpPr>
        <p:spPr>
          <a:xfrm>
            <a:off x="1285852" y="2000240"/>
            <a:ext cx="1214446" cy="307777"/>
          </a:xfrm>
          <a:prstGeom prst="rect">
            <a:avLst/>
          </a:prstGeom>
          <a:noFill/>
        </p:spPr>
        <p:txBody>
          <a:bodyPr wrap="square" rtlCol="0">
            <a:spAutoFit/>
          </a:bodyPr>
          <a:lstStyle/>
          <a:p>
            <a:pPr algn="ctr"/>
            <a:r>
              <a:rPr lang="en-US" altLang="zh-TW"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Double Click</a:t>
            </a:r>
            <a:endParaRPr lang="zh-TW" altLang="en-US"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p:txBody>
      </p:sp>
      <p:cxnSp>
        <p:nvCxnSpPr>
          <p:cNvPr id="8" name="肘形接點 7"/>
          <p:cNvCxnSpPr>
            <a:stCxn id="7" idx="2"/>
            <a:endCxn id="28675" idx="0"/>
          </p:cNvCxnSpPr>
          <p:nvPr/>
        </p:nvCxnSpPr>
        <p:spPr>
          <a:xfrm rot="16200000" flipH="1">
            <a:off x="2493451" y="1707640"/>
            <a:ext cx="1335297" cy="2536049"/>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pic>
        <p:nvPicPr>
          <p:cNvPr id="28675" name="Picture 3"/>
          <p:cNvPicPr>
            <a:picLocks noChangeAspect="1" noChangeArrowheads="1"/>
          </p:cNvPicPr>
          <p:nvPr/>
        </p:nvPicPr>
        <p:blipFill>
          <a:blip r:embed="rId2"/>
          <a:srcRect/>
          <a:stretch>
            <a:fillRect/>
          </a:stretch>
        </p:blipFill>
        <p:spPr bwMode="auto">
          <a:xfrm>
            <a:off x="2786050" y="3643314"/>
            <a:ext cx="3286148" cy="1917603"/>
          </a:xfrm>
          <a:prstGeom prst="rect">
            <a:avLst/>
          </a:prstGeom>
          <a:noFill/>
          <a:ln w="9525">
            <a:noFill/>
            <a:miter lim="800000"/>
            <a:headEnd/>
            <a:tailEnd/>
          </a:ln>
          <a:effectLst/>
        </p:spPr>
      </p:pic>
      <p:sp>
        <p:nvSpPr>
          <p:cNvPr id="13" name="矩形 12"/>
          <p:cNvSpPr/>
          <p:nvPr/>
        </p:nvSpPr>
        <p:spPr>
          <a:xfrm>
            <a:off x="1857356" y="5786454"/>
            <a:ext cx="5143536" cy="82994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zh-TW" altLang="en-US" sz="1600" dirty="0">
                <a:solidFill>
                  <a:schemeClr val="tx1">
                    <a:lumMod val="85000"/>
                    <a:lumOff val="15000"/>
                  </a:schemeClr>
                </a:solidFill>
                <a:ea typeface="Times New Roman" panose="02020603050405020304" pitchFamily="18" charset="0"/>
              </a:rPr>
              <a:t>勾選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取消交易</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，並按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鈕可取消此廠備之轉出作業</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Tích [Hủy giao dịch] và nhấn [xác nhận] để hủy hoạt động chuyển giao thiết bị của nhà máy.</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000" b="1" dirty="0">
                <a:latin typeface="Times New Roman" panose="02020603050405020304" pitchFamily="18" charset="0"/>
                <a:ea typeface="Times New Roman" panose="02020603050405020304" pitchFamily="18" charset="0"/>
              </a:rPr>
              <a:t>儀校室</a:t>
            </a:r>
            <a:r>
              <a:rPr lang="zh-TW" altLang="en-US" sz="2000" b="1">
                <a:latin typeface="Times New Roman" panose="02020603050405020304" pitchFamily="18" charset="0"/>
                <a:ea typeface="Times New Roman" panose="02020603050405020304" pitchFamily="18" charset="0"/>
              </a:rPr>
              <a:t>訊息 </a:t>
            </a:r>
            <a:r>
              <a:rPr lang="en-US" altLang="zh-TW" sz="2000" b="1">
                <a:latin typeface="Times New Roman" panose="02020603050405020304" pitchFamily="18" charset="0"/>
                <a:ea typeface="Times New Roman" panose="02020603050405020304" pitchFamily="18" charset="0"/>
              </a:rPr>
              <a:t>Thông tin phòng hiệu chuẩn thiết bị</a:t>
            </a:r>
            <a:endParaRPr lang="zh-TW" altLang="en-US" sz="2000" b="1" dirty="0">
              <a:latin typeface="Times New Roman" panose="02020603050405020304" pitchFamily="18" charset="0"/>
              <a:ea typeface="Times New Roman" panose="02020603050405020304" pitchFamily="18" charset="0"/>
            </a:endParaRPr>
          </a:p>
        </p:txBody>
      </p:sp>
      <p:pic>
        <p:nvPicPr>
          <p:cNvPr id="27651" name="Picture 3"/>
          <p:cNvPicPr>
            <a:picLocks noChangeAspect="1" noChangeArrowheads="1"/>
          </p:cNvPicPr>
          <p:nvPr/>
        </p:nvPicPr>
        <p:blipFill>
          <a:blip r:embed="rId1"/>
          <a:srcRect/>
          <a:stretch>
            <a:fillRect/>
          </a:stretch>
        </p:blipFill>
        <p:spPr bwMode="auto">
          <a:xfrm>
            <a:off x="285720" y="1841833"/>
            <a:ext cx="3833824" cy="2425310"/>
          </a:xfrm>
          <a:prstGeom prst="rect">
            <a:avLst/>
          </a:prstGeom>
          <a:noFill/>
          <a:ln w="9525">
            <a:noFill/>
            <a:miter lim="800000"/>
            <a:headEnd/>
            <a:tailEnd/>
          </a:ln>
          <a:effectLst/>
        </p:spPr>
      </p:pic>
      <p:sp>
        <p:nvSpPr>
          <p:cNvPr id="7" name="文字方塊 6"/>
          <p:cNvSpPr txBox="1"/>
          <p:nvPr/>
        </p:nvSpPr>
        <p:spPr>
          <a:xfrm>
            <a:off x="3071802" y="1341767"/>
            <a:ext cx="1071570" cy="400110"/>
          </a:xfrm>
          <a:prstGeom prst="rect">
            <a:avLst/>
          </a:prstGeom>
          <a:noFill/>
        </p:spPr>
        <p:txBody>
          <a:bodyPr wrap="square" rtlCol="0">
            <a:spAutoFit/>
          </a:bodyPr>
          <a:lstStyle/>
          <a:p>
            <a:r>
              <a:rPr lang="zh-TW" altLang="en-US" sz="2000" b="1" dirty="0">
                <a:solidFill>
                  <a:srgbClr val="CC3300"/>
                </a:solidFill>
                <a:ea typeface="Times New Roman" panose="02020603050405020304" pitchFamily="18" charset="0"/>
              </a:rPr>
              <a:t>點選□</a:t>
            </a:r>
            <a:endParaRPr lang="zh-TW" altLang="en-US" sz="2000" b="1" dirty="0">
              <a:solidFill>
                <a:srgbClr val="CC3300"/>
              </a:solidFill>
              <a:ea typeface="Times New Roman" panose="02020603050405020304" pitchFamily="18" charset="0"/>
            </a:endParaRPr>
          </a:p>
        </p:txBody>
      </p:sp>
      <p:sp>
        <p:nvSpPr>
          <p:cNvPr id="10" name="矩形 9"/>
          <p:cNvSpPr/>
          <p:nvPr/>
        </p:nvSpPr>
        <p:spPr>
          <a:xfrm>
            <a:off x="3571868" y="1770395"/>
            <a:ext cx="571504" cy="285752"/>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7653" name="Picture 5"/>
          <p:cNvPicPr>
            <a:picLocks noChangeAspect="1" noChangeArrowheads="1"/>
          </p:cNvPicPr>
          <p:nvPr/>
        </p:nvPicPr>
        <p:blipFill>
          <a:blip r:embed="rId2"/>
          <a:srcRect/>
          <a:stretch>
            <a:fillRect/>
          </a:stretch>
        </p:blipFill>
        <p:spPr bwMode="auto">
          <a:xfrm>
            <a:off x="1796966" y="2341899"/>
            <a:ext cx="6275496" cy="3043616"/>
          </a:xfrm>
          <a:prstGeom prst="rect">
            <a:avLst/>
          </a:prstGeom>
          <a:noFill/>
          <a:ln w="9525">
            <a:noFill/>
            <a:miter lim="800000"/>
            <a:headEnd/>
            <a:tailEnd/>
          </a:ln>
          <a:effectLst/>
        </p:spPr>
      </p:pic>
      <p:sp>
        <p:nvSpPr>
          <p:cNvPr id="13" name="矩形 12"/>
          <p:cNvSpPr/>
          <p:nvPr/>
        </p:nvSpPr>
        <p:spPr>
          <a:xfrm>
            <a:off x="1796966" y="2556213"/>
            <a:ext cx="1643074" cy="285752"/>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868404" y="3484907"/>
            <a:ext cx="285752" cy="214314"/>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2143108" y="3770659"/>
            <a:ext cx="5715040" cy="500066"/>
          </a:xfrm>
          <a:prstGeom prst="rect">
            <a:avLst/>
          </a:prstGeom>
          <a:no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文字方塊 21"/>
          <p:cNvSpPr txBox="1"/>
          <p:nvPr/>
        </p:nvSpPr>
        <p:spPr>
          <a:xfrm>
            <a:off x="3511478" y="2484775"/>
            <a:ext cx="2644698"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 </a:t>
            </a:r>
            <a:r>
              <a:rPr lang="en-US" altLang="zh-TW" sz="1800" b="1" dirty="0" err="1">
                <a:solidFill>
                  <a:srgbClr val="CC3300"/>
                </a:solidFill>
                <a:ea typeface="Times New Roman" panose="02020603050405020304" pitchFamily="18" charset="0"/>
              </a:rPr>
              <a:t>thanh</a:t>
            </a:r>
            <a:r>
              <a:rPr lang="en-US" altLang="zh-TW" sz="1800" b="1" dirty="0">
                <a:solidFill>
                  <a:srgbClr val="CC3300"/>
                </a:solidFill>
                <a:ea typeface="Times New Roman" panose="02020603050405020304" pitchFamily="18" charset="0"/>
              </a:rPr>
              <a:t> </a:t>
            </a:r>
            <a:r>
              <a:rPr lang="en-US" altLang="zh-TW" sz="1800" b="1" dirty="0" err="1">
                <a:solidFill>
                  <a:srgbClr val="CC3300"/>
                </a:solidFill>
                <a:ea typeface="Times New Roman" panose="02020603050405020304" pitchFamily="18" charset="0"/>
              </a:rPr>
              <a:t>chức</a:t>
            </a:r>
            <a:r>
              <a:rPr lang="en-US" altLang="zh-TW" sz="1800" b="1" dirty="0">
                <a:solidFill>
                  <a:srgbClr val="CC3300"/>
                </a:solidFill>
                <a:ea typeface="Times New Roman" panose="02020603050405020304" pitchFamily="18" charset="0"/>
              </a:rPr>
              <a:t> </a:t>
            </a:r>
            <a:r>
              <a:rPr lang="en-US" altLang="zh-TW" sz="1800" b="1" dirty="0" err="1">
                <a:solidFill>
                  <a:srgbClr val="CC3300"/>
                </a:solidFill>
                <a:ea typeface="Times New Roman" panose="02020603050405020304" pitchFamily="18" charset="0"/>
              </a:rPr>
              <a:t>năng</a:t>
            </a:r>
            <a:endParaRPr lang="zh-TW" altLang="en-US" sz="1800" b="1" dirty="0">
              <a:solidFill>
                <a:srgbClr val="CC3300"/>
              </a:solidFill>
              <a:ea typeface="Times New Roman" panose="02020603050405020304" pitchFamily="18" charset="0"/>
            </a:endParaRPr>
          </a:p>
        </p:txBody>
      </p:sp>
      <p:sp>
        <p:nvSpPr>
          <p:cNvPr id="23" name="文字方塊 22"/>
          <p:cNvSpPr txBox="1"/>
          <p:nvPr/>
        </p:nvSpPr>
        <p:spPr>
          <a:xfrm>
            <a:off x="2154156" y="3413469"/>
            <a:ext cx="2129812"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展開明細 </a:t>
            </a:r>
            <a:r>
              <a:rPr lang="en-US" altLang="zh-TW" sz="1800" b="1" dirty="0" err="1">
                <a:solidFill>
                  <a:srgbClr val="CC3300"/>
                </a:solidFill>
                <a:ea typeface="Times New Roman" panose="02020603050405020304" pitchFamily="18" charset="0"/>
              </a:rPr>
              <a:t>mở</a:t>
            </a:r>
            <a:r>
              <a:rPr lang="en-US" altLang="zh-TW" sz="1800" b="1" dirty="0">
                <a:solidFill>
                  <a:srgbClr val="CC3300"/>
                </a:solidFill>
                <a:ea typeface="Times New Roman" panose="02020603050405020304" pitchFamily="18" charset="0"/>
              </a:rPr>
              <a:t> </a:t>
            </a:r>
            <a:r>
              <a:rPr lang="en-US" altLang="zh-TW" sz="1800" b="1" dirty="0" err="1">
                <a:solidFill>
                  <a:srgbClr val="CC3300"/>
                </a:solidFill>
                <a:ea typeface="Times New Roman" panose="02020603050405020304" pitchFamily="18" charset="0"/>
              </a:rPr>
              <a:t>rộng</a:t>
            </a:r>
            <a:r>
              <a:rPr lang="en-US" altLang="zh-TW" sz="1800" b="1" dirty="0">
                <a:solidFill>
                  <a:srgbClr val="CC3300"/>
                </a:solidFill>
                <a:ea typeface="Times New Roman" panose="02020603050405020304" pitchFamily="18" charset="0"/>
              </a:rPr>
              <a:t> </a:t>
            </a:r>
            <a:endParaRPr lang="zh-TW" altLang="en-US" sz="1800" b="1" dirty="0">
              <a:solidFill>
                <a:srgbClr val="CC3300"/>
              </a:solidFill>
              <a:ea typeface="Times New Roman" panose="02020603050405020304" pitchFamily="18" charset="0"/>
            </a:endParaRPr>
          </a:p>
        </p:txBody>
      </p:sp>
      <p:sp>
        <p:nvSpPr>
          <p:cNvPr id="24" name="文字方塊 23"/>
          <p:cNvSpPr txBox="1"/>
          <p:nvPr/>
        </p:nvSpPr>
        <p:spPr>
          <a:xfrm>
            <a:off x="5024458" y="3829955"/>
            <a:ext cx="2833690"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dirty="0" err="1">
                <a:solidFill>
                  <a:srgbClr val="CC3300"/>
                </a:solidFill>
                <a:ea typeface="Times New Roman" panose="02020603050405020304" pitchFamily="18" charset="0"/>
              </a:rPr>
              <a:t>nội</a:t>
            </a:r>
            <a:r>
              <a:rPr lang="en-US" altLang="zh-TW" sz="1800" b="1" dirty="0">
                <a:solidFill>
                  <a:srgbClr val="CC3300"/>
                </a:solidFill>
                <a:ea typeface="Times New Roman" panose="02020603050405020304" pitchFamily="18" charset="0"/>
              </a:rPr>
              <a:t> dung chi </a:t>
            </a:r>
            <a:r>
              <a:rPr lang="en-US" altLang="zh-TW" sz="1800" b="1" dirty="0" err="1">
                <a:solidFill>
                  <a:srgbClr val="CC3300"/>
                </a:solidFill>
                <a:ea typeface="Times New Roman" panose="02020603050405020304" pitchFamily="18" charset="0"/>
              </a:rPr>
              <a:t>tiết</a:t>
            </a:r>
            <a:endParaRPr lang="zh-TW" altLang="en-US" sz="1800" b="1" dirty="0">
              <a:solidFill>
                <a:srgbClr val="CC3300"/>
              </a:solidFill>
              <a:ea typeface="Times New Roman" panose="02020603050405020304" pitchFamily="18" charset="0"/>
            </a:endParaRPr>
          </a:p>
        </p:txBody>
      </p:sp>
      <p:sp>
        <p:nvSpPr>
          <p:cNvPr id="25" name="矩形 24"/>
          <p:cNvSpPr/>
          <p:nvPr/>
        </p:nvSpPr>
        <p:spPr>
          <a:xfrm>
            <a:off x="1857356" y="5500702"/>
            <a:ext cx="5357850" cy="1323439"/>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a:t>
            </a:r>
            <a:r>
              <a:rPr lang="zh-TW" altLang="en-US" sz="1600" dirty="0">
                <a:solidFill>
                  <a:schemeClr val="tx1">
                    <a:lumMod val="85000"/>
                    <a:lumOff val="15000"/>
                  </a:schemeClr>
                </a:solidFill>
                <a:ea typeface="Times New Roman" panose="02020603050405020304" pitchFamily="18" charset="0"/>
              </a:rPr>
              <a:t>新增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  </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tích</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ô [</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r>
              <a:rPr lang="en-US" altLang="zh-TW" sz="1600" dirty="0">
                <a:solidFill>
                  <a:schemeClr val="tx1">
                    <a:lumMod val="85000"/>
                    <a:lumOff val="15000"/>
                  </a:schemeClr>
                </a:solidFill>
                <a:ea typeface="Times New Roman" panose="02020603050405020304" pitchFamily="18" charset="0"/>
              </a:rPr>
              <a: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2.</a:t>
            </a:r>
            <a:r>
              <a:rPr lang="zh-TW" altLang="en-US" sz="1600" dirty="0">
                <a:solidFill>
                  <a:schemeClr val="tx1">
                    <a:lumMod val="85000"/>
                    <a:lumOff val="15000"/>
                  </a:schemeClr>
                </a:solidFill>
                <a:ea typeface="Times New Roman" panose="02020603050405020304" pitchFamily="18" charset="0"/>
              </a:rPr>
              <a:t>修改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先選擇一筆資料再點選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修改</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 </a:t>
            </a:r>
            <a:r>
              <a:rPr lang="en-US" altLang="zh-TW" sz="1600" dirty="0" err="1">
                <a:solidFill>
                  <a:schemeClr val="tx1">
                    <a:lumMod val="85000"/>
                    <a:lumOff val="15000"/>
                  </a:schemeClr>
                </a:solidFill>
                <a:ea typeface="Times New Roman" panose="02020603050405020304" pitchFamily="18" charset="0"/>
              </a:rPr>
              <a:t>Sửa</a:t>
            </a:r>
            <a:r>
              <a:rPr lang="en-US" altLang="zh-TW" sz="1600" dirty="0">
                <a:solidFill>
                  <a:schemeClr val="tx1">
                    <a:lumMod val="85000"/>
                    <a:lumOff val="15000"/>
                  </a:schemeClr>
                </a:solidFill>
                <a:ea typeface="Times New Roman" panose="02020603050405020304" pitchFamily="18" charset="0"/>
              </a:rPr>
              <a:t> –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sau</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đó</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tích</a:t>
            </a:r>
            <a:r>
              <a:rPr lang="en-US" altLang="zh-TW" sz="1600" dirty="0">
                <a:solidFill>
                  <a:schemeClr val="tx1">
                    <a:lumMod val="85000"/>
                    <a:lumOff val="15000"/>
                  </a:schemeClr>
                </a:solidFill>
                <a:ea typeface="Times New Roman" panose="02020603050405020304" pitchFamily="18" charset="0"/>
              </a:rPr>
              <a:t> ô [</a:t>
            </a:r>
            <a:r>
              <a:rPr lang="en-US" altLang="zh-TW" sz="1600" dirty="0" err="1">
                <a:solidFill>
                  <a:schemeClr val="tx1">
                    <a:lumMod val="85000"/>
                    <a:lumOff val="15000"/>
                  </a:schemeClr>
                </a:solidFill>
                <a:ea typeface="Times New Roman" panose="02020603050405020304" pitchFamily="18" charset="0"/>
              </a:rPr>
              <a:t>sửa</a:t>
            </a:r>
            <a:r>
              <a:rPr lang="en-US" altLang="zh-TW" sz="1600" dirty="0">
                <a:solidFill>
                  <a:schemeClr val="tx1">
                    <a:lumMod val="85000"/>
                    <a:lumOff val="15000"/>
                  </a:schemeClr>
                </a:solidFill>
                <a:ea typeface="Times New Roman" panose="02020603050405020304" pitchFamily="18" charset="0"/>
              </a:rPr>
              <a: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3.</a:t>
            </a:r>
            <a:r>
              <a:rPr lang="zh-TW" altLang="en-US" sz="1600" dirty="0">
                <a:solidFill>
                  <a:schemeClr val="tx1">
                    <a:lumMod val="85000"/>
                    <a:lumOff val="15000"/>
                  </a:schemeClr>
                </a:solidFill>
                <a:ea typeface="Times New Roman" panose="02020603050405020304" pitchFamily="18" charset="0"/>
              </a:rPr>
              <a:t>刪除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先選擇一筆資料再點選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刪除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 </a:t>
            </a:r>
            <a:r>
              <a:rPr lang="en-US" altLang="zh-TW" sz="1600" dirty="0" err="1">
                <a:solidFill>
                  <a:schemeClr val="tx1">
                    <a:lumMod val="85000"/>
                    <a:lumOff val="15000"/>
                  </a:schemeClr>
                </a:solidFill>
                <a:ea typeface="Times New Roman" panose="02020603050405020304" pitchFamily="18" charset="0"/>
              </a:rPr>
              <a:t>Xóa</a:t>
            </a:r>
            <a:r>
              <a:rPr lang="en-US" altLang="zh-TW" sz="1600" dirty="0">
                <a:solidFill>
                  <a:schemeClr val="tx1">
                    <a:lumMod val="85000"/>
                    <a:lumOff val="15000"/>
                  </a:schemeClr>
                </a:solidFill>
                <a:ea typeface="Times New Roman" panose="02020603050405020304" pitchFamily="18" charset="0"/>
              </a:rPr>
              <a:t> –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sau</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đó</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tích</a:t>
            </a:r>
            <a:r>
              <a:rPr lang="en-US" altLang="zh-TW" sz="1600" dirty="0">
                <a:solidFill>
                  <a:schemeClr val="tx1">
                    <a:lumMod val="85000"/>
                    <a:lumOff val="15000"/>
                  </a:schemeClr>
                </a:solidFill>
                <a:ea typeface="Times New Roman" panose="02020603050405020304" pitchFamily="18" charset="0"/>
              </a:rPr>
              <a:t> ô [</a:t>
            </a:r>
            <a:r>
              <a:rPr lang="en-US" altLang="zh-TW" sz="1600" dirty="0" err="1">
                <a:solidFill>
                  <a:schemeClr val="tx1">
                    <a:lumMod val="85000"/>
                    <a:lumOff val="15000"/>
                  </a:schemeClr>
                </a:solidFill>
                <a:ea typeface="Times New Roman" panose="02020603050405020304" pitchFamily="18" charset="0"/>
              </a:rPr>
              <a:t>xóa</a:t>
            </a:r>
            <a:r>
              <a:rPr lang="en-US" altLang="zh-TW" sz="1600" dirty="0">
                <a:solidFill>
                  <a:schemeClr val="tx1">
                    <a:lumMod val="85000"/>
                    <a:lumOff val="15000"/>
                  </a:schemeClr>
                </a:solidFill>
                <a:ea typeface="Times New Roman" panose="02020603050405020304" pitchFamily="18" charset="0"/>
              </a:rPr>
              <a:t>]</a:t>
            </a:r>
            <a:endParaRPr lang="zh-TW" altLang="en-US" sz="1600" dirty="0">
              <a:solidFill>
                <a:schemeClr val="tx1">
                  <a:lumMod val="85000"/>
                  <a:lumOff val="15000"/>
                </a:schemeClr>
              </a:solidFill>
              <a:ea typeface="Times New Roman" panose="02020603050405020304" pitchFamily="18" charset="0"/>
            </a:endParaRPr>
          </a:p>
        </p:txBody>
      </p:sp>
      <p:sp>
        <p:nvSpPr>
          <p:cNvPr id="29" name="矩形 28"/>
          <p:cNvSpPr/>
          <p:nvPr/>
        </p:nvSpPr>
        <p:spPr>
          <a:xfrm>
            <a:off x="0" y="928670"/>
            <a:ext cx="9144000" cy="646331"/>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功能說明</a:t>
            </a:r>
            <a:r>
              <a:rPr lang="en-US" altLang="zh-TW" sz="1800" dirty="0">
                <a:solidFill>
                  <a:schemeClr val="accent4"/>
                </a:solidFill>
                <a:ea typeface="Times New Roman" panose="02020603050405020304" pitchFamily="18" charset="0"/>
              </a:rPr>
              <a:t>: </a:t>
            </a:r>
            <a:r>
              <a:rPr lang="zh-TW" altLang="en-US" sz="1800" dirty="0">
                <a:solidFill>
                  <a:schemeClr val="accent4"/>
                </a:solidFill>
                <a:ea typeface="Times New Roman" panose="02020603050405020304" pitchFamily="18" charset="0"/>
              </a:rPr>
              <a:t>編輯儀校室公佈之</a:t>
            </a:r>
            <a:r>
              <a:rPr lang="zh-TW" altLang="en-US" sz="1800">
                <a:solidFill>
                  <a:schemeClr val="accent4"/>
                </a:solidFill>
                <a:ea typeface="Times New Roman" panose="02020603050405020304" pitchFamily="18" charset="0"/>
              </a:rPr>
              <a:t>訊息</a:t>
            </a:r>
            <a:r>
              <a:rPr lang="en-US" altLang="zh-TW" sz="1800">
                <a:solidFill>
                  <a:schemeClr val="accent4"/>
                </a:solidFill>
                <a:ea typeface="Times New Roman" panose="02020603050405020304" pitchFamily="18" charset="0"/>
              </a:rPr>
              <a:t>Mô tả chức năng: Biên tập thông tin phòng hiệu chuẩn thiết bị công bố</a:t>
            </a:r>
            <a:r>
              <a:rPr lang="zh-TW" altLang="en-US" sz="1800">
                <a:solidFill>
                  <a:schemeClr val="accent4"/>
                </a:solidFill>
                <a:ea typeface="Times New Roman" panose="02020603050405020304" pitchFamily="18" charset="0"/>
              </a:rPr>
              <a:t> </a:t>
            </a:r>
            <a:endParaRPr lang="en-US" altLang="zh-TW" sz="1800" dirty="0">
              <a:solidFill>
                <a:schemeClr val="accent4"/>
              </a:solidFill>
              <a:ea typeface="Times New Roman" panose="02020603050405020304" pitchFamily="18"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儀器買賣/借調作業</a:t>
            </a:r>
            <a:br>
              <a:rPr lang="zh-TW" altLang="en-US" sz="2800" b="1" dirty="0">
                <a:latin typeface="Times New Roman" panose="02020603050405020304" pitchFamily="18" charset="0"/>
                <a:ea typeface="Times New Roman" panose="02020603050405020304" pitchFamily="18" charset="0"/>
              </a:rPr>
            </a:br>
            <a:r>
              <a:rPr lang="zh-TW" altLang="en-US" sz="2800" b="1" dirty="0">
                <a:latin typeface="Times New Roman" panose="02020603050405020304" pitchFamily="18" charset="0"/>
                <a:ea typeface="Times New Roman" panose="02020603050405020304" pitchFamily="18" charset="0"/>
              </a:rPr>
              <a:t>Mua bán / mượn thiết bị </a:t>
            </a:r>
            <a:endParaRPr lang="zh-TW" altLang="en-US" sz="2800" b="1" dirty="0">
              <a:latin typeface="Times New Roman" panose="02020603050405020304" pitchFamily="18" charset="0"/>
              <a:ea typeface="Times New Roman" panose="02020603050405020304" pitchFamily="18" charset="0"/>
            </a:endParaRPr>
          </a:p>
        </p:txBody>
      </p:sp>
      <p:pic>
        <p:nvPicPr>
          <p:cNvPr id="1026" name="Picture 2"/>
          <p:cNvPicPr>
            <a:picLocks noChangeAspect="1" noChangeArrowheads="1"/>
          </p:cNvPicPr>
          <p:nvPr/>
        </p:nvPicPr>
        <p:blipFill>
          <a:blip r:embed="rId1"/>
          <a:srcRect/>
          <a:stretch>
            <a:fillRect/>
          </a:stretch>
        </p:blipFill>
        <p:spPr bwMode="auto">
          <a:xfrm>
            <a:off x="714348" y="1785926"/>
            <a:ext cx="7591425" cy="70485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ea typeface="Times New Roman" panose="02020603050405020304" pitchFamily="18" charset="0"/>
              </a:rPr>
              <a:t>待轉出設備</a:t>
            </a:r>
            <a:r>
              <a:rPr lang="en-US" altLang="zh-TW" sz="2000" dirty="0">
                <a:ea typeface="Times New Roman" panose="02020603050405020304" pitchFamily="18" charset="0"/>
              </a:rPr>
              <a:t>(</a:t>
            </a:r>
            <a:r>
              <a:rPr lang="zh-TW" altLang="en-US" sz="2000" dirty="0">
                <a:ea typeface="Times New Roman" panose="02020603050405020304" pitchFamily="18" charset="0"/>
              </a:rPr>
              <a:t>集團</a:t>
            </a:r>
            <a:r>
              <a:rPr lang="en-US" altLang="zh-TW" sz="2000" dirty="0">
                <a:ea typeface="Times New Roman" panose="02020603050405020304" pitchFamily="18" charset="0"/>
              </a:rPr>
              <a:t>)</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顯示向廠商租賃之設備</a:t>
            </a:r>
            <a:endParaRPr lang="zh-TW" altLang="en-US" sz="2000" dirty="0">
              <a:solidFill>
                <a:schemeClr val="accent4"/>
              </a:solidFill>
              <a:ea typeface="Times New Roman" panose="02020603050405020304" pitchFamily="18" charset="0"/>
            </a:endParaRPr>
          </a:p>
          <a:p>
            <a:r>
              <a:rPr lang="en-US" altLang="zh-TW" sz="2000" dirty="0">
                <a:solidFill>
                  <a:schemeClr val="accent4"/>
                </a:solidFill>
                <a:ea typeface="Times New Roman" panose="02020603050405020304" pitchFamily="18" charset="0"/>
              </a:rPr>
              <a:t>Thiết bị đợi chuyển giao đi (tập đoàn): Hiển thị thiết bị thuê của nhà cung cấp</a:t>
            </a:r>
            <a:endParaRPr lang="en-US" altLang="zh-TW" sz="2000" dirty="0">
              <a:solidFill>
                <a:schemeClr val="accent4"/>
              </a:solidFill>
              <a:ea typeface="Times New Roman" panose="02020603050405020304" pitchFamily="18" charset="0"/>
            </a:endParaRPr>
          </a:p>
        </p:txBody>
      </p:sp>
      <p:pic>
        <p:nvPicPr>
          <p:cNvPr id="1028" name="Picture 4"/>
          <p:cNvPicPr>
            <a:picLocks noChangeAspect="1" noChangeArrowheads="1"/>
          </p:cNvPicPr>
          <p:nvPr/>
        </p:nvPicPr>
        <p:blipFill>
          <a:blip r:embed="rId2"/>
          <a:srcRect/>
          <a:stretch>
            <a:fillRect/>
          </a:stretch>
        </p:blipFill>
        <p:spPr bwMode="auto">
          <a:xfrm>
            <a:off x="2928926" y="3000372"/>
            <a:ext cx="3333750" cy="13335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文字方塊 6"/>
          <p:cNvSpPr txBox="1"/>
          <p:nvPr/>
        </p:nvSpPr>
        <p:spPr>
          <a:xfrm>
            <a:off x="1785918" y="2214554"/>
            <a:ext cx="1214446" cy="307777"/>
          </a:xfrm>
          <a:prstGeom prst="rect">
            <a:avLst/>
          </a:prstGeom>
          <a:noFill/>
        </p:spPr>
        <p:txBody>
          <a:bodyPr wrap="square" rtlCol="0">
            <a:spAutoFit/>
          </a:bodyPr>
          <a:lstStyle/>
          <a:p>
            <a:pPr algn="ctr"/>
            <a:r>
              <a:rPr lang="en-US" altLang="zh-TW"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Double Click</a:t>
            </a:r>
            <a:endParaRPr lang="zh-TW" altLang="en-US"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p:txBody>
      </p:sp>
      <p:cxnSp>
        <p:nvCxnSpPr>
          <p:cNvPr id="8" name="肘形接點 7"/>
          <p:cNvCxnSpPr>
            <a:stCxn id="7" idx="2"/>
            <a:endCxn id="1028" idx="0"/>
          </p:cNvCxnSpPr>
          <p:nvPr/>
        </p:nvCxnSpPr>
        <p:spPr>
          <a:xfrm rot="16200000" flipH="1">
            <a:off x="3255451" y="1660021"/>
            <a:ext cx="478041" cy="2202660"/>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1" name="矩形 10"/>
          <p:cNvSpPr/>
          <p:nvPr/>
        </p:nvSpPr>
        <p:spPr>
          <a:xfrm>
            <a:off x="1142976" y="4714884"/>
            <a:ext cx="6786610" cy="107632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Double Click</a:t>
            </a:r>
            <a:r>
              <a:rPr lang="zh-TW" altLang="en-US" sz="1600" dirty="0">
                <a:solidFill>
                  <a:schemeClr val="tx1">
                    <a:lumMod val="85000"/>
                    <a:lumOff val="15000"/>
                  </a:schemeClr>
                </a:solidFill>
                <a:ea typeface="Times New Roman" panose="02020603050405020304" pitchFamily="18" charset="0"/>
              </a:rPr>
              <a:t>一筆資料彈出確認視窗，按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鈕將此設備資料歸還予廠商，並刪除所有該設備之資料</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Nhấp đúp vào tài liệu hiện lên cửa sổ xác nhận, nhấn nút [xác nhận] để trả lại dữ liệu thiết bị cho nhà sản xuất và xóa tất cả thông tin của thiết bị.</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儀器買賣/借調作業</a:t>
            </a:r>
            <a:br>
              <a:rPr lang="zh-TW" altLang="en-US" sz="2400" b="1" dirty="0">
                <a:latin typeface="Times New Roman" panose="02020603050405020304" pitchFamily="18" charset="0"/>
                <a:ea typeface="Times New Roman" panose="02020603050405020304" pitchFamily="18" charset="0"/>
              </a:rPr>
            </a:br>
            <a:r>
              <a:rPr lang="zh-TW" altLang="en-US" sz="2400" b="1" dirty="0">
                <a:latin typeface="Times New Roman" panose="02020603050405020304" pitchFamily="18" charset="0"/>
                <a:ea typeface="Times New Roman" panose="02020603050405020304" pitchFamily="18" charset="0"/>
              </a:rPr>
              <a:t>Mua bán / mượn thiết bị </a:t>
            </a:r>
            <a:endParaRPr lang="zh-TW" altLang="en-US" sz="2400" b="1" dirty="0">
              <a:latin typeface="Times New Roman" panose="02020603050405020304" pitchFamily="18" charset="0"/>
              <a:ea typeface="Times New Roman" panose="02020603050405020304" pitchFamily="18" charset="0"/>
            </a:endParaRPr>
          </a:p>
        </p:txBody>
      </p:sp>
      <p:sp>
        <p:nvSpPr>
          <p:cNvPr id="5" name="矩形 4"/>
          <p:cNvSpPr/>
          <p:nvPr/>
        </p:nvSpPr>
        <p:spPr>
          <a:xfrm>
            <a:off x="0" y="928670"/>
            <a:ext cx="9144000" cy="706755"/>
          </a:xfrm>
          <a:prstGeom prst="rect">
            <a:avLst/>
          </a:prstGeom>
          <a:solidFill>
            <a:srgbClr val="99CCFF"/>
          </a:solidFill>
        </p:spPr>
        <p:txBody>
          <a:bodyPr wrap="square">
            <a:spAutoFit/>
          </a:bodyPr>
          <a:lstStyle/>
          <a:p>
            <a:r>
              <a:rPr lang="zh-TW" altLang="en-US" sz="2000" dirty="0">
                <a:ea typeface="Times New Roman" panose="02020603050405020304" pitchFamily="18" charset="0"/>
              </a:rPr>
              <a:t>待轉出設備</a:t>
            </a:r>
            <a:r>
              <a:rPr lang="en-US" altLang="zh-TW" sz="2000" dirty="0">
                <a:ea typeface="Times New Roman" panose="02020603050405020304" pitchFamily="18" charset="0"/>
              </a:rPr>
              <a:t>(</a:t>
            </a:r>
            <a:r>
              <a:rPr lang="zh-TW" altLang="en-US" sz="2000" dirty="0">
                <a:ea typeface="Times New Roman" panose="02020603050405020304" pitchFamily="18" charset="0"/>
              </a:rPr>
              <a:t>集團</a:t>
            </a:r>
            <a:r>
              <a:rPr lang="en-US" altLang="zh-TW" sz="2000" dirty="0">
                <a:ea typeface="Times New Roman" panose="02020603050405020304" pitchFamily="18" charset="0"/>
              </a:rPr>
              <a:t>)</a:t>
            </a:r>
            <a:r>
              <a:rPr lang="en-US" altLang="zh-TW" sz="2000" dirty="0">
                <a:solidFill>
                  <a:schemeClr val="accent4"/>
                </a:solidFill>
                <a:ea typeface="Times New Roman" panose="02020603050405020304" pitchFamily="18" charset="0"/>
              </a:rPr>
              <a:t>:</a:t>
            </a:r>
            <a:r>
              <a:rPr lang="zh-TW" altLang="en-US" sz="2000" dirty="0">
                <a:solidFill>
                  <a:schemeClr val="accent4"/>
                </a:solidFill>
                <a:ea typeface="Times New Roman" panose="02020603050405020304" pitchFamily="18" charset="0"/>
              </a:rPr>
              <a:t>顯示向廠商借入之設備</a:t>
            </a:r>
            <a:endParaRPr lang="zh-TW" altLang="en-US" sz="2000" dirty="0">
              <a:solidFill>
                <a:schemeClr val="accent4"/>
              </a:solidFill>
              <a:ea typeface="Times New Roman" panose="02020603050405020304" pitchFamily="18" charset="0"/>
            </a:endParaRPr>
          </a:p>
          <a:p>
            <a:r>
              <a:rPr lang="en-US" altLang="zh-TW" sz="2000" dirty="0">
                <a:solidFill>
                  <a:schemeClr val="accent4"/>
                </a:solidFill>
                <a:ea typeface="Times New Roman" panose="02020603050405020304" pitchFamily="18" charset="0"/>
              </a:rPr>
              <a:t>Thiết bị đợi chuyển đi(tập đoàn): hiện thị thiết bị mượn từ NCC</a:t>
            </a:r>
            <a:endParaRPr lang="en-US" altLang="zh-TW" sz="2000" dirty="0">
              <a:solidFill>
                <a:schemeClr val="accent4"/>
              </a:solidFill>
              <a:ea typeface="Times New Roman" panose="02020603050405020304" pitchFamily="18" charset="0"/>
            </a:endParaRPr>
          </a:p>
        </p:txBody>
      </p:sp>
      <p:pic>
        <p:nvPicPr>
          <p:cNvPr id="2050" name="Picture 2"/>
          <p:cNvPicPr>
            <a:picLocks noChangeAspect="1" noChangeArrowheads="1"/>
          </p:cNvPicPr>
          <p:nvPr/>
        </p:nvPicPr>
        <p:blipFill>
          <a:blip r:embed="rId1"/>
          <a:srcRect/>
          <a:stretch>
            <a:fillRect/>
          </a:stretch>
        </p:blipFill>
        <p:spPr bwMode="auto">
          <a:xfrm>
            <a:off x="714348" y="1857364"/>
            <a:ext cx="7572375" cy="8382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p:cNvPicPr>
            <a:picLocks noChangeAspect="1" noChangeArrowheads="1"/>
          </p:cNvPicPr>
          <p:nvPr/>
        </p:nvPicPr>
        <p:blipFill>
          <a:blip r:embed="rId2"/>
          <a:srcRect/>
          <a:stretch>
            <a:fillRect/>
          </a:stretch>
        </p:blipFill>
        <p:spPr bwMode="auto">
          <a:xfrm>
            <a:off x="2786050" y="3071810"/>
            <a:ext cx="3333750" cy="13335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字方塊 7"/>
          <p:cNvSpPr txBox="1"/>
          <p:nvPr/>
        </p:nvSpPr>
        <p:spPr>
          <a:xfrm>
            <a:off x="2000232" y="2285992"/>
            <a:ext cx="1214446" cy="307777"/>
          </a:xfrm>
          <a:prstGeom prst="rect">
            <a:avLst/>
          </a:prstGeom>
          <a:noFill/>
        </p:spPr>
        <p:txBody>
          <a:bodyPr wrap="square" rtlCol="0">
            <a:spAutoFit/>
          </a:bodyPr>
          <a:lstStyle/>
          <a:p>
            <a:pPr algn="ctr"/>
            <a:r>
              <a:rPr lang="en-US" altLang="zh-TW"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rPr>
              <a:t>Double Click</a:t>
            </a:r>
            <a:endParaRPr lang="zh-TW" altLang="en-US" sz="1400" b="1" dirty="0">
              <a:solidFill>
                <a:srgbClr val="FF0000"/>
              </a:solidFill>
              <a:latin typeface="Calibri" panose="020F0502020204030204" pitchFamily="34" charset="0"/>
              <a:ea typeface="Times New Roman" panose="02020603050405020304" pitchFamily="18" charset="0"/>
              <a:cs typeface="Calibri" panose="020F0502020204030204" pitchFamily="34" charset="0"/>
            </a:endParaRPr>
          </a:p>
        </p:txBody>
      </p:sp>
      <p:cxnSp>
        <p:nvCxnSpPr>
          <p:cNvPr id="9" name="肘形接點 8"/>
          <p:cNvCxnSpPr>
            <a:stCxn id="8" idx="2"/>
            <a:endCxn id="7" idx="0"/>
          </p:cNvCxnSpPr>
          <p:nvPr/>
        </p:nvCxnSpPr>
        <p:spPr>
          <a:xfrm rot="16200000" flipH="1">
            <a:off x="3291170" y="1910054"/>
            <a:ext cx="478041" cy="1845470"/>
          </a:xfrm>
          <a:prstGeom prst="bentConnector3">
            <a:avLst>
              <a:gd name="adj1" fmla="val 50000"/>
            </a:avLst>
          </a:prstGeom>
          <a:ln w="28575">
            <a:solidFill>
              <a:srgbClr val="0070C0"/>
            </a:solidFill>
            <a:prstDash val="sysDash"/>
            <a:headEnd type="none" w="med" len="med"/>
            <a:tailEnd type="arrow"/>
          </a:ln>
        </p:spPr>
        <p:style>
          <a:lnRef idx="1">
            <a:schemeClr val="accent6"/>
          </a:lnRef>
          <a:fillRef idx="0">
            <a:schemeClr val="accent6"/>
          </a:fillRef>
          <a:effectRef idx="0">
            <a:schemeClr val="accent6"/>
          </a:effectRef>
          <a:fontRef idx="minor">
            <a:schemeClr val="tx1"/>
          </a:fontRef>
        </p:style>
      </p:cxnSp>
      <p:sp>
        <p:nvSpPr>
          <p:cNvPr id="13" name="矩形 12"/>
          <p:cNvSpPr/>
          <p:nvPr/>
        </p:nvSpPr>
        <p:spPr>
          <a:xfrm>
            <a:off x="1142976" y="4714884"/>
            <a:ext cx="6786610" cy="132207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Double Click</a:t>
            </a:r>
            <a:r>
              <a:rPr lang="zh-TW" altLang="en-US" sz="1600" dirty="0">
                <a:solidFill>
                  <a:schemeClr val="tx1">
                    <a:lumMod val="85000"/>
                    <a:lumOff val="15000"/>
                  </a:schemeClr>
                </a:solidFill>
                <a:ea typeface="Times New Roman" panose="02020603050405020304" pitchFamily="18" charset="0"/>
              </a:rPr>
              <a:t>一筆資料彈出確認視窗，按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鈕將此設備資料歸還予廠商，並刪除所有該設備之資料</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sym typeface="+mn-ea"/>
              </a:rPr>
              <a:t>Nhấp đúp vào tài liệu hiện lên cửa sổ xác nhận, nhấn nút [xác nhận] để trả lại dữ liệu thiết bị cho nhà sản xuất và xóa tất cả thông tin của thiết bị.</a:t>
            </a:r>
            <a:endParaRPr lang="en-US" altLang="zh-TW" sz="1600" dirty="0">
              <a:solidFill>
                <a:schemeClr val="tx1">
                  <a:lumMod val="85000"/>
                  <a:lumOff val="15000"/>
                </a:schemeClr>
              </a:solidFill>
              <a:ea typeface="Times New Roman" panose="02020603050405020304" pitchFamily="18" charset="0"/>
            </a:endParaRPr>
          </a:p>
          <a:p>
            <a:pPr marL="342900" indent="-342900"/>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儀器買賣/借調紀錄查詢 </a:t>
            </a:r>
            <a:br>
              <a:rPr lang="zh-TW" altLang="en-US" sz="2400" b="1" dirty="0">
                <a:latin typeface="Times New Roman" panose="02020603050405020304" pitchFamily="18" charset="0"/>
                <a:ea typeface="Times New Roman" panose="02020603050405020304" pitchFamily="18" charset="0"/>
              </a:rPr>
            </a:br>
            <a:r>
              <a:rPr lang="zh-TW" altLang="en-US" sz="2400" b="1" dirty="0">
                <a:latin typeface="Times New Roman" panose="02020603050405020304" pitchFamily="18" charset="0"/>
                <a:ea typeface="Times New Roman" panose="02020603050405020304" pitchFamily="18" charset="0"/>
              </a:rPr>
              <a:t>Tìm kiếm lịch sử mua/ mượn thiết bị</a:t>
            </a:r>
            <a:endParaRPr lang="zh-TW" altLang="en-US" sz="2400" b="1" dirty="0">
              <a:latin typeface="Times New Roman" panose="02020603050405020304" pitchFamily="18" charset="0"/>
              <a:ea typeface="Times New Roman" panose="02020603050405020304" pitchFamily="18" charset="0"/>
            </a:endParaRPr>
          </a:p>
        </p:txBody>
      </p:sp>
      <p:pic>
        <p:nvPicPr>
          <p:cNvPr id="3074" name="Picture 2"/>
          <p:cNvPicPr>
            <a:picLocks noChangeAspect="1" noChangeArrowheads="1"/>
          </p:cNvPicPr>
          <p:nvPr/>
        </p:nvPicPr>
        <p:blipFill>
          <a:blip r:embed="rId1"/>
          <a:srcRect/>
          <a:stretch>
            <a:fillRect/>
          </a:stretch>
        </p:blipFill>
        <p:spPr bwMode="auto">
          <a:xfrm>
            <a:off x="657515" y="1535417"/>
            <a:ext cx="7929586" cy="3608085"/>
          </a:xfrm>
          <a:prstGeom prst="rect">
            <a:avLst/>
          </a:prstGeom>
          <a:noFill/>
          <a:ln w="9525">
            <a:noFill/>
            <a:miter lim="800000"/>
            <a:headEnd/>
            <a:tailEnd/>
          </a:ln>
          <a:effectLst/>
        </p:spPr>
      </p:pic>
      <p:sp>
        <p:nvSpPr>
          <p:cNvPr id="6" name="文字方塊 5"/>
          <p:cNvSpPr txBox="1"/>
          <p:nvPr/>
        </p:nvSpPr>
        <p:spPr>
          <a:xfrm>
            <a:off x="1500166" y="1571612"/>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7" name="矩形 6"/>
          <p:cNvSpPr/>
          <p:nvPr/>
        </p:nvSpPr>
        <p:spPr>
          <a:xfrm>
            <a:off x="0" y="928670"/>
            <a:ext cx="9144000" cy="645160"/>
          </a:xfrm>
          <a:prstGeom prst="rect">
            <a:avLst/>
          </a:prstGeom>
          <a:solidFill>
            <a:srgbClr val="99CCFF"/>
          </a:solidFill>
        </p:spPr>
        <p:txBody>
          <a:bodyPr wrap="square">
            <a:spAutoFit/>
          </a:bodyPr>
          <a:lstStyle/>
          <a:p>
            <a:r>
              <a:rPr lang="zh-TW" altLang="en-US" sz="1800" dirty="0">
                <a:ea typeface="Times New Roman" panose="02020603050405020304" pitchFamily="18" charset="0"/>
              </a:rPr>
              <a:t>待轉出設備</a:t>
            </a:r>
            <a:r>
              <a:rPr lang="en-US" altLang="zh-TW" sz="1800" dirty="0">
                <a:ea typeface="Times New Roman" panose="02020603050405020304" pitchFamily="18" charset="0"/>
              </a:rPr>
              <a:t>(</a:t>
            </a:r>
            <a:r>
              <a:rPr lang="zh-TW" altLang="en-US" sz="1800" dirty="0">
                <a:ea typeface="Times New Roman" panose="02020603050405020304" pitchFamily="18" charset="0"/>
              </a:rPr>
              <a:t>集團</a:t>
            </a:r>
            <a:r>
              <a:rPr lang="en-US" altLang="zh-TW" sz="1800" dirty="0">
                <a:ea typeface="Times New Roman" panose="02020603050405020304" pitchFamily="18" charset="0"/>
              </a:rPr>
              <a:t>)</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顯示向廠商借入之設備</a:t>
            </a:r>
            <a:endParaRPr lang="zh-TW" altLang="en-US" sz="1800" dirty="0">
              <a:solidFill>
                <a:schemeClr val="accent4"/>
              </a:solidFill>
              <a:ea typeface="Times New Roman" panose="02020603050405020304" pitchFamily="18" charset="0"/>
            </a:endParaRPr>
          </a:p>
          <a:p>
            <a:r>
              <a:rPr lang="en-US" altLang="zh-TW" sz="1800" dirty="0">
                <a:solidFill>
                  <a:schemeClr val="accent4"/>
                </a:solidFill>
                <a:ea typeface="Times New Roman" panose="02020603050405020304" pitchFamily="18" charset="0"/>
              </a:rPr>
              <a:t>Thiết bị đợi chuyển giao (tập đoàn):  hiển thị thiết bị mượn từ nhà sản xuất</a:t>
            </a:r>
            <a:endParaRPr lang="en-US" altLang="zh-TW" sz="1800" dirty="0">
              <a:solidFill>
                <a:schemeClr val="accent4"/>
              </a:solidFill>
              <a:ea typeface="Times New Roman" panose="02020603050405020304" pitchFamily="18" charset="0"/>
            </a:endParaRPr>
          </a:p>
        </p:txBody>
      </p:sp>
      <p:sp>
        <p:nvSpPr>
          <p:cNvPr id="8" name="文字方塊 7"/>
          <p:cNvSpPr txBox="1"/>
          <p:nvPr/>
        </p:nvSpPr>
        <p:spPr>
          <a:xfrm>
            <a:off x="3500430" y="4643446"/>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9" name="矩形 8"/>
          <p:cNvSpPr/>
          <p:nvPr/>
        </p:nvSpPr>
        <p:spPr>
          <a:xfrm>
            <a:off x="1071538" y="5143512"/>
            <a:ext cx="6929486" cy="163004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設備</a:t>
            </a:r>
            <a:r>
              <a:rPr lang="en-US" altLang="zh-TW" sz="1000" dirty="0">
                <a:solidFill>
                  <a:schemeClr val="tx1">
                    <a:lumMod val="85000"/>
                    <a:lumOff val="15000"/>
                  </a:schemeClr>
                </a:solidFill>
                <a:ea typeface="Times New Roman" panose="02020603050405020304" pitchFamily="18" charset="0"/>
              </a:rPr>
              <a:t>ID]</a:t>
            </a:r>
            <a:r>
              <a:rPr lang="zh-TW" altLang="en-US" sz="1000" dirty="0">
                <a:solidFill>
                  <a:schemeClr val="tx1">
                    <a:lumMod val="85000"/>
                    <a:lumOff val="15000"/>
                  </a:schemeClr>
                </a:solidFill>
                <a:ea typeface="Times New Roman" panose="02020603050405020304" pitchFamily="18" charset="0"/>
              </a:rPr>
              <a:t>：可輸入設備</a:t>
            </a:r>
            <a:r>
              <a:rPr lang="en-US" altLang="zh-TW" sz="1000" dirty="0">
                <a:solidFill>
                  <a:schemeClr val="tx1">
                    <a:lumMod val="85000"/>
                    <a:lumOff val="15000"/>
                  </a:schemeClr>
                </a:solidFill>
                <a:ea typeface="Times New Roman" panose="02020603050405020304" pitchFamily="18" charset="0"/>
              </a:rPr>
              <a:t>ID</a:t>
            </a:r>
            <a:r>
              <a:rPr lang="zh-TW" altLang="en-US" sz="1000" dirty="0">
                <a:solidFill>
                  <a:schemeClr val="tx1">
                    <a:lumMod val="85000"/>
                    <a:lumOff val="15000"/>
                  </a:schemeClr>
                </a:solidFill>
                <a:ea typeface="Times New Roman" panose="02020603050405020304" pitchFamily="18" charset="0"/>
              </a:rPr>
              <a:t>查詢 </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轉換狀態</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：至少選一項</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轉換廠區</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：至少選一廠區</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資 料類別</a:t>
            </a:r>
            <a:r>
              <a:rPr lang="en-US" altLang="zh-TW" sz="1000" dirty="0">
                <a:solidFill>
                  <a:schemeClr val="tx1">
                    <a:lumMod val="85000"/>
                    <a:lumOff val="15000"/>
                  </a:schemeClr>
                </a:solidFill>
                <a:ea typeface="Times New Roman" panose="02020603050405020304" pitchFamily="18" charset="0"/>
              </a:rPr>
              <a:t>]</a:t>
            </a:r>
            <a:r>
              <a:rPr lang="zh-TW" altLang="en-US" sz="1000" dirty="0">
                <a:solidFill>
                  <a:schemeClr val="tx1">
                    <a:lumMod val="85000"/>
                    <a:lumOff val="15000"/>
                  </a:schemeClr>
                </a:solidFill>
                <a:ea typeface="Times New Roman" panose="02020603050405020304" pitchFamily="18" charset="0"/>
              </a:rPr>
              <a:t>：若選擇</a:t>
            </a:r>
            <a:r>
              <a:rPr lang="en-US" altLang="zh-TW" sz="1000" dirty="0">
                <a:solidFill>
                  <a:schemeClr val="tx1">
                    <a:lumMod val="85000"/>
                    <a:lumOff val="15000"/>
                  </a:schemeClr>
                </a:solidFill>
                <a:ea typeface="Times New Roman" panose="02020603050405020304" pitchFamily="18" charset="0"/>
              </a:rPr>
              <a:t>[Present]</a:t>
            </a:r>
            <a:r>
              <a:rPr lang="zh-TW" altLang="en-US" sz="1000" dirty="0">
                <a:solidFill>
                  <a:schemeClr val="tx1">
                    <a:lumMod val="85000"/>
                    <a:lumOff val="15000"/>
                  </a:schemeClr>
                </a:solidFill>
                <a:ea typeface="Times New Roman" panose="02020603050405020304" pitchFamily="18" charset="0"/>
              </a:rPr>
              <a:t>則不考慮處理日期，顯示目前</a:t>
            </a:r>
            <a:r>
              <a:rPr lang="zh-TW" altLang="en-US" sz="1000" dirty="0">
                <a:ea typeface="Times New Roman" panose="02020603050405020304" pitchFamily="18" charset="0"/>
              </a:rPr>
              <a:t>各設備有進行轉換作業之資料，且不考慮</a:t>
            </a:r>
            <a:r>
              <a:rPr lang="en-US" sz="1000" dirty="0">
                <a:ea typeface="Times New Roman" panose="02020603050405020304" pitchFamily="18" charset="0"/>
              </a:rPr>
              <a:t>[</a:t>
            </a:r>
            <a:r>
              <a:rPr lang="zh-TW" altLang="en-US" sz="1000" dirty="0">
                <a:ea typeface="Times New Roman" panose="02020603050405020304" pitchFamily="18" charset="0"/>
              </a:rPr>
              <a:t>處理日期</a:t>
            </a:r>
            <a:r>
              <a:rPr lang="en-US" sz="1000" dirty="0">
                <a:ea typeface="Times New Roman" panose="02020603050405020304" pitchFamily="18" charset="0"/>
              </a:rPr>
              <a:t>]</a:t>
            </a:r>
            <a:r>
              <a:rPr lang="zh-TW" altLang="en-US" sz="1000" dirty="0">
                <a:ea typeface="Times New Roman" panose="02020603050405020304" pitchFamily="18" charset="0"/>
              </a:rPr>
              <a:t>；若選擇</a:t>
            </a:r>
            <a:r>
              <a:rPr lang="en-US" sz="1000" dirty="0">
                <a:ea typeface="Times New Roman" panose="02020603050405020304" pitchFamily="18" charset="0"/>
              </a:rPr>
              <a:t>[History]</a:t>
            </a:r>
            <a:r>
              <a:rPr lang="zh-TW" altLang="en-US" sz="1000" dirty="0">
                <a:ea typeface="Times New Roman" panose="02020603050405020304" pitchFamily="18" charset="0"/>
              </a:rPr>
              <a:t>，則顯示 處理日期內之資料</a:t>
            </a:r>
            <a:endParaRPr lang="zh-TW" altLang="en-US" sz="1000" dirty="0">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[ID thiết bị]: nhập ID của thiết bị để tìm kiếm</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[Trạng thái chuyển đổi]: Chọn ít nhất một mục</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[Khu vực nhà máy chuyển đổi]: Chọn ít nhất một khu vực nhà máy</a:t>
            </a:r>
            <a:endParaRPr lang="en-US" altLang="zh-TW" sz="1000" dirty="0">
              <a:solidFill>
                <a:schemeClr val="tx1">
                  <a:lumMod val="85000"/>
                  <a:lumOff val="15000"/>
                </a:schemeClr>
              </a:solidFill>
              <a:ea typeface="Times New Roman" panose="02020603050405020304" pitchFamily="18" charset="0"/>
            </a:endParaRPr>
          </a:p>
          <a:p>
            <a:pPr marL="342900" indent="-342900"/>
            <a:r>
              <a:rPr lang="en-US" altLang="zh-TW" sz="1000" dirty="0">
                <a:solidFill>
                  <a:schemeClr val="tx1">
                    <a:lumMod val="85000"/>
                    <a:lumOff val="15000"/>
                  </a:schemeClr>
                </a:solidFill>
                <a:ea typeface="Times New Roman" panose="02020603050405020304" pitchFamily="18" charset="0"/>
              </a:rPr>
              <a:t>[Loại tài liệu]: Nếu chọn [Present] sẽ tính ngày tháng và hiện dữ liệu của tất cả thiết bị đang có hoạt động chuyển giao,  bất kể [ngày xử lý] là gì; nếu chọn [History]  thì sẽ hiện dữ liệu trong ngày được chọn.</a:t>
            </a:r>
            <a:endParaRPr lang="en-US" altLang="zh-TW" sz="10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srcRect/>
          <a:stretch>
            <a:fillRect/>
          </a:stretch>
        </p:blipFill>
        <p:spPr bwMode="auto">
          <a:xfrm>
            <a:off x="785786" y="1571612"/>
            <a:ext cx="7643834" cy="278809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矩形 4"/>
          <p:cNvSpPr/>
          <p:nvPr/>
        </p:nvSpPr>
        <p:spPr>
          <a:xfrm>
            <a:off x="0" y="928670"/>
            <a:ext cx="9144000" cy="645160"/>
          </a:xfrm>
          <a:prstGeom prst="rect">
            <a:avLst/>
          </a:prstGeom>
          <a:solidFill>
            <a:srgbClr val="99CCFF"/>
          </a:solidFill>
        </p:spPr>
        <p:txBody>
          <a:bodyPr wrap="square">
            <a:spAutoFit/>
          </a:bodyPr>
          <a:lstStyle/>
          <a:p>
            <a:r>
              <a:rPr lang="zh-TW" altLang="en-US" sz="1800" dirty="0">
                <a:ea typeface="Times New Roman" panose="02020603050405020304" pitchFamily="18" charset="0"/>
              </a:rPr>
              <a:t> 功能說明</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當設備離廠進行維修或校正時紀錄</a:t>
            </a:r>
            <a:endParaRPr lang="zh-TW" altLang="en-US" sz="1800" dirty="0">
              <a:solidFill>
                <a:schemeClr val="accent4"/>
              </a:solidFill>
              <a:ea typeface="Times New Roman" panose="02020603050405020304" pitchFamily="18" charset="0"/>
            </a:endParaRPr>
          </a:p>
          <a:p>
            <a:r>
              <a:rPr lang="en-US" altLang="zh-TW" sz="1800" dirty="0">
                <a:solidFill>
                  <a:schemeClr val="accent4"/>
                </a:solidFill>
                <a:ea typeface="Times New Roman" panose="02020603050405020304" pitchFamily="18" charset="0"/>
              </a:rPr>
              <a:t>Mô tả chức năng: Ghi lại khi thiết bị rời xưởng để sửa chữa hoặc hiệu chuẩn</a:t>
            </a:r>
            <a:endParaRPr lang="en-US" altLang="zh-TW" sz="1800" dirty="0">
              <a:solidFill>
                <a:schemeClr val="accent4"/>
              </a:solidFill>
              <a:ea typeface="Times New Roman" panose="02020603050405020304" pitchFamily="18" charset="0"/>
            </a:endParaRPr>
          </a:p>
        </p:txBody>
      </p:sp>
      <p:sp>
        <p:nvSpPr>
          <p:cNvPr id="6"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離廠紀錄作業 Ghi chép rời xưởng</a:t>
            </a:r>
            <a:endParaRPr lang="zh-TW" altLang="en-US" b="1" dirty="0">
              <a:latin typeface="Times New Roman" panose="02020603050405020304" pitchFamily="18" charset="0"/>
              <a:ea typeface="Times New Roman" panose="02020603050405020304" pitchFamily="18" charset="0"/>
            </a:endParaRPr>
          </a:p>
        </p:txBody>
      </p:sp>
      <p:sp>
        <p:nvSpPr>
          <p:cNvPr id="7" name="文字方塊 6"/>
          <p:cNvSpPr txBox="1"/>
          <p:nvPr/>
        </p:nvSpPr>
        <p:spPr>
          <a:xfrm>
            <a:off x="2071670" y="1857364"/>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查詢條件 </a:t>
            </a:r>
            <a:r>
              <a:rPr lang="en-US" altLang="zh-TW" sz="1800" b="1">
                <a:solidFill>
                  <a:srgbClr val="CC3300"/>
                </a:solidFill>
                <a:ea typeface="Times New Roman" panose="02020603050405020304" pitchFamily="18" charset="0"/>
              </a:rPr>
              <a:t>điều kiện tìm kiếm</a:t>
            </a:r>
            <a:endParaRPr lang="zh-TW" altLang="en-US" sz="1800" b="1" dirty="0">
              <a:solidFill>
                <a:srgbClr val="CC3300"/>
              </a:solidFill>
              <a:ea typeface="Times New Roman" panose="02020603050405020304" pitchFamily="18" charset="0"/>
            </a:endParaRPr>
          </a:p>
        </p:txBody>
      </p:sp>
      <p:sp>
        <p:nvSpPr>
          <p:cNvPr id="8" name="文字方塊 7"/>
          <p:cNvSpPr txBox="1"/>
          <p:nvPr/>
        </p:nvSpPr>
        <p:spPr>
          <a:xfrm>
            <a:off x="3786182" y="3643314"/>
            <a:ext cx="128588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a:t>
            </a:r>
            <a:endParaRPr lang="zh-TW" altLang="en-US" sz="1800" b="1" dirty="0">
              <a:solidFill>
                <a:srgbClr val="CC3300"/>
              </a:solidFill>
              <a:ea typeface="Times New Roman" panose="02020603050405020304" pitchFamily="18" charset="0"/>
            </a:endParaRPr>
          </a:p>
        </p:txBody>
      </p:sp>
      <p:sp>
        <p:nvSpPr>
          <p:cNvPr id="9" name="文字方塊 8"/>
          <p:cNvSpPr txBox="1"/>
          <p:nvPr/>
        </p:nvSpPr>
        <p:spPr>
          <a:xfrm>
            <a:off x="1571604" y="2857496"/>
            <a:ext cx="928694"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714348" y="4526829"/>
            <a:ext cx="7715304" cy="829945"/>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查詢：顯示離廠設備之紀錄 </a:t>
            </a:r>
            <a:r>
              <a:rPr lang="en-US" altLang="zh-TW" sz="1600" dirty="0">
                <a:solidFill>
                  <a:schemeClr val="tx1">
                    <a:lumMod val="85000"/>
                    <a:lumOff val="15000"/>
                  </a:schemeClr>
                </a:solidFill>
                <a:ea typeface="Times New Roman" panose="02020603050405020304" pitchFamily="18" charset="0"/>
              </a:rPr>
              <a:t>Tìm kiếm: hiện ghi chép thiết bị rời xưởng</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出廠類別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狀態</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為選填  </a:t>
            </a:r>
            <a:r>
              <a:rPr lang="en-US" altLang="zh-TW" sz="1600" dirty="0">
                <a:solidFill>
                  <a:schemeClr val="tx1">
                    <a:lumMod val="85000"/>
                    <a:lumOff val="15000"/>
                  </a:schemeClr>
                </a:solidFill>
                <a:ea typeface="Times New Roman" panose="02020603050405020304" pitchFamily="18" charset="0"/>
              </a:rPr>
              <a:t>[phân loại rời xưởng] và [trạng thái] là chọn điền</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出廠日期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為必填 </a:t>
            </a:r>
            <a:r>
              <a:rPr lang="en-US" altLang="zh-TW" sz="1600" dirty="0">
                <a:solidFill>
                  <a:schemeClr val="tx1">
                    <a:lumMod val="85000"/>
                    <a:lumOff val="15000"/>
                  </a:schemeClr>
                </a:solidFill>
                <a:ea typeface="Times New Roman" panose="02020603050405020304" pitchFamily="18" charset="0"/>
              </a:rPr>
              <a:t>[ ngày rời xưởng]bắt buộc điền</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離廠紀錄作業 Ghi chép rời xưởng</a:t>
            </a:r>
            <a:endParaRPr lang="zh-TW" altLang="en-US" b="1" dirty="0">
              <a:latin typeface="Times New Roman" panose="02020603050405020304" pitchFamily="18" charset="0"/>
              <a:ea typeface="Times New Roman" panose="02020603050405020304" pitchFamily="18" charset="0"/>
            </a:endParaRPr>
          </a:p>
        </p:txBody>
      </p:sp>
      <p:pic>
        <p:nvPicPr>
          <p:cNvPr id="5122" name="Picture 2"/>
          <p:cNvPicPr>
            <a:picLocks noChangeAspect="1" noChangeArrowheads="1"/>
          </p:cNvPicPr>
          <p:nvPr/>
        </p:nvPicPr>
        <p:blipFill>
          <a:blip r:embed="rId1"/>
          <a:srcRect/>
          <a:stretch>
            <a:fillRect/>
          </a:stretch>
        </p:blipFill>
        <p:spPr bwMode="auto">
          <a:xfrm>
            <a:off x="1428728" y="1357298"/>
            <a:ext cx="5429288" cy="2864532"/>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071538" y="4500570"/>
            <a:ext cx="6357982" cy="206121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新增 </a:t>
            </a:r>
            <a:r>
              <a:rPr lang="en-US" altLang="zh-TW" sz="1600" dirty="0">
                <a:solidFill>
                  <a:schemeClr val="tx1">
                    <a:lumMod val="85000"/>
                    <a:lumOff val="15000"/>
                  </a:schemeClr>
                </a:solidFill>
                <a:ea typeface="Times New Roman" panose="02020603050405020304" pitchFamily="18" charset="0"/>
              </a:rPr>
              <a:t>Thêm mới</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輸入</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設備</a:t>
            </a:r>
            <a:r>
              <a:rPr lang="en-US" altLang="zh-TW" sz="1600" dirty="0">
                <a:solidFill>
                  <a:schemeClr val="tx1">
                    <a:lumMod val="85000"/>
                    <a:lumOff val="15000"/>
                  </a:schemeClr>
                </a:solidFill>
                <a:ea typeface="Times New Roman" panose="02020603050405020304" pitchFamily="18" charset="0"/>
              </a:rPr>
              <a:t>ID]</a:t>
            </a:r>
            <a:r>
              <a:rPr lang="zh-TW" altLang="en-US" sz="1600" dirty="0">
                <a:solidFill>
                  <a:schemeClr val="tx1">
                    <a:lumMod val="85000"/>
                    <a:lumOff val="15000"/>
                  </a:schemeClr>
                </a:solidFill>
                <a:ea typeface="Times New Roman" panose="02020603050405020304" pitchFamily="18" charset="0"/>
              </a:rPr>
              <a:t>或</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設備序號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後按</a:t>
            </a:r>
            <a:r>
              <a:rPr lang="en-US" altLang="zh-TW" sz="1600" dirty="0">
                <a:solidFill>
                  <a:schemeClr val="tx1">
                    <a:lumMod val="85000"/>
                    <a:lumOff val="15000"/>
                  </a:schemeClr>
                </a:solidFill>
                <a:ea typeface="Times New Roman" panose="02020603050405020304" pitchFamily="18" charset="0"/>
              </a:rPr>
              <a:t>[Tab]</a:t>
            </a:r>
            <a:r>
              <a:rPr lang="zh-TW" altLang="en-US" sz="1600" dirty="0">
                <a:solidFill>
                  <a:schemeClr val="tx1">
                    <a:lumMod val="85000"/>
                    <a:lumOff val="15000"/>
                  </a:schemeClr>
                </a:solidFill>
                <a:ea typeface="Times New Roman" panose="02020603050405020304" pitchFamily="18" charset="0"/>
              </a:rPr>
              <a:t>鍵帶出該設備品名</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所有資料除</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備註</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外皆為必填</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儲存資料並返回查詢畫面</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Nhập [ID thiết bị] hoặc [Số thiết bị] và nhấn [Tab] để hiển thị tên sản phẩm.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(2) Tất cả dữ liệu phải được điền ngoại trừ [Ghi chú]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(3) Nhấn [xác nhận] để lưu dữ liệu và quay lại màn hình yêu cầu.</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b="1" dirty="0">
                <a:latin typeface="Times New Roman" panose="02020603050405020304" pitchFamily="18" charset="0"/>
                <a:ea typeface="Times New Roman" panose="02020603050405020304" pitchFamily="18" charset="0"/>
              </a:rPr>
              <a:t>離廠紀錄作業 Ghi chép rời xưởng</a:t>
            </a:r>
            <a:endParaRPr lang="zh-TW" altLang="en-US" b="1" dirty="0">
              <a:latin typeface="Times New Roman" panose="02020603050405020304" pitchFamily="18" charset="0"/>
              <a:ea typeface="Times New Roman" panose="02020603050405020304" pitchFamily="18" charset="0"/>
            </a:endParaRPr>
          </a:p>
        </p:txBody>
      </p:sp>
      <p:pic>
        <p:nvPicPr>
          <p:cNvPr id="6146" name="Picture 2"/>
          <p:cNvPicPr>
            <a:picLocks noChangeAspect="1" noChangeArrowheads="1"/>
          </p:cNvPicPr>
          <p:nvPr/>
        </p:nvPicPr>
        <p:blipFill>
          <a:blip r:embed="rId1"/>
          <a:srcRect/>
          <a:stretch>
            <a:fillRect/>
          </a:stretch>
        </p:blipFill>
        <p:spPr bwMode="auto">
          <a:xfrm>
            <a:off x="2143108" y="1214422"/>
            <a:ext cx="4886337" cy="3280076"/>
          </a:xfrm>
          <a:prstGeom prst="rect">
            <a:avLst/>
          </a:prstGeom>
          <a:noFill/>
          <a:ln w="9525">
            <a:noFill/>
            <a:miter lim="800000"/>
            <a:headEnd/>
            <a:tailEnd/>
          </a:ln>
          <a:effectLst/>
        </p:spPr>
      </p:pic>
      <p:sp>
        <p:nvSpPr>
          <p:cNvPr id="6" name="矩形 5"/>
          <p:cNvSpPr/>
          <p:nvPr/>
        </p:nvSpPr>
        <p:spPr>
          <a:xfrm>
            <a:off x="1142976" y="4857760"/>
            <a:ext cx="7143800" cy="1814830"/>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pPr marL="342900" indent="-342900"/>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編輯：只有狀態為</a:t>
            </a:r>
            <a:r>
              <a:rPr lang="en-US" altLang="zh-TW" sz="1600" dirty="0">
                <a:solidFill>
                  <a:schemeClr val="tx1">
                    <a:lumMod val="85000"/>
                    <a:lumOff val="15000"/>
                  </a:schemeClr>
                </a:solidFill>
                <a:ea typeface="Times New Roman" panose="02020603050405020304" pitchFamily="18" charset="0"/>
              </a:rPr>
              <a:t>[Open]</a:t>
            </a:r>
            <a:r>
              <a:rPr lang="zh-TW" altLang="en-US" sz="1600" dirty="0">
                <a:solidFill>
                  <a:schemeClr val="tx1">
                    <a:lumMod val="85000"/>
                    <a:lumOff val="15000"/>
                  </a:schemeClr>
                </a:solidFill>
                <a:ea typeface="Times New Roman" panose="02020603050405020304" pitchFamily="18" charset="0"/>
              </a:rPr>
              <a:t>方可編輯，選取一筆資料按</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編輯</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鈕彈出編輯畫面</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若勾選</a:t>
            </a:r>
            <a:r>
              <a:rPr lang="en-US" altLang="zh-TW" sz="1600" dirty="0">
                <a:solidFill>
                  <a:schemeClr val="tx1">
                    <a:lumMod val="85000"/>
                    <a:lumOff val="15000"/>
                  </a:schemeClr>
                </a:solidFill>
                <a:ea typeface="Times New Roman" panose="02020603050405020304" pitchFamily="18" charset="0"/>
              </a:rPr>
              <a:t>[Close]</a:t>
            </a:r>
            <a:r>
              <a:rPr lang="zh-TW" altLang="en-US" sz="1600" dirty="0">
                <a:solidFill>
                  <a:schemeClr val="tx1">
                    <a:lumMod val="85000"/>
                    <a:lumOff val="15000"/>
                  </a:schemeClr>
                </a:solidFill>
                <a:ea typeface="Times New Roman" panose="02020603050405020304" pitchFamily="18" charset="0"/>
              </a:rPr>
              <a:t>則</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返廠日期</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及</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簽收人員</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為必填，且將狀態改為</a:t>
            </a:r>
            <a:r>
              <a:rPr lang="en-US" altLang="zh-TW" sz="1600" dirty="0">
                <a:solidFill>
                  <a:schemeClr val="tx1">
                    <a:lumMod val="85000"/>
                    <a:lumOff val="15000"/>
                  </a:schemeClr>
                </a:solidFill>
                <a:ea typeface="Times New Roman" panose="02020603050405020304" pitchFamily="18" charset="0"/>
              </a:rPr>
              <a:t>[Close]</a:t>
            </a:r>
            <a:r>
              <a:rPr lang="zh-TW" altLang="en-US" sz="1600" dirty="0">
                <a:solidFill>
                  <a:schemeClr val="tx1">
                    <a:lumMod val="85000"/>
                    <a:lumOff val="15000"/>
                  </a:schemeClr>
                </a:solidFill>
                <a:ea typeface="Times New Roman" panose="02020603050405020304" pitchFamily="18" charset="0"/>
              </a:rPr>
              <a:t>後</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不可編輯</a:t>
            </a:r>
            <a:endParaRPr lang="zh-TW" altLang="en-US"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3. Chỉnh sửa: Chỉ khi trạng thái là [open] mới đc chỉnh sửa, chọn một  dữ liệu và nhấn nút [Chỉnh sửa] để bật màn hình chỉnh sửa. </a:t>
            </a:r>
            <a:endParaRPr lang="en-US" altLang="zh-TW" sz="1600" dirty="0">
              <a:solidFill>
                <a:schemeClr val="tx1">
                  <a:lumMod val="85000"/>
                  <a:lumOff val="15000"/>
                </a:schemeClr>
              </a:solidFill>
              <a:ea typeface="Times New Roman" panose="02020603050405020304" pitchFamily="18" charset="0"/>
            </a:endParaRPr>
          </a:p>
          <a:p>
            <a:pPr marL="342900" indent="-342900"/>
            <a:r>
              <a:rPr lang="en-US" altLang="zh-TW" sz="1600" dirty="0">
                <a:solidFill>
                  <a:schemeClr val="tx1">
                    <a:lumMod val="85000"/>
                    <a:lumOff val="15000"/>
                  </a:schemeClr>
                </a:solidFill>
                <a:ea typeface="Times New Roman" panose="02020603050405020304" pitchFamily="18" charset="0"/>
              </a:rPr>
              <a:t>(1) Nếu chọn [Close], thì bắt buộc điền [Ngày về] và [Người ký nhận] , trạng thái sau khi được thay đổi thành [Close] thì không thể chỉnh sửa</a:t>
            </a:r>
            <a:endParaRPr lang="en-US" altLang="zh-TW"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1472" y="2857496"/>
            <a:ext cx="7929618" cy="857256"/>
          </a:xfrm>
        </p:spPr>
        <p:txBody>
          <a:bodyPr/>
          <a:lstStyle/>
          <a:p>
            <a:pPr algn="ctr">
              <a:buNone/>
            </a:pPr>
            <a:r>
              <a:rPr lang="en-US" altLang="zh-TW" sz="4400" dirty="0">
                <a:latin typeface="Calibri" panose="020F0502020204030204" pitchFamily="34" charset="0"/>
                <a:cs typeface="Calibri" panose="020F0502020204030204" pitchFamily="34" charset="0"/>
              </a:rPr>
              <a:t>Thanks !!</a:t>
            </a:r>
            <a:endParaRPr lang="zh-TW" altLang="en-US" sz="44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400" b="1" dirty="0">
                <a:latin typeface="Times New Roman" panose="02020603050405020304" pitchFamily="18" charset="0"/>
                <a:ea typeface="Times New Roman" panose="02020603050405020304" pitchFamily="18" charset="0"/>
              </a:rPr>
              <a:t>儀校室訊息 </a:t>
            </a:r>
            <a:r>
              <a:rPr lang="en-US" altLang="zh-TW" sz="2400" b="1" dirty="0" err="1">
                <a:latin typeface="Times New Roman" panose="02020603050405020304" pitchFamily="18" charset="0"/>
                <a:ea typeface="Times New Roman" panose="02020603050405020304" pitchFamily="18" charset="0"/>
              </a:rPr>
              <a:t>Thông</a:t>
            </a:r>
            <a:r>
              <a:rPr lang="en-US" altLang="zh-TW" sz="2400" b="1" dirty="0">
                <a:latin typeface="Times New Roman" panose="02020603050405020304" pitchFamily="18" charset="0"/>
                <a:ea typeface="Times New Roman" panose="02020603050405020304" pitchFamily="18" charset="0"/>
              </a:rPr>
              <a:t> tin </a:t>
            </a:r>
            <a:r>
              <a:rPr lang="en-US" altLang="zh-TW" sz="2400" b="1" dirty="0" err="1">
                <a:latin typeface="Times New Roman" panose="02020603050405020304" pitchFamily="18" charset="0"/>
                <a:ea typeface="Times New Roman" panose="02020603050405020304" pitchFamily="18" charset="0"/>
              </a:rPr>
              <a:t>phòng</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hiệu</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chuẩn</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thiết</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bị</a:t>
            </a:r>
            <a:endParaRPr lang="zh-TW" altLang="en-US" sz="2400" b="1" dirty="0">
              <a:latin typeface="Times New Roman" panose="02020603050405020304" pitchFamily="18" charset="0"/>
              <a:ea typeface="Times New Roman" panose="02020603050405020304" pitchFamily="18" charset="0"/>
            </a:endParaRPr>
          </a:p>
        </p:txBody>
      </p:sp>
      <p:pic>
        <p:nvPicPr>
          <p:cNvPr id="28674" name="Picture 2"/>
          <p:cNvPicPr>
            <a:picLocks noChangeAspect="1" noChangeArrowheads="1"/>
          </p:cNvPicPr>
          <p:nvPr/>
        </p:nvPicPr>
        <p:blipFill>
          <a:blip r:embed="rId1"/>
          <a:srcRect/>
          <a:stretch>
            <a:fillRect/>
          </a:stretch>
        </p:blipFill>
        <p:spPr bwMode="auto">
          <a:xfrm>
            <a:off x="1643041" y="1285860"/>
            <a:ext cx="5732745" cy="3643338"/>
          </a:xfrm>
          <a:prstGeom prst="rect">
            <a:avLst/>
          </a:prstGeom>
          <a:noFill/>
          <a:ln w="9525">
            <a:noFill/>
            <a:miter lim="800000"/>
            <a:headEnd/>
            <a:tailEnd/>
          </a:ln>
          <a:effectLst/>
        </p:spPr>
      </p:pic>
      <p:sp>
        <p:nvSpPr>
          <p:cNvPr id="6" name="矩形 5"/>
          <p:cNvSpPr/>
          <p:nvPr/>
        </p:nvSpPr>
        <p:spPr>
          <a:xfrm>
            <a:off x="1643042" y="5214950"/>
            <a:ext cx="5715040" cy="1323439"/>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 </a:t>
            </a:r>
            <a:r>
              <a:rPr lang="zh-TW" altLang="en-US" sz="1600" dirty="0">
                <a:solidFill>
                  <a:schemeClr val="tx1">
                    <a:lumMod val="85000"/>
                    <a:lumOff val="15000"/>
                  </a:schemeClr>
                </a:solidFill>
                <a:ea typeface="Times New Roman" panose="02020603050405020304" pitchFamily="18" charset="0"/>
              </a:rPr>
              <a:t>新增 </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主旨及內容為必填  </a:t>
            </a:r>
            <a:r>
              <a:rPr lang="en-US" altLang="zh-TW" sz="1600" dirty="0" err="1">
                <a:solidFill>
                  <a:schemeClr val="tx1">
                    <a:lumMod val="85000"/>
                    <a:lumOff val="15000"/>
                  </a:schemeClr>
                </a:solidFill>
                <a:ea typeface="Times New Roman" panose="02020603050405020304" pitchFamily="18" charset="0"/>
              </a:rPr>
              <a:t>Chủ</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đề</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và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nội</a:t>
            </a:r>
            <a:r>
              <a:rPr lang="en-US" altLang="zh-TW" sz="1600" dirty="0">
                <a:solidFill>
                  <a:schemeClr val="tx1">
                    <a:lumMod val="85000"/>
                    <a:lumOff val="15000"/>
                  </a:schemeClr>
                </a:solidFill>
                <a:ea typeface="Times New Roman" panose="02020603050405020304" pitchFamily="18" charset="0"/>
              </a:rPr>
              <a:t> dung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鈕儲存資料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不儲存資料返回查詢畫面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không</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r>
              <a:rPr lang="en-US" altLang="zh-TW" sz="1600" dirty="0">
                <a:solidFill>
                  <a:schemeClr val="tx1">
                    <a:lumMod val="85000"/>
                    <a:lumOff val="15000"/>
                  </a:schemeClr>
                </a:solidFill>
                <a:ea typeface="Times New Roman" panose="02020603050405020304" pitchFamily="18" charset="0"/>
              </a:rPr>
              <a:t>, quay </a:t>
            </a:r>
            <a:r>
              <a:rPr lang="en-US" altLang="zh-TW" sz="1600" dirty="0" err="1">
                <a:solidFill>
                  <a:schemeClr val="tx1">
                    <a:lumMod val="85000"/>
                    <a:lumOff val="15000"/>
                  </a:schemeClr>
                </a:solidFill>
                <a:ea typeface="Times New Roman" panose="02020603050405020304" pitchFamily="18" charset="0"/>
              </a:rPr>
              <a:t>lại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giao</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diện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儀校室訊息</a:t>
            </a:r>
            <a:r>
              <a:rPr lang="en-US" altLang="zh-TW" sz="2800" b="1" dirty="0" err="1">
                <a:latin typeface="Times New Roman" panose="02020603050405020304" pitchFamily="18" charset="0"/>
                <a:ea typeface="Times New Roman" panose="02020603050405020304" pitchFamily="18" charset="0"/>
              </a:rPr>
              <a:t>Thông</a:t>
            </a:r>
            <a:r>
              <a:rPr lang="en-US" altLang="zh-TW" sz="2800" b="1" dirty="0">
                <a:latin typeface="Times New Roman" panose="02020603050405020304" pitchFamily="18" charset="0"/>
                <a:ea typeface="Times New Roman" panose="02020603050405020304" pitchFamily="18" charset="0"/>
              </a:rPr>
              <a:t> tin </a:t>
            </a:r>
            <a:r>
              <a:rPr lang="en-US" altLang="zh-TW" sz="2800" b="1" dirty="0" err="1">
                <a:latin typeface="Times New Roman" panose="02020603050405020304" pitchFamily="18" charset="0"/>
                <a:ea typeface="Times New Roman" panose="02020603050405020304" pitchFamily="18" charset="0"/>
              </a:rPr>
              <a:t>phòng</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hiệu</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chuẩn</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thiết</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bị</a:t>
            </a:r>
            <a:endParaRPr lang="zh-TW" altLang="en-US" sz="2800" b="1" dirty="0">
              <a:latin typeface="Times New Roman" panose="02020603050405020304" pitchFamily="18" charset="0"/>
              <a:ea typeface="Times New Roman" panose="02020603050405020304" pitchFamily="18" charset="0"/>
            </a:endParaRPr>
          </a:p>
        </p:txBody>
      </p:sp>
      <p:sp>
        <p:nvSpPr>
          <p:cNvPr id="5" name="矩形 4"/>
          <p:cNvSpPr/>
          <p:nvPr/>
        </p:nvSpPr>
        <p:spPr>
          <a:xfrm>
            <a:off x="1571604" y="5143512"/>
            <a:ext cx="5857916" cy="1323439"/>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2. </a:t>
            </a:r>
            <a:r>
              <a:rPr lang="zh-TW" altLang="en-US" sz="1600" dirty="0">
                <a:solidFill>
                  <a:schemeClr val="tx1">
                    <a:lumMod val="85000"/>
                    <a:lumOff val="15000"/>
                  </a:schemeClr>
                </a:solidFill>
                <a:ea typeface="Times New Roman" panose="02020603050405020304" pitchFamily="18" charset="0"/>
              </a:rPr>
              <a:t>編輯 </a:t>
            </a:r>
            <a:r>
              <a:rPr lang="en-US" altLang="zh-TW" sz="1600" dirty="0" err="1">
                <a:solidFill>
                  <a:schemeClr val="tx1">
                    <a:lumMod val="85000"/>
                    <a:lumOff val="15000"/>
                  </a:schemeClr>
                </a:solidFill>
                <a:ea typeface="Times New Roman" panose="02020603050405020304" pitchFamily="18" charset="0"/>
              </a:rPr>
              <a:t>Biên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tập</a:t>
            </a:r>
            <a:br>
              <a:rPr lang="en-US" altLang="zh-TW" sz="1600" dirty="0">
                <a:solidFill>
                  <a:schemeClr val="tx1">
                    <a:lumMod val="85000"/>
                    <a:lumOff val="15000"/>
                  </a:schemeClr>
                </a:solidFill>
                <a:ea typeface="Times New Roman" panose="02020603050405020304" pitchFamily="18" charset="0"/>
              </a:rPr>
            </a:br>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主旨及內容為必填 </a:t>
            </a:r>
            <a:r>
              <a:rPr lang="en-US" altLang="zh-TW" sz="1600" dirty="0" err="1">
                <a:solidFill>
                  <a:schemeClr val="tx1">
                    <a:lumMod val="85000"/>
                    <a:lumOff val="15000"/>
                  </a:schemeClr>
                </a:solidFill>
                <a:ea typeface="Times New Roman" panose="02020603050405020304" pitchFamily="18" charset="0"/>
              </a:rPr>
              <a:t>Chủ</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đề</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và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nội</a:t>
            </a:r>
            <a:r>
              <a:rPr lang="en-US" altLang="zh-TW" sz="1600" dirty="0">
                <a:solidFill>
                  <a:schemeClr val="tx1">
                    <a:lumMod val="85000"/>
                    <a:lumOff val="15000"/>
                  </a:schemeClr>
                </a:solidFill>
                <a:ea typeface="Times New Roman" panose="02020603050405020304" pitchFamily="18" charset="0"/>
              </a:rPr>
              <a:t> dung </a:t>
            </a:r>
            <a:r>
              <a:rPr lang="en-US" altLang="zh-TW" sz="1600" dirty="0" err="1">
                <a:solidFill>
                  <a:schemeClr val="tx1">
                    <a:lumMod val="85000"/>
                    <a:lumOff val="15000"/>
                  </a:schemeClr>
                </a:solidFill>
                <a:ea typeface="Times New Roman" panose="02020603050405020304" pitchFamily="18" charset="0"/>
              </a:rPr>
              <a:t>bắt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buộc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điền</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確定</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鈕儲存資料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(3)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不儲存資料返回查詢畫面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không</a:t>
            </a:r>
            <a:r>
              <a:rPr lang="en-US" altLang="zh-TW" sz="1600" dirty="0">
                <a:solidFill>
                  <a:schemeClr val="tx1">
                    <a:lumMod val="85000"/>
                    <a:lumOff val="15000"/>
                  </a:schemeClr>
                </a:solidFill>
                <a:ea typeface="Times New Roman" panose="02020603050405020304" pitchFamily="18" charset="0"/>
              </a:rPr>
              <a:t> l</a:t>
            </a:r>
            <a:r>
              <a:rPr lang="vi-VN" altLang="zh-TW" sz="1600" dirty="0">
                <a:solidFill>
                  <a:schemeClr val="tx1">
                    <a:lumMod val="85000"/>
                    <a:lumOff val="15000"/>
                  </a:schemeClr>
                </a:solidFill>
                <a:ea typeface="Times New Roman" panose="02020603050405020304" pitchFamily="18" charset="0"/>
              </a:rPr>
              <a:t>ư</a:t>
            </a:r>
            <a:r>
              <a:rPr lang="en-US" altLang="zh-TW" sz="1600" dirty="0">
                <a:solidFill>
                  <a:schemeClr val="tx1">
                    <a:lumMod val="85000"/>
                    <a:lumOff val="15000"/>
                  </a:schemeClr>
                </a:solidFill>
                <a:ea typeface="Times New Roman" panose="02020603050405020304" pitchFamily="18" charset="0"/>
              </a:rPr>
              <a:t>u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r>
              <a:rPr lang="en-US" altLang="zh-TW" sz="1600" dirty="0">
                <a:solidFill>
                  <a:schemeClr val="tx1">
                    <a:lumMod val="85000"/>
                    <a:lumOff val="15000"/>
                  </a:schemeClr>
                </a:solidFill>
                <a:ea typeface="Times New Roman" panose="02020603050405020304" pitchFamily="18" charset="0"/>
              </a:rPr>
              <a:t>, quay </a:t>
            </a:r>
            <a:r>
              <a:rPr lang="en-US" altLang="zh-TW" sz="1600" dirty="0" err="1">
                <a:solidFill>
                  <a:schemeClr val="tx1">
                    <a:lumMod val="85000"/>
                    <a:lumOff val="15000"/>
                  </a:schemeClr>
                </a:solidFill>
                <a:ea typeface="Times New Roman" panose="02020603050405020304" pitchFamily="18" charset="0"/>
              </a:rPr>
              <a:t>lại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giao</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diện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zh-TW" altLang="en-US" sz="1600" dirty="0">
              <a:solidFill>
                <a:schemeClr val="tx1">
                  <a:lumMod val="85000"/>
                  <a:lumOff val="15000"/>
                </a:schemeClr>
              </a:solidFill>
              <a:ea typeface="Times New Roman" panose="02020603050405020304" pitchFamily="18" charset="0"/>
            </a:endParaRPr>
          </a:p>
        </p:txBody>
      </p:sp>
      <p:pic>
        <p:nvPicPr>
          <p:cNvPr id="29698" name="Picture 2"/>
          <p:cNvPicPr>
            <a:picLocks noChangeAspect="1" noChangeArrowheads="1"/>
          </p:cNvPicPr>
          <p:nvPr/>
        </p:nvPicPr>
        <p:blipFill>
          <a:blip r:embed="rId1"/>
          <a:srcRect/>
          <a:stretch>
            <a:fillRect/>
          </a:stretch>
        </p:blipFill>
        <p:spPr bwMode="auto">
          <a:xfrm>
            <a:off x="1571604" y="1285860"/>
            <a:ext cx="5885851" cy="373380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p:nvPr>
        </p:nvSpPr>
        <p:spPr>
          <a:xfrm>
            <a:off x="785786" y="304800"/>
            <a:ext cx="7672414" cy="609600"/>
          </a:xfrm>
        </p:spPr>
        <p:txBody>
          <a:bodyPr/>
          <a:lstStyle/>
          <a:p>
            <a:r>
              <a:rPr lang="zh-TW" altLang="en-US" sz="2800" b="1" dirty="0">
                <a:latin typeface="Times New Roman" panose="02020603050405020304" pitchFamily="18" charset="0"/>
                <a:ea typeface="Times New Roman" panose="02020603050405020304" pitchFamily="18" charset="0"/>
              </a:rPr>
              <a:t>儀校室訊息</a:t>
            </a:r>
            <a:r>
              <a:rPr lang="en-US" altLang="zh-TW" sz="2800" b="1" dirty="0" err="1">
                <a:latin typeface="Times New Roman" panose="02020603050405020304" pitchFamily="18" charset="0"/>
                <a:ea typeface="Times New Roman" panose="02020603050405020304" pitchFamily="18" charset="0"/>
              </a:rPr>
              <a:t>Thông</a:t>
            </a:r>
            <a:r>
              <a:rPr lang="en-US" altLang="zh-TW" sz="2800" b="1" dirty="0">
                <a:latin typeface="Times New Roman" panose="02020603050405020304" pitchFamily="18" charset="0"/>
                <a:ea typeface="Times New Roman" panose="02020603050405020304" pitchFamily="18" charset="0"/>
              </a:rPr>
              <a:t> tin </a:t>
            </a:r>
            <a:r>
              <a:rPr lang="en-US" altLang="zh-TW" sz="2800" b="1" dirty="0" err="1">
                <a:latin typeface="Times New Roman" panose="02020603050405020304" pitchFamily="18" charset="0"/>
                <a:ea typeface="Times New Roman" panose="02020603050405020304" pitchFamily="18" charset="0"/>
              </a:rPr>
              <a:t>phòng</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hiệu</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chuẩn</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thiết</a:t>
            </a:r>
            <a:r>
              <a:rPr lang="en-US" altLang="zh-TW" sz="2800" b="1" dirty="0">
                <a:latin typeface="Times New Roman" panose="02020603050405020304" pitchFamily="18" charset="0"/>
                <a:ea typeface="Times New Roman" panose="02020603050405020304" pitchFamily="18" charset="0"/>
              </a:rPr>
              <a:t> </a:t>
            </a:r>
            <a:r>
              <a:rPr lang="en-US" altLang="zh-TW" sz="2800" b="1" dirty="0" err="1">
                <a:latin typeface="Times New Roman" panose="02020603050405020304" pitchFamily="18" charset="0"/>
                <a:ea typeface="Times New Roman" panose="02020603050405020304" pitchFamily="18" charset="0"/>
              </a:rPr>
              <a:t>bị</a:t>
            </a:r>
            <a:endParaRPr lang="zh-TW" altLang="en-US" sz="2800" b="1" dirty="0">
              <a:latin typeface="Times New Roman" panose="02020603050405020304" pitchFamily="18" charset="0"/>
              <a:ea typeface="Times New Roman" panose="02020603050405020304" pitchFamily="18" charset="0"/>
            </a:endParaRPr>
          </a:p>
        </p:txBody>
      </p:sp>
      <p:pic>
        <p:nvPicPr>
          <p:cNvPr id="30722" name="Picture 2"/>
          <p:cNvPicPr>
            <a:picLocks noChangeAspect="1" noChangeArrowheads="1"/>
          </p:cNvPicPr>
          <p:nvPr/>
        </p:nvPicPr>
        <p:blipFill>
          <a:blip r:embed="rId1"/>
          <a:srcRect/>
          <a:stretch>
            <a:fillRect/>
          </a:stretch>
        </p:blipFill>
        <p:spPr bwMode="auto">
          <a:xfrm>
            <a:off x="2928926" y="2143116"/>
            <a:ext cx="3324225" cy="1352550"/>
          </a:xfrm>
          <a:prstGeom prst="rect">
            <a:avLst/>
          </a:prstGeom>
          <a:noFill/>
          <a:ln w="9525">
            <a:noFill/>
            <a:miter lim="800000"/>
            <a:headEnd/>
            <a:tailEnd/>
          </a:ln>
          <a:effectLst/>
        </p:spPr>
      </p:pic>
      <p:sp>
        <p:nvSpPr>
          <p:cNvPr id="6" name="矩形 5"/>
          <p:cNvSpPr/>
          <p:nvPr/>
        </p:nvSpPr>
        <p:spPr>
          <a:xfrm>
            <a:off x="2285984" y="3714752"/>
            <a:ext cx="4786346" cy="1077218"/>
          </a:xfrm>
          <a:prstGeom prst="rect">
            <a:avLst/>
          </a:prstGeom>
          <a:ln>
            <a:solidFill>
              <a:schemeClr val="bg2"/>
            </a:solidFill>
          </a:ln>
          <a:effectLst>
            <a:outerShdw blurRad="50800" dist="38100" dir="10800000" algn="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3. </a:t>
            </a:r>
            <a:r>
              <a:rPr lang="zh-TW" altLang="en-US" sz="1600" dirty="0">
                <a:solidFill>
                  <a:schemeClr val="tx1">
                    <a:lumMod val="85000"/>
                    <a:lumOff val="15000"/>
                  </a:schemeClr>
                </a:solidFill>
                <a:ea typeface="Times New Roman" panose="02020603050405020304" pitchFamily="18" charset="0"/>
              </a:rPr>
              <a:t>刪除 </a:t>
            </a:r>
            <a:r>
              <a:rPr lang="en-US" altLang="zh-TW" sz="1600" dirty="0" err="1">
                <a:solidFill>
                  <a:schemeClr val="tx1">
                    <a:lumMod val="85000"/>
                    <a:lumOff val="15000"/>
                  </a:schemeClr>
                </a:solidFill>
                <a:ea typeface="Times New Roman" panose="02020603050405020304" pitchFamily="18" charset="0"/>
              </a:rPr>
              <a:t>Xóa</a:t>
            </a:r>
            <a:endParaRPr lang="en-US" altLang="zh-TW" sz="1600" dirty="0">
              <a:solidFill>
                <a:schemeClr val="tx1">
                  <a:lumMod val="85000"/>
                  <a:lumOff val="15000"/>
                </a:schemeClr>
              </a:solidFill>
              <a:ea typeface="Times New Roman" panose="02020603050405020304" pitchFamily="18" charset="0"/>
            </a:endParaRPr>
          </a:p>
          <a:p>
            <a:r>
              <a:rPr lang="zh-TW" altLang="en-US" sz="1600" dirty="0">
                <a:solidFill>
                  <a:schemeClr val="tx1">
                    <a:lumMod val="85000"/>
                    <a:lumOff val="15000"/>
                  </a:schemeClr>
                </a:solidFill>
                <a:ea typeface="Times New Roman" panose="02020603050405020304" pitchFamily="18" charset="0"/>
              </a:rPr>
              <a:t>     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確認</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鈕後確認刪除，點選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取消</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鈕取消刪除</a:t>
            </a:r>
            <a:endParaRPr lang="en-US" altLang="zh-TW" sz="1600" dirty="0">
              <a:solidFill>
                <a:schemeClr val="tx1">
                  <a:lumMod val="85000"/>
                  <a:lumOff val="15000"/>
                </a:schemeClr>
              </a:solidFill>
              <a:ea typeface="Times New Roman" panose="02020603050405020304" pitchFamily="18" charset="0"/>
            </a:endParaRPr>
          </a:p>
          <a:p>
            <a:r>
              <a:rPr lang="en-US" altLang="zh-TW" sz="1600" dirty="0" err="1">
                <a:solidFill>
                  <a:schemeClr val="tx1">
                    <a:lumMod val="85000"/>
                    <a:lumOff val="15000"/>
                  </a:schemeClr>
                </a:solidFill>
                <a:ea typeface="Times New Roman" panose="02020603050405020304" pitchFamily="18" charset="0"/>
              </a:rPr>
              <a:t>Ấn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xác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nhận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xóa</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để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hủy</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xóa</a:t>
            </a:r>
            <a:endParaRPr lang="zh-TW" altLang="en-US" sz="1600" dirty="0">
              <a:solidFill>
                <a:schemeClr val="tx1">
                  <a:lumMod val="85000"/>
                  <a:lumOff val="15000"/>
                </a:schemeClr>
              </a:solidFill>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2400" b="1" dirty="0">
                <a:latin typeface="Times New Roman" panose="02020603050405020304" pitchFamily="18" charset="0"/>
                <a:ea typeface="Times New Roman" panose="02020603050405020304" pitchFamily="18" charset="0"/>
              </a:rPr>
              <a:t>廠商資料設定 </a:t>
            </a:r>
            <a:r>
              <a:rPr lang="en-US" altLang="zh-TW" sz="2400" b="1" dirty="0" err="1">
                <a:latin typeface="Times New Roman" panose="02020603050405020304" pitchFamily="18" charset="0"/>
                <a:ea typeface="Times New Roman" panose="02020603050405020304" pitchFamily="18" charset="0"/>
              </a:rPr>
              <a:t>Cài</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đặt</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hồ</a:t>
            </a:r>
            <a:r>
              <a:rPr lang="en-US" altLang="zh-TW" sz="2400" b="1" dirty="0">
                <a:latin typeface="Times New Roman" panose="02020603050405020304" pitchFamily="18" charset="0"/>
                <a:ea typeface="Times New Roman" panose="02020603050405020304" pitchFamily="18" charset="0"/>
              </a:rPr>
              <a:t> s</a:t>
            </a:r>
            <a:r>
              <a:rPr lang="vi-VN" altLang="zh-TW" sz="2400" b="1" dirty="0">
                <a:latin typeface="Times New Roman" panose="02020603050405020304" pitchFamily="18" charset="0"/>
                <a:ea typeface="Times New Roman" panose="02020603050405020304" pitchFamily="18" charset="0"/>
              </a:rPr>
              <a:t>ơ</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nhà</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cung</a:t>
            </a:r>
            <a:r>
              <a:rPr lang="en-US" altLang="zh-TW" sz="2400" b="1" dirty="0">
                <a:latin typeface="Times New Roman" panose="02020603050405020304" pitchFamily="18" charset="0"/>
                <a:ea typeface="Times New Roman" panose="02020603050405020304" pitchFamily="18" charset="0"/>
              </a:rPr>
              <a:t> </a:t>
            </a:r>
            <a:r>
              <a:rPr lang="en-US" altLang="zh-TW" sz="2400" b="1" dirty="0" err="1">
                <a:latin typeface="Times New Roman" panose="02020603050405020304" pitchFamily="18" charset="0"/>
                <a:ea typeface="Times New Roman" panose="02020603050405020304" pitchFamily="18" charset="0"/>
              </a:rPr>
              <a:t>cấp</a:t>
            </a:r>
            <a:endParaRPr lang="zh-TW" altLang="en-US" sz="2400" b="1" dirty="0">
              <a:latin typeface="Times New Roman" panose="02020603050405020304" pitchFamily="18" charset="0"/>
              <a:ea typeface="Times New Roman" panose="02020603050405020304" pitchFamily="18" charset="0"/>
            </a:endParaRPr>
          </a:p>
        </p:txBody>
      </p:sp>
      <p:pic>
        <p:nvPicPr>
          <p:cNvPr id="31746" name="Picture 2"/>
          <p:cNvPicPr>
            <a:picLocks noChangeAspect="1" noChangeArrowheads="1"/>
          </p:cNvPicPr>
          <p:nvPr/>
        </p:nvPicPr>
        <p:blipFill>
          <a:blip r:embed="rId1"/>
          <a:srcRect/>
          <a:stretch>
            <a:fillRect/>
          </a:stretch>
        </p:blipFill>
        <p:spPr bwMode="auto">
          <a:xfrm>
            <a:off x="1214414" y="1655192"/>
            <a:ext cx="6719906" cy="3352103"/>
          </a:xfrm>
          <a:prstGeom prst="rect">
            <a:avLst/>
          </a:prstGeom>
          <a:noFill/>
          <a:ln w="9525">
            <a:noFill/>
            <a:miter lim="800000"/>
            <a:headEnd/>
            <a:tailEnd/>
          </a:ln>
          <a:effectLst/>
        </p:spPr>
      </p:pic>
      <p:sp>
        <p:nvSpPr>
          <p:cNvPr id="5" name="文字方塊 4"/>
          <p:cNvSpPr txBox="1"/>
          <p:nvPr/>
        </p:nvSpPr>
        <p:spPr>
          <a:xfrm>
            <a:off x="2071670" y="2643182"/>
            <a:ext cx="3508442" cy="369332"/>
          </a:xfrm>
          <a:prstGeom prst="rect">
            <a:avLst/>
          </a:prstGeom>
          <a:noFill/>
        </p:spPr>
        <p:txBody>
          <a:bodyPr wrap="square" rtlCol="0">
            <a:spAutoFit/>
          </a:bodyPr>
          <a:lstStyle/>
          <a:p>
            <a:r>
              <a:rPr lang="zh-TW" altLang="en-US" sz="1800" b="1" dirty="0">
                <a:solidFill>
                  <a:srgbClr val="CC3300"/>
                </a:solidFill>
                <a:ea typeface="Times New Roman" panose="02020603050405020304" pitchFamily="18" charset="0"/>
              </a:rPr>
              <a:t>功能列 </a:t>
            </a:r>
            <a:r>
              <a:rPr lang="en-US" altLang="zh-TW" sz="1800" b="1" dirty="0" err="1">
                <a:solidFill>
                  <a:srgbClr val="CC3300"/>
                </a:solidFill>
                <a:ea typeface="Times New Roman" panose="02020603050405020304" pitchFamily="18" charset="0"/>
              </a:rPr>
              <a:t>thanh</a:t>
            </a:r>
            <a:r>
              <a:rPr lang="en-US" altLang="zh-TW" sz="1800" b="1" dirty="0">
                <a:solidFill>
                  <a:srgbClr val="CC3300"/>
                </a:solidFill>
                <a:ea typeface="Times New Roman" panose="02020603050405020304" pitchFamily="18" charset="0"/>
              </a:rPr>
              <a:t> </a:t>
            </a:r>
            <a:r>
              <a:rPr lang="en-US" altLang="zh-TW" sz="1800" b="1" dirty="0" err="1">
                <a:solidFill>
                  <a:srgbClr val="CC3300"/>
                </a:solidFill>
                <a:ea typeface="Times New Roman" panose="02020603050405020304" pitchFamily="18" charset="0"/>
              </a:rPr>
              <a:t>chức</a:t>
            </a:r>
            <a:r>
              <a:rPr lang="en-US" altLang="zh-TW" sz="1800" b="1" dirty="0">
                <a:solidFill>
                  <a:srgbClr val="CC3300"/>
                </a:solidFill>
                <a:ea typeface="Times New Roman" panose="02020603050405020304" pitchFamily="18" charset="0"/>
              </a:rPr>
              <a:t> </a:t>
            </a:r>
            <a:r>
              <a:rPr lang="en-US" altLang="zh-TW" sz="1800" b="1" dirty="0" err="1">
                <a:solidFill>
                  <a:srgbClr val="CC3300"/>
                </a:solidFill>
                <a:ea typeface="Times New Roman" panose="02020603050405020304" pitchFamily="18" charset="0"/>
              </a:rPr>
              <a:t>năng</a:t>
            </a:r>
            <a:endParaRPr lang="zh-TW" altLang="en-US" sz="1800" b="1" dirty="0">
              <a:solidFill>
                <a:srgbClr val="CC3300"/>
              </a:solidFill>
              <a:ea typeface="Times New Roman" panose="02020603050405020304" pitchFamily="18" charset="0"/>
            </a:endParaRPr>
          </a:p>
        </p:txBody>
      </p:sp>
      <p:sp>
        <p:nvSpPr>
          <p:cNvPr id="6" name="文字方塊 5"/>
          <p:cNvSpPr txBox="1"/>
          <p:nvPr/>
        </p:nvSpPr>
        <p:spPr>
          <a:xfrm>
            <a:off x="6500826" y="3071810"/>
            <a:ext cx="1285884" cy="923330"/>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dirty="0" err="1">
                <a:solidFill>
                  <a:srgbClr val="CC3300"/>
                </a:solidFill>
                <a:ea typeface="Times New Roman" panose="02020603050405020304" pitchFamily="18" charset="0"/>
              </a:rPr>
              <a:t>nội</a:t>
            </a:r>
            <a:r>
              <a:rPr lang="en-US" altLang="zh-TW" sz="1800" b="1" dirty="0">
                <a:solidFill>
                  <a:srgbClr val="CC3300"/>
                </a:solidFill>
                <a:ea typeface="Times New Roman" panose="02020603050405020304" pitchFamily="18" charset="0"/>
              </a:rPr>
              <a:t> dung chi </a:t>
            </a:r>
            <a:r>
              <a:rPr lang="en-US" altLang="zh-TW" sz="1800" b="1" dirty="0" err="1">
                <a:solidFill>
                  <a:srgbClr val="CC3300"/>
                </a:solidFill>
                <a:ea typeface="Times New Roman" panose="02020603050405020304" pitchFamily="18" charset="0"/>
              </a:rPr>
              <a:t>tiết</a:t>
            </a:r>
            <a:endParaRPr lang="zh-TW" altLang="en-US" sz="1800" b="1" dirty="0">
              <a:solidFill>
                <a:srgbClr val="CC3300"/>
              </a:solidFill>
              <a:ea typeface="Times New Roman" panose="02020603050405020304" pitchFamily="18" charset="0"/>
            </a:endParaRPr>
          </a:p>
        </p:txBody>
      </p:sp>
      <p:sp>
        <p:nvSpPr>
          <p:cNvPr id="7" name="矩形 6"/>
          <p:cNvSpPr/>
          <p:nvPr/>
        </p:nvSpPr>
        <p:spPr>
          <a:xfrm>
            <a:off x="1285852" y="5072074"/>
            <a:ext cx="6572296" cy="1815882"/>
          </a:xfrm>
          <a:prstGeom prst="rect">
            <a:avLst/>
          </a:prstGeom>
          <a:ln>
            <a:solidFill>
              <a:schemeClr val="bg2"/>
            </a:solidFill>
          </a:ln>
          <a:effectLst>
            <a:outerShdw blurRad="50800" dist="38100" dir="8100000" algn="tr" rotWithShape="0">
              <a:prstClr val="black">
                <a:alpha val="40000"/>
              </a:prstClr>
            </a:outerShdw>
          </a:effectLst>
        </p:spPr>
        <p:txBody>
          <a:bodyPr wrap="square">
            <a:spAutoFit/>
          </a:bodyPr>
          <a:lstStyle/>
          <a:p>
            <a:r>
              <a:rPr lang="en-US" altLang="zh-TW" sz="1600" dirty="0">
                <a:solidFill>
                  <a:schemeClr val="tx1">
                    <a:lumMod val="85000"/>
                    <a:lumOff val="15000"/>
                  </a:schemeClr>
                </a:solidFill>
                <a:ea typeface="Times New Roman" panose="02020603050405020304" pitchFamily="18" charset="0"/>
              </a:rPr>
              <a:t>1.</a:t>
            </a:r>
            <a:r>
              <a:rPr lang="zh-TW" altLang="en-US" sz="1600" dirty="0">
                <a:solidFill>
                  <a:schemeClr val="tx1">
                    <a:lumMod val="85000"/>
                    <a:lumOff val="15000"/>
                  </a:schemeClr>
                </a:solidFill>
                <a:ea typeface="Times New Roman" panose="02020603050405020304" pitchFamily="18" charset="0"/>
              </a:rPr>
              <a:t>查詢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(1) [</a:t>
            </a:r>
            <a:r>
              <a:rPr lang="zh-TW" altLang="en-US" sz="1600" dirty="0">
                <a:solidFill>
                  <a:schemeClr val="tx1">
                    <a:lumMod val="85000"/>
                    <a:lumOff val="15000"/>
                  </a:schemeClr>
                </a:solidFill>
                <a:ea typeface="Times New Roman" panose="02020603050405020304" pitchFamily="18" charset="0"/>
              </a:rPr>
              <a:t>廠商類型</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可選或不選  </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phân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loại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cung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cấp</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có</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thể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hoặc</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không</a:t>
            </a:r>
            <a:r>
              <a:rPr lang="en-US" altLang="zh-TW" sz="1600" dirty="0">
                <a:solidFill>
                  <a:schemeClr val="tx1">
                    <a:lumMod val="85000"/>
                    <a:lumOff val="15000"/>
                  </a:schemeClr>
                </a:solidFill>
                <a:ea typeface="Times New Roman" panose="02020603050405020304" pitchFamily="18" charset="0"/>
              </a:rPr>
              <a:t> </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    (2) [</a:t>
            </a:r>
            <a:r>
              <a:rPr lang="zh-TW" altLang="en-US" sz="1600" dirty="0">
                <a:solidFill>
                  <a:schemeClr val="tx1">
                    <a:lumMod val="85000"/>
                    <a:lumOff val="15000"/>
                  </a:schemeClr>
                </a:solidFill>
                <a:ea typeface="Times New Roman" panose="02020603050405020304" pitchFamily="18" charset="0"/>
              </a:rPr>
              <a:t>廠商名稱</a:t>
            </a:r>
            <a:r>
              <a:rPr lang="en-US" altLang="zh-TW" sz="1600" dirty="0">
                <a:solidFill>
                  <a:schemeClr val="tx1">
                    <a:lumMod val="85000"/>
                    <a:lumOff val="15000"/>
                  </a:schemeClr>
                </a:solidFill>
                <a:ea typeface="Times New Roman" panose="02020603050405020304" pitchFamily="18" charset="0"/>
              </a:rPr>
              <a:t>] – </a:t>
            </a:r>
            <a:r>
              <a:rPr lang="zh-TW" altLang="en-US" sz="1600" dirty="0">
                <a:solidFill>
                  <a:schemeClr val="tx1">
                    <a:lumMod val="85000"/>
                    <a:lumOff val="15000"/>
                  </a:schemeClr>
                </a:solidFill>
                <a:ea typeface="Times New Roman" panose="02020603050405020304" pitchFamily="18" charset="0"/>
              </a:rPr>
              <a:t>可模糊查詢 </a:t>
            </a:r>
            <a:r>
              <a:rPr lang="en-US" altLang="zh-TW" sz="1600" dirty="0">
                <a:solidFill>
                  <a:schemeClr val="tx1">
                    <a:lumMod val="85000"/>
                    <a:lumOff val="15000"/>
                  </a:schemeClr>
                </a:solidFill>
                <a:ea typeface="Times New Roman" panose="02020603050405020304" pitchFamily="18" charset="0"/>
              </a:rPr>
              <a:t>[</a:t>
            </a:r>
            <a:r>
              <a:rPr lang="en-US" altLang="zh-TW" sz="1600" dirty="0" err="1">
                <a:solidFill>
                  <a:schemeClr val="tx1">
                    <a:lumMod val="85000"/>
                    <a:lumOff val="15000"/>
                  </a:schemeClr>
                </a:solidFill>
                <a:ea typeface="Times New Roman" panose="02020603050405020304" pitchFamily="18" charset="0"/>
              </a:rPr>
              <a:t>tên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nhà</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cung</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cấp</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có</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thể</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tìm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kiếm</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2.</a:t>
            </a:r>
            <a:r>
              <a:rPr lang="zh-TW" altLang="en-US" sz="1600" dirty="0">
                <a:solidFill>
                  <a:schemeClr val="tx1">
                    <a:lumMod val="85000"/>
                    <a:lumOff val="15000"/>
                  </a:schemeClr>
                </a:solidFill>
                <a:ea typeface="Times New Roman" panose="02020603050405020304" pitchFamily="18" charset="0"/>
              </a:rPr>
              <a:t>新增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新增</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  </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ấn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a:t>
            </a:r>
            <a:r>
              <a:rPr lang="en-US" altLang="zh-TW" sz="1600" dirty="0" err="1">
                <a:solidFill>
                  <a:schemeClr val="tx1">
                    <a:lumMod val="85000"/>
                    <a:lumOff val="15000"/>
                  </a:schemeClr>
                </a:solidFill>
                <a:ea typeface="Times New Roman" panose="02020603050405020304" pitchFamily="18" charset="0"/>
              </a:rPr>
              <a:t>thêm</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mới</a:t>
            </a:r>
            <a:r>
              <a:rPr lang="en-US" altLang="zh-TW" sz="1600" dirty="0">
                <a:solidFill>
                  <a:schemeClr val="tx1">
                    <a:lumMod val="85000"/>
                    <a:lumOff val="15000"/>
                  </a:schemeClr>
                </a:solidFill>
                <a:ea typeface="Times New Roman" panose="02020603050405020304" pitchFamily="18" charset="0"/>
              </a:rPr>
              <a:t>]</a:t>
            </a:r>
            <a:endParaRPr lang="en-US" altLang="zh-TW" sz="1600" dirty="0">
              <a:solidFill>
                <a:schemeClr val="tx1">
                  <a:lumMod val="85000"/>
                  <a:lumOff val="15000"/>
                </a:schemeClr>
              </a:solidFill>
              <a:ea typeface="Times New Roman" panose="02020603050405020304" pitchFamily="18" charset="0"/>
            </a:endParaRPr>
          </a:p>
          <a:p>
            <a:r>
              <a:rPr lang="en-US" altLang="zh-TW" sz="1600" dirty="0">
                <a:solidFill>
                  <a:schemeClr val="tx1">
                    <a:lumMod val="85000"/>
                    <a:lumOff val="15000"/>
                  </a:schemeClr>
                </a:solidFill>
                <a:ea typeface="Times New Roman" panose="02020603050405020304" pitchFamily="18" charset="0"/>
              </a:rPr>
              <a:t>3.</a:t>
            </a:r>
            <a:r>
              <a:rPr lang="zh-TW" altLang="en-US" sz="1600" dirty="0">
                <a:solidFill>
                  <a:schemeClr val="tx1">
                    <a:lumMod val="85000"/>
                    <a:lumOff val="15000"/>
                  </a:schemeClr>
                </a:solidFill>
                <a:ea typeface="Times New Roman" panose="02020603050405020304" pitchFamily="18" charset="0"/>
              </a:rPr>
              <a:t>修改 </a:t>
            </a:r>
            <a:r>
              <a:rPr lang="en-US" altLang="zh-TW" sz="1600" dirty="0">
                <a:solidFill>
                  <a:schemeClr val="tx1">
                    <a:lumMod val="85000"/>
                    <a:lumOff val="15000"/>
                  </a:schemeClr>
                </a:solidFill>
                <a:ea typeface="Times New Roman" panose="02020603050405020304" pitchFamily="18" charset="0"/>
              </a:rPr>
              <a:t>- </a:t>
            </a:r>
            <a:r>
              <a:rPr lang="zh-TW" altLang="en-US" sz="1600" dirty="0">
                <a:solidFill>
                  <a:schemeClr val="tx1">
                    <a:lumMod val="85000"/>
                    <a:lumOff val="15000"/>
                  </a:schemeClr>
                </a:solidFill>
                <a:ea typeface="Times New Roman" panose="02020603050405020304" pitchFamily="18" charset="0"/>
              </a:rPr>
              <a:t>先選擇一筆資料再點選</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修改</a:t>
            </a:r>
            <a:r>
              <a:rPr lang="en-US" altLang="zh-TW" sz="1600" dirty="0">
                <a:solidFill>
                  <a:schemeClr val="tx1">
                    <a:lumMod val="85000"/>
                    <a:lumOff val="15000"/>
                  </a:schemeClr>
                </a:solidFill>
                <a:ea typeface="Times New Roman" panose="02020603050405020304" pitchFamily="18" charset="0"/>
              </a:rPr>
              <a:t>]</a:t>
            </a:r>
            <a:r>
              <a:rPr lang="zh-TW" altLang="en-US" sz="1600" dirty="0">
                <a:solidFill>
                  <a:schemeClr val="tx1">
                    <a:lumMod val="85000"/>
                    <a:lumOff val="15000"/>
                  </a:schemeClr>
                </a:solidFill>
                <a:ea typeface="Times New Roman" panose="02020603050405020304" pitchFamily="18" charset="0"/>
              </a:rPr>
              <a:t>鈕 </a:t>
            </a:r>
            <a:r>
              <a:rPr lang="en-US" altLang="zh-TW" sz="1600" dirty="0" err="1">
                <a:solidFill>
                  <a:schemeClr val="tx1">
                    <a:lumMod val="85000"/>
                    <a:lumOff val="15000"/>
                  </a:schemeClr>
                </a:solidFill>
                <a:ea typeface="Times New Roman" panose="02020603050405020304" pitchFamily="18" charset="0"/>
              </a:rPr>
              <a:t>Sửa</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một</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tài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liệu</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rồi</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chọn</a:t>
            </a:r>
            <a:r>
              <a:rPr lang="en-US" altLang="zh-TW" sz="1600" dirty="0">
                <a:solidFill>
                  <a:schemeClr val="tx1">
                    <a:lumMod val="85000"/>
                    <a:lumOff val="15000"/>
                  </a:schemeClr>
                </a:solidFill>
                <a:ea typeface="Times New Roman" panose="02020603050405020304" pitchFamily="18" charset="0"/>
              </a:rPr>
              <a:t> [</a:t>
            </a:r>
            <a:r>
              <a:rPr lang="en-US" altLang="zh-TW" sz="1600" dirty="0" err="1">
                <a:solidFill>
                  <a:schemeClr val="tx1">
                    <a:lumMod val="85000"/>
                    <a:lumOff val="15000"/>
                  </a:schemeClr>
                </a:solidFill>
                <a:ea typeface="Times New Roman" panose="02020603050405020304" pitchFamily="18" charset="0"/>
              </a:rPr>
              <a:t>sửa</a:t>
            </a:r>
            <a:r>
              <a:rPr lang="en-US" altLang="zh-TW" sz="1600" dirty="0">
                <a:solidFill>
                  <a:schemeClr val="tx1">
                    <a:lumMod val="85000"/>
                    <a:lumOff val="15000"/>
                  </a:schemeClr>
                </a:solidFill>
                <a:ea typeface="Times New Roman" panose="02020603050405020304" pitchFamily="18" charset="0"/>
              </a:rPr>
              <a:t>]</a:t>
            </a:r>
            <a:endParaRPr lang="zh-TW" altLang="en-US" sz="1600" dirty="0">
              <a:solidFill>
                <a:schemeClr val="tx1">
                  <a:lumMod val="85000"/>
                  <a:lumOff val="15000"/>
                </a:schemeClr>
              </a:solidFill>
              <a:ea typeface="Times New Roman" panose="02020603050405020304" pitchFamily="18" charset="0"/>
            </a:endParaRPr>
          </a:p>
        </p:txBody>
      </p:sp>
      <p:sp>
        <p:nvSpPr>
          <p:cNvPr id="8" name="文字方塊 7"/>
          <p:cNvSpPr txBox="1"/>
          <p:nvPr/>
        </p:nvSpPr>
        <p:spPr>
          <a:xfrm>
            <a:off x="3071802" y="1357298"/>
            <a:ext cx="3804454" cy="369332"/>
          </a:xfrm>
          <a:prstGeom prst="rect">
            <a:avLst/>
          </a:prstGeom>
          <a:noFill/>
        </p:spPr>
        <p:txBody>
          <a:bodyPr wrap="square" rtlCol="0">
            <a:spAutoFit/>
          </a:bodyPr>
          <a:lstStyle/>
          <a:p>
            <a:r>
              <a:rPr lang="zh-TW" altLang="en-US" sz="1800" b="1">
                <a:solidFill>
                  <a:srgbClr val="CC3300"/>
                </a:solidFill>
                <a:ea typeface="Times New Roman" panose="02020603050405020304" pitchFamily="18" charset="0"/>
              </a:rPr>
              <a:t>明細內容 </a:t>
            </a:r>
            <a:r>
              <a:rPr lang="en-US" altLang="zh-TW" sz="1800" b="1">
                <a:solidFill>
                  <a:srgbClr val="CC3300"/>
                </a:solidFill>
                <a:ea typeface="Times New Roman" panose="02020603050405020304" pitchFamily="18" charset="0"/>
              </a:rPr>
              <a:t>nội dung chi tiết</a:t>
            </a:r>
            <a:endParaRPr lang="zh-TW" altLang="en-US" sz="1800" b="1" dirty="0">
              <a:solidFill>
                <a:srgbClr val="CC3300"/>
              </a:solidFill>
              <a:ea typeface="Times New Roman" panose="02020603050405020304" pitchFamily="18" charset="0"/>
            </a:endParaRPr>
          </a:p>
        </p:txBody>
      </p:sp>
      <p:sp>
        <p:nvSpPr>
          <p:cNvPr id="10" name="矩形 9"/>
          <p:cNvSpPr/>
          <p:nvPr/>
        </p:nvSpPr>
        <p:spPr>
          <a:xfrm>
            <a:off x="0" y="928670"/>
            <a:ext cx="9144000" cy="369332"/>
          </a:xfrm>
          <a:prstGeom prst="rect">
            <a:avLst/>
          </a:prstGeom>
          <a:solidFill>
            <a:srgbClr val="99CCFF"/>
          </a:solidFill>
        </p:spPr>
        <p:txBody>
          <a:bodyPr wrap="square">
            <a:spAutoFit/>
          </a:bodyPr>
          <a:lstStyle/>
          <a:p>
            <a:r>
              <a:rPr lang="zh-TW" altLang="en-US" sz="1800" dirty="0">
                <a:solidFill>
                  <a:schemeClr val="accent4"/>
                </a:solidFill>
                <a:ea typeface="Times New Roman" panose="02020603050405020304" pitchFamily="18" charset="0"/>
              </a:rPr>
              <a:t>功能說明</a:t>
            </a:r>
            <a:r>
              <a:rPr lang="en-US" altLang="zh-TW" sz="1800" dirty="0">
                <a:solidFill>
                  <a:schemeClr val="accent4"/>
                </a:solidFill>
                <a:ea typeface="Times New Roman" panose="02020603050405020304" pitchFamily="18" charset="0"/>
              </a:rPr>
              <a:t>: </a:t>
            </a:r>
            <a:r>
              <a:rPr lang="zh-TW" altLang="en-US" sz="1800" dirty="0">
                <a:solidFill>
                  <a:schemeClr val="accent4"/>
                </a:solidFill>
                <a:ea typeface="Times New Roman" panose="02020603050405020304" pitchFamily="18" charset="0"/>
              </a:rPr>
              <a:t>設定出廠維修</a:t>
            </a:r>
            <a:r>
              <a:rPr lang="en-US" altLang="zh-TW" sz="1800" dirty="0">
                <a:solidFill>
                  <a:schemeClr val="accent4"/>
                </a:solidFill>
                <a:ea typeface="Times New Roman" panose="02020603050405020304" pitchFamily="18" charset="0"/>
              </a:rPr>
              <a:t>/</a:t>
            </a:r>
            <a:r>
              <a:rPr lang="zh-TW" altLang="en-US" sz="1800" dirty="0">
                <a:solidFill>
                  <a:schemeClr val="accent4"/>
                </a:solidFill>
                <a:ea typeface="Times New Roman" panose="02020603050405020304" pitchFamily="18" charset="0"/>
              </a:rPr>
              <a:t>校正之廠商 </a:t>
            </a:r>
            <a:r>
              <a:rPr lang="en-US" altLang="zh-TW" sz="1800" dirty="0" err="1">
                <a:solidFill>
                  <a:schemeClr val="accent4"/>
                </a:solidFill>
                <a:ea typeface="Times New Roman" panose="02020603050405020304" pitchFamily="18" charset="0"/>
              </a:rPr>
              <a:t>Mô</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tả</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chức</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năng</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cài</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đặt</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nhà</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sửa</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chữa</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hiệu</a:t>
            </a:r>
            <a:r>
              <a:rPr lang="en-US" altLang="zh-TW" sz="1800" dirty="0">
                <a:solidFill>
                  <a:schemeClr val="accent4"/>
                </a:solidFill>
                <a:ea typeface="Times New Roman" panose="02020603050405020304" pitchFamily="18" charset="0"/>
              </a:rPr>
              <a:t> </a:t>
            </a:r>
            <a:r>
              <a:rPr lang="en-US" altLang="zh-TW" sz="1800" dirty="0" err="1">
                <a:solidFill>
                  <a:schemeClr val="accent4"/>
                </a:solidFill>
                <a:ea typeface="Times New Roman" panose="02020603050405020304" pitchFamily="18" charset="0"/>
              </a:rPr>
              <a:t>chuẩn</a:t>
            </a:r>
            <a:endParaRPr lang="en-US" altLang="zh-TW" sz="1800" dirty="0">
              <a:solidFill>
                <a:schemeClr val="accent4"/>
              </a:solidFill>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emtek">
  <a:themeElements>
    <a:clrScheme name="Gemte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emtek">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FF9933"/>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rgbClr val="0070C0"/>
          </a:solidFill>
          <a:prstDash val="sysDash"/>
          <a:headEnd type="none" w="med" len="med"/>
          <a:tailEnd type="triangle" w="med" len="med"/>
        </a:ln>
      </a:spPr>
      <a:bodyPr/>
      <a:lstStyle/>
      <a:style>
        <a:lnRef idx="1">
          <a:schemeClr val="accent6"/>
        </a:lnRef>
        <a:fillRef idx="0">
          <a:schemeClr val="accent6"/>
        </a:fillRef>
        <a:effectRef idx="0">
          <a:schemeClr val="accent6"/>
        </a:effectRef>
        <a:fontRef idx="minor">
          <a:schemeClr val="tx1"/>
        </a:fontRef>
      </a:style>
    </a:lnDef>
  </a:objectDefaults>
  <a:extraClrSchemeLst>
    <a:extraClrScheme>
      <a:clrScheme name="Gemte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emte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emte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emte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emte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emte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emte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Gemtek</Template>
  <TotalTime>0</TotalTime>
  <Words>26969</Words>
  <Application>WPS Presentation</Application>
  <PresentationFormat>On-screen Show (4:3)</PresentationFormat>
  <Paragraphs>837</Paragraphs>
  <Slides>56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Arial</vt:lpstr>
      <vt:lpstr>SimSun</vt:lpstr>
      <vt:lpstr>Wingdings</vt:lpstr>
      <vt:lpstr>Times New Roman</vt:lpstr>
      <vt:lpstr>PMingLiU</vt:lpstr>
      <vt:lpstr>Times</vt:lpstr>
      <vt:lpstr>DFKai-SB</vt:lpstr>
      <vt:lpstr>Calibri</vt:lpstr>
      <vt:lpstr>Microsoft YaHei</vt:lpstr>
      <vt:lpstr>Arial Unicode MS</vt:lpstr>
      <vt:lpstr>Gemtek</vt:lpstr>
      <vt:lpstr>設備管理系統(EMS) Hệ thống quản lý thiết bị  Training</vt:lpstr>
      <vt:lpstr>功能列表Danh sách chức năng(1)</vt:lpstr>
      <vt:lpstr>功能列表Danh sách chức năng(2)</vt:lpstr>
      <vt:lpstr>EMS Portal</vt:lpstr>
      <vt:lpstr>儀校室訊息 Thông tin phòng hiệu chuẩn thiết bị</vt:lpstr>
      <vt:lpstr>儀校室訊息 Thông tin phòng hiệu chuẩn thiết bị</vt:lpstr>
      <vt:lpstr>儀校室訊息Thông tin phòng hiệu chuẩn thiết bị</vt:lpstr>
      <vt:lpstr>儀校室訊息Thông tin phòng hiệu chuẩn thiết bị</vt:lpstr>
      <vt:lpstr>廠商資料設定 Cài đặt hồ sơ nhà cung cấp</vt:lpstr>
      <vt:lpstr>廠商資料設定Cài đặt hồ sơ nhà cung cấp</vt:lpstr>
      <vt:lpstr>廠商資料設定Cài đặt hồ sơ nhà cung cấp</vt:lpstr>
      <vt:lpstr>編輯大/中分類設定 Cài đặt phân loại lớn/phân loại vừa</vt:lpstr>
      <vt:lpstr>編輯大/中分類設定 Cài đặt phân loại lớn/phân loại vừa</vt:lpstr>
      <vt:lpstr>編輯次分類設定 Cài đặt phân loại nhỏ</vt:lpstr>
      <vt:lpstr>編輯次分類設定 Cài đặt phân loại nhỏ</vt:lpstr>
      <vt:lpstr>編輯次分類設定 Biên tập phân loại nhỏ </vt:lpstr>
      <vt:lpstr>品名組成設定 Cài đặt tên sản phẩm</vt:lpstr>
      <vt:lpstr>屬性欄位設定Cài đặt trường thuộc tính</vt:lpstr>
      <vt:lpstr>屬性欄位設定Cài đặt trường thuộc tính</vt:lpstr>
      <vt:lpstr>屬性欄位設定Cài đặt trường thuộc tính</vt:lpstr>
      <vt:lpstr>設備新增作業 Thêm mới thiết bị</vt:lpstr>
      <vt:lpstr>設備新增作業Thêm mới thiết bị</vt:lpstr>
      <vt:lpstr>設備新增作業Thêm mới thiết bị</vt:lpstr>
      <vt:lpstr>設備新增作業 Thêm mới thiết bị</vt:lpstr>
      <vt:lpstr>設備新增作業Thêm mới thiết bị</vt:lpstr>
      <vt:lpstr>設備申請查詢 Tìm kiếm đăng  ký thiết bị</vt:lpstr>
      <vt:lpstr>設備申請查詢tìm kiếm thiết bị đăng ký</vt:lpstr>
      <vt:lpstr>設備資訊查詢</vt:lpstr>
      <vt:lpstr>設備審核作業</vt:lpstr>
      <vt:lpstr>校正基本資料設定</vt:lpstr>
      <vt:lpstr>校正基本資料設定</vt:lpstr>
      <vt:lpstr>校正紀錄維護</vt:lpstr>
      <vt:lpstr>校正紀錄維護</vt:lpstr>
      <vt:lpstr>校正紀錄維護</vt:lpstr>
      <vt:lpstr>校正紀錄維護</vt:lpstr>
      <vt:lpstr>校正紀錄查詢</vt:lpstr>
      <vt:lpstr>校正Alert查詢</vt:lpstr>
      <vt:lpstr>校正達成率查詢</vt:lpstr>
      <vt:lpstr>校正預約作業</vt:lpstr>
      <vt:lpstr>校正預約作業</vt:lpstr>
      <vt:lpstr>校正預約作業</vt:lpstr>
      <vt:lpstr>校正預約排程</vt:lpstr>
      <vt:lpstr>校正預約排程</vt:lpstr>
      <vt:lpstr>校正週期提醒設定</vt:lpstr>
      <vt:lpstr>校正週期提醒設定</vt:lpstr>
      <vt:lpstr>儀器買賣/借調作業</vt:lpstr>
      <vt:lpstr>儀器買賣/借調作業</vt:lpstr>
      <vt:lpstr>儀器買賣/借調作業</vt:lpstr>
      <vt:lpstr>儀器買賣/借調作業</vt:lpstr>
      <vt:lpstr>儀器買賣/借調作業</vt:lpstr>
      <vt:lpstr>儀器買賣/借調作業</vt:lpstr>
      <vt:lpstr>儀器買賣/借調紀錄查詢</vt:lpstr>
      <vt:lpstr>離廠紀錄作業</vt:lpstr>
      <vt:lpstr>離廠紀錄作業</vt:lpstr>
      <vt:lpstr>離廠紀錄作業</vt:lpstr>
      <vt:lpstr>PowerPoint 演示文稿</vt:lpstr>
    </vt:vector>
  </TitlesOfParts>
  <Company>Gemtek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Meeting PPT Template</dc:title>
  <dc:creator>Jess_Mo</dc:creator>
  <cp:lastModifiedBy>phuonglinh</cp:lastModifiedBy>
  <cp:revision>4812</cp:revision>
  <dcterms:created xsi:type="dcterms:W3CDTF">2008-10-01T08:21:00Z</dcterms:created>
  <dcterms:modified xsi:type="dcterms:W3CDTF">2019-11-24T15:07:16Z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