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6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29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0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0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7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0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BFB8A1-8CA5-436B-9BAD-CF7B6186C3C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EBEB1A8-7D7D-436B-B5DF-0C3269BB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E956-4C79-4F66-8E47-1BEEC40F3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DinoDefi Updates – As recommended by Certik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80673-1F49-42BD-835A-E8385D163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Dev: Covalent</a:t>
            </a:r>
          </a:p>
          <a:p>
            <a:r>
              <a:rPr lang="en-US"/>
              <a:t>Lead Dev: Cameron Tareen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4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FDA6-B8C5-4D65-AB22-0FA97E88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MDD-02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A73BF-6DAF-4622-AD48-C3A5D1CD0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64" y="1779182"/>
            <a:ext cx="5616418" cy="266477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B32E9B-88EB-4569-8D86-FC68FB246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2200104"/>
            <a:ext cx="6105381" cy="22438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5759E-1B8A-45B7-B5F1-61B1B5DCC700}"/>
              </a:ext>
            </a:extLst>
          </p:cNvPr>
          <p:cNvCxnSpPr/>
          <p:nvPr/>
        </p:nvCxnSpPr>
        <p:spPr>
          <a:xfrm flipV="1">
            <a:off x="1233182" y="2348917"/>
            <a:ext cx="6090407" cy="9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2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F672-D214-44B7-992E-1295BD6A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Test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325C969-9E70-45F3-A80E-ABE0BE17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265" y="1731963"/>
            <a:ext cx="5975945" cy="405923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49E536-0D36-43D5-AB82-0B42D78B330A}"/>
              </a:ext>
            </a:extLst>
          </p:cNvPr>
          <p:cNvCxnSpPr/>
          <p:nvPr/>
        </p:nvCxnSpPr>
        <p:spPr>
          <a:xfrm flipH="1">
            <a:off x="3297382" y="1330036"/>
            <a:ext cx="2216727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4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A3C1-1432-4317-B320-97A352E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58" y="0"/>
            <a:ext cx="10353762" cy="970450"/>
          </a:xfrm>
        </p:spPr>
        <p:txBody>
          <a:bodyPr/>
          <a:lstStyle/>
          <a:p>
            <a:r>
              <a:rPr lang="en-US" dirty="0"/>
              <a:t>MDD-03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9D5554-9B2C-47FC-8718-6A1103DE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1" y="1950077"/>
            <a:ext cx="4799684" cy="405923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0D1517-03FA-4BE8-85BA-FCCEBDBF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03" y="1248450"/>
            <a:ext cx="5968501" cy="273124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313706-EB85-46A0-8DE1-10EC6956E63E}"/>
              </a:ext>
            </a:extLst>
          </p:cNvPr>
          <p:cNvCxnSpPr/>
          <p:nvPr/>
        </p:nvCxnSpPr>
        <p:spPr>
          <a:xfrm flipV="1">
            <a:off x="1145309" y="1459345"/>
            <a:ext cx="5855855" cy="220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43BEE4-C41F-4BFA-A105-4C07D978E9B4}"/>
              </a:ext>
            </a:extLst>
          </p:cNvPr>
          <p:cNvCxnSpPr/>
          <p:nvPr/>
        </p:nvCxnSpPr>
        <p:spPr>
          <a:xfrm flipV="1">
            <a:off x="1619075" y="2256639"/>
            <a:ext cx="5454222" cy="161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EDE636-5DC6-4690-A8E3-B2EC32613425}"/>
              </a:ext>
            </a:extLst>
          </p:cNvPr>
          <p:cNvCxnSpPr/>
          <p:nvPr/>
        </p:nvCxnSpPr>
        <p:spPr>
          <a:xfrm flipV="1">
            <a:off x="1837189" y="3179428"/>
            <a:ext cx="5163975" cy="85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4B6832D-91E1-4887-A58E-F14E660BC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451" y="5003846"/>
            <a:ext cx="5562600" cy="54292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CCCB18-C194-4945-A660-DCB26AADCF16}"/>
              </a:ext>
            </a:extLst>
          </p:cNvPr>
          <p:cNvCxnSpPr/>
          <p:nvPr/>
        </p:nvCxnSpPr>
        <p:spPr>
          <a:xfrm>
            <a:off x="1459684" y="4664619"/>
            <a:ext cx="4865615" cy="46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F672-D214-44B7-992E-1295BD6A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Test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325C969-9E70-45F3-A80E-ABE0BE17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265" y="1731963"/>
            <a:ext cx="5975945" cy="405923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49E536-0D36-43D5-AB82-0B42D78B330A}"/>
              </a:ext>
            </a:extLst>
          </p:cNvPr>
          <p:cNvCxnSpPr/>
          <p:nvPr/>
        </p:nvCxnSpPr>
        <p:spPr>
          <a:xfrm flipH="1">
            <a:off x="3297382" y="1330036"/>
            <a:ext cx="2216727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9A1B-B88E-49E2-B959-C7635CD3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B2E41-3777-4A6E-838E-FDC794BFB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411" y="1005732"/>
            <a:ext cx="9763355" cy="3717585"/>
          </a:xfrm>
        </p:spPr>
      </p:pic>
    </p:spTree>
    <p:extLst>
      <p:ext uri="{BB962C8B-B14F-4D97-AF65-F5344CB8AC3E}">
        <p14:creationId xmlns:p14="http://schemas.microsoft.com/office/powerpoint/2010/main" val="142812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0E48-9DCD-4BDD-B77A-B02E3605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DFD-01: Unnecessary Array as Counter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5E72B6-4250-4A7C-8E29-D58496D8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3242345"/>
            <a:ext cx="10470603" cy="30060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ACTION TAKEN:</a:t>
            </a:r>
          </a:p>
          <a:p>
            <a:r>
              <a:rPr lang="en-US" dirty="0"/>
              <a:t> The Dino Defi Devs carefully analyzed the recommendation of the </a:t>
            </a:r>
            <a:r>
              <a:rPr lang="en-US" dirty="0" err="1"/>
              <a:t>Certik</a:t>
            </a:r>
            <a:r>
              <a:rPr lang="en-US" dirty="0"/>
              <a:t> </a:t>
            </a:r>
            <a:r>
              <a:rPr lang="en-US" dirty="0" err="1"/>
              <a:t>Auidt</a:t>
            </a:r>
            <a:r>
              <a:rPr lang="en-US" dirty="0"/>
              <a:t> team to replace the </a:t>
            </a:r>
            <a:r>
              <a:rPr lang="en-US" dirty="0" err="1"/>
              <a:t>allPairs</a:t>
            </a:r>
            <a:r>
              <a:rPr lang="en-US" dirty="0"/>
              <a:t> function with a simple counter. Although Solidity provides no protection against the overflow of </a:t>
            </a:r>
            <a:r>
              <a:rPr lang="en-US" dirty="0" err="1"/>
              <a:t>allPairs</a:t>
            </a:r>
            <a:r>
              <a:rPr lang="en-US" dirty="0"/>
              <a:t>, the probability of an overflow occurring is negligible as Solidity uses the hash of the slot as a starting position for storage arrays.  This means that the maximum possible length before integer overflow of the array size will depend, and only depend on the slot number. </a:t>
            </a:r>
          </a:p>
          <a:p>
            <a:r>
              <a:rPr lang="en-US" dirty="0"/>
              <a:t>In addition, the benefit of using the </a:t>
            </a:r>
            <a:r>
              <a:rPr lang="en-US" dirty="0" err="1"/>
              <a:t>allPairs</a:t>
            </a:r>
            <a:r>
              <a:rPr lang="en-US" dirty="0"/>
              <a:t> array is that it breaks up the access into constant gas pieces, whereas iterating over the array from an external contract would be extremely costly – it would require one call per element.</a:t>
            </a:r>
          </a:p>
          <a:p>
            <a:r>
              <a:rPr lang="en-US" dirty="0"/>
              <a:t>For the reasons stated above, the </a:t>
            </a:r>
            <a:r>
              <a:rPr lang="en-US" dirty="0" err="1"/>
              <a:t>DinoDefi</a:t>
            </a:r>
            <a:r>
              <a:rPr lang="en-US" dirty="0"/>
              <a:t> team will continue using the </a:t>
            </a:r>
            <a:r>
              <a:rPr lang="en-US" dirty="0" err="1"/>
              <a:t>allPairs</a:t>
            </a:r>
            <a:r>
              <a:rPr lang="en-US" dirty="0"/>
              <a:t> function and we will not be replacing it with a simple counter.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D2836-6ED9-43B6-B5CF-683FDC19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82" y="1423101"/>
            <a:ext cx="3957146" cy="18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8107-492A-4B19-8444-C833DBD9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6946"/>
            <a:ext cx="10353762" cy="970450"/>
          </a:xfrm>
        </p:spPr>
        <p:txBody>
          <a:bodyPr/>
          <a:lstStyle/>
          <a:p>
            <a:r>
              <a:rPr lang="en-US" dirty="0"/>
              <a:t>DFD-02: Divide by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CD20-6569-451A-B240-3611BBA9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40" y="4651140"/>
            <a:ext cx="10353762" cy="4058751"/>
          </a:xfrm>
        </p:spPr>
        <p:txBody>
          <a:bodyPr/>
          <a:lstStyle/>
          <a:p>
            <a:r>
              <a:rPr lang="en-US" dirty="0"/>
              <a:t>Action Taken</a:t>
            </a:r>
          </a:p>
          <a:p>
            <a:r>
              <a:rPr lang="en-US" dirty="0"/>
              <a:t>The following adjustments were made to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E1CA9-5769-4088-916C-5E2F1F64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1394554"/>
            <a:ext cx="4319298" cy="2211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524AA-9DA4-4828-B842-EE5EEE67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057396"/>
            <a:ext cx="8115300" cy="33909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C0FD5-64D8-402E-BDC5-4E92153974DF}"/>
              </a:ext>
            </a:extLst>
          </p:cNvPr>
          <p:cNvCxnSpPr/>
          <p:nvPr/>
        </p:nvCxnSpPr>
        <p:spPr>
          <a:xfrm flipV="1">
            <a:off x="2678545" y="1394554"/>
            <a:ext cx="2309091" cy="37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7664-BCE5-4D60-A151-3BF550EC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Test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D15E8A1-EDAA-47AE-9C16-024F362D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80" y="1731963"/>
            <a:ext cx="8832114" cy="405923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98AA27-B2E6-4617-8B6E-C90A17BBEBA5}"/>
              </a:ext>
            </a:extLst>
          </p:cNvPr>
          <p:cNvCxnSpPr/>
          <p:nvPr/>
        </p:nvCxnSpPr>
        <p:spPr>
          <a:xfrm flipH="1">
            <a:off x="1939636" y="1357745"/>
            <a:ext cx="2927928" cy="13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3134-7A39-4569-8502-035B1B8C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MDD-01 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F84613-C2F4-48D9-BAFF-2BEA56382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" y="1619305"/>
            <a:ext cx="4901383" cy="27011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0E8D2-55EF-449F-A9DE-786C1743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56" y="1603141"/>
            <a:ext cx="466725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4F4F7-2423-4A7A-9591-2DA8DD910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862" y="4679516"/>
            <a:ext cx="9201150" cy="12858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28C02-DF63-4975-9429-8483C038930C}"/>
              </a:ext>
            </a:extLst>
          </p:cNvPr>
          <p:cNvCxnSpPr/>
          <p:nvPr/>
        </p:nvCxnSpPr>
        <p:spPr>
          <a:xfrm flipV="1">
            <a:off x="2964873" y="1847273"/>
            <a:ext cx="4036291" cy="16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EB969-86CD-43D2-A4CC-CD3CBB494D4B}"/>
              </a:ext>
            </a:extLst>
          </p:cNvPr>
          <p:cNvCxnSpPr/>
          <p:nvPr/>
        </p:nvCxnSpPr>
        <p:spPr>
          <a:xfrm flipH="1">
            <a:off x="3607266" y="3659490"/>
            <a:ext cx="453006" cy="112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7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3134-7A39-4569-8502-035B1B8C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MDD-01 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F84613-C2F4-48D9-BAFF-2BEA56382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" y="1619305"/>
            <a:ext cx="4505335" cy="2482912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DA99508-B07E-43DE-9CDE-D3F443A6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82" y="2077351"/>
            <a:ext cx="7187897" cy="15668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7A975-AEBC-4037-A2B1-505EE94E0144}"/>
              </a:ext>
            </a:extLst>
          </p:cNvPr>
          <p:cNvCxnSpPr>
            <a:cxnSpLocks/>
          </p:cNvCxnSpPr>
          <p:nvPr/>
        </p:nvCxnSpPr>
        <p:spPr>
          <a:xfrm flipV="1">
            <a:off x="4077050" y="2214694"/>
            <a:ext cx="2013626" cy="112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28A4A32-C40B-48C5-9B5C-A7B5B4A80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5" y="4446573"/>
            <a:ext cx="6782747" cy="227679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75A1CF-DAAB-4E69-84EB-63C38B63ECFF}"/>
              </a:ext>
            </a:extLst>
          </p:cNvPr>
          <p:cNvCxnSpPr/>
          <p:nvPr/>
        </p:nvCxnSpPr>
        <p:spPr>
          <a:xfrm>
            <a:off x="796954" y="3644171"/>
            <a:ext cx="1258349" cy="82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3134-7A39-4569-8502-035B1B8C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1" y="-120242"/>
            <a:ext cx="10353762" cy="970450"/>
          </a:xfrm>
        </p:spPr>
        <p:txBody>
          <a:bodyPr/>
          <a:lstStyle/>
          <a:p>
            <a:r>
              <a:rPr lang="en-US" dirty="0"/>
              <a:t>MDD-01 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F84613-C2F4-48D9-BAFF-2BEA56382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" y="1266968"/>
            <a:ext cx="4505335" cy="248291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4E592E5-CC4C-4AD9-8993-C8C96901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46" y="931816"/>
            <a:ext cx="6820852" cy="315321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41FD7A6-41F5-4483-8F24-7F1570B92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4145"/>
            <a:ext cx="4698598" cy="1621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678651-C27B-4404-9A51-E34448E54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19" y="4704145"/>
            <a:ext cx="5525271" cy="12384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7B33B-C384-4C91-8173-2F10C2257D4D}"/>
              </a:ext>
            </a:extLst>
          </p:cNvPr>
          <p:cNvCxnSpPr/>
          <p:nvPr/>
        </p:nvCxnSpPr>
        <p:spPr>
          <a:xfrm flipV="1">
            <a:off x="1266738" y="1098958"/>
            <a:ext cx="5083728" cy="207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21ED43-6F2E-49FF-89C8-1FFFAB413B69}"/>
              </a:ext>
            </a:extLst>
          </p:cNvPr>
          <p:cNvCxnSpPr/>
          <p:nvPr/>
        </p:nvCxnSpPr>
        <p:spPr>
          <a:xfrm flipH="1">
            <a:off x="1124125" y="3271706"/>
            <a:ext cx="687897" cy="143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652038-AFA6-4FE1-BC68-D59AFB5ADABC}"/>
              </a:ext>
            </a:extLst>
          </p:cNvPr>
          <p:cNvCxnSpPr/>
          <p:nvPr/>
        </p:nvCxnSpPr>
        <p:spPr>
          <a:xfrm>
            <a:off x="2701255" y="3221372"/>
            <a:ext cx="3967993" cy="156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8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F672-D214-44B7-992E-1295BD6A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Test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325C969-9E70-45F3-A80E-ABE0BE17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265" y="1731963"/>
            <a:ext cx="5975945" cy="405923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49E536-0D36-43D5-AB82-0B42D78B330A}"/>
              </a:ext>
            </a:extLst>
          </p:cNvPr>
          <p:cNvCxnSpPr/>
          <p:nvPr/>
        </p:nvCxnSpPr>
        <p:spPr>
          <a:xfrm flipH="1">
            <a:off x="3297382" y="1330036"/>
            <a:ext cx="2216727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07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72</TotalTime>
  <Words>208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DinoDefi Updates – As recommended by Certik</vt:lpstr>
      <vt:lpstr>PowerPoint Presentation</vt:lpstr>
      <vt:lpstr>DFD-01: Unnecessary Array as Counter</vt:lpstr>
      <vt:lpstr>DFD-02: Divide by Zero</vt:lpstr>
      <vt:lpstr>Compile Test</vt:lpstr>
      <vt:lpstr>MDD-01 </vt:lpstr>
      <vt:lpstr>MDD-01 </vt:lpstr>
      <vt:lpstr>MDD-01 </vt:lpstr>
      <vt:lpstr>Compile Test</vt:lpstr>
      <vt:lpstr>MDD-02</vt:lpstr>
      <vt:lpstr>Compile Test</vt:lpstr>
      <vt:lpstr>MDD-03</vt:lpstr>
      <vt:lpstr>Compile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DinoDefi Updates – As recommended by Certik</dc:title>
  <dc:creator>Cameron Tareen</dc:creator>
  <cp:lastModifiedBy>Cameron Tareen</cp:lastModifiedBy>
  <cp:revision>4</cp:revision>
  <dcterms:created xsi:type="dcterms:W3CDTF">2021-06-22T09:51:10Z</dcterms:created>
  <dcterms:modified xsi:type="dcterms:W3CDTF">2021-06-22T11:40:03Z</dcterms:modified>
</cp:coreProperties>
</file>