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18"/>
  </p:notesMasterIdLst>
  <p:sldIdLst>
    <p:sldId id="256" r:id="rId2"/>
    <p:sldId id="278" r:id="rId3"/>
    <p:sldId id="276" r:id="rId4"/>
    <p:sldId id="279" r:id="rId5"/>
    <p:sldId id="287" r:id="rId6"/>
    <p:sldId id="283" r:id="rId7"/>
    <p:sldId id="260" r:id="rId8"/>
    <p:sldId id="284" r:id="rId9"/>
    <p:sldId id="274" r:id="rId10"/>
    <p:sldId id="282" r:id="rId11"/>
    <p:sldId id="271" r:id="rId12"/>
    <p:sldId id="285" r:id="rId13"/>
    <p:sldId id="273" r:id="rId14"/>
    <p:sldId id="272" r:id="rId15"/>
    <p:sldId id="28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43E"/>
    <a:srgbClr val="E52D9B"/>
    <a:srgbClr val="60619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Stile scuro 2 - Colore 5/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2" autoAdjust="0"/>
    <p:restoredTop sz="97386" autoAdjust="0"/>
  </p:normalViewPr>
  <p:slideViewPr>
    <p:cSldViewPr>
      <p:cViewPr varScale="1">
        <p:scale>
          <a:sx n="155" d="100"/>
          <a:sy n="155" d="100"/>
        </p:scale>
        <p:origin x="81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99F84-BD9A-426F-8AD0-D54566031089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0B9C6-AFF1-4422-A813-E70EAE047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4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29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09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71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632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752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43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76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88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426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4B0325-07B4-4437-8317-E0B6A171AD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328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67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E12AC08-AB43-45C1-8A1B-0BE4A6B8B719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C14B0325-07B4-4437-8317-E0B6A171AD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814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audio" Target="../media/media1.wav"/><Relationship Id="rId16" Type="http://schemas.openxmlformats.org/officeDocument/2006/relationships/image" Target="../media/image27.sv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22.png"/><Relationship Id="rId5" Type="http://schemas.microsoft.com/office/2007/relationships/media" Target="../media/media3.wav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589240"/>
            <a:ext cx="12192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Carattere, logo, cerchio">
            <a:extLst>
              <a:ext uri="{FF2B5EF4-FFF2-40B4-BE49-F238E27FC236}">
                <a16:creationId xmlns:a16="http://schemas.microsoft.com/office/drawing/2014/main" id="{CA14DB84-F2B1-06B9-886F-AA5343BD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53" y="116632"/>
            <a:ext cx="5293094" cy="1013571"/>
          </a:xfrm>
          <a:prstGeom prst="rect">
            <a:avLst/>
          </a:prstGeom>
        </p:spPr>
      </p:pic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5650C33F-964E-BE7C-A1A1-7236269C1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32927"/>
              </p:ext>
            </p:extLst>
          </p:nvPr>
        </p:nvGraphicFramePr>
        <p:xfrm>
          <a:off x="0" y="5587702"/>
          <a:ext cx="12192000" cy="443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44468180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729954850"/>
                    </a:ext>
                  </a:extLst>
                </a:gridCol>
              </a:tblGrid>
              <a:tr h="443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>
                          <a:solidFill>
                            <a:schemeClr val="bg1"/>
                          </a:solidFill>
                          <a:latin typeface="Söhne"/>
                        </a:rPr>
                        <a:t>Raimondo Rapacciuolo - 0522501266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solidFill>
                          <a:schemeClr val="bg1"/>
                        </a:solidFill>
                        <a:latin typeface="Söhne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130256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C6EF037-CA7D-AC28-08FB-45E3A30F34BC}"/>
              </a:ext>
            </a:extLst>
          </p:cNvPr>
          <p:cNvSpPr txBox="1"/>
          <p:nvPr/>
        </p:nvSpPr>
        <p:spPr>
          <a:xfrm>
            <a:off x="3215680" y="6275469"/>
            <a:ext cx="5760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1" dirty="0" err="1">
                <a:solidFill>
                  <a:schemeClr val="tx2"/>
                </a:solidFill>
                <a:latin typeface="Söhne"/>
              </a:rPr>
              <a:t>Algoritmic</a:t>
            </a:r>
            <a:r>
              <a:rPr lang="it-IT" sz="1600" b="1" dirty="0">
                <a:solidFill>
                  <a:schemeClr val="tx2"/>
                </a:solidFill>
                <a:latin typeface="Söhne"/>
              </a:rPr>
              <a:t> Music &amp; Sound Computing – 2022/2023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57D8F12-EDA9-D4D5-AFCD-4568C5CA0A6B}"/>
              </a:ext>
            </a:extLst>
          </p:cNvPr>
          <p:cNvSpPr/>
          <p:nvPr/>
        </p:nvSpPr>
        <p:spPr>
          <a:xfrm>
            <a:off x="0" y="1263087"/>
            <a:ext cx="12192000" cy="7768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1D682C1-187F-A537-ED07-B509944C5372}"/>
              </a:ext>
            </a:extLst>
          </p:cNvPr>
          <p:cNvSpPr txBox="1"/>
          <p:nvPr/>
        </p:nvSpPr>
        <p:spPr>
          <a:xfrm>
            <a:off x="1055440" y="2708920"/>
            <a:ext cx="10081120" cy="120032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800" b="1" dirty="0">
                <a:ln w="6600">
                  <a:noFill/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4"/>
                  </a:outerShdw>
                </a:effectLst>
                <a:latin typeface="Söhne"/>
              </a:rPr>
              <a:t>Google Magenta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dirty="0">
                <a:solidFill>
                  <a:schemeClr val="bg1"/>
                </a:solidFill>
                <a:latin typeface="Söhne"/>
              </a:rPr>
              <a:t>DDSP: </a:t>
            </a:r>
            <a:r>
              <a:rPr lang="it-IT" sz="2400" dirty="0" err="1">
                <a:solidFill>
                  <a:schemeClr val="bg1"/>
                </a:solidFill>
                <a:latin typeface="Söhne"/>
              </a:rPr>
              <a:t>Differentiable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 Digital </a:t>
            </a:r>
            <a:r>
              <a:rPr lang="it-IT" sz="2400" dirty="0" err="1">
                <a:solidFill>
                  <a:schemeClr val="bg1"/>
                </a:solidFill>
                <a:latin typeface="Söhne"/>
              </a:rPr>
              <a:t>Signal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 Processing</a:t>
            </a:r>
          </a:p>
        </p:txBody>
      </p:sp>
    </p:spTree>
    <p:extLst>
      <p:ext uri="{BB962C8B-B14F-4D97-AF65-F5344CB8AC3E}">
        <p14:creationId xmlns:p14="http://schemas.microsoft.com/office/powerpoint/2010/main" val="119351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1C08D3BA-E4A0-2291-ED79-F7EC9AE522B6}"/>
              </a:ext>
            </a:extLst>
          </p:cNvPr>
          <p:cNvSpPr/>
          <p:nvPr/>
        </p:nvSpPr>
        <p:spPr>
          <a:xfrm>
            <a:off x="330496" y="1375167"/>
            <a:ext cx="11521280" cy="3960440"/>
          </a:xfrm>
          <a:prstGeom prst="rect">
            <a:avLst/>
          </a:prstGeom>
          <a:solidFill>
            <a:srgbClr val="00243E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accent6"/>
                </a:solidFill>
                <a:latin typeface="Söhne"/>
              </a:rPr>
              <a:t>Data Collection</a:t>
            </a:r>
            <a:r>
              <a:rPr lang="it-IT" sz="3600" dirty="0">
                <a:solidFill>
                  <a:schemeClr val="tx2"/>
                </a:solidFill>
                <a:latin typeface="Söhne"/>
              </a:rPr>
              <a:t>: </a:t>
            </a:r>
            <a:r>
              <a:rPr lang="it-IT" sz="3600" dirty="0" err="1">
                <a:solidFill>
                  <a:schemeClr val="tx2"/>
                </a:solidFill>
                <a:latin typeface="Söhne"/>
              </a:rPr>
              <a:t>NSynth</a:t>
            </a:r>
            <a:endParaRPr lang="it-IT" sz="36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1948AAB-2874-E672-28B1-B37A124B0540}"/>
              </a:ext>
            </a:extLst>
          </p:cNvPr>
          <p:cNvSpPr txBox="1"/>
          <p:nvPr/>
        </p:nvSpPr>
        <p:spPr>
          <a:xfrm>
            <a:off x="4153475" y="1859339"/>
            <a:ext cx="6408712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7" name="Immagine 6" descr="Immagine che contiene Elementi grafici, Policromia, cerchio, grafica&#10;&#10;Descrizione generata automaticamente">
            <a:extLst>
              <a:ext uri="{FF2B5EF4-FFF2-40B4-BE49-F238E27FC236}">
                <a16:creationId xmlns:a16="http://schemas.microsoft.com/office/drawing/2014/main" id="{478AB2AF-8C36-85F4-0319-24A3094F3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08" y="2309685"/>
            <a:ext cx="1952379" cy="1952379"/>
          </a:xfrm>
          <a:prstGeom prst="rect">
            <a:avLst/>
          </a:prstGeom>
        </p:spPr>
      </p:pic>
      <p:pic>
        <p:nvPicPr>
          <p:cNvPr id="3" name="Immagine 2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CB383082-0F01-7C86-4231-78309ADFA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782" y="1732488"/>
            <a:ext cx="2692675" cy="3245797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A5B252C1-5C7D-4189-27CC-7AE23FFC6A0B}"/>
              </a:ext>
            </a:extLst>
          </p:cNvPr>
          <p:cNvSpPr/>
          <p:nvPr/>
        </p:nvSpPr>
        <p:spPr>
          <a:xfrm>
            <a:off x="6960096" y="2038693"/>
            <a:ext cx="576064" cy="263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9DD216C-B7A7-819B-22BD-C106F6E362C9}"/>
              </a:ext>
            </a:extLst>
          </p:cNvPr>
          <p:cNvSpPr/>
          <p:nvPr/>
        </p:nvSpPr>
        <p:spPr>
          <a:xfrm>
            <a:off x="6384032" y="2746576"/>
            <a:ext cx="576064" cy="263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C4AEA5E-F301-CF95-A588-D37D8CB65396}"/>
              </a:ext>
            </a:extLst>
          </p:cNvPr>
          <p:cNvSpPr/>
          <p:nvPr/>
        </p:nvSpPr>
        <p:spPr>
          <a:xfrm>
            <a:off x="6384032" y="3016973"/>
            <a:ext cx="576064" cy="263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FDE6C8-9F45-403B-59E7-101F2700B812}"/>
              </a:ext>
            </a:extLst>
          </p:cNvPr>
          <p:cNvSpPr txBox="1"/>
          <p:nvPr/>
        </p:nvSpPr>
        <p:spPr>
          <a:xfrm>
            <a:off x="5735959" y="4940630"/>
            <a:ext cx="278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Söhne"/>
              </a:rPr>
              <a:t>https://magenta.tensorflow.org/datasets/nsynth#files</a:t>
            </a:r>
          </a:p>
        </p:txBody>
      </p:sp>
    </p:spTree>
    <p:extLst>
      <p:ext uri="{BB962C8B-B14F-4D97-AF65-F5344CB8AC3E}">
        <p14:creationId xmlns:p14="http://schemas.microsoft.com/office/powerpoint/2010/main" val="394419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accent6"/>
                </a:solidFill>
                <a:latin typeface="Söhne"/>
              </a:rPr>
              <a:t>Preprocessing</a:t>
            </a:r>
            <a:endParaRPr lang="it-IT" sz="36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5401A31-53C9-EEB4-5228-20C9ED5870AB}"/>
              </a:ext>
            </a:extLst>
          </p:cNvPr>
          <p:cNvSpPr/>
          <p:nvPr/>
        </p:nvSpPr>
        <p:spPr>
          <a:xfrm>
            <a:off x="335360" y="1412776"/>
            <a:ext cx="11521280" cy="3960440"/>
          </a:xfrm>
          <a:prstGeom prst="rect">
            <a:avLst/>
          </a:prstGeom>
          <a:solidFill>
            <a:srgbClr val="00243E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ECA2CE1-3554-65A0-468B-40EC4789EB81}"/>
              </a:ext>
            </a:extLst>
          </p:cNvPr>
          <p:cNvSpPr txBox="1"/>
          <p:nvPr/>
        </p:nvSpPr>
        <p:spPr>
          <a:xfrm>
            <a:off x="4871864" y="2377333"/>
            <a:ext cx="6408712" cy="203132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Söhne"/>
              </a:rPr>
              <a:t>Sono </a:t>
            </a:r>
            <a:r>
              <a:rPr lang="en-US" sz="1800" dirty="0" err="1">
                <a:solidFill>
                  <a:schemeClr val="bg1"/>
                </a:solidFill>
                <a:latin typeface="Söhne"/>
              </a:rPr>
              <a:t>stati</a:t>
            </a:r>
            <a:r>
              <a:rPr lang="en-US" sz="18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öhne"/>
              </a:rPr>
              <a:t>estratti</a:t>
            </a:r>
            <a:r>
              <a:rPr lang="en-US" sz="18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öhne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Söhne"/>
              </a:rPr>
              <a:t> file </a:t>
            </a:r>
            <a:r>
              <a:rPr lang="en-US" sz="1800" dirty="0" err="1">
                <a:solidFill>
                  <a:schemeClr val="bg1"/>
                </a:solidFill>
                <a:latin typeface="Söhne"/>
              </a:rPr>
              <a:t>necessari</a:t>
            </a:r>
            <a:r>
              <a:rPr lang="en-US" sz="1800" dirty="0">
                <a:solidFill>
                  <a:schemeClr val="bg1"/>
                </a:solidFill>
                <a:latin typeface="Söhne"/>
              </a:rPr>
              <a:t> in base a </a:t>
            </a:r>
            <a:r>
              <a:rPr lang="en-US" sz="1800" dirty="0" err="1">
                <a:solidFill>
                  <a:schemeClr val="bg1"/>
                </a:solidFill>
                <a:latin typeface="Söhne"/>
              </a:rPr>
              <a:t>strumento</a:t>
            </a:r>
            <a:r>
              <a:rPr lang="en-US" sz="1800" dirty="0">
                <a:solidFill>
                  <a:schemeClr val="bg1"/>
                </a:solidFill>
                <a:latin typeface="Söhne"/>
              </a:rPr>
              <a:t> e source 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Söhne"/>
              </a:rPr>
              <a:t>I </a:t>
            </a:r>
            <a:r>
              <a:rPr lang="en-US" sz="1800" dirty="0" err="1">
                <a:solidFill>
                  <a:schemeClr val="bg1"/>
                </a:solidFill>
                <a:latin typeface="Söhne"/>
              </a:rPr>
              <a:t>singoli</a:t>
            </a:r>
            <a:r>
              <a:rPr lang="en-US" sz="1800" dirty="0">
                <a:solidFill>
                  <a:schemeClr val="bg1"/>
                </a:solidFill>
                <a:latin typeface="Söhne"/>
              </a:rPr>
              <a:t> file audio </a:t>
            </a:r>
            <a:r>
              <a:rPr lang="en-US" sz="1800" dirty="0" err="1">
                <a:solidFill>
                  <a:schemeClr val="bg1"/>
                </a:solidFill>
                <a:latin typeface="Söhne"/>
              </a:rPr>
              <a:t>sono</a:t>
            </a:r>
            <a:r>
              <a:rPr lang="en-US" sz="18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öhne"/>
              </a:rPr>
              <a:t>stati</a:t>
            </a:r>
            <a:r>
              <a:rPr lang="en-US" sz="18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öhne"/>
              </a:rPr>
              <a:t>uniti</a:t>
            </a:r>
            <a:r>
              <a:rPr lang="en-US" sz="1800" dirty="0">
                <a:solidFill>
                  <a:schemeClr val="bg1"/>
                </a:solidFill>
                <a:latin typeface="Söhne"/>
              </a:rPr>
              <a:t> in un </a:t>
            </a:r>
            <a:r>
              <a:rPr lang="en-US" sz="1800" dirty="0" err="1">
                <a:solidFill>
                  <a:schemeClr val="bg1"/>
                </a:solidFill>
                <a:latin typeface="Söhne"/>
              </a:rPr>
              <a:t>unico</a:t>
            </a:r>
            <a:r>
              <a:rPr lang="en-US" sz="1800" dirty="0">
                <a:solidFill>
                  <a:schemeClr val="bg1"/>
                </a:solidFill>
                <a:latin typeface="Söhne"/>
              </a:rPr>
              <a:t> file .wav da 20 </a:t>
            </a:r>
            <a:r>
              <a:rPr lang="en-US" sz="1800" dirty="0" err="1">
                <a:solidFill>
                  <a:schemeClr val="bg1"/>
                </a:solidFill>
                <a:latin typeface="Söhne"/>
              </a:rPr>
              <a:t>minuti</a:t>
            </a:r>
            <a:endParaRPr lang="en-US" sz="1800" dirty="0">
              <a:solidFill>
                <a:schemeClr val="bg1"/>
              </a:solidFill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Söhne"/>
              </a:rPr>
              <a:t>Il file è </a:t>
            </a:r>
            <a:r>
              <a:rPr lang="en-US" sz="1800" dirty="0" err="1">
                <a:solidFill>
                  <a:schemeClr val="bg1"/>
                </a:solidFill>
                <a:latin typeface="Söhne"/>
              </a:rPr>
              <a:t>stato</a:t>
            </a:r>
            <a:r>
              <a:rPr lang="en-US" sz="18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öhne"/>
              </a:rPr>
              <a:t>trasformato</a:t>
            </a:r>
            <a:r>
              <a:rPr lang="en-US" sz="1800" dirty="0">
                <a:solidFill>
                  <a:schemeClr val="bg1"/>
                </a:solidFill>
                <a:latin typeface="Söhne"/>
              </a:rPr>
              <a:t> in </a:t>
            </a:r>
            <a:r>
              <a:rPr lang="en-US" sz="1800" dirty="0" err="1">
                <a:solidFill>
                  <a:schemeClr val="bg1"/>
                </a:solidFill>
                <a:latin typeface="Söhne"/>
              </a:rPr>
              <a:t>formato</a:t>
            </a:r>
            <a:r>
              <a:rPr lang="en-US" sz="18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öhne"/>
              </a:rPr>
              <a:t>TFRecord</a:t>
            </a:r>
            <a:r>
              <a:rPr lang="en-US" sz="1800" dirty="0">
                <a:solidFill>
                  <a:schemeClr val="bg1"/>
                </a:solidFill>
                <a:latin typeface="Söhne"/>
              </a:rPr>
              <a:t> per il training</a:t>
            </a:r>
          </a:p>
          <a:p>
            <a:endParaRPr lang="en-US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6" name="Elemento grafico 5" descr="Ricerca cartelle con riempimento a tinta unita">
            <a:extLst>
              <a:ext uri="{FF2B5EF4-FFF2-40B4-BE49-F238E27FC236}">
                <a16:creationId xmlns:a16="http://schemas.microsoft.com/office/drawing/2014/main" id="{3862B988-6571-7D35-6ED8-17FFBDD24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9496" y="2492896"/>
            <a:ext cx="1457898" cy="145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6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accent6"/>
                </a:solidFill>
                <a:latin typeface="Söhne"/>
              </a:rPr>
              <a:t>Training</a:t>
            </a:r>
            <a:endParaRPr lang="it-IT" sz="36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5401A31-53C9-EEB4-5228-20C9ED5870AB}"/>
              </a:ext>
            </a:extLst>
          </p:cNvPr>
          <p:cNvSpPr/>
          <p:nvPr/>
        </p:nvSpPr>
        <p:spPr>
          <a:xfrm>
            <a:off x="330496" y="1375167"/>
            <a:ext cx="11521280" cy="3960440"/>
          </a:xfrm>
          <a:prstGeom prst="rect">
            <a:avLst/>
          </a:prstGeom>
          <a:solidFill>
            <a:srgbClr val="00243E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732A98E-63D1-CAD7-D089-D0D83D5B5F04}"/>
              </a:ext>
            </a:extLst>
          </p:cNvPr>
          <p:cNvSpPr txBox="1"/>
          <p:nvPr/>
        </p:nvSpPr>
        <p:spPr>
          <a:xfrm>
            <a:off x="4799856" y="1924226"/>
            <a:ext cx="6408712" cy="286232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öhne"/>
              </a:rPr>
              <a:t>L’autoencoder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è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stato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addestrato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seguendo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parametri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suggeriti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dal team Google Magenta: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öhne"/>
              </a:rPr>
              <a:t>Range di 5k - 30k step di training 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öhne"/>
              </a:rPr>
              <a:t>Checkpoint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ogni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5k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passi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di training 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Söhne"/>
              </a:rPr>
              <a:t>Numero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massimo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di checkpoint da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mantenere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10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öhne"/>
              </a:rPr>
              <a:t>Stop condition: Loss al di sotto di 5.0 – 4.5</a:t>
            </a:r>
          </a:p>
          <a:p>
            <a:pPr lvl="1"/>
            <a:endParaRPr lang="en-US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7" name="Elemento grafico 6" descr="Intelligenza artificiale con riempimento a tinta unita">
            <a:extLst>
              <a:ext uri="{FF2B5EF4-FFF2-40B4-BE49-F238E27FC236}">
                <a16:creationId xmlns:a16="http://schemas.microsoft.com/office/drawing/2014/main" id="{A8C0F32C-92A2-4E60-1654-21403529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5520" y="2636912"/>
            <a:ext cx="1166428" cy="116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3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accent6"/>
                </a:solidFill>
                <a:latin typeface="Söhne"/>
              </a:rPr>
              <a:t>Results</a:t>
            </a:r>
            <a:endParaRPr lang="it-IT" sz="36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31F8E1B-F658-6673-BB35-F210FDB2A050}"/>
              </a:ext>
            </a:extLst>
          </p:cNvPr>
          <p:cNvSpPr/>
          <p:nvPr/>
        </p:nvSpPr>
        <p:spPr>
          <a:xfrm>
            <a:off x="335360" y="1340768"/>
            <a:ext cx="11521280" cy="3960440"/>
          </a:xfrm>
          <a:prstGeom prst="rect">
            <a:avLst/>
          </a:prstGeom>
          <a:solidFill>
            <a:srgbClr val="00243E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3" name="Immagine 2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5A518458-6A1A-418D-DE33-69213B3B0B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9" r="7356"/>
          <a:stretch/>
        </p:blipFill>
        <p:spPr>
          <a:xfrm>
            <a:off x="585611" y="1991556"/>
            <a:ext cx="4282599" cy="1765679"/>
          </a:xfrm>
          <a:prstGeom prst="rect">
            <a:avLst/>
          </a:prstGeom>
        </p:spPr>
      </p:pic>
      <p:pic>
        <p:nvPicPr>
          <p:cNvPr id="6" name="Immagine 5" descr="Immagine che contiene schermata, Rettangolo, Policromia, quadrato&#10;&#10;Descrizione generata automaticamente">
            <a:extLst>
              <a:ext uri="{FF2B5EF4-FFF2-40B4-BE49-F238E27FC236}">
                <a16:creationId xmlns:a16="http://schemas.microsoft.com/office/drawing/2014/main" id="{6DB358F7-819B-A0FC-F1C2-EBADC52CD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1994514"/>
            <a:ext cx="1944216" cy="2868972"/>
          </a:xfrm>
          <a:prstGeom prst="rect">
            <a:avLst/>
          </a:prstGeom>
        </p:spPr>
      </p:pic>
      <p:pic>
        <p:nvPicPr>
          <p:cNvPr id="8" name="Immagine 7" descr="Immagine che contiene schermata, Rettangolo, acqua&#10;&#10;Descrizione generata automaticamente">
            <a:extLst>
              <a:ext uri="{FF2B5EF4-FFF2-40B4-BE49-F238E27FC236}">
                <a16:creationId xmlns:a16="http://schemas.microsoft.com/office/drawing/2014/main" id="{CEB2383C-6CBE-B62D-2D9B-AC16A754E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615" y="1991556"/>
            <a:ext cx="1944216" cy="286897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5E22EC9-8205-82F3-F2E7-70CD2336FFEA}"/>
              </a:ext>
            </a:extLst>
          </p:cNvPr>
          <p:cNvSpPr txBox="1"/>
          <p:nvPr/>
        </p:nvSpPr>
        <p:spPr>
          <a:xfrm>
            <a:off x="6456040" y="15508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Söhne"/>
              </a:rPr>
              <a:t>Spettrogramma 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A1E5105-4D31-8403-78D3-00522FDE289B}"/>
              </a:ext>
            </a:extLst>
          </p:cNvPr>
          <p:cNvSpPr txBox="1"/>
          <p:nvPr/>
        </p:nvSpPr>
        <p:spPr>
          <a:xfrm>
            <a:off x="9295623" y="155087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Söhne"/>
              </a:rPr>
              <a:t>Spettrogramma S’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4E3DE74-F59F-1E05-834C-1ECDA0E3017A}"/>
              </a:ext>
            </a:extLst>
          </p:cNvPr>
          <p:cNvSpPr txBox="1"/>
          <p:nvPr/>
        </p:nvSpPr>
        <p:spPr>
          <a:xfrm>
            <a:off x="588240" y="396587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Söhne"/>
              </a:rPr>
              <a:t>Total </a:t>
            </a:r>
            <a:r>
              <a:rPr lang="it-IT" dirty="0" err="1">
                <a:solidFill>
                  <a:schemeClr val="bg1"/>
                </a:solidFill>
                <a:latin typeface="Söhne"/>
              </a:rPr>
              <a:t>loss</a:t>
            </a:r>
            <a:r>
              <a:rPr lang="it-IT" dirty="0">
                <a:solidFill>
                  <a:schemeClr val="bg1"/>
                </a:solidFill>
                <a:latin typeface="Söhne"/>
              </a:rPr>
              <a:t> finale 5.99</a:t>
            </a:r>
          </a:p>
        </p:txBody>
      </p:sp>
    </p:spTree>
    <p:extLst>
      <p:ext uri="{BB962C8B-B14F-4D97-AF65-F5344CB8AC3E}">
        <p14:creationId xmlns:p14="http://schemas.microsoft.com/office/powerpoint/2010/main" val="2234376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accent6"/>
                </a:solidFill>
                <a:latin typeface="Söhne"/>
              </a:rPr>
              <a:t>Testing</a:t>
            </a:r>
            <a:endParaRPr lang="it-IT" sz="36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4D7141D-A7FD-BF18-33BE-D98AA7AA8C41}"/>
              </a:ext>
            </a:extLst>
          </p:cNvPr>
          <p:cNvSpPr/>
          <p:nvPr/>
        </p:nvSpPr>
        <p:spPr>
          <a:xfrm>
            <a:off x="335360" y="1340768"/>
            <a:ext cx="11521280" cy="3960440"/>
          </a:xfrm>
          <a:prstGeom prst="rect">
            <a:avLst/>
          </a:prstGeom>
          <a:solidFill>
            <a:srgbClr val="00243E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D1C7CF-7C3C-15E7-75C6-F4BD2C14A939}"/>
              </a:ext>
            </a:extLst>
          </p:cNvPr>
          <p:cNvSpPr txBox="1"/>
          <p:nvPr/>
        </p:nvSpPr>
        <p:spPr>
          <a:xfrm>
            <a:off x="4799856" y="1924226"/>
            <a:ext cx="6408712" cy="369331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  <a:latin typeface="Söhne"/>
              </a:rPr>
              <a:t>Per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testare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l’autoencoder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è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stato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creato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uno script dove è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possibile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Söhne"/>
              </a:rPr>
              <a:t>caricare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il file .zip del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modello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addestrato</a:t>
            </a: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1257300" lvl="2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Söhne"/>
              </a:rPr>
              <a:t>Registrare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caricare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un audio da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una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fonte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monofonica</a:t>
            </a: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1257300" lvl="2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Söhne"/>
              </a:rPr>
              <a:t>Modificare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parametri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del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suono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caricato</a:t>
            </a: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1257300" lvl="2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Söhne"/>
              </a:rPr>
              <a:t>Effettuare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la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sintesi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dell’audio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con il nuovo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timbro</a:t>
            </a: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1257300" lvl="2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lvl="1"/>
            <a:endParaRPr lang="en-US" dirty="0">
              <a:solidFill>
                <a:schemeClr val="bg1"/>
              </a:solidFill>
              <a:latin typeface="Söhne"/>
            </a:endParaRPr>
          </a:p>
          <a:p>
            <a:pPr lvl="1"/>
            <a:endParaRPr lang="en-US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6" name="Elemento grafico 5" descr="Appunti mischiati con riempimento a tinta unita">
            <a:extLst>
              <a:ext uri="{FF2B5EF4-FFF2-40B4-BE49-F238E27FC236}">
                <a16:creationId xmlns:a16="http://schemas.microsoft.com/office/drawing/2014/main" id="{44C7D51A-2BE9-9444-F1B7-E91CB9EE3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5520" y="2581176"/>
            <a:ext cx="1166428" cy="116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6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accent6"/>
                </a:solidFill>
                <a:latin typeface="Söhne"/>
              </a:rPr>
              <a:t>Esempio</a:t>
            </a:r>
            <a:endParaRPr lang="it-IT" sz="36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4D7141D-A7FD-BF18-33BE-D98AA7AA8C41}"/>
              </a:ext>
            </a:extLst>
          </p:cNvPr>
          <p:cNvSpPr/>
          <p:nvPr/>
        </p:nvSpPr>
        <p:spPr>
          <a:xfrm>
            <a:off x="335360" y="1368060"/>
            <a:ext cx="11521280" cy="3960440"/>
          </a:xfrm>
          <a:prstGeom prst="rect">
            <a:avLst/>
          </a:prstGeom>
          <a:solidFill>
            <a:srgbClr val="00243E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D1C7CF-7C3C-15E7-75C6-F4BD2C14A939}"/>
              </a:ext>
            </a:extLst>
          </p:cNvPr>
          <p:cNvSpPr txBox="1"/>
          <p:nvPr/>
        </p:nvSpPr>
        <p:spPr>
          <a:xfrm>
            <a:off x="4799856" y="1924226"/>
            <a:ext cx="6408712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1257300" lvl="2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lvl="1"/>
            <a:endParaRPr lang="en-US" dirty="0">
              <a:solidFill>
                <a:schemeClr val="bg1"/>
              </a:solidFill>
              <a:latin typeface="Söhne"/>
            </a:endParaRPr>
          </a:p>
          <a:p>
            <a:pPr lvl="1"/>
            <a:endParaRPr lang="en-US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3" name="download (7)">
            <a:hlinkClick r:id="" action="ppaction://media"/>
            <a:extLst>
              <a:ext uri="{FF2B5EF4-FFF2-40B4-BE49-F238E27FC236}">
                <a16:creationId xmlns:a16="http://schemas.microsoft.com/office/drawing/2014/main" id="{C781E619-A1EB-45FA-0A25-45497520BB9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227549" y="4404117"/>
            <a:ext cx="609600" cy="609600"/>
          </a:xfrm>
          <a:prstGeom prst="rect">
            <a:avLst/>
          </a:prstGeom>
        </p:spPr>
      </p:pic>
      <p:pic>
        <p:nvPicPr>
          <p:cNvPr id="5" name="download (6)">
            <a:hlinkClick r:id="" action="ppaction://media"/>
            <a:extLst>
              <a:ext uri="{FF2B5EF4-FFF2-40B4-BE49-F238E27FC236}">
                <a16:creationId xmlns:a16="http://schemas.microsoft.com/office/drawing/2014/main" id="{87978CF2-9FD5-FE71-4A59-318D8B1F65D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715791" y="4404117"/>
            <a:ext cx="609600" cy="609600"/>
          </a:xfrm>
          <a:prstGeom prst="rect">
            <a:avLst/>
          </a:prstGeom>
        </p:spPr>
      </p:pic>
      <p:pic>
        <p:nvPicPr>
          <p:cNvPr id="7" name="Immagine 6" descr="Immagine che contiene schermata, Policromia&#10;&#10;Descrizione generata automaticamente">
            <a:extLst>
              <a:ext uri="{FF2B5EF4-FFF2-40B4-BE49-F238E27FC236}">
                <a16:creationId xmlns:a16="http://schemas.microsoft.com/office/drawing/2014/main" id="{F999729D-BAC6-97CC-BFA5-8EC2981B3C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25" y="2621183"/>
            <a:ext cx="2138332" cy="1437729"/>
          </a:xfrm>
          <a:prstGeom prst="rect">
            <a:avLst/>
          </a:prstGeom>
        </p:spPr>
      </p:pic>
      <p:pic>
        <p:nvPicPr>
          <p:cNvPr id="9" name="Immagine 8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2BCA24FD-9A8B-B0A8-F275-16319275DA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182" y="2621183"/>
            <a:ext cx="2138333" cy="1437730"/>
          </a:xfrm>
          <a:prstGeom prst="rect">
            <a:avLst/>
          </a:prstGeom>
        </p:spPr>
      </p:pic>
      <p:pic>
        <p:nvPicPr>
          <p:cNvPr id="10" name="download (8)">
            <a:hlinkClick r:id="" action="ppaction://media"/>
            <a:extLst>
              <a:ext uri="{FF2B5EF4-FFF2-40B4-BE49-F238E27FC236}">
                <a16:creationId xmlns:a16="http://schemas.microsoft.com/office/drawing/2014/main" id="{BEA1FD7B-9E81-7278-7C88-72C675A24B0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278901" y="4460269"/>
            <a:ext cx="609600" cy="609600"/>
          </a:xfrm>
          <a:prstGeom prst="rect">
            <a:avLst/>
          </a:prstGeom>
        </p:spPr>
      </p:pic>
      <p:pic>
        <p:nvPicPr>
          <p:cNvPr id="11" name="download (9)">
            <a:hlinkClick r:id="" action="ppaction://media"/>
            <a:extLst>
              <a:ext uri="{FF2B5EF4-FFF2-40B4-BE49-F238E27FC236}">
                <a16:creationId xmlns:a16="http://schemas.microsoft.com/office/drawing/2014/main" id="{A643853E-8177-0352-DD0A-7762D358A8B7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790657" y="4460269"/>
            <a:ext cx="609600" cy="609600"/>
          </a:xfrm>
          <a:prstGeom prst="rect">
            <a:avLst/>
          </a:prstGeom>
        </p:spPr>
      </p:pic>
      <p:pic>
        <p:nvPicPr>
          <p:cNvPr id="13" name="Immagine 12" descr="Immagine che contiene schermata, quadrato&#10;&#10;Descrizione generata automaticamente">
            <a:extLst>
              <a:ext uri="{FF2B5EF4-FFF2-40B4-BE49-F238E27FC236}">
                <a16:creationId xmlns:a16="http://schemas.microsoft.com/office/drawing/2014/main" id="{8D7A92E7-B6FC-3C9C-DCA0-24E80E7C03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2636912"/>
            <a:ext cx="2138332" cy="1444458"/>
          </a:xfrm>
          <a:prstGeom prst="rect">
            <a:avLst/>
          </a:prstGeom>
        </p:spPr>
      </p:pic>
      <p:pic>
        <p:nvPicPr>
          <p:cNvPr id="15" name="Immagine 14" descr="Immagine che contiene schermata, quadrato, Policromia, arte&#10;&#10;Descrizione generata automaticamente">
            <a:extLst>
              <a:ext uri="{FF2B5EF4-FFF2-40B4-BE49-F238E27FC236}">
                <a16:creationId xmlns:a16="http://schemas.microsoft.com/office/drawing/2014/main" id="{ED07FB4D-94A7-4C54-BE58-4EEFF1832F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06" y="2673970"/>
            <a:ext cx="2218733" cy="1444458"/>
          </a:xfrm>
          <a:prstGeom prst="rect">
            <a:avLst/>
          </a:prstGeom>
        </p:spPr>
      </p:pic>
      <p:pic>
        <p:nvPicPr>
          <p:cNvPr id="17" name="Elemento grafico 16" descr="Tasti del pianoforte con riempimento a tinta unita">
            <a:extLst>
              <a:ext uri="{FF2B5EF4-FFF2-40B4-BE49-F238E27FC236}">
                <a16:creationId xmlns:a16="http://schemas.microsoft.com/office/drawing/2014/main" id="{7997B96E-7C9D-3EEA-03D3-D7C853E33A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8472" y="1706529"/>
            <a:ext cx="914400" cy="914400"/>
          </a:xfrm>
          <a:prstGeom prst="rect">
            <a:avLst/>
          </a:prstGeom>
        </p:spPr>
      </p:pic>
      <p:pic>
        <p:nvPicPr>
          <p:cNvPr id="19" name="Elemento grafico 18" descr="Chitarra elettrica con riempimento a tinta unita">
            <a:extLst>
              <a:ext uri="{FF2B5EF4-FFF2-40B4-BE49-F238E27FC236}">
                <a16:creationId xmlns:a16="http://schemas.microsoft.com/office/drawing/2014/main" id="{7E50C82F-D574-783C-D749-DC44E2625AC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923990" y="1706783"/>
            <a:ext cx="914400" cy="914400"/>
          </a:xfrm>
          <a:prstGeom prst="rect">
            <a:avLst/>
          </a:prstGeom>
        </p:spPr>
      </p:pic>
      <p:pic>
        <p:nvPicPr>
          <p:cNvPr id="20" name="Elemento grafico 19" descr="Tasti del pianoforte con riempimento a tinta unita">
            <a:extLst>
              <a:ext uri="{FF2B5EF4-FFF2-40B4-BE49-F238E27FC236}">
                <a16:creationId xmlns:a16="http://schemas.microsoft.com/office/drawing/2014/main" id="{C18428B4-BEC9-4EFF-63C0-89D788714B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81309" y="1716616"/>
            <a:ext cx="914400" cy="914400"/>
          </a:xfrm>
          <a:prstGeom prst="rect">
            <a:avLst/>
          </a:prstGeom>
        </p:spPr>
      </p:pic>
      <p:pic>
        <p:nvPicPr>
          <p:cNvPr id="21" name="Elemento grafico 20" descr="Chitarra elettrica con riempimento a tinta unita">
            <a:extLst>
              <a:ext uri="{FF2B5EF4-FFF2-40B4-BE49-F238E27FC236}">
                <a16:creationId xmlns:a16="http://schemas.microsoft.com/office/drawing/2014/main" id="{FDAFFB55-91C8-8F07-98A8-5BEF39A8C6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63391" y="1706529"/>
            <a:ext cx="914400" cy="914400"/>
          </a:xfrm>
          <a:prstGeom prst="rect">
            <a:avLst/>
          </a:prstGeom>
        </p:spPr>
      </p:pic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8B988598-D7E3-A171-F36D-CE94C2DFF2C5}"/>
              </a:ext>
            </a:extLst>
          </p:cNvPr>
          <p:cNvCxnSpPr/>
          <p:nvPr/>
        </p:nvCxnSpPr>
        <p:spPr>
          <a:xfrm>
            <a:off x="2711624" y="2132856"/>
            <a:ext cx="115212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36A60B4-3BD8-BEB7-D532-3F04B5C3E8EE}"/>
              </a:ext>
            </a:extLst>
          </p:cNvPr>
          <p:cNvCxnSpPr/>
          <p:nvPr/>
        </p:nvCxnSpPr>
        <p:spPr>
          <a:xfrm>
            <a:off x="8112224" y="2204864"/>
            <a:ext cx="115212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51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996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10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7AC82561-DEEA-6EF9-EE2C-58B4AC12A491}"/>
              </a:ext>
            </a:extLst>
          </p:cNvPr>
          <p:cNvSpPr txBox="1"/>
          <p:nvPr/>
        </p:nvSpPr>
        <p:spPr>
          <a:xfrm>
            <a:off x="2278360" y="2967335"/>
            <a:ext cx="7635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latin typeface="Söhne"/>
              </a:rPr>
              <a:t>Grazie</a:t>
            </a:r>
            <a:r>
              <a:rPr lang="en-US" sz="5400" b="1" dirty="0">
                <a:solidFill>
                  <a:schemeClr val="bg1"/>
                </a:solidFill>
                <a:latin typeface="Söhne"/>
              </a:rPr>
              <a:t> per </a:t>
            </a:r>
            <a:r>
              <a:rPr lang="en-US" sz="5400" b="1" dirty="0" err="1">
                <a:solidFill>
                  <a:schemeClr val="bg1"/>
                </a:solidFill>
                <a:latin typeface="Söhne"/>
              </a:rPr>
              <a:t>l’attenzione</a:t>
            </a:r>
            <a:r>
              <a:rPr lang="en-US" sz="5400" b="1" dirty="0">
                <a:solidFill>
                  <a:schemeClr val="bg1"/>
                </a:solidFill>
                <a:latin typeface="Söhne"/>
              </a:rPr>
              <a:t>!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43860C0-40F8-7E3F-FFB7-944FDE8A78F6}"/>
              </a:ext>
            </a:extLst>
          </p:cNvPr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testo, Carattere, logo, cerchio">
            <a:extLst>
              <a:ext uri="{FF2B5EF4-FFF2-40B4-BE49-F238E27FC236}">
                <a16:creationId xmlns:a16="http://schemas.microsoft.com/office/drawing/2014/main" id="{97CCE30E-5739-6E88-1794-1CAE5B17A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53" y="116632"/>
            <a:ext cx="5293094" cy="1013571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7E1AC4CC-BB1E-B44C-B63B-4E7378A333CC}"/>
              </a:ext>
            </a:extLst>
          </p:cNvPr>
          <p:cNvSpPr/>
          <p:nvPr/>
        </p:nvSpPr>
        <p:spPr>
          <a:xfrm>
            <a:off x="0" y="1263087"/>
            <a:ext cx="12192000" cy="7768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37B81E2-9EA7-1F13-C6D3-0F655E1E2BA1}"/>
              </a:ext>
            </a:extLst>
          </p:cNvPr>
          <p:cNvSpPr/>
          <p:nvPr/>
        </p:nvSpPr>
        <p:spPr>
          <a:xfrm>
            <a:off x="0" y="5589240"/>
            <a:ext cx="12192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2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6"/>
                </a:solidFill>
                <a:latin typeface="Söhne"/>
              </a:rPr>
              <a:t>Introduction</a:t>
            </a:r>
            <a:r>
              <a:rPr lang="en-GB" sz="3600" dirty="0">
                <a:solidFill>
                  <a:schemeClr val="tx2"/>
                </a:solidFill>
                <a:latin typeface="Söhne"/>
              </a:rPr>
              <a:t>:</a:t>
            </a:r>
            <a:r>
              <a:rPr lang="en-GB" sz="3600" b="1" dirty="0">
                <a:solidFill>
                  <a:schemeClr val="tx2"/>
                </a:solidFill>
                <a:latin typeface="Söhne"/>
              </a:rPr>
              <a:t> </a:t>
            </a:r>
            <a:r>
              <a:rPr lang="en-GB" sz="3600" dirty="0">
                <a:solidFill>
                  <a:schemeClr val="tx2"/>
                </a:solidFill>
                <a:latin typeface="Söhne"/>
              </a:rPr>
              <a:t>Magenta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D36760A-5C4F-9C95-9EDF-99E1683B2519}"/>
              </a:ext>
            </a:extLst>
          </p:cNvPr>
          <p:cNvSpPr/>
          <p:nvPr/>
        </p:nvSpPr>
        <p:spPr>
          <a:xfrm>
            <a:off x="330496" y="1375167"/>
            <a:ext cx="11521280" cy="3960440"/>
          </a:xfrm>
          <a:prstGeom prst="rect">
            <a:avLst/>
          </a:prstGeom>
          <a:solidFill>
            <a:srgbClr val="00243E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CEA8B29-4599-2F7E-0DFC-5F14A4F88AD6}"/>
              </a:ext>
            </a:extLst>
          </p:cNvPr>
          <p:cNvSpPr txBox="1"/>
          <p:nvPr/>
        </p:nvSpPr>
        <p:spPr>
          <a:xfrm>
            <a:off x="330496" y="2516413"/>
            <a:ext cx="5040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A672A5-B9F0-C226-7EB0-36BC6E7F3AE9}"/>
              </a:ext>
            </a:extLst>
          </p:cNvPr>
          <p:cNvSpPr txBox="1"/>
          <p:nvPr/>
        </p:nvSpPr>
        <p:spPr>
          <a:xfrm>
            <a:off x="5314220" y="1582340"/>
            <a:ext cx="6408712" cy="369331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Progetto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che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esplora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il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ruolo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del Machine Learning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nella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creazione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arte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musica</a:t>
            </a: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Base per la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creazione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di smart tools per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estendere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il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processo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creativo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artisti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musicisti</a:t>
            </a: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Sono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presenti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2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librerie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principali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 @magenta/music: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libreria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che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implementa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modelli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musicali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note-based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@magenta/sketch: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libreria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che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implementa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modelli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per il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disegno</a:t>
            </a:r>
            <a:endParaRPr lang="en-US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5" name="Immagine 4" descr="Immagine che contiene schermata, design, diagramma, Elementi grafici&#10;&#10;Descrizione generata automaticamente">
            <a:extLst>
              <a:ext uri="{FF2B5EF4-FFF2-40B4-BE49-F238E27FC236}">
                <a16:creationId xmlns:a16="http://schemas.microsoft.com/office/drawing/2014/main" id="{493456D6-9C41-CBFF-28ED-362365CF3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" t="2778" r="3065" b="2513"/>
          <a:stretch/>
        </p:blipFill>
        <p:spPr>
          <a:xfrm>
            <a:off x="330496" y="2312876"/>
            <a:ext cx="498372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6"/>
                </a:solidFill>
                <a:latin typeface="Söhne"/>
              </a:rPr>
              <a:t>Introduction</a:t>
            </a:r>
            <a:r>
              <a:rPr lang="en-GB" sz="3600" dirty="0">
                <a:solidFill>
                  <a:schemeClr val="tx2"/>
                </a:solidFill>
                <a:latin typeface="Söhne"/>
              </a:rPr>
              <a:t>:</a:t>
            </a:r>
            <a:r>
              <a:rPr lang="en-GB" sz="3600" b="1" dirty="0">
                <a:solidFill>
                  <a:schemeClr val="tx2"/>
                </a:solidFill>
                <a:latin typeface="Söhne"/>
              </a:rPr>
              <a:t> </a:t>
            </a:r>
            <a:r>
              <a:rPr lang="en-GB" sz="3600" dirty="0" err="1">
                <a:solidFill>
                  <a:schemeClr val="tx2"/>
                </a:solidFill>
                <a:latin typeface="Söhne"/>
              </a:rPr>
              <a:t>Ddsp</a:t>
            </a:r>
            <a:endParaRPr lang="en-GB" sz="36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D36760A-5C4F-9C95-9EDF-99E1683B2519}"/>
              </a:ext>
            </a:extLst>
          </p:cNvPr>
          <p:cNvSpPr/>
          <p:nvPr/>
        </p:nvSpPr>
        <p:spPr>
          <a:xfrm>
            <a:off x="330496" y="1375167"/>
            <a:ext cx="11521280" cy="3960440"/>
          </a:xfrm>
          <a:prstGeom prst="rect">
            <a:avLst/>
          </a:prstGeom>
          <a:solidFill>
            <a:srgbClr val="00243E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CEA8B29-4599-2F7E-0DFC-5F14A4F88AD6}"/>
              </a:ext>
            </a:extLst>
          </p:cNvPr>
          <p:cNvSpPr txBox="1"/>
          <p:nvPr/>
        </p:nvSpPr>
        <p:spPr>
          <a:xfrm>
            <a:off x="330496" y="2516413"/>
            <a:ext cx="5040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A672A5-B9F0-C226-7EB0-36BC6E7F3AE9}"/>
              </a:ext>
            </a:extLst>
          </p:cNvPr>
          <p:cNvSpPr txBox="1"/>
          <p:nvPr/>
        </p:nvSpPr>
        <p:spPr>
          <a:xfrm>
            <a:off x="5314219" y="1582338"/>
            <a:ext cx="6408712" cy="369331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Söhne"/>
              </a:rPr>
              <a:t>Libreria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di Magenta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che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implementa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versione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differenziabili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delle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funzioni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di Digital Signal Processing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rendendo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possibile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l’integrazione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in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modelli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di 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Söhne"/>
              </a:rPr>
              <a:t>Cerca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risolvere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il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problema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del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controllo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manuale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dei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parametri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che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porta I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suoni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dei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sintetizzatori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ad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essere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spesso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innaturali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e “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sintetici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8" name="Immagine 7" descr="Immagine che contiene Carattere, tipografia, logo, Elementi grafici&#10;&#10;Descrizione generata automaticamente">
            <a:extLst>
              <a:ext uri="{FF2B5EF4-FFF2-40B4-BE49-F238E27FC236}">
                <a16:creationId xmlns:a16="http://schemas.microsoft.com/office/drawing/2014/main" id="{726FFC40-F187-AC76-FB26-7E69348D4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22" y="2691328"/>
            <a:ext cx="2700707" cy="1475341"/>
          </a:xfrm>
          <a:prstGeom prst="rect">
            <a:avLst/>
          </a:prstGeom>
        </p:spPr>
      </p:pic>
      <p:pic>
        <p:nvPicPr>
          <p:cNvPr id="11" name="Immagine 10" descr="Immagine che contiene schizzo, bianco, Carattere, disegno&#10;&#10;Descrizione generata automaticamente">
            <a:extLst>
              <a:ext uri="{FF2B5EF4-FFF2-40B4-BE49-F238E27FC236}">
                <a16:creationId xmlns:a16="http://schemas.microsoft.com/office/drawing/2014/main" id="{E09311B5-6744-2279-C5FC-C080376A5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995" y="2839578"/>
            <a:ext cx="4097161" cy="102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4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6"/>
                </a:solidFill>
                <a:latin typeface="Söhne"/>
              </a:rPr>
              <a:t>Goals</a:t>
            </a:r>
            <a:endParaRPr lang="en-GB" sz="36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D36760A-5C4F-9C95-9EDF-99E1683B2519}"/>
              </a:ext>
            </a:extLst>
          </p:cNvPr>
          <p:cNvSpPr/>
          <p:nvPr/>
        </p:nvSpPr>
        <p:spPr>
          <a:xfrm>
            <a:off x="330496" y="1375167"/>
            <a:ext cx="11521280" cy="3960440"/>
          </a:xfrm>
          <a:prstGeom prst="rect">
            <a:avLst/>
          </a:prstGeom>
          <a:solidFill>
            <a:srgbClr val="00243E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CEA8B29-4599-2F7E-0DFC-5F14A4F88AD6}"/>
              </a:ext>
            </a:extLst>
          </p:cNvPr>
          <p:cNvSpPr txBox="1"/>
          <p:nvPr/>
        </p:nvSpPr>
        <p:spPr>
          <a:xfrm>
            <a:off x="446014" y="1785726"/>
            <a:ext cx="5040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A672A5-B9F0-C226-7EB0-36BC6E7F3AE9}"/>
              </a:ext>
            </a:extLst>
          </p:cNvPr>
          <p:cNvSpPr txBox="1"/>
          <p:nvPr/>
        </p:nvSpPr>
        <p:spPr>
          <a:xfrm>
            <a:off x="2886780" y="1859339"/>
            <a:ext cx="6408712" cy="313932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Söhne"/>
              </a:rPr>
              <a:t>Studiare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l’architettura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di Magenta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ddsp</a:t>
            </a:r>
            <a:endParaRPr lang="en-US" dirty="0">
              <a:solidFill>
                <a:schemeClr val="bg1"/>
              </a:solidFill>
              <a:latin typeface="Söhne"/>
            </a:endParaRPr>
          </a:p>
          <a:p>
            <a:endParaRPr lang="en-US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Söhne"/>
              </a:rPr>
              <a:t>Addestrare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3 autoencoder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sugli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strumenti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scelti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Piano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Basso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Chitarra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Söhne"/>
              </a:rPr>
              <a:t>Effettuare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Timbre Transfer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usando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gli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autoencoder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addestrati</a:t>
            </a: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3" name="Immagine 2" descr="Immagine che contiene cerchio, linea, Simmetria, arte&#10;&#10;Descrizione generata automaticamente">
            <a:extLst>
              <a:ext uri="{FF2B5EF4-FFF2-40B4-BE49-F238E27FC236}">
                <a16:creationId xmlns:a16="http://schemas.microsoft.com/office/drawing/2014/main" id="{54E6E910-AC21-17C1-E6C8-FD7E7F3EC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439" y="1761262"/>
            <a:ext cx="723302" cy="665821"/>
          </a:xfrm>
          <a:prstGeom prst="rect">
            <a:avLst/>
          </a:prstGeom>
        </p:spPr>
      </p:pic>
      <p:pic>
        <p:nvPicPr>
          <p:cNvPr id="6" name="Immagine 5" descr="Immagine che contiene simbolo, Carattere, cerchio, Elementi grafici&#10;&#10;Descrizione generata automaticamente">
            <a:extLst>
              <a:ext uri="{FF2B5EF4-FFF2-40B4-BE49-F238E27FC236}">
                <a16:creationId xmlns:a16="http://schemas.microsoft.com/office/drawing/2014/main" id="{A8E0955D-99B6-F0BF-E1CD-03334285C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46" y="2910060"/>
            <a:ext cx="754687" cy="781834"/>
          </a:xfrm>
          <a:prstGeom prst="rect">
            <a:avLst/>
          </a:prstGeom>
        </p:spPr>
      </p:pic>
      <p:pic>
        <p:nvPicPr>
          <p:cNvPr id="10" name="Immagine 9" descr="Immagine che contiene Carattere, calligrafia, tipografia, design&#10;&#10;Descrizione generata automaticamente">
            <a:extLst>
              <a:ext uri="{FF2B5EF4-FFF2-40B4-BE49-F238E27FC236}">
                <a16:creationId xmlns:a16="http://schemas.microsoft.com/office/drawing/2014/main" id="{B8D3F87E-7C01-CF8D-F831-3507E1690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92" y="4207411"/>
            <a:ext cx="790996" cy="61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3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accent6"/>
                </a:solidFill>
                <a:latin typeface="Söhne"/>
              </a:rPr>
              <a:t>Architecture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690B9C9-47DA-DCFF-CF11-9E651367C6D8}"/>
              </a:ext>
            </a:extLst>
          </p:cNvPr>
          <p:cNvSpPr/>
          <p:nvPr/>
        </p:nvSpPr>
        <p:spPr>
          <a:xfrm>
            <a:off x="330496" y="1375167"/>
            <a:ext cx="11521280" cy="3960440"/>
          </a:xfrm>
          <a:prstGeom prst="rect">
            <a:avLst/>
          </a:prstGeom>
          <a:solidFill>
            <a:srgbClr val="00243E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13" name="Immagine 12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56D7A230-202E-59AF-8274-41A83EE99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461" y="1844824"/>
            <a:ext cx="803307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9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accent6"/>
                </a:solidFill>
                <a:latin typeface="Söhne"/>
              </a:rPr>
              <a:t>Architecture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690B9C9-47DA-DCFF-CF11-9E651367C6D8}"/>
              </a:ext>
            </a:extLst>
          </p:cNvPr>
          <p:cNvSpPr/>
          <p:nvPr/>
        </p:nvSpPr>
        <p:spPr>
          <a:xfrm>
            <a:off x="330496" y="1375167"/>
            <a:ext cx="11521280" cy="3960440"/>
          </a:xfrm>
          <a:prstGeom prst="rect">
            <a:avLst/>
          </a:prstGeom>
          <a:solidFill>
            <a:srgbClr val="00243E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13" name="Immagine 12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56D7A230-202E-59AF-8274-41A83EE99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2132856"/>
            <a:ext cx="6886872" cy="253107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990CF8-BA31-642B-F244-190F1DD39D04}"/>
              </a:ext>
            </a:extLst>
          </p:cNvPr>
          <p:cNvSpPr txBox="1"/>
          <p:nvPr/>
        </p:nvSpPr>
        <p:spPr>
          <a:xfrm>
            <a:off x="7608168" y="1497732"/>
            <a:ext cx="3878125" cy="3970318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öhne"/>
              </a:rPr>
              <a:t>3 Encoder: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öhne"/>
              </a:rPr>
              <a:t>f-encoder: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che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restituisce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la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frequenza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fondamentale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f(t)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öhne"/>
              </a:rPr>
              <a:t>l-encoder: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che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codifica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l’intensità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del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suono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l(t)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öhne"/>
              </a:rPr>
              <a:t>z-encoder: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componente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che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codifica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il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segnale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audio in input e lo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proietta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nello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spazio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latente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come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vettore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di 16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dimensioni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z(t)</a:t>
            </a:r>
          </a:p>
          <a:p>
            <a:endParaRPr lang="en-US" dirty="0">
              <a:solidFill>
                <a:schemeClr val="bg1"/>
              </a:solidFill>
              <a:latin typeface="Söhne"/>
            </a:endParaRPr>
          </a:p>
          <a:p>
            <a:endParaRPr lang="en-US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3434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accent6"/>
                </a:solidFill>
                <a:latin typeface="Söhne"/>
              </a:rPr>
              <a:t>Architecture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690B9C9-47DA-DCFF-CF11-9E651367C6D8}"/>
              </a:ext>
            </a:extLst>
          </p:cNvPr>
          <p:cNvSpPr/>
          <p:nvPr/>
        </p:nvSpPr>
        <p:spPr>
          <a:xfrm>
            <a:off x="335360" y="1367773"/>
            <a:ext cx="11521280" cy="3960440"/>
          </a:xfrm>
          <a:prstGeom prst="rect">
            <a:avLst/>
          </a:prstGeom>
          <a:solidFill>
            <a:srgbClr val="00243E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72EEFB-8780-8DEC-5608-BB65D53C0CD6}"/>
              </a:ext>
            </a:extLst>
          </p:cNvPr>
          <p:cNvSpPr txBox="1"/>
          <p:nvPr/>
        </p:nvSpPr>
        <p:spPr>
          <a:xfrm>
            <a:off x="7631189" y="2060848"/>
            <a:ext cx="3878125" cy="286232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öhne"/>
              </a:rPr>
              <a:t>Il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blocco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decoder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prende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in input la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tupla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(f(t), l(t), z(t)) e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restituisce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parametri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necessari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per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sintetizzare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il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suono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alle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componenti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sintesi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armonica e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sintesi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dei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filtri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 </a:t>
            </a:r>
          </a:p>
          <a:p>
            <a:endParaRPr lang="en-US" dirty="0">
              <a:solidFill>
                <a:schemeClr val="bg1"/>
              </a:solidFill>
              <a:latin typeface="Söhne"/>
            </a:endParaRPr>
          </a:p>
          <a:p>
            <a:r>
              <a:rPr lang="en-US" dirty="0" err="1">
                <a:solidFill>
                  <a:schemeClr val="bg1"/>
                </a:solidFill>
                <a:latin typeface="Söhne"/>
              </a:rPr>
              <a:t>L’ultima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MLP genera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gli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shared embedding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finali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che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verranno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processati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da due dense layer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diversi</a:t>
            </a:r>
            <a:endParaRPr lang="en-US" dirty="0">
              <a:solidFill>
                <a:schemeClr val="bg1"/>
              </a:solidFill>
              <a:latin typeface="Söhne"/>
            </a:endParaRPr>
          </a:p>
          <a:p>
            <a:endParaRPr lang="en-US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5" name="Immagine 4" descr="Immagine che contiene testo, Carattere, diagramma, schermata&#10;&#10;Descrizione generata automaticamente">
            <a:extLst>
              <a:ext uri="{FF2B5EF4-FFF2-40B4-BE49-F238E27FC236}">
                <a16:creationId xmlns:a16="http://schemas.microsoft.com/office/drawing/2014/main" id="{7E7AF624-397E-4735-DA7B-405FDADFF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2172754"/>
            <a:ext cx="6876496" cy="253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5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accent6"/>
                </a:solidFill>
                <a:latin typeface="Söhne"/>
              </a:rPr>
              <a:t>Architecture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690B9C9-47DA-DCFF-CF11-9E651367C6D8}"/>
              </a:ext>
            </a:extLst>
          </p:cNvPr>
          <p:cNvSpPr/>
          <p:nvPr/>
        </p:nvSpPr>
        <p:spPr>
          <a:xfrm>
            <a:off x="330496" y="1375167"/>
            <a:ext cx="11521280" cy="3960440"/>
          </a:xfrm>
          <a:prstGeom prst="rect">
            <a:avLst/>
          </a:prstGeom>
          <a:solidFill>
            <a:srgbClr val="00243E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13" name="Immagine 12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56D7A230-202E-59AF-8274-41A83EE99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2163463"/>
            <a:ext cx="6886872" cy="253107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990CF8-BA31-642B-F244-190F1DD39D04}"/>
              </a:ext>
            </a:extLst>
          </p:cNvPr>
          <p:cNvSpPr txBox="1"/>
          <p:nvPr/>
        </p:nvSpPr>
        <p:spPr>
          <a:xfrm>
            <a:off x="7464152" y="2062725"/>
            <a:ext cx="3878125" cy="258532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öhne"/>
              </a:rPr>
              <a:t>L’ultima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componente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lavora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in 3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passi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Söhne"/>
              </a:rPr>
              <a:t>Computa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lo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spettrogramma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per S e S’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Söhne"/>
              </a:rPr>
              <a:t>Calcola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la loss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usando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l’errore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assoluto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medio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Söhne"/>
              </a:rPr>
              <a:t>Ponderazione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multi-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scala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che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permette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bilanciare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l’attention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alle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varie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frequenze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dello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spettrogramma</a:t>
            </a:r>
            <a:endParaRPr lang="en-US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3696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accent6"/>
                </a:solidFill>
                <a:latin typeface="Söhne"/>
              </a:rPr>
              <a:t>Data Collection</a:t>
            </a:r>
            <a:r>
              <a:rPr lang="it-IT" sz="3600" dirty="0">
                <a:solidFill>
                  <a:schemeClr val="tx2"/>
                </a:solidFill>
                <a:latin typeface="Söhne"/>
              </a:rPr>
              <a:t>: </a:t>
            </a:r>
            <a:r>
              <a:rPr lang="it-IT" sz="3600" dirty="0" err="1">
                <a:solidFill>
                  <a:schemeClr val="tx2"/>
                </a:solidFill>
                <a:latin typeface="Söhne"/>
              </a:rPr>
              <a:t>NSynth</a:t>
            </a:r>
            <a:endParaRPr lang="it-IT" sz="36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FF1CD98-1FE5-554A-21F0-79D422748581}"/>
              </a:ext>
            </a:extLst>
          </p:cNvPr>
          <p:cNvSpPr/>
          <p:nvPr/>
        </p:nvSpPr>
        <p:spPr>
          <a:xfrm>
            <a:off x="330496" y="1375167"/>
            <a:ext cx="11521280" cy="3960440"/>
          </a:xfrm>
          <a:prstGeom prst="rect">
            <a:avLst/>
          </a:prstGeom>
          <a:solidFill>
            <a:srgbClr val="00243E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1948AAB-2874-E672-28B1-B37A124B0540}"/>
              </a:ext>
            </a:extLst>
          </p:cNvPr>
          <p:cNvSpPr txBox="1"/>
          <p:nvPr/>
        </p:nvSpPr>
        <p:spPr>
          <a:xfrm>
            <a:off x="4153475" y="1859339"/>
            <a:ext cx="6408712" cy="313932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Dataset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contenente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305.979 note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musicali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oguna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con il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suo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timbro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, pitch, envelope e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File .wav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dalla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durata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di 4 secondi con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campionamento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a 16kHz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Söhne"/>
              </a:rPr>
              <a:t>Ogni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nota ha la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sua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Family: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Famiglia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strumenti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a cui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appartiene</a:t>
            </a: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Source: Il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metodo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con cui è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stata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prodotta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la nota (Acoustic, Electronic, Synthetic)</a:t>
            </a:r>
          </a:p>
          <a:p>
            <a:endParaRPr lang="en-US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7" name="Immagine 6" descr="Immagine che contiene Elementi grafici, Policromia, cerchio, grafica&#10;&#10;Descrizione generata automaticamente">
            <a:extLst>
              <a:ext uri="{FF2B5EF4-FFF2-40B4-BE49-F238E27FC236}">
                <a16:creationId xmlns:a16="http://schemas.microsoft.com/office/drawing/2014/main" id="{478AB2AF-8C36-85F4-0319-24A3094F3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08" y="2309685"/>
            <a:ext cx="1952379" cy="195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7158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968</TotalTime>
  <Words>521</Words>
  <Application>Microsoft Office PowerPoint</Application>
  <PresentationFormat>Widescreen</PresentationFormat>
  <Paragraphs>94</Paragraphs>
  <Slides>16</Slides>
  <Notes>0</Notes>
  <HiddenSlides>0</HiddenSlides>
  <MMClips>4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Metropolitano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FundMeNow</dc:title>
  <dc:creator>Marco Calenda</dc:creator>
  <cp:lastModifiedBy>Dino Rapacciuolo</cp:lastModifiedBy>
  <cp:revision>10</cp:revision>
  <dcterms:created xsi:type="dcterms:W3CDTF">2023-06-10T21:49:06Z</dcterms:created>
  <dcterms:modified xsi:type="dcterms:W3CDTF">2023-08-28T09:18:11Z</dcterms:modified>
</cp:coreProperties>
</file>