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BEAFA-9612-4FE1-B715-9394924D3E0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EFED14-355F-48BA-ADF3-B6C324CF438D}">
      <dgm:prSet phldrT="[Text]"/>
      <dgm:spPr/>
      <dgm:t>
        <a:bodyPr/>
        <a:lstStyle/>
        <a:p>
          <a:r>
            <a:rPr lang="en-GB" dirty="0" smtClean="0"/>
            <a:t>TECHNOLOGY</a:t>
          </a:r>
          <a:endParaRPr lang="en-GB" dirty="0"/>
        </a:p>
      </dgm:t>
    </dgm:pt>
    <dgm:pt modelId="{0E960109-1185-4281-87E4-B4C6A507ACF3}" type="parTrans" cxnId="{A57978E5-7525-4E09-B71F-660E09A250D6}">
      <dgm:prSet/>
      <dgm:spPr/>
      <dgm:t>
        <a:bodyPr/>
        <a:lstStyle/>
        <a:p>
          <a:endParaRPr lang="en-GB"/>
        </a:p>
      </dgm:t>
    </dgm:pt>
    <dgm:pt modelId="{ACB198E7-DADE-4348-A639-735620A495A0}" type="sibTrans" cxnId="{A57978E5-7525-4E09-B71F-660E09A250D6}">
      <dgm:prSet/>
      <dgm:spPr/>
      <dgm:t>
        <a:bodyPr/>
        <a:lstStyle/>
        <a:p>
          <a:endParaRPr lang="en-GB"/>
        </a:p>
      </dgm:t>
    </dgm:pt>
    <dgm:pt modelId="{A50B2DCA-3850-4EED-91E7-365CB387C35B}">
      <dgm:prSet phldrT="[Text]"/>
      <dgm:spPr/>
      <dgm:t>
        <a:bodyPr/>
        <a:lstStyle/>
        <a:p>
          <a:r>
            <a:rPr lang="en-GB" dirty="0" smtClean="0"/>
            <a:t>PEDAGOGY</a:t>
          </a:r>
          <a:endParaRPr lang="en-GB" dirty="0"/>
        </a:p>
      </dgm:t>
    </dgm:pt>
    <dgm:pt modelId="{04F3E967-CDE9-4DF5-9350-E58394F7F848}" type="parTrans" cxnId="{2B3EC8EB-127A-4123-9DC8-397301C91548}">
      <dgm:prSet/>
      <dgm:spPr/>
      <dgm:t>
        <a:bodyPr/>
        <a:lstStyle/>
        <a:p>
          <a:endParaRPr lang="en-GB"/>
        </a:p>
      </dgm:t>
    </dgm:pt>
    <dgm:pt modelId="{8EFCE578-C487-4F6D-9988-C31AD4D2CEDC}" type="sibTrans" cxnId="{2B3EC8EB-127A-4123-9DC8-397301C91548}">
      <dgm:prSet/>
      <dgm:spPr/>
      <dgm:t>
        <a:bodyPr/>
        <a:lstStyle/>
        <a:p>
          <a:endParaRPr lang="en-GB"/>
        </a:p>
      </dgm:t>
    </dgm:pt>
    <dgm:pt modelId="{38012222-4B84-484F-B908-D9F24172B70A}">
      <dgm:prSet phldrT="[Text]" custT="1"/>
      <dgm:spPr/>
      <dgm:t>
        <a:bodyPr/>
        <a:lstStyle/>
        <a:p>
          <a:r>
            <a:rPr lang="en-GB" sz="2800" dirty="0" smtClean="0"/>
            <a:t>POLICY</a:t>
          </a:r>
          <a:endParaRPr lang="en-GB" sz="2800" dirty="0"/>
        </a:p>
      </dgm:t>
    </dgm:pt>
    <dgm:pt modelId="{917EE495-28EB-40B7-BE04-B8FBA32B5D3B}" type="parTrans" cxnId="{076A440C-5B5F-46E5-AEE5-78C3FB95DAB6}">
      <dgm:prSet/>
      <dgm:spPr/>
      <dgm:t>
        <a:bodyPr/>
        <a:lstStyle/>
        <a:p>
          <a:endParaRPr lang="en-GB"/>
        </a:p>
      </dgm:t>
    </dgm:pt>
    <dgm:pt modelId="{3F204BCA-0A38-4F55-8F32-507FAB77B2CA}" type="sibTrans" cxnId="{076A440C-5B5F-46E5-AEE5-78C3FB95DAB6}">
      <dgm:prSet/>
      <dgm:spPr/>
      <dgm:t>
        <a:bodyPr/>
        <a:lstStyle/>
        <a:p>
          <a:endParaRPr lang="en-GB"/>
        </a:p>
      </dgm:t>
    </dgm:pt>
    <dgm:pt modelId="{39F3461D-7E68-4A48-8031-4D6E50B13E1B}">
      <dgm:prSet phldrT="[Text]" custT="1"/>
      <dgm:spPr/>
      <dgm:t>
        <a:bodyPr/>
        <a:lstStyle/>
        <a:p>
          <a:r>
            <a:rPr lang="en-GB" sz="2800" dirty="0" smtClean="0"/>
            <a:t>RESEARCH</a:t>
          </a:r>
          <a:endParaRPr lang="en-GB" sz="2800" dirty="0"/>
        </a:p>
      </dgm:t>
    </dgm:pt>
    <dgm:pt modelId="{324348EF-A73E-436E-A50B-A81C1C32B5AD}" type="parTrans" cxnId="{C61A67FD-4E00-4F96-9F99-251228E08C87}">
      <dgm:prSet/>
      <dgm:spPr/>
      <dgm:t>
        <a:bodyPr/>
        <a:lstStyle/>
        <a:p>
          <a:endParaRPr lang="en-GB"/>
        </a:p>
      </dgm:t>
    </dgm:pt>
    <dgm:pt modelId="{54937343-C1D1-4C5E-A820-FD32ABAEA3FE}" type="sibTrans" cxnId="{C61A67FD-4E00-4F96-9F99-251228E08C87}">
      <dgm:prSet/>
      <dgm:spPr/>
      <dgm:t>
        <a:bodyPr/>
        <a:lstStyle/>
        <a:p>
          <a:endParaRPr lang="en-GB"/>
        </a:p>
      </dgm:t>
    </dgm:pt>
    <dgm:pt modelId="{BFC6C9A2-A00F-453C-86E7-BBAD8571F031}" type="pres">
      <dgm:prSet presAssocID="{EB4BEAFA-9612-4FE1-B715-9394924D3E0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78160B4-59F8-4196-8293-3552E77155FD}" type="pres">
      <dgm:prSet presAssocID="{F1EFED14-355F-48BA-ADF3-B6C324CF438D}" presName="singleCycle" presStyleCnt="0"/>
      <dgm:spPr/>
    </dgm:pt>
    <dgm:pt modelId="{E5F5DE4E-5031-4E3B-8E49-D1FACB6D9107}" type="pres">
      <dgm:prSet presAssocID="{F1EFED14-355F-48BA-ADF3-B6C324CF438D}" presName="singleCenter" presStyleLbl="node1" presStyleIdx="0" presStyleCnt="4" custScaleX="187916" custScaleY="70833" custLinFactNeighborX="856" custLinFactNeighborY="-11422">
        <dgm:presLayoutVars>
          <dgm:chMax val="7"/>
          <dgm:chPref val="7"/>
        </dgm:presLayoutVars>
      </dgm:prSet>
      <dgm:spPr/>
      <dgm:t>
        <a:bodyPr/>
        <a:lstStyle/>
        <a:p>
          <a:endParaRPr lang="en-GB"/>
        </a:p>
      </dgm:t>
    </dgm:pt>
    <dgm:pt modelId="{0E7C1962-BD3F-484B-B138-884506CBE02A}" type="pres">
      <dgm:prSet presAssocID="{04F3E967-CDE9-4DF5-9350-E58394F7F848}" presName="Name56" presStyleLbl="parChTrans1D2" presStyleIdx="0" presStyleCnt="3"/>
      <dgm:spPr/>
      <dgm:t>
        <a:bodyPr/>
        <a:lstStyle/>
        <a:p>
          <a:endParaRPr lang="en-GB"/>
        </a:p>
      </dgm:t>
    </dgm:pt>
    <dgm:pt modelId="{34139B65-395B-41B9-96F2-93FEEF034C6C}" type="pres">
      <dgm:prSet presAssocID="{A50B2DCA-3850-4EED-91E7-365CB387C35B}" presName="text0" presStyleLbl="node1" presStyleIdx="1" presStyleCnt="4" custScaleX="231989" custRadScaleRad="185053" custRadScaleInc="-1100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D01D28-11FD-4A09-8EC0-507679146AE4}" type="pres">
      <dgm:prSet presAssocID="{917EE495-28EB-40B7-BE04-B8FBA32B5D3B}" presName="Name56" presStyleLbl="parChTrans1D2" presStyleIdx="1" presStyleCnt="3"/>
      <dgm:spPr/>
      <dgm:t>
        <a:bodyPr/>
        <a:lstStyle/>
        <a:p>
          <a:endParaRPr lang="en-GB"/>
        </a:p>
      </dgm:t>
    </dgm:pt>
    <dgm:pt modelId="{2DE00E6E-3D32-4FF1-A269-A34FD24B5871}" type="pres">
      <dgm:prSet presAssocID="{38012222-4B84-484F-B908-D9F24172B70A}" presName="text0" presStyleLbl="node1" presStyleIdx="2" presStyleCnt="4" custScaleX="259203" custRadScaleRad="185581" custRadScaleInc="-898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46AAA0-AEDE-42EE-A9D2-D4584AFF6B3E}" type="pres">
      <dgm:prSet presAssocID="{324348EF-A73E-436E-A50B-A81C1C32B5AD}" presName="Name56" presStyleLbl="parChTrans1D2" presStyleIdx="2" presStyleCnt="3"/>
      <dgm:spPr/>
      <dgm:t>
        <a:bodyPr/>
        <a:lstStyle/>
        <a:p>
          <a:endParaRPr lang="en-GB"/>
        </a:p>
      </dgm:t>
    </dgm:pt>
    <dgm:pt modelId="{A117F2A2-E5C8-49C2-AA4E-6E8DDEE7D8A1}" type="pres">
      <dgm:prSet presAssocID="{39F3461D-7E68-4A48-8031-4D6E50B13E1B}" presName="text0" presStyleLbl="node1" presStyleIdx="3" presStyleCnt="4" custScaleX="248875" custRadScaleRad="59562" custRadScaleInc="-1027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A569850-EE57-4FA4-AE7A-4326AAD62E34}" type="presOf" srcId="{A50B2DCA-3850-4EED-91E7-365CB387C35B}" destId="{34139B65-395B-41B9-96F2-93FEEF034C6C}" srcOrd="0" destOrd="0" presId="urn:microsoft.com/office/officeart/2008/layout/RadialCluster"/>
    <dgm:cxn modelId="{D8C87FC5-BE88-4DAE-ABF3-D9014BF4860D}" type="presOf" srcId="{04F3E967-CDE9-4DF5-9350-E58394F7F848}" destId="{0E7C1962-BD3F-484B-B138-884506CBE02A}" srcOrd="0" destOrd="0" presId="urn:microsoft.com/office/officeart/2008/layout/RadialCluster"/>
    <dgm:cxn modelId="{A57978E5-7525-4E09-B71F-660E09A250D6}" srcId="{EB4BEAFA-9612-4FE1-B715-9394924D3E04}" destId="{F1EFED14-355F-48BA-ADF3-B6C324CF438D}" srcOrd="0" destOrd="0" parTransId="{0E960109-1185-4281-87E4-B4C6A507ACF3}" sibTransId="{ACB198E7-DADE-4348-A639-735620A495A0}"/>
    <dgm:cxn modelId="{A2D5E5DB-6F54-4589-ACD4-E25CFEFFE3FD}" type="presOf" srcId="{324348EF-A73E-436E-A50B-A81C1C32B5AD}" destId="{7D46AAA0-AEDE-42EE-A9D2-D4584AFF6B3E}" srcOrd="0" destOrd="0" presId="urn:microsoft.com/office/officeart/2008/layout/RadialCluster"/>
    <dgm:cxn modelId="{51716BF9-65E5-46DC-B9A2-8AB066EA2EFE}" type="presOf" srcId="{38012222-4B84-484F-B908-D9F24172B70A}" destId="{2DE00E6E-3D32-4FF1-A269-A34FD24B5871}" srcOrd="0" destOrd="0" presId="urn:microsoft.com/office/officeart/2008/layout/RadialCluster"/>
    <dgm:cxn modelId="{B073784C-FC5F-465E-BDF6-5C6AFC9F93D7}" type="presOf" srcId="{EB4BEAFA-9612-4FE1-B715-9394924D3E04}" destId="{BFC6C9A2-A00F-453C-86E7-BBAD8571F031}" srcOrd="0" destOrd="0" presId="urn:microsoft.com/office/officeart/2008/layout/RadialCluster"/>
    <dgm:cxn modelId="{7776AB95-5DEF-49A2-859D-7CD88ED057D4}" type="presOf" srcId="{917EE495-28EB-40B7-BE04-B8FBA32B5D3B}" destId="{AAD01D28-11FD-4A09-8EC0-507679146AE4}" srcOrd="0" destOrd="0" presId="urn:microsoft.com/office/officeart/2008/layout/RadialCluster"/>
    <dgm:cxn modelId="{32F622E4-97CF-4C85-9512-0AFB4E628E84}" type="presOf" srcId="{F1EFED14-355F-48BA-ADF3-B6C324CF438D}" destId="{E5F5DE4E-5031-4E3B-8E49-D1FACB6D9107}" srcOrd="0" destOrd="0" presId="urn:microsoft.com/office/officeart/2008/layout/RadialCluster"/>
    <dgm:cxn modelId="{2B3EC8EB-127A-4123-9DC8-397301C91548}" srcId="{F1EFED14-355F-48BA-ADF3-B6C324CF438D}" destId="{A50B2DCA-3850-4EED-91E7-365CB387C35B}" srcOrd="0" destOrd="0" parTransId="{04F3E967-CDE9-4DF5-9350-E58394F7F848}" sibTransId="{8EFCE578-C487-4F6D-9988-C31AD4D2CEDC}"/>
    <dgm:cxn modelId="{2113EDC0-297F-4CA0-B912-F502F60E7F46}" type="presOf" srcId="{39F3461D-7E68-4A48-8031-4D6E50B13E1B}" destId="{A117F2A2-E5C8-49C2-AA4E-6E8DDEE7D8A1}" srcOrd="0" destOrd="0" presId="urn:microsoft.com/office/officeart/2008/layout/RadialCluster"/>
    <dgm:cxn modelId="{076A440C-5B5F-46E5-AEE5-78C3FB95DAB6}" srcId="{F1EFED14-355F-48BA-ADF3-B6C324CF438D}" destId="{38012222-4B84-484F-B908-D9F24172B70A}" srcOrd="1" destOrd="0" parTransId="{917EE495-28EB-40B7-BE04-B8FBA32B5D3B}" sibTransId="{3F204BCA-0A38-4F55-8F32-507FAB77B2CA}"/>
    <dgm:cxn modelId="{C61A67FD-4E00-4F96-9F99-251228E08C87}" srcId="{F1EFED14-355F-48BA-ADF3-B6C324CF438D}" destId="{39F3461D-7E68-4A48-8031-4D6E50B13E1B}" srcOrd="2" destOrd="0" parTransId="{324348EF-A73E-436E-A50B-A81C1C32B5AD}" sibTransId="{54937343-C1D1-4C5E-A820-FD32ABAEA3FE}"/>
    <dgm:cxn modelId="{B2F244CC-8BF1-4985-BD41-90522EF9111D}" type="presParOf" srcId="{BFC6C9A2-A00F-453C-86E7-BBAD8571F031}" destId="{878160B4-59F8-4196-8293-3552E77155FD}" srcOrd="0" destOrd="0" presId="urn:microsoft.com/office/officeart/2008/layout/RadialCluster"/>
    <dgm:cxn modelId="{545D6897-1AE4-4DBB-88DC-1B696C57BB84}" type="presParOf" srcId="{878160B4-59F8-4196-8293-3552E77155FD}" destId="{E5F5DE4E-5031-4E3B-8E49-D1FACB6D9107}" srcOrd="0" destOrd="0" presId="urn:microsoft.com/office/officeart/2008/layout/RadialCluster"/>
    <dgm:cxn modelId="{EDB45566-CA33-47B0-A85D-AF6CF5291C43}" type="presParOf" srcId="{878160B4-59F8-4196-8293-3552E77155FD}" destId="{0E7C1962-BD3F-484B-B138-884506CBE02A}" srcOrd="1" destOrd="0" presId="urn:microsoft.com/office/officeart/2008/layout/RadialCluster"/>
    <dgm:cxn modelId="{8D45F8CA-E429-4625-ABDB-4F31A3956B4D}" type="presParOf" srcId="{878160B4-59F8-4196-8293-3552E77155FD}" destId="{34139B65-395B-41B9-96F2-93FEEF034C6C}" srcOrd="2" destOrd="0" presId="urn:microsoft.com/office/officeart/2008/layout/RadialCluster"/>
    <dgm:cxn modelId="{C69641EE-6625-4456-845D-2A567EA92547}" type="presParOf" srcId="{878160B4-59F8-4196-8293-3552E77155FD}" destId="{AAD01D28-11FD-4A09-8EC0-507679146AE4}" srcOrd="3" destOrd="0" presId="urn:microsoft.com/office/officeart/2008/layout/RadialCluster"/>
    <dgm:cxn modelId="{E37E29B4-19F9-45E8-8F8C-D28BCA96BDA8}" type="presParOf" srcId="{878160B4-59F8-4196-8293-3552E77155FD}" destId="{2DE00E6E-3D32-4FF1-A269-A34FD24B5871}" srcOrd="4" destOrd="0" presId="urn:microsoft.com/office/officeart/2008/layout/RadialCluster"/>
    <dgm:cxn modelId="{24B10A82-7CAF-41F7-B1A7-C13A22F23488}" type="presParOf" srcId="{878160B4-59F8-4196-8293-3552E77155FD}" destId="{7D46AAA0-AEDE-42EE-A9D2-D4584AFF6B3E}" srcOrd="5" destOrd="0" presId="urn:microsoft.com/office/officeart/2008/layout/RadialCluster"/>
    <dgm:cxn modelId="{3C7637BD-F9F3-443A-BC45-87BD4C75767A}" type="presParOf" srcId="{878160B4-59F8-4196-8293-3552E77155FD}" destId="{A117F2A2-E5C8-49C2-AA4E-6E8DDEE7D8A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5DE4E-5031-4E3B-8E49-D1FACB6D9107}">
      <dsp:nvSpPr>
        <dsp:cNvPr id="0" name=""/>
        <dsp:cNvSpPr/>
      </dsp:nvSpPr>
      <dsp:spPr>
        <a:xfrm>
          <a:off x="2938407" y="1627626"/>
          <a:ext cx="2272968" cy="856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TECHNOLOGY</a:t>
          </a:r>
          <a:endParaRPr lang="en-GB" sz="2800" kern="1200" dirty="0"/>
        </a:p>
      </dsp:txBody>
      <dsp:txXfrm>
        <a:off x="2980231" y="1669450"/>
        <a:ext cx="2189320" cy="773124"/>
      </dsp:txXfrm>
    </dsp:sp>
    <dsp:sp modelId="{0E7C1962-BD3F-484B-B138-884506CBE02A}">
      <dsp:nvSpPr>
        <dsp:cNvPr id="0" name=""/>
        <dsp:cNvSpPr/>
      </dsp:nvSpPr>
      <dsp:spPr>
        <a:xfrm rot="11834092">
          <a:off x="1855182" y="1539293"/>
          <a:ext cx="11081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81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39B65-395B-41B9-96F2-93FEEF034C6C}">
      <dsp:nvSpPr>
        <dsp:cNvPr id="0" name=""/>
        <dsp:cNvSpPr/>
      </dsp:nvSpPr>
      <dsp:spPr>
        <a:xfrm>
          <a:off x="0" y="678314"/>
          <a:ext cx="1880060" cy="810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PEDAGOGY</a:t>
          </a:r>
          <a:endParaRPr lang="en-GB" sz="2800" kern="1200" dirty="0"/>
        </a:p>
      </dsp:txBody>
      <dsp:txXfrm>
        <a:off x="39561" y="717875"/>
        <a:ext cx="1800938" cy="731287"/>
      </dsp:txXfrm>
    </dsp:sp>
    <dsp:sp modelId="{AAD01D28-11FD-4A09-8EC0-507679146AE4}">
      <dsp:nvSpPr>
        <dsp:cNvPr id="0" name=""/>
        <dsp:cNvSpPr/>
      </dsp:nvSpPr>
      <dsp:spPr>
        <a:xfrm rot="20523266">
          <a:off x="5190511" y="1555797"/>
          <a:ext cx="8577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0E6E-3D32-4FF1-A269-A34FD24B5871}">
      <dsp:nvSpPr>
        <dsp:cNvPr id="0" name=""/>
        <dsp:cNvSpPr/>
      </dsp:nvSpPr>
      <dsp:spPr>
        <a:xfrm>
          <a:off x="6027394" y="678289"/>
          <a:ext cx="2100605" cy="810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POLICY</a:t>
          </a:r>
          <a:endParaRPr lang="en-GB" sz="2800" kern="1200" dirty="0"/>
        </a:p>
      </dsp:txBody>
      <dsp:txXfrm>
        <a:off x="6066955" y="717850"/>
        <a:ext cx="2021483" cy="731287"/>
      </dsp:txXfrm>
    </dsp:sp>
    <dsp:sp modelId="{7D46AAA0-AEDE-42EE-A9D2-D4584AFF6B3E}">
      <dsp:nvSpPr>
        <dsp:cNvPr id="0" name=""/>
        <dsp:cNvSpPr/>
      </dsp:nvSpPr>
      <dsp:spPr>
        <a:xfrm rot="5399978">
          <a:off x="3726184" y="2833110"/>
          <a:ext cx="6974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4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7F2A2-E5C8-49C2-AA4E-6E8DDEE7D8A1}">
      <dsp:nvSpPr>
        <dsp:cNvPr id="0" name=""/>
        <dsp:cNvSpPr/>
      </dsp:nvSpPr>
      <dsp:spPr>
        <a:xfrm>
          <a:off x="3066448" y="3181822"/>
          <a:ext cx="2016906" cy="810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RESEARCH</a:t>
          </a:r>
          <a:endParaRPr lang="en-GB" sz="2800" kern="1200" dirty="0"/>
        </a:p>
      </dsp:txBody>
      <dsp:txXfrm>
        <a:off x="3106009" y="3221383"/>
        <a:ext cx="1937784" cy="731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2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5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5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5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B259-23C7-40FD-B0F5-62883388118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5090-ADAB-455B-81DC-D3596CE6B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3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TWG2: </a:t>
            </a:r>
            <a:r>
              <a:rPr lang="en-US" dirty="0" smtClean="0">
                <a:solidFill>
                  <a:srgbClr val="0000FF"/>
                </a:solidFill>
              </a:rPr>
              <a:t>Informal learning with technology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Kwok-Wing </a:t>
            </a:r>
            <a:r>
              <a:rPr lang="en-US" dirty="0" smtClean="0"/>
              <a:t>Lai</a:t>
            </a:r>
          </a:p>
          <a:p>
            <a:r>
              <a:rPr lang="en-US" dirty="0" smtClean="0"/>
              <a:t>Barry Quinn</a:t>
            </a:r>
            <a:endParaRPr lang="en-US" dirty="0" smtClean="0"/>
          </a:p>
          <a:p>
            <a:r>
              <a:rPr lang="en-US" dirty="0" smtClean="0"/>
              <a:t>University of Otago College of Education</a:t>
            </a:r>
          </a:p>
          <a:p>
            <a:r>
              <a:rPr lang="en-US" dirty="0" smtClean="0"/>
              <a:t>Dunedin, New Zealand</a:t>
            </a:r>
          </a:p>
          <a:p>
            <a:endParaRPr lang="en-US" dirty="0"/>
          </a:p>
          <a:p>
            <a:r>
              <a:rPr lang="en-US" dirty="0" smtClean="0"/>
              <a:t>QED 21</a:t>
            </a:r>
            <a:r>
              <a:rPr lang="en-US" baseline="30000" dirty="0" smtClean="0"/>
              <a:t>st</a:t>
            </a:r>
            <a:r>
              <a:rPr lang="en-US" dirty="0" smtClean="0"/>
              <a:t> September 2017</a:t>
            </a:r>
          </a:p>
        </p:txBody>
      </p:sp>
      <p:pic>
        <p:nvPicPr>
          <p:cNvPr id="4" name="Picture 3" descr="tem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5742"/>
            <a:ext cx="8788400" cy="17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5742"/>
            <a:ext cx="8788400" cy="170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5307" y="1845335"/>
            <a:ext cx="110371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Contributors: Kwok-Wing </a:t>
            </a:r>
            <a:r>
              <a:rPr lang="en-US" sz="2800" dirty="0"/>
              <a:t>Lai (New </a:t>
            </a:r>
            <a:r>
              <a:rPr lang="en-US" sz="2800" dirty="0" smtClean="0"/>
              <a:t>Zealand), </a:t>
            </a:r>
            <a:r>
              <a:rPr lang="en-US" sz="2800" dirty="0"/>
              <a:t>Cathy Lewin (UK), Hans van Bergen (The Netherlands), Amina Charania (India), Ferial </a:t>
            </a:r>
            <a:r>
              <a:rPr lang="en-US" sz="2800" dirty="0" err="1"/>
              <a:t>Khaddage</a:t>
            </a:r>
            <a:r>
              <a:rPr lang="en-US" sz="2800" dirty="0"/>
              <a:t> (Lebanon), Jean </a:t>
            </a:r>
            <a:r>
              <a:rPr lang="en-US" sz="2800" dirty="0" err="1"/>
              <a:t>Gabin</a:t>
            </a:r>
            <a:r>
              <a:rPr lang="en-US" sz="2800" dirty="0"/>
              <a:t> </a:t>
            </a:r>
            <a:r>
              <a:rPr lang="en-US" sz="2800" dirty="0" err="1"/>
              <a:t>Ntebutse</a:t>
            </a:r>
            <a:r>
              <a:rPr lang="en-US" sz="2800" dirty="0"/>
              <a:t> (Canada), Hiroaki Ogata (Japan), Roger Sherman (USA), David Smith (USA), Barry Quinn (UK)</a:t>
            </a:r>
            <a:endParaRPr lang="en-GB" sz="2800" dirty="0"/>
          </a:p>
        </p:txBody>
      </p:sp>
      <p:sp>
        <p:nvSpPr>
          <p:cNvPr id="4" name="Cloud 3"/>
          <p:cNvSpPr/>
          <p:nvPr/>
        </p:nvSpPr>
        <p:spPr>
          <a:xfrm>
            <a:off x="1056068" y="3902299"/>
            <a:ext cx="10148552" cy="2859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53049" y="4520485"/>
            <a:ext cx="7225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/>
              <a:t>INFORMAL LEARNING = ANY LEARNING THAT IS NOT ORGANISED/TEACHER-DIRECTED, CURRICULUM-DRIVEN, ASSESSED, LEADS TO QUALIFICATIONS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481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1996225" y="1171977"/>
            <a:ext cx="914400" cy="914400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/>
          <p:cNvSpPr/>
          <p:nvPr/>
        </p:nvSpPr>
        <p:spPr>
          <a:xfrm>
            <a:off x="8178084" y="1157018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/>
          <p:cNvSpPr/>
          <p:nvPr/>
        </p:nvSpPr>
        <p:spPr>
          <a:xfrm>
            <a:off x="10540866" y="115701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090961" y="805190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15108" y="802645"/>
            <a:ext cx="9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25390" y="802645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TEACHER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8792" y="2271043"/>
            <a:ext cx="294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RECOGNITION/INTEGRATION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33763" y="2191959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EMPOWERMENT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845407" y="2177670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AWARENESS/SUPPORT</a:t>
            </a:r>
            <a:endParaRPr lang="en-GB" dirty="0"/>
          </a:p>
        </p:txBody>
      </p:sp>
      <p:sp>
        <p:nvSpPr>
          <p:cNvPr id="11" name="Left-Right Arrow 10"/>
          <p:cNvSpPr/>
          <p:nvPr/>
        </p:nvSpPr>
        <p:spPr>
          <a:xfrm>
            <a:off x="3928056" y="1157018"/>
            <a:ext cx="4095884" cy="942975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954040" y="1443839"/>
            <a:ext cx="227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INFORMAL LEARNING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607761580"/>
              </p:ext>
            </p:extLst>
          </p:nvPr>
        </p:nvGraphicFramePr>
        <p:xfrm>
          <a:off x="2032000" y="2640375"/>
          <a:ext cx="8128000" cy="403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Straight Connector 21"/>
          <p:cNvCxnSpPr/>
          <p:nvPr/>
        </p:nvCxnSpPr>
        <p:spPr>
          <a:xfrm flipV="1">
            <a:off x="3928056" y="3696579"/>
            <a:ext cx="4357688" cy="1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14700" y="4129088"/>
            <a:ext cx="1853284" cy="209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99970" y="4144346"/>
            <a:ext cx="1992515" cy="208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0014" y="2653254"/>
            <a:ext cx="11987212" cy="4019010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Up Arrow 30"/>
          <p:cNvSpPr/>
          <p:nvPr/>
        </p:nvSpPr>
        <p:spPr>
          <a:xfrm>
            <a:off x="5520403" y="1943100"/>
            <a:ext cx="1172994" cy="710154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314700" y="181082"/>
            <a:ext cx="519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The learning environment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641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5742"/>
            <a:ext cx="8788400" cy="17095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0400" y="1546426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Recommendations: policy makers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71989"/>
            <a:ext cx="10515600" cy="330497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Provide teachers with professional learning and development opportunities to develop pedagogical strategies and practices that could benefit learners to engage in informal learning.</a:t>
            </a:r>
          </a:p>
          <a:p>
            <a:pPr lvl="0"/>
            <a:r>
              <a:rPr lang="en-GB" dirty="0"/>
              <a:t>Target parents and students to develop a better understanding of the issues (e.g., ethical issues) relating to the connection between formal and informal learning</a:t>
            </a:r>
          </a:p>
          <a:p>
            <a:pPr lvl="0"/>
            <a:r>
              <a:rPr lang="en-GB" dirty="0"/>
              <a:t>Develop policy to collect and use information about students’ informal learning styles and activities (</a:t>
            </a:r>
            <a:r>
              <a:rPr lang="en-GB" dirty="0" err="1"/>
              <a:t>e.g</a:t>
            </a:r>
            <a:r>
              <a:rPr lang="en-GB" dirty="0"/>
              <a:t>, utilising big data).</a:t>
            </a:r>
          </a:p>
          <a:p>
            <a:pPr lvl="0"/>
            <a:r>
              <a:rPr lang="en-GB" dirty="0"/>
              <a:t>Identify and share exemplars of different policy approaches.</a:t>
            </a:r>
          </a:p>
          <a:p>
            <a:pPr lvl="0"/>
            <a:r>
              <a:rPr lang="en-GB" dirty="0"/>
              <a:t>Promote accreditation of prior learning at all levels (e.g., schools, universities).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8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5742"/>
            <a:ext cx="8788400" cy="17095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0400" y="1546426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Recommendations: practice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71989"/>
            <a:ext cx="10515600" cy="3304974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Identify how </a:t>
            </a:r>
            <a:r>
              <a:rPr lang="en-GB" dirty="0" smtClean="0"/>
              <a:t>practitioners </a:t>
            </a:r>
            <a:r>
              <a:rPr lang="en-GB" dirty="0"/>
              <a:t>can share informal learning practices that have an impact on formal learning with their students.</a:t>
            </a:r>
          </a:p>
          <a:p>
            <a:pPr lvl="0"/>
            <a:r>
              <a:rPr lang="en-GB" dirty="0"/>
              <a:t>Identify pedagogical approaches that take account of students’ self-directed learning </a:t>
            </a:r>
            <a:r>
              <a:rPr lang="en-GB" dirty="0" smtClean="0"/>
              <a:t>relevant </a:t>
            </a:r>
            <a:r>
              <a:rPr lang="en-GB" dirty="0"/>
              <a:t>to the curriculum and also support students to develop </a:t>
            </a:r>
            <a:r>
              <a:rPr lang="en-GB" dirty="0" smtClean="0"/>
              <a:t>self-regulation </a:t>
            </a:r>
            <a:r>
              <a:rPr lang="en-GB" dirty="0"/>
              <a:t>skills through informal learning.</a:t>
            </a:r>
          </a:p>
          <a:p>
            <a:pPr lvl="0"/>
            <a:r>
              <a:rPr lang="en-GB" dirty="0"/>
              <a:t>Identify how to develop </a:t>
            </a:r>
            <a:r>
              <a:rPr lang="en-GB" dirty="0" smtClean="0"/>
              <a:t>practitioners’ </a:t>
            </a:r>
            <a:r>
              <a:rPr lang="en-GB" dirty="0"/>
              <a:t>skills and knowledge in order to support the development of students’ digital competence including technical skills, cognitive/metacognitive </a:t>
            </a:r>
            <a:r>
              <a:rPr lang="en-GB" dirty="0" smtClean="0"/>
              <a:t>skills.</a:t>
            </a:r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96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5742"/>
            <a:ext cx="8788400" cy="17095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0400" y="1546426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Recommendations: research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71989"/>
            <a:ext cx="10515600" cy="330497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Develop technologies to enable learners to capture and reuse their learning experiences (e.g., SCROLL system in the context of language learning). </a:t>
            </a:r>
          </a:p>
          <a:p>
            <a:pPr lvl="0"/>
            <a:r>
              <a:rPr lang="en-GB" dirty="0"/>
              <a:t>Develop technologies to support critical thinking.</a:t>
            </a:r>
          </a:p>
          <a:p>
            <a:pPr lvl="0"/>
            <a:r>
              <a:rPr lang="en-GB" dirty="0"/>
              <a:t>Conduct more evidence-based studies to understand the relationship between formal and informal learning.</a:t>
            </a:r>
          </a:p>
          <a:p>
            <a:pPr lvl="0"/>
            <a:r>
              <a:rPr lang="en-GB" dirty="0"/>
              <a:t>Design studies that capture rich data on student use of technology outside formal institutions (e.g., ethnographic, walkthroughs).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TWG2: Informal learning with technology</vt:lpstr>
      <vt:lpstr>PowerPoint Presentation</vt:lpstr>
      <vt:lpstr>PowerPoint Presentation</vt:lpstr>
      <vt:lpstr>Recommendations: policy makers</vt:lpstr>
      <vt:lpstr>Recommendations: practice</vt:lpstr>
      <vt:lpstr>Recommendations: research</vt:lpstr>
    </vt:vector>
  </TitlesOfParts>
  <Company>MMU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TWG2: Informal learning with technology</dc:title>
  <dc:creator>Cathy Lewin</dc:creator>
  <cp:lastModifiedBy>Quinn, Barry</cp:lastModifiedBy>
  <cp:revision>17</cp:revision>
  <dcterms:created xsi:type="dcterms:W3CDTF">2017-06-30T12:16:18Z</dcterms:created>
  <dcterms:modified xsi:type="dcterms:W3CDTF">2017-10-03T10:15:02Z</dcterms:modified>
</cp:coreProperties>
</file>