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Serif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6BC889-0A71-4197-93FA-1CC182174BEC}">
  <a:tblStyle styleId="{E66BC889-0A71-4197-93FA-1CC182174B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SemiBold-regular.fntdata"/><Relationship Id="rId11" Type="http://schemas.openxmlformats.org/officeDocument/2006/relationships/slide" Target="slides/slide5.xml"/><Relationship Id="rId22" Type="http://schemas.openxmlformats.org/officeDocument/2006/relationships/font" Target="fonts/RobotoSerifSemiBold-italic.fntdata"/><Relationship Id="rId10" Type="http://schemas.openxmlformats.org/officeDocument/2006/relationships/slide" Target="slides/slide4.xml"/><Relationship Id="rId21" Type="http://schemas.openxmlformats.org/officeDocument/2006/relationships/font" Target="fonts/RobotoSerif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Serif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dc74b4f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dc74b4f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cf2b637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cf2b637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Dino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c6a590b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c6a590b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Denise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da2c07b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da2c07b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 Naty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# Existe alguns correlações positivas mas não próximas de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#correlação entre Parch e SibSp :0,41 - Boa correlação positiva , indicando que quem viajava com irmãos e conjugues, naturalmente também estivesse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#acompanhado pelos pais e filhos . Portanto seriam famílias completas que viajariam juntas , daí o valor ser positivo e ter uma boa correlação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#Correlação entre Survived e Fare (0.26) : Positiva mas fraca no sentido de enquadrarmos as pessoas que tinham pago tarifas mais altas , por conseguinte tinham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#mais altas probabilidades de sobreviverem pois estavam em classes superiores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#Correlação entre Fare e Pclass (-0.55) : Passageiros de 1º classe pagaram tarifas mais altas. Tarifas mais altas estão associadas a classes superiores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#Correlação Survided e Pclass (-0.34): Quanto maior fosse a 3a classe em termos de números menos probabilidades haveria de sobrevivência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# o que confirma uma desigualdade em termos de status social no acesso aos botes salva vidas , beneficiando as classes superiores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#Correlação Age e Survived (-0.07) : Negativa e Fraca mas pode indicar que os mais jovens tinham mais probabilidades de sobreviverem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da2c07b4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da2c07b4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Naty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 família = SibSp + Parch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a2c07b4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da2c07b4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Denise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da2c07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da2c07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Dino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da2c07b4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da2c07b4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Dino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c6a590b3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c6a590b3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Denise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6.jp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Relationship Id="rId4" Type="http://schemas.openxmlformats.org/officeDocument/2006/relationships/image" Target="../media/image27.jpg"/><Relationship Id="rId5" Type="http://schemas.openxmlformats.org/officeDocument/2006/relationships/image" Target="../media/image26.jp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92D3">
            <a:alpha val="4970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-99050" y="-1087775"/>
            <a:ext cx="9288776" cy="64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470125" y="2578425"/>
            <a:ext cx="9980700" cy="2054100"/>
          </a:xfrm>
          <a:prstGeom prst="rect">
            <a:avLst/>
          </a:prstGeom>
          <a:solidFill>
            <a:srgbClr val="A5D5E5">
              <a:alpha val="25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704950" y="2839482"/>
            <a:ext cx="3734100" cy="90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5480">
                <a:solidFill>
                  <a:srgbClr val="E5D8B3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TITANIC</a:t>
            </a:r>
            <a:endParaRPr sz="5480">
              <a:solidFill>
                <a:srgbClr val="E5D8B3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616300" y="3959040"/>
            <a:ext cx="39114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E5D8B3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Projecto Python</a:t>
            </a:r>
            <a:endParaRPr>
              <a:solidFill>
                <a:srgbClr val="E5D8B3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12625" y="202500"/>
            <a:ext cx="8704200" cy="131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212500" y="20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{E66BC889-0A71-4197-93FA-1CC182174BEC}</a:tableStyleId>
              </a:tblPr>
              <a:tblGrid>
                <a:gridCol w="2263525"/>
                <a:gridCol w="4248000"/>
                <a:gridCol w="2192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4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891</a:t>
                      </a:r>
                      <a:endParaRPr sz="48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AC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4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577       314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4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342 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de passageiros</a:t>
                      </a:r>
                      <a:endParaRPr b="1">
                        <a:solidFill>
                          <a:srgbClr val="99999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ACA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Distribuição por género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>
                          <a:solidFill>
                            <a:srgbClr val="99999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de sobreviventes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A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4" name="Google Shape;64;p14"/>
          <p:cNvPicPr preferRelativeResize="0"/>
          <p:nvPr/>
        </p:nvPicPr>
        <p:blipFill>
          <a:blip r:embed="rId3">
            <a:alphaModFix amt="26000"/>
          </a:blip>
          <a:stretch>
            <a:fillRect/>
          </a:stretch>
        </p:blipFill>
        <p:spPr>
          <a:xfrm>
            <a:off x="1587400" y="408075"/>
            <a:ext cx="708367" cy="7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 amt="26000"/>
          </a:blip>
          <a:stretch>
            <a:fillRect/>
          </a:stretch>
        </p:blipFill>
        <p:spPr>
          <a:xfrm>
            <a:off x="3700975" y="408076"/>
            <a:ext cx="647042" cy="5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 amt="26000"/>
          </a:blip>
          <a:stretch>
            <a:fillRect/>
          </a:stretch>
        </p:blipFill>
        <p:spPr>
          <a:xfrm>
            <a:off x="5845825" y="408063"/>
            <a:ext cx="647050" cy="59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 amt="26000"/>
          </a:blip>
          <a:stretch>
            <a:fillRect/>
          </a:stretch>
        </p:blipFill>
        <p:spPr>
          <a:xfrm>
            <a:off x="8119850" y="331895"/>
            <a:ext cx="708375" cy="70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grafico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500" y="1625100"/>
            <a:ext cx="3402126" cy="3402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" name="Google Shape;69;p14"/>
          <p:cNvSpPr/>
          <p:nvPr/>
        </p:nvSpPr>
        <p:spPr>
          <a:xfrm>
            <a:off x="417738" y="1853013"/>
            <a:ext cx="3047700" cy="294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 title="grafico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67025" y="1625100"/>
            <a:ext cx="5149650" cy="3402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title="grafico.jpg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52400" y="586025"/>
            <a:ext cx="8839204" cy="4100217"/>
          </a:xfrm>
          <a:prstGeom prst="rect">
            <a:avLst/>
          </a:prstGeom>
          <a:noFill/>
          <a:ln cap="flat" cmpd="sng" w="9525">
            <a:solidFill>
              <a:srgbClr val="1F45E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25" y="207200"/>
            <a:ext cx="5770825" cy="4707700"/>
          </a:xfrm>
          <a:prstGeom prst="rect">
            <a:avLst/>
          </a:prstGeom>
          <a:noFill/>
          <a:ln cap="flat" cmpd="sng" w="9525">
            <a:solidFill>
              <a:srgbClr val="1F45E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1" name="Google Shape;81;p16"/>
          <p:cNvSpPr/>
          <p:nvPr/>
        </p:nvSpPr>
        <p:spPr>
          <a:xfrm>
            <a:off x="6338850" y="346850"/>
            <a:ext cx="2696100" cy="5577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chemeClr val="lt2"/>
                </a:solidFill>
              </a:rPr>
              <a:t>Pclass </a:t>
            </a:r>
            <a:r>
              <a:rPr b="1" lang="pt-PT" sz="900">
                <a:solidFill>
                  <a:schemeClr val="lt2"/>
                </a:solidFill>
              </a:rPr>
              <a:t>vs Survived - </a:t>
            </a:r>
            <a:r>
              <a:rPr lang="pt-PT" sz="900">
                <a:solidFill>
                  <a:schemeClr val="lt2"/>
                </a:solidFill>
              </a:rPr>
              <a:t>Passageiros de classes mais altas tinham maior chance de sobreviver.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338850" y="3016450"/>
            <a:ext cx="2696100" cy="5577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chemeClr val="lt2"/>
                </a:solidFill>
              </a:rPr>
              <a:t>Fare vs Survived - </a:t>
            </a:r>
            <a:r>
              <a:rPr lang="pt-PT" sz="900">
                <a:solidFill>
                  <a:schemeClr val="lt2"/>
                </a:solidFill>
              </a:rPr>
              <a:t>Quem pagou mais pela passagem teve maior chance de sobrevivência.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338850" y="989250"/>
            <a:ext cx="2696100" cy="5577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chemeClr val="lt2"/>
                </a:solidFill>
              </a:rPr>
              <a:t>Age</a:t>
            </a:r>
            <a:r>
              <a:rPr lang="pt-PT" sz="900">
                <a:solidFill>
                  <a:schemeClr val="lt2"/>
                </a:solidFill>
              </a:rPr>
              <a:t> </a:t>
            </a:r>
            <a:r>
              <a:rPr b="1" lang="pt-PT" sz="900">
                <a:solidFill>
                  <a:schemeClr val="lt2"/>
                </a:solidFill>
              </a:rPr>
              <a:t>vs Survived - </a:t>
            </a:r>
            <a:r>
              <a:rPr lang="pt-PT" sz="900">
                <a:solidFill>
                  <a:schemeClr val="lt2"/>
                </a:solidFill>
              </a:rPr>
              <a:t>Idade não tem relação forte com a sobrevivência.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338850" y="1675700"/>
            <a:ext cx="2696100" cy="5577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chemeClr val="lt2"/>
                </a:solidFill>
              </a:rPr>
              <a:t>SibSp</a:t>
            </a:r>
            <a:r>
              <a:rPr lang="pt-PT" sz="900">
                <a:solidFill>
                  <a:schemeClr val="lt2"/>
                </a:solidFill>
              </a:rPr>
              <a:t> </a:t>
            </a:r>
            <a:r>
              <a:rPr b="1" lang="pt-PT" sz="900">
                <a:solidFill>
                  <a:schemeClr val="lt2"/>
                </a:solidFill>
              </a:rPr>
              <a:t>vs Survived - </a:t>
            </a:r>
            <a:r>
              <a:rPr lang="pt-PT" sz="900">
                <a:solidFill>
                  <a:schemeClr val="lt2"/>
                </a:solidFill>
              </a:rPr>
              <a:t>Número de irmãos/cônjuges a bordo não afeta muito a chance de sobreviver.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338850" y="2346063"/>
            <a:ext cx="2696100" cy="5577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chemeClr val="lt2"/>
                </a:solidFill>
              </a:rPr>
              <a:t>Parch </a:t>
            </a:r>
            <a:r>
              <a:rPr b="1" lang="pt-PT" sz="900">
                <a:solidFill>
                  <a:schemeClr val="lt2"/>
                </a:solidFill>
              </a:rPr>
              <a:t>vs Survived - </a:t>
            </a:r>
            <a:r>
              <a:rPr lang="pt-PT" sz="900">
                <a:solidFill>
                  <a:schemeClr val="lt2"/>
                </a:solidFill>
              </a:rPr>
              <a:t>Leve tendência de que quem viajava com pais/filhos sobreviveu.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338850" y="4357200"/>
            <a:ext cx="2696100" cy="5577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chemeClr val="lt2"/>
                </a:solidFill>
              </a:rPr>
              <a:t>SibSp vs Parch -</a:t>
            </a:r>
            <a:r>
              <a:rPr lang="pt-PT" sz="900">
                <a:solidFill>
                  <a:schemeClr val="lt2"/>
                </a:solidFill>
              </a:rPr>
              <a:t> </a:t>
            </a:r>
            <a:r>
              <a:rPr lang="pt-PT" sz="900">
                <a:solidFill>
                  <a:schemeClr val="lt2"/>
                </a:solidFill>
              </a:rPr>
              <a:t>Pessoas que tinham irmãos/cônjuges a bordo também tinham pais/filhos, indicando famílias viajando juntas.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338850" y="3686813"/>
            <a:ext cx="2696100" cy="5577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900">
                <a:solidFill>
                  <a:schemeClr val="lt2"/>
                </a:solidFill>
              </a:rPr>
              <a:t>Pclass vs Fare - </a:t>
            </a:r>
            <a:r>
              <a:rPr lang="pt-PT" sz="900">
                <a:solidFill>
                  <a:schemeClr val="lt2"/>
                </a:solidFill>
              </a:rPr>
              <a:t>Relação relevante entre classe e a tarifa - tarifas mais altas estão associadas a classes superiores. 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6001800" y="346850"/>
            <a:ext cx="493425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6001800" y="1021388"/>
            <a:ext cx="493425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6001800" y="1707838"/>
            <a:ext cx="493425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6001800" y="2362138"/>
            <a:ext cx="493425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6001800" y="3048587"/>
            <a:ext cx="493425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6001800" y="3718963"/>
            <a:ext cx="493425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>
            <a:off x="6001800" y="4389350"/>
            <a:ext cx="493425" cy="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4320550" y="662950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320550" y="1363975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320550" y="2065000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320550" y="2766025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320550" y="3445325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86750" y="3445325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573800" y="662950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2072650" y="2766025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814388" y="2065000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86750" y="4147850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1356350" y="4115700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072650" y="4147850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814400" y="4147850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3606875" y="4147850"/>
            <a:ext cx="441900" cy="2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 title="grafico.jpg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175275" y="2148850"/>
            <a:ext cx="4800573" cy="2842250"/>
          </a:xfrm>
          <a:prstGeom prst="rect">
            <a:avLst/>
          </a:prstGeom>
          <a:noFill/>
          <a:ln cap="flat" cmpd="sng" w="9525">
            <a:solidFill>
              <a:srgbClr val="1F45E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4" name="Google Shape;114;p17"/>
          <p:cNvGrpSpPr/>
          <p:nvPr/>
        </p:nvGrpSpPr>
        <p:grpSpPr>
          <a:xfrm>
            <a:off x="5052052" y="2148758"/>
            <a:ext cx="4003052" cy="2842133"/>
            <a:chOff x="5052050" y="2194550"/>
            <a:chExt cx="4003052" cy="2796549"/>
          </a:xfrm>
        </p:grpSpPr>
        <p:pic>
          <p:nvPicPr>
            <p:cNvPr id="115" name="Google Shape;115;p17" title="grafico.jpg"/>
            <p:cNvPicPr preferRelativeResize="0"/>
            <p:nvPr/>
          </p:nvPicPr>
          <p:blipFill>
            <a:blip r:embed="rId4">
              <a:alphaModFix amt="75000"/>
            </a:blip>
            <a:stretch>
              <a:fillRect/>
            </a:stretch>
          </p:blipFill>
          <p:spPr>
            <a:xfrm>
              <a:off x="5052050" y="2194550"/>
              <a:ext cx="4003052" cy="2796549"/>
            </a:xfrm>
            <a:prstGeom prst="rect">
              <a:avLst/>
            </a:prstGeom>
            <a:noFill/>
            <a:ln cap="flat" cmpd="sng" w="9525">
              <a:solidFill>
                <a:srgbClr val="1F45E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6" name="Google Shape;116;p17"/>
            <p:cNvSpPr/>
            <p:nvPr/>
          </p:nvSpPr>
          <p:spPr>
            <a:xfrm>
              <a:off x="6926575" y="4328419"/>
              <a:ext cx="556200" cy="365700"/>
            </a:xfrm>
            <a:prstGeom prst="rect">
              <a:avLst/>
            </a:prstGeom>
            <a:solidFill>
              <a:srgbClr val="D5EF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7"/>
          <p:cNvSpPr/>
          <p:nvPr/>
        </p:nvSpPr>
        <p:spPr>
          <a:xfrm>
            <a:off x="5052150" y="160025"/>
            <a:ext cx="1950600" cy="1889700"/>
          </a:xfrm>
          <a:prstGeom prst="rect">
            <a:avLst/>
          </a:prstGeom>
          <a:solidFill>
            <a:srgbClr val="4192D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100">
                <a:solidFill>
                  <a:schemeClr val="lt2"/>
                </a:solidFill>
              </a:rPr>
              <a:t>Com família</a:t>
            </a:r>
            <a:endParaRPr b="1" sz="11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-15984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➔"/>
            </a:pPr>
            <a:r>
              <a:rPr lang="pt-PT" sz="1100">
                <a:solidFill>
                  <a:schemeClr val="lt2"/>
                </a:solidFill>
              </a:rPr>
              <a:t>Taxa de sobrevivência mais equilibrada, em torno de 50%</a:t>
            </a:r>
            <a:endParaRPr sz="1100">
              <a:solidFill>
                <a:schemeClr val="lt2"/>
              </a:solidFill>
            </a:endParaRPr>
          </a:p>
          <a:p>
            <a:pPr indent="-15984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➔"/>
            </a:pPr>
            <a:r>
              <a:rPr lang="pt-PT" sz="1100">
                <a:solidFill>
                  <a:schemeClr val="lt2"/>
                </a:solidFill>
              </a:rPr>
              <a:t>Quem estava com familiares a bordo tinha maior chance de sobreviver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75263" y="160025"/>
            <a:ext cx="1478400" cy="1889700"/>
          </a:xfrm>
          <a:prstGeom prst="rect">
            <a:avLst/>
          </a:prstGeom>
          <a:solidFill>
            <a:srgbClr val="4192D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lt2"/>
                </a:solidFill>
              </a:rPr>
              <a:t>1ª Classe</a:t>
            </a:r>
            <a:endParaRPr b="1"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-157774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➔"/>
            </a:pPr>
            <a:r>
              <a:rPr lang="pt-PT" sz="1000">
                <a:solidFill>
                  <a:schemeClr val="lt2"/>
                </a:solidFill>
              </a:rPr>
              <a:t>Tarifa média mais alta</a:t>
            </a:r>
            <a:endParaRPr sz="1000">
              <a:solidFill>
                <a:schemeClr val="lt2"/>
              </a:solidFill>
            </a:endParaRPr>
          </a:p>
          <a:p>
            <a:pPr indent="-157774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➔"/>
            </a:pPr>
            <a:r>
              <a:rPr lang="pt-PT" sz="1000">
                <a:solidFill>
                  <a:schemeClr val="lt2"/>
                </a:solidFill>
              </a:rPr>
              <a:t>Sobreviventes tendem a ter pago mais</a:t>
            </a:r>
            <a:endParaRPr sz="1000">
              <a:solidFill>
                <a:schemeClr val="lt2"/>
              </a:solidFill>
            </a:endParaRPr>
          </a:p>
          <a:p>
            <a:pPr indent="-157774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➔"/>
            </a:pPr>
            <a:r>
              <a:rPr lang="pt-PT" sz="1000">
                <a:solidFill>
                  <a:schemeClr val="lt2"/>
                </a:solidFill>
              </a:rPr>
              <a:t>Maior dispersão nos valores pagos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836363" y="160025"/>
            <a:ext cx="1478400" cy="1889700"/>
          </a:xfrm>
          <a:prstGeom prst="rect">
            <a:avLst/>
          </a:prstGeom>
          <a:solidFill>
            <a:srgbClr val="4192D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lt2"/>
                </a:solidFill>
              </a:rPr>
              <a:t>2ª Classe</a:t>
            </a:r>
            <a:endParaRPr b="1" sz="1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2"/>
              </a:solidFill>
            </a:endParaRPr>
          </a:p>
          <a:p>
            <a:pPr indent="-157774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➔"/>
            </a:pPr>
            <a:r>
              <a:rPr lang="pt-PT" sz="1000">
                <a:solidFill>
                  <a:schemeClr val="lt2"/>
                </a:solidFill>
              </a:rPr>
              <a:t>Tarifa média bem menor do que na 1ª classe</a:t>
            </a:r>
            <a:endParaRPr sz="1000">
              <a:solidFill>
                <a:schemeClr val="lt2"/>
              </a:solidFill>
            </a:endParaRPr>
          </a:p>
          <a:p>
            <a:pPr indent="-157774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➔"/>
            </a:pPr>
            <a:r>
              <a:rPr lang="pt-PT" sz="1000">
                <a:solidFill>
                  <a:schemeClr val="lt2"/>
                </a:solidFill>
              </a:rPr>
              <a:t>Diferença das tarifas e de sobreviventes é menos evidente.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497475" y="160025"/>
            <a:ext cx="1478400" cy="1889700"/>
          </a:xfrm>
          <a:prstGeom prst="rect">
            <a:avLst/>
          </a:prstGeom>
          <a:solidFill>
            <a:srgbClr val="4192D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lt2"/>
                </a:solidFill>
              </a:rPr>
              <a:t>3ª Classe</a:t>
            </a:r>
            <a:endParaRPr b="1" sz="1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-157774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➔"/>
            </a:pPr>
            <a:r>
              <a:rPr lang="pt-PT" sz="1000">
                <a:solidFill>
                  <a:schemeClr val="lt2"/>
                </a:solidFill>
              </a:rPr>
              <a:t>Tarifas mais baixas</a:t>
            </a:r>
            <a:endParaRPr sz="1000">
              <a:solidFill>
                <a:schemeClr val="lt2"/>
              </a:solidFill>
            </a:endParaRPr>
          </a:p>
          <a:p>
            <a:pPr indent="-157774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➔"/>
            </a:pPr>
            <a:r>
              <a:rPr lang="pt-PT" sz="1000">
                <a:solidFill>
                  <a:schemeClr val="lt2"/>
                </a:solidFill>
              </a:rPr>
              <a:t>Distribuição das tarifas mais concentrada</a:t>
            </a:r>
            <a:endParaRPr sz="1000">
              <a:solidFill>
                <a:schemeClr val="lt2"/>
              </a:solidFill>
            </a:endParaRPr>
          </a:p>
          <a:p>
            <a:pPr indent="-157774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➔"/>
            </a:pPr>
            <a:r>
              <a:rPr lang="pt-PT" sz="1000">
                <a:solidFill>
                  <a:schemeClr val="lt2"/>
                </a:solidFill>
              </a:rPr>
              <a:t>Pouca variação entre os sobreviventes</a:t>
            </a:r>
            <a:endParaRPr sz="1000">
              <a:solidFill>
                <a:schemeClr val="lt2"/>
              </a:solidFill>
            </a:endParaRPr>
          </a:p>
          <a:p>
            <a:pPr indent="-157774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➔"/>
            </a:pPr>
            <a:r>
              <a:rPr lang="pt-PT" sz="1000">
                <a:solidFill>
                  <a:schemeClr val="lt2"/>
                </a:solidFill>
              </a:rPr>
              <a:t>Poucos outliers</a:t>
            </a:r>
            <a:endParaRPr sz="10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280150" y="68550"/>
            <a:ext cx="4383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F4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5">
            <a:alphaModFix amt="55000"/>
          </a:blip>
          <a:stretch>
            <a:fillRect/>
          </a:stretch>
        </p:blipFill>
        <p:spPr>
          <a:xfrm>
            <a:off x="1356450" y="139538"/>
            <a:ext cx="297225" cy="2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2937175" y="68550"/>
            <a:ext cx="4383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F4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594200" y="68550"/>
            <a:ext cx="4383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F4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6">
            <a:alphaModFix amt="55000"/>
          </a:blip>
          <a:stretch>
            <a:fillRect/>
          </a:stretch>
        </p:blipFill>
        <p:spPr>
          <a:xfrm>
            <a:off x="3007703" y="139538"/>
            <a:ext cx="297225" cy="2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7">
            <a:alphaModFix amt="55000"/>
          </a:blip>
          <a:stretch>
            <a:fillRect/>
          </a:stretch>
        </p:blipFill>
        <p:spPr>
          <a:xfrm>
            <a:off x="4658975" y="139538"/>
            <a:ext cx="297225" cy="2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7162800" y="160075"/>
            <a:ext cx="1892400" cy="1889700"/>
          </a:xfrm>
          <a:prstGeom prst="rect">
            <a:avLst/>
          </a:prstGeom>
          <a:solidFill>
            <a:srgbClr val="4192D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100">
                <a:solidFill>
                  <a:schemeClr val="lt2"/>
                </a:solidFill>
              </a:rPr>
              <a:t> Sozinho</a:t>
            </a:r>
            <a:endParaRPr b="1" sz="11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-159849" lvl="0" marL="26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➔"/>
            </a:pPr>
            <a:r>
              <a:rPr lang="pt-PT" sz="1100">
                <a:solidFill>
                  <a:schemeClr val="lt2"/>
                </a:solidFill>
              </a:rPr>
              <a:t>Aproximadamente 70% das pessoas que estavam sozinhas não sobreviveram</a:t>
            </a:r>
            <a:endParaRPr sz="1100">
              <a:solidFill>
                <a:schemeClr val="lt2"/>
              </a:solidFill>
            </a:endParaRPr>
          </a:p>
          <a:p>
            <a:pPr indent="-159849" lvl="0" marL="269999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➔"/>
            </a:pPr>
            <a:r>
              <a:rPr lang="pt-PT" sz="1100">
                <a:solidFill>
                  <a:schemeClr val="lt2"/>
                </a:solidFill>
              </a:rPr>
              <a:t>Quem estava sozinho tinha menos chance de sobreviver</a:t>
            </a:r>
            <a:endParaRPr sz="11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614150" y="68550"/>
            <a:ext cx="4383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F4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8690725" y="68550"/>
            <a:ext cx="4383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1F45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8">
            <a:alphaModFix amt="55000"/>
          </a:blip>
          <a:stretch>
            <a:fillRect/>
          </a:stretch>
        </p:blipFill>
        <p:spPr>
          <a:xfrm>
            <a:off x="6674863" y="139550"/>
            <a:ext cx="297200" cy="2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9">
            <a:alphaModFix amt="55000"/>
          </a:blip>
          <a:stretch>
            <a:fillRect/>
          </a:stretch>
        </p:blipFill>
        <p:spPr>
          <a:xfrm>
            <a:off x="8761263" y="139538"/>
            <a:ext cx="297225" cy="2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8"/>
          <p:cNvGrpSpPr/>
          <p:nvPr/>
        </p:nvGrpSpPr>
        <p:grpSpPr>
          <a:xfrm>
            <a:off x="72800" y="2138244"/>
            <a:ext cx="8981675" cy="2916025"/>
            <a:chOff x="72800" y="2138244"/>
            <a:chExt cx="8981675" cy="2916025"/>
          </a:xfrm>
        </p:grpSpPr>
        <p:grpSp>
          <p:nvGrpSpPr>
            <p:cNvPr id="137" name="Google Shape;137;p18"/>
            <p:cNvGrpSpPr/>
            <p:nvPr/>
          </p:nvGrpSpPr>
          <p:grpSpPr>
            <a:xfrm>
              <a:off x="72800" y="2138244"/>
              <a:ext cx="8981240" cy="2916025"/>
              <a:chOff x="286450" y="528637"/>
              <a:chExt cx="8493701" cy="4086226"/>
            </a:xfrm>
          </p:grpSpPr>
          <p:pic>
            <p:nvPicPr>
              <p:cNvPr id="138" name="Google Shape;138;p18" title="grafico.jp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6450" y="528637"/>
                <a:ext cx="8493701" cy="4086226"/>
              </a:xfrm>
              <a:prstGeom prst="rect">
                <a:avLst/>
              </a:prstGeom>
              <a:noFill/>
              <a:ln cap="flat" cmpd="sng" w="9525">
                <a:solidFill>
                  <a:srgbClr val="A5D5E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39" name="Google Shape;139;p18"/>
              <p:cNvSpPr txBox="1"/>
              <p:nvPr/>
            </p:nvSpPr>
            <p:spPr>
              <a:xfrm>
                <a:off x="2462259" y="4320025"/>
                <a:ext cx="723900" cy="181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sp>
            <p:nvSpPr>
              <p:cNvPr id="140" name="Google Shape;140;p18"/>
              <p:cNvSpPr txBox="1"/>
              <p:nvPr/>
            </p:nvSpPr>
            <p:spPr>
              <a:xfrm>
                <a:off x="6388768" y="4370973"/>
                <a:ext cx="723900" cy="181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41" name="Google Shape;141;p18"/>
            <p:cNvSpPr/>
            <p:nvPr/>
          </p:nvSpPr>
          <p:spPr>
            <a:xfrm>
              <a:off x="3169825" y="2175902"/>
              <a:ext cx="3057900" cy="2409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100"/>
                <a:t>Sobrevivência por género e classe</a:t>
              </a:r>
              <a:endParaRPr sz="1100"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212900" y="2364260"/>
              <a:ext cx="411300" cy="1433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409825" y="2383320"/>
              <a:ext cx="411300" cy="1433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 amt="37000"/>
            </a:blip>
            <a:stretch>
              <a:fillRect/>
            </a:stretch>
          </p:blipFill>
          <p:spPr>
            <a:xfrm>
              <a:off x="2373503" y="2348367"/>
              <a:ext cx="239100" cy="2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 title="grafico.jpg"/>
            <p:cNvPicPr preferRelativeResize="0"/>
            <p:nvPr/>
          </p:nvPicPr>
          <p:blipFill rotWithShape="1">
            <a:blip r:embed="rId3">
              <a:alphaModFix/>
            </a:blip>
            <a:srcRect b="43401" l="91477" r="0" t="47588"/>
            <a:stretch/>
          </p:blipFill>
          <p:spPr>
            <a:xfrm>
              <a:off x="8293175" y="3535750"/>
              <a:ext cx="698424" cy="3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8"/>
            <p:cNvSpPr/>
            <p:nvPr/>
          </p:nvSpPr>
          <p:spPr>
            <a:xfrm>
              <a:off x="8107675" y="3329950"/>
              <a:ext cx="946800" cy="20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chemeClr val="dk1"/>
                  </a:solidFill>
                </a:rPr>
                <a:t>Sobreviveram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652250" y="2365950"/>
              <a:ext cx="784800" cy="20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chemeClr val="dk1"/>
                  </a:solidFill>
                </a:rPr>
                <a:t>Mulheres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2613650" y="2365950"/>
              <a:ext cx="655200" cy="20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900">
                  <a:solidFill>
                    <a:schemeClr val="dk1"/>
                  </a:solidFill>
                </a:rPr>
                <a:t>Homens</a:t>
              </a:r>
              <a:endParaRPr sz="900">
                <a:solidFill>
                  <a:schemeClr val="dk1"/>
                </a:solidFill>
              </a:endParaRPr>
            </a:p>
          </p:txBody>
        </p:sp>
        <p:pic>
          <p:nvPicPr>
            <p:cNvPr id="149" name="Google Shape;149;p18"/>
            <p:cNvPicPr preferRelativeResize="0"/>
            <p:nvPr/>
          </p:nvPicPr>
          <p:blipFill>
            <a:blip r:embed="rId5">
              <a:alphaModFix amt="37000"/>
            </a:blip>
            <a:stretch>
              <a:fillRect/>
            </a:stretch>
          </p:blipFill>
          <p:spPr>
            <a:xfrm>
              <a:off x="7360849" y="2334497"/>
              <a:ext cx="239100" cy="2409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18"/>
          <p:cNvGrpSpPr/>
          <p:nvPr/>
        </p:nvGrpSpPr>
        <p:grpSpPr>
          <a:xfrm>
            <a:off x="3454100" y="88950"/>
            <a:ext cx="5600374" cy="1974474"/>
            <a:chOff x="3453925" y="88900"/>
            <a:chExt cx="5600374" cy="1974474"/>
          </a:xfrm>
        </p:grpSpPr>
        <p:pic>
          <p:nvPicPr>
            <p:cNvPr id="151" name="Google Shape;151;p18" title="grafico.jp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53925" y="88900"/>
              <a:ext cx="5600374" cy="19744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52" name="Google Shape;152;p18"/>
            <p:cNvPicPr preferRelativeResize="0"/>
            <p:nvPr/>
          </p:nvPicPr>
          <p:blipFill>
            <a:blip r:embed="rId7">
              <a:alphaModFix amt="69000"/>
            </a:blip>
            <a:stretch>
              <a:fillRect/>
            </a:stretch>
          </p:blipFill>
          <p:spPr>
            <a:xfrm>
              <a:off x="7974300" y="1108675"/>
              <a:ext cx="297225" cy="29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8"/>
            <p:cNvPicPr preferRelativeResize="0"/>
            <p:nvPr/>
          </p:nvPicPr>
          <p:blipFill>
            <a:blip r:embed="rId8">
              <a:alphaModFix amt="69000"/>
            </a:blip>
            <a:stretch>
              <a:fillRect/>
            </a:stretch>
          </p:blipFill>
          <p:spPr>
            <a:xfrm>
              <a:off x="6105491" y="1108675"/>
              <a:ext cx="297225" cy="29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8"/>
            <p:cNvPicPr preferRelativeResize="0"/>
            <p:nvPr/>
          </p:nvPicPr>
          <p:blipFill>
            <a:blip r:embed="rId9">
              <a:alphaModFix amt="69000"/>
            </a:blip>
            <a:stretch>
              <a:fillRect/>
            </a:stretch>
          </p:blipFill>
          <p:spPr>
            <a:xfrm>
              <a:off x="4236700" y="1108675"/>
              <a:ext cx="297225" cy="297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8"/>
          <p:cNvGrpSpPr/>
          <p:nvPr/>
        </p:nvGrpSpPr>
        <p:grpSpPr>
          <a:xfrm>
            <a:off x="72800" y="88900"/>
            <a:ext cx="3321299" cy="1974575"/>
            <a:chOff x="72800" y="88900"/>
            <a:chExt cx="3321299" cy="1974575"/>
          </a:xfrm>
        </p:grpSpPr>
        <p:grpSp>
          <p:nvGrpSpPr>
            <p:cNvPr id="156" name="Google Shape;156;p18"/>
            <p:cNvGrpSpPr/>
            <p:nvPr/>
          </p:nvGrpSpPr>
          <p:grpSpPr>
            <a:xfrm>
              <a:off x="72800" y="88900"/>
              <a:ext cx="3321299" cy="1974575"/>
              <a:chOff x="72800" y="88900"/>
              <a:chExt cx="3321299" cy="1974575"/>
            </a:xfrm>
          </p:grpSpPr>
          <p:pic>
            <p:nvPicPr>
              <p:cNvPr id="157" name="Google Shape;157;p18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72800" y="88900"/>
                <a:ext cx="3321299" cy="19744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58" name="Google Shape;158;p18"/>
              <p:cNvSpPr/>
              <p:nvPr/>
            </p:nvSpPr>
            <p:spPr>
              <a:xfrm>
                <a:off x="1255975" y="1943775"/>
                <a:ext cx="1181100" cy="119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700">
                    <a:solidFill>
                      <a:schemeClr val="dk2"/>
                    </a:solidFill>
                  </a:rPr>
                  <a:t>Tamanho da família</a:t>
                </a:r>
                <a:endParaRPr sz="700">
                  <a:solidFill>
                    <a:schemeClr val="dk2"/>
                  </a:solidFill>
                </a:endParaRPr>
              </a:p>
            </p:txBody>
          </p:sp>
          <p:pic>
            <p:nvPicPr>
              <p:cNvPr id="159" name="Google Shape;159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510425" y="1312250"/>
                <a:ext cx="92675" cy="9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777125" y="897925"/>
                <a:ext cx="92675" cy="9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039075" y="878850"/>
                <a:ext cx="92675" cy="9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310525" y="626450"/>
                <a:ext cx="92675" cy="9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577225" y="1469400"/>
                <a:ext cx="92675" cy="9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096350" y="1250350"/>
                <a:ext cx="92675" cy="9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839175" y="1588475"/>
                <a:ext cx="92675" cy="9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367800" y="1776350"/>
                <a:ext cx="92675" cy="9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8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3163138" y="1812162"/>
                <a:ext cx="92675" cy="92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Google Shape;168;p18"/>
              <p:cNvSpPr/>
              <p:nvPr/>
            </p:nvSpPr>
            <p:spPr>
              <a:xfrm>
                <a:off x="2342738" y="1847725"/>
                <a:ext cx="142800" cy="21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8"/>
              <p:cNvSpPr/>
              <p:nvPr/>
            </p:nvSpPr>
            <p:spPr>
              <a:xfrm>
                <a:off x="3138075" y="1847850"/>
                <a:ext cx="142800" cy="73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18"/>
            <p:cNvSpPr/>
            <p:nvPr/>
          </p:nvSpPr>
          <p:spPr>
            <a:xfrm>
              <a:off x="562550" y="88900"/>
              <a:ext cx="2584500" cy="119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700">
                  <a:solidFill>
                    <a:schemeClr val="dk2"/>
                  </a:solidFill>
                </a:rPr>
                <a:t>Taxa de sobrevivência por t</a:t>
              </a:r>
              <a:r>
                <a:rPr lang="pt-PT" sz="700">
                  <a:solidFill>
                    <a:schemeClr val="dk2"/>
                  </a:solidFill>
                </a:rPr>
                <a:t>amanho da família</a:t>
              </a:r>
              <a:endParaRPr sz="7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C78D8">
                <a:alpha val="78823"/>
              </a:srgbClr>
            </a:gs>
            <a:gs pos="36000">
              <a:srgbClr val="1B85CD">
                <a:alpha val="35686"/>
              </a:srgbClr>
            </a:gs>
            <a:gs pos="70000">
              <a:srgbClr val="2681D1">
                <a:alpha val="65490"/>
              </a:srgbClr>
            </a:gs>
            <a:gs pos="100000">
              <a:srgbClr val="1089C9"/>
            </a:gs>
          </a:gsLst>
          <a:lin ang="5400012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979" y="2981413"/>
            <a:ext cx="316131" cy="242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19"/>
          <p:cNvGrpSpPr/>
          <p:nvPr/>
        </p:nvGrpSpPr>
        <p:grpSpPr>
          <a:xfrm>
            <a:off x="4129237" y="-106998"/>
            <a:ext cx="4542305" cy="5250395"/>
            <a:chOff x="5054417" y="1832980"/>
            <a:chExt cx="1663482" cy="2121457"/>
          </a:xfrm>
        </p:grpSpPr>
        <p:grpSp>
          <p:nvGrpSpPr>
            <p:cNvPr id="177" name="Google Shape;177;p19"/>
            <p:cNvGrpSpPr/>
            <p:nvPr/>
          </p:nvGrpSpPr>
          <p:grpSpPr>
            <a:xfrm>
              <a:off x="6277350" y="3635468"/>
              <a:ext cx="281868" cy="298006"/>
              <a:chOff x="3960625" y="2587825"/>
              <a:chExt cx="94050" cy="104125"/>
            </a:xfrm>
          </p:grpSpPr>
          <p:sp>
            <p:nvSpPr>
              <p:cNvPr id="178" name="Google Shape;178;p19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</p:sp>
          <p:sp>
            <p:nvSpPr>
              <p:cNvPr id="179" name="Google Shape;179;p19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9"/>
            <p:cNvGrpSpPr/>
            <p:nvPr/>
          </p:nvGrpSpPr>
          <p:grpSpPr>
            <a:xfrm>
              <a:off x="5692111" y="3386689"/>
              <a:ext cx="520279" cy="537841"/>
              <a:chOff x="3765350" y="2500900"/>
              <a:chExt cx="173600" cy="187925"/>
            </a:xfrm>
          </p:grpSpPr>
          <p:sp>
            <p:nvSpPr>
              <p:cNvPr id="181" name="Google Shape;181;p19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</p:sp>
          <p:sp>
            <p:nvSpPr>
              <p:cNvPr id="182" name="Google Shape;182;p19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9"/>
            <p:cNvGrpSpPr/>
            <p:nvPr/>
          </p:nvGrpSpPr>
          <p:grpSpPr>
            <a:xfrm>
              <a:off x="5647531" y="3332168"/>
              <a:ext cx="255120" cy="148252"/>
              <a:chOff x="3750475" y="2481850"/>
              <a:chExt cx="85125" cy="51800"/>
            </a:xfrm>
          </p:grpSpPr>
          <p:sp>
            <p:nvSpPr>
              <p:cNvPr id="188" name="Google Shape;188;p19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</p:sp>
        </p:grpSp>
        <p:grpSp>
          <p:nvGrpSpPr>
            <p:cNvPr id="190" name="Google Shape;190;p19"/>
            <p:cNvGrpSpPr/>
            <p:nvPr/>
          </p:nvGrpSpPr>
          <p:grpSpPr>
            <a:xfrm>
              <a:off x="5278001" y="3190785"/>
              <a:ext cx="515784" cy="483893"/>
              <a:chOff x="3627175" y="2432450"/>
              <a:chExt cx="172100" cy="169075"/>
            </a:xfrm>
          </p:grpSpPr>
          <p:sp>
            <p:nvSpPr>
              <p:cNvPr id="191" name="Google Shape;191;p19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</p:sp>
          <p:sp>
            <p:nvSpPr>
              <p:cNvPr id="193" name="Google Shape;193;p19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</p:sp>
        </p:grpSp>
        <p:grpSp>
          <p:nvGrpSpPr>
            <p:cNvPr id="194" name="Google Shape;194;p19"/>
            <p:cNvGrpSpPr/>
            <p:nvPr/>
          </p:nvGrpSpPr>
          <p:grpSpPr>
            <a:xfrm>
              <a:off x="5081281" y="3628671"/>
              <a:ext cx="184432" cy="283466"/>
              <a:chOff x="3561536" y="2585450"/>
              <a:chExt cx="61539" cy="99045"/>
            </a:xfrm>
          </p:grpSpPr>
          <p:sp>
            <p:nvSpPr>
              <p:cNvPr id="195" name="Google Shape;195;p19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</p:sp>
        </p:grpSp>
        <p:grpSp>
          <p:nvGrpSpPr>
            <p:cNvPr id="197" name="Google Shape;197;p19"/>
            <p:cNvGrpSpPr/>
            <p:nvPr/>
          </p:nvGrpSpPr>
          <p:grpSpPr>
            <a:xfrm>
              <a:off x="6114613" y="1908752"/>
              <a:ext cx="467757" cy="752205"/>
              <a:chOff x="3906325" y="1984500"/>
              <a:chExt cx="156075" cy="262825"/>
            </a:xfrm>
          </p:grpSpPr>
          <p:sp>
            <p:nvSpPr>
              <p:cNvPr id="198" name="Google Shape;198;p19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</p:sp>
          <p:sp>
            <p:nvSpPr>
              <p:cNvPr id="199" name="Google Shape;199;p19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" name="Google Shape;200;p19"/>
            <p:cNvSpPr/>
            <p:nvPr/>
          </p:nvSpPr>
          <p:spPr>
            <a:xfrm>
              <a:off x="5758301" y="2794112"/>
              <a:ext cx="166259" cy="194688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626651" y="1832980"/>
              <a:ext cx="870104" cy="965710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866499" y="2015648"/>
              <a:ext cx="431193" cy="929792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324316" y="2671403"/>
              <a:ext cx="172477" cy="149754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6244367" y="2779158"/>
              <a:ext cx="274375" cy="142313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6253733" y="2876466"/>
              <a:ext cx="213311" cy="149754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355637" y="2886983"/>
              <a:ext cx="362262" cy="268026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106347" y="3322580"/>
              <a:ext cx="249350" cy="154262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6126728" y="3277718"/>
              <a:ext cx="214885" cy="89867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239646" y="3629529"/>
              <a:ext cx="81593" cy="149754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200458" y="3574150"/>
              <a:ext cx="78446" cy="94374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082894" y="3494801"/>
              <a:ext cx="163112" cy="136303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993504" y="3415452"/>
              <a:ext cx="127073" cy="76415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830458" y="3300113"/>
              <a:ext cx="299475" cy="137805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5999798" y="2970769"/>
              <a:ext cx="396653" cy="318970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5921347" y="3190856"/>
              <a:ext cx="316783" cy="131795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675205" y="2972271"/>
              <a:ext cx="360689" cy="411770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579595" y="3062138"/>
              <a:ext cx="155245" cy="134800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565509" y="3172897"/>
              <a:ext cx="122353" cy="100385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672133" y="3240297"/>
              <a:ext cx="29820" cy="40426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054417" y="2945368"/>
              <a:ext cx="174051" cy="220088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5155723" y="2758194"/>
              <a:ext cx="374700" cy="501637"/>
              <a:chOff x="3586375" y="2281300"/>
              <a:chExt cx="125025" cy="175275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Google Shape;224;p19"/>
            <p:cNvSpPr/>
            <p:nvPr/>
          </p:nvSpPr>
          <p:spPr>
            <a:xfrm>
              <a:off x="6506169" y="3310631"/>
              <a:ext cx="149026" cy="158769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267894" y="3337605"/>
              <a:ext cx="382567" cy="233611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363504" y="3542668"/>
              <a:ext cx="250924" cy="151257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19"/>
            <p:cNvGrpSpPr/>
            <p:nvPr/>
          </p:nvGrpSpPr>
          <p:grpSpPr>
            <a:xfrm>
              <a:off x="5996007" y="3442355"/>
              <a:ext cx="235190" cy="173723"/>
              <a:chOff x="3866750" y="2520350"/>
              <a:chExt cx="78475" cy="60700"/>
            </a:xfrm>
          </p:grpSpPr>
          <p:sp>
            <p:nvSpPr>
              <p:cNvPr id="228" name="Google Shape;228;p19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70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19"/>
            <p:cNvSpPr/>
            <p:nvPr/>
          </p:nvSpPr>
          <p:spPr>
            <a:xfrm>
              <a:off x="5795916" y="3607063"/>
              <a:ext cx="43981" cy="83928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5099824" y="3569642"/>
              <a:ext cx="481393" cy="384796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6520256" y="3648991"/>
              <a:ext cx="119206" cy="100385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6297641" y="3641478"/>
              <a:ext cx="105120" cy="85431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211398" y="3449867"/>
              <a:ext cx="175699" cy="220159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3B7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525920" y="3065520"/>
            <a:ext cx="4760314" cy="1406595"/>
            <a:chOff x="3430025" y="3081683"/>
            <a:chExt cx="1743322" cy="568344"/>
          </a:xfrm>
        </p:grpSpPr>
        <p:sp>
          <p:nvSpPr>
            <p:cNvPr id="238" name="Google Shape;238;p19"/>
            <p:cNvSpPr/>
            <p:nvPr/>
          </p:nvSpPr>
          <p:spPr>
            <a:xfrm>
              <a:off x="3537388" y="3125368"/>
              <a:ext cx="1590525" cy="444825"/>
            </a:xfrm>
            <a:custGeom>
              <a:rect b="b" l="l" r="r" t="t"/>
              <a:pathLst>
                <a:path extrusionOk="0" h="17793" w="63621">
                  <a:moveTo>
                    <a:pt x="63621" y="2187"/>
                  </a:moveTo>
                  <a:cubicBezTo>
                    <a:pt x="63399" y="2793"/>
                    <a:pt x="63591" y="5362"/>
                    <a:pt x="62291" y="5820"/>
                  </a:cubicBezTo>
                  <a:cubicBezTo>
                    <a:pt x="60991" y="6278"/>
                    <a:pt x="57576" y="5900"/>
                    <a:pt x="55822" y="4934"/>
                  </a:cubicBezTo>
                  <a:cubicBezTo>
                    <a:pt x="54068" y="3968"/>
                    <a:pt x="55850" y="221"/>
                    <a:pt x="51767" y="22"/>
                  </a:cubicBezTo>
                  <a:cubicBezTo>
                    <a:pt x="47684" y="-177"/>
                    <a:pt x="38361" y="952"/>
                    <a:pt x="31326" y="3739"/>
                  </a:cubicBezTo>
                  <a:cubicBezTo>
                    <a:pt x="24291" y="6527"/>
                    <a:pt x="14778" y="14535"/>
                    <a:pt x="9557" y="16747"/>
                  </a:cubicBezTo>
                  <a:cubicBezTo>
                    <a:pt x="4336" y="18959"/>
                    <a:pt x="1593" y="16968"/>
                    <a:pt x="0" y="17012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9" name="Google Shape;239;p19"/>
            <p:cNvSpPr/>
            <p:nvPr/>
          </p:nvSpPr>
          <p:spPr>
            <a:xfrm>
              <a:off x="5091447" y="3110042"/>
              <a:ext cx="81900" cy="81900"/>
            </a:xfrm>
            <a:prstGeom prst="ellipse">
              <a:avLst/>
            </a:prstGeom>
            <a:solidFill>
              <a:srgbClr val="07A7DE"/>
            </a:solidFill>
            <a:ln cap="flat" cmpd="sng" w="9525">
              <a:solidFill>
                <a:srgbClr val="046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44999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>
                  <a:solidFill>
                    <a:schemeClr val="lt2"/>
                  </a:solidFill>
                </a:rPr>
                <a:t>1</a:t>
              </a:r>
              <a:endParaRPr sz="1200">
                <a:solidFill>
                  <a:schemeClr val="lt2"/>
                </a:solidFill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5036847" y="3240121"/>
              <a:ext cx="81900" cy="81900"/>
            </a:xfrm>
            <a:prstGeom prst="ellipse">
              <a:avLst/>
            </a:prstGeom>
            <a:solidFill>
              <a:srgbClr val="07A7DE"/>
            </a:solidFill>
            <a:ln cap="flat" cmpd="sng" w="9525">
              <a:solidFill>
                <a:srgbClr val="046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44999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1200">
                  <a:solidFill>
                    <a:schemeClr val="lt2"/>
                  </a:solidFill>
                </a:rPr>
                <a:t>2</a:t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4795568" y="3081683"/>
              <a:ext cx="81900" cy="81900"/>
            </a:xfrm>
            <a:prstGeom prst="ellipse">
              <a:avLst/>
            </a:prstGeom>
            <a:solidFill>
              <a:srgbClr val="07A7DE"/>
            </a:solidFill>
            <a:ln cap="flat" cmpd="sng" w="9525">
              <a:solidFill>
                <a:srgbClr val="046C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44999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pt-PT" sz="1200">
                  <a:solidFill>
                    <a:schemeClr val="lt2"/>
                  </a:solidFill>
                </a:rPr>
                <a:t>3</a:t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430025" y="3450875"/>
              <a:ext cx="199152" cy="199152"/>
            </a:xfrm>
            <a:prstGeom prst="irregularSeal1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9"/>
          <p:cNvSpPr/>
          <p:nvPr/>
        </p:nvSpPr>
        <p:spPr>
          <a:xfrm>
            <a:off x="448575" y="560200"/>
            <a:ext cx="2957100" cy="5577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lt2"/>
                </a:solidFill>
              </a:rPr>
              <a:t>Southampton - Inglaterra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448575" y="1383150"/>
            <a:ext cx="2957100" cy="5577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lt2"/>
                </a:solidFill>
              </a:rPr>
              <a:t>Cherbourg - França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486196" y="2206100"/>
            <a:ext cx="2957100" cy="5577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>
                <a:solidFill>
                  <a:schemeClr val="lt2"/>
                </a:solidFill>
              </a:rPr>
              <a:t>Queenstown - Irlanda</a:t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246" name="Google Shape;246;p19"/>
          <p:cNvSpPr/>
          <p:nvPr/>
        </p:nvSpPr>
        <p:spPr>
          <a:xfrm rot="8108670">
            <a:off x="614779" y="265265"/>
            <a:ext cx="336442" cy="328380"/>
          </a:xfrm>
          <a:prstGeom prst="teardrop">
            <a:avLst>
              <a:gd fmla="val 200000" name="adj"/>
            </a:avLst>
          </a:prstGeom>
          <a:solidFill>
            <a:srgbClr val="24ADD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651600" y="284100"/>
            <a:ext cx="2628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2"/>
                </a:solidFill>
              </a:rPr>
              <a:t>1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248" name="Google Shape;248;p19"/>
          <p:cNvSpPr/>
          <p:nvPr/>
        </p:nvSpPr>
        <p:spPr>
          <a:xfrm rot="8108670">
            <a:off x="614779" y="1099652"/>
            <a:ext cx="336442" cy="328380"/>
          </a:xfrm>
          <a:prstGeom prst="teardrop">
            <a:avLst>
              <a:gd fmla="val 200000" name="adj"/>
            </a:avLst>
          </a:prstGeom>
          <a:solidFill>
            <a:srgbClr val="24ADD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651600" y="1118488"/>
            <a:ext cx="2628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2"/>
                </a:solidFill>
              </a:rPr>
              <a:t>2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250" name="Google Shape;250;p19"/>
          <p:cNvSpPr/>
          <p:nvPr/>
        </p:nvSpPr>
        <p:spPr>
          <a:xfrm rot="8108670">
            <a:off x="614779" y="1895940"/>
            <a:ext cx="336442" cy="328380"/>
          </a:xfrm>
          <a:prstGeom prst="teardrop">
            <a:avLst>
              <a:gd fmla="val 200000" name="adj"/>
            </a:avLst>
          </a:prstGeom>
          <a:solidFill>
            <a:srgbClr val="24ADD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651600" y="1914775"/>
            <a:ext cx="2628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>
                <a:solidFill>
                  <a:schemeClr val="lt2"/>
                </a:solidFill>
              </a:rPr>
              <a:t>3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675000" y="321450"/>
            <a:ext cx="216000" cy="216000"/>
          </a:xfrm>
          <a:prstGeom prst="ellipse">
            <a:avLst/>
          </a:prstGeom>
          <a:noFill/>
          <a:ln cap="flat" cmpd="sng" w="9525">
            <a:solidFill>
              <a:srgbClr val="2854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675000" y="1155850"/>
            <a:ext cx="216000" cy="216000"/>
          </a:xfrm>
          <a:prstGeom prst="ellipse">
            <a:avLst/>
          </a:prstGeom>
          <a:noFill/>
          <a:ln cap="flat" cmpd="sng" w="9525">
            <a:solidFill>
              <a:srgbClr val="2854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675000" y="1952900"/>
            <a:ext cx="216000" cy="216000"/>
          </a:xfrm>
          <a:prstGeom prst="ellipse">
            <a:avLst/>
          </a:prstGeom>
          <a:noFill/>
          <a:ln cap="flat" cmpd="sng" w="9525">
            <a:solidFill>
              <a:srgbClr val="2854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0" title="grafic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5" y="2503150"/>
            <a:ext cx="8784650" cy="2517800"/>
          </a:xfrm>
          <a:prstGeom prst="rect">
            <a:avLst/>
          </a:prstGeom>
          <a:noFill/>
          <a:ln cap="flat" cmpd="sng" w="9525">
            <a:solidFill>
              <a:srgbClr val="A5D5E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0" name="Google Shape;260;p20" title="grafic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75" y="85100"/>
            <a:ext cx="4392325" cy="2329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61" name="Google Shape;261;p20"/>
          <p:cNvGrpSpPr/>
          <p:nvPr/>
        </p:nvGrpSpPr>
        <p:grpSpPr>
          <a:xfrm>
            <a:off x="4648087" y="85100"/>
            <a:ext cx="4316017" cy="2329658"/>
            <a:chOff x="3887550" y="85094"/>
            <a:chExt cx="3727452" cy="2329658"/>
          </a:xfrm>
        </p:grpSpPr>
        <p:pic>
          <p:nvPicPr>
            <p:cNvPr id="262" name="Google Shape;262;p20" title="grafico.jp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87550" y="85094"/>
              <a:ext cx="3727452" cy="232965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63" name="Google Shape;263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29864" y="1121050"/>
              <a:ext cx="150125" cy="15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48414" y="1742200"/>
              <a:ext cx="150125" cy="15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68964" y="511525"/>
              <a:ext cx="150125" cy="15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/>
          <p:nvPr/>
        </p:nvSpPr>
        <p:spPr>
          <a:xfrm>
            <a:off x="-381000" y="251450"/>
            <a:ext cx="9883200" cy="617400"/>
          </a:xfrm>
          <a:prstGeom prst="roundRect">
            <a:avLst>
              <a:gd fmla="val 50000" name="adj"/>
            </a:avLst>
          </a:prstGeom>
          <a:solidFill>
            <a:srgbClr val="3C78D8">
              <a:alpha val="787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>
                <a:solidFill>
                  <a:schemeClr val="lt2"/>
                </a:solidFill>
              </a:rPr>
              <a:t>Principais insights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114325" y="1028700"/>
            <a:ext cx="4174800" cy="1272600"/>
          </a:xfrm>
          <a:prstGeom prst="rect">
            <a:avLst/>
          </a:prstGeom>
          <a:solidFill>
            <a:srgbClr val="4192D3">
              <a:alpha val="84850"/>
            </a:srgbClr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lt2"/>
                </a:solidFill>
              </a:rPr>
              <a:t>     </a:t>
            </a:r>
            <a:r>
              <a:rPr b="1" lang="pt-PT" sz="1200">
                <a:solidFill>
                  <a:schemeClr val="lt2"/>
                </a:solidFill>
              </a:rPr>
              <a:t>     Género</a:t>
            </a:r>
            <a:endParaRPr b="1" sz="1200">
              <a:solidFill>
                <a:schemeClr val="lt2"/>
              </a:solidFill>
            </a:endParaRPr>
          </a:p>
          <a:p>
            <a:pPr indent="-166199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Mulheres tiveram maior taxa de sobrevivência que homens.</a:t>
            </a:r>
            <a:endParaRPr sz="1200">
              <a:solidFill>
                <a:schemeClr val="lt2"/>
              </a:solidFill>
            </a:endParaRPr>
          </a:p>
          <a:p>
            <a:pPr indent="-166199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"Mulheres e crianças primeiro" parece ter sido aplicado.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4800600" y="1028700"/>
            <a:ext cx="4229100" cy="1272600"/>
          </a:xfrm>
          <a:prstGeom prst="rect">
            <a:avLst/>
          </a:prstGeom>
          <a:solidFill>
            <a:srgbClr val="4192D3">
              <a:alpha val="84850"/>
            </a:srgbClr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lt2"/>
                </a:solidFill>
              </a:rPr>
              <a:t>    </a:t>
            </a:r>
            <a:r>
              <a:rPr b="1" lang="pt-PT" sz="1200">
                <a:solidFill>
                  <a:schemeClr val="lt2"/>
                </a:solidFill>
              </a:rPr>
              <a:t>   Idade</a:t>
            </a:r>
            <a:endParaRPr b="1" sz="1200">
              <a:solidFill>
                <a:schemeClr val="lt2"/>
              </a:solidFill>
            </a:endParaRPr>
          </a:p>
          <a:p>
            <a:pPr indent="-1733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Crianças e jovens adultos foram os que mais sobreviveram.</a:t>
            </a:r>
            <a:endParaRPr sz="1200">
              <a:solidFill>
                <a:schemeClr val="lt2"/>
              </a:solidFill>
            </a:endParaRPr>
          </a:p>
          <a:p>
            <a:pPr indent="-1733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Jovens adultos homens foram os que menos sobreviveram.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114325" y="2381225"/>
            <a:ext cx="4174800" cy="1272600"/>
          </a:xfrm>
          <a:prstGeom prst="rect">
            <a:avLst/>
          </a:prstGeom>
          <a:solidFill>
            <a:srgbClr val="4192D3">
              <a:alpha val="84850"/>
            </a:srgbClr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lt2"/>
                </a:solidFill>
              </a:rPr>
              <a:t>     </a:t>
            </a:r>
            <a:r>
              <a:rPr b="1" lang="pt-PT" sz="1200">
                <a:solidFill>
                  <a:schemeClr val="lt2"/>
                </a:solidFill>
              </a:rPr>
              <a:t>     Classe</a:t>
            </a:r>
            <a:endParaRPr b="1" sz="1200">
              <a:solidFill>
                <a:schemeClr val="lt2"/>
              </a:solidFill>
            </a:endParaRPr>
          </a:p>
          <a:p>
            <a:pPr indent="-166199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Passageiros da 1ª classe tiveram maior taxa de sobrevivência.</a:t>
            </a:r>
            <a:endParaRPr sz="1200">
              <a:solidFill>
                <a:schemeClr val="lt2"/>
              </a:solidFill>
            </a:endParaRPr>
          </a:p>
          <a:p>
            <a:pPr indent="-166199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3ª classe foi a mais prejudicada (acesso mais difícil aos botes?).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4800600" y="2381225"/>
            <a:ext cx="4229100" cy="1272600"/>
          </a:xfrm>
          <a:prstGeom prst="rect">
            <a:avLst/>
          </a:prstGeom>
          <a:solidFill>
            <a:srgbClr val="4192D3">
              <a:alpha val="84850"/>
            </a:srgbClr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lt2"/>
                </a:solidFill>
              </a:rPr>
              <a:t>    </a:t>
            </a:r>
            <a:r>
              <a:rPr b="1" lang="pt-PT" sz="1200">
                <a:solidFill>
                  <a:schemeClr val="lt2"/>
                </a:solidFill>
              </a:rPr>
              <a:t>   Tarifa</a:t>
            </a:r>
            <a:endParaRPr b="1" sz="1200">
              <a:solidFill>
                <a:schemeClr val="lt2"/>
              </a:solidFill>
            </a:endParaRPr>
          </a:p>
          <a:p>
            <a:pPr indent="-1733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Passageiros que pagaram tarifas mais altas sobreviveram mais.</a:t>
            </a:r>
            <a:endParaRPr sz="1200">
              <a:solidFill>
                <a:schemeClr val="lt2"/>
              </a:solidFill>
            </a:endParaRPr>
          </a:p>
          <a:p>
            <a:pPr indent="-1733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Uma clara correlação entre tarifa alta e chances de sobrevivência.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114200" y="3733750"/>
            <a:ext cx="4174800" cy="1272600"/>
          </a:xfrm>
          <a:prstGeom prst="rect">
            <a:avLst/>
          </a:prstGeom>
          <a:solidFill>
            <a:srgbClr val="4192D3">
              <a:alpha val="84850"/>
            </a:srgbClr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lt2"/>
                </a:solidFill>
              </a:rPr>
              <a:t>     </a:t>
            </a:r>
            <a:r>
              <a:rPr b="1" lang="pt-PT" sz="1200">
                <a:solidFill>
                  <a:schemeClr val="lt2"/>
                </a:solidFill>
              </a:rPr>
              <a:t>     Família vs Indivíduo</a:t>
            </a:r>
            <a:endParaRPr b="1" sz="1200">
              <a:solidFill>
                <a:schemeClr val="lt2"/>
              </a:solidFill>
            </a:endParaRPr>
          </a:p>
          <a:p>
            <a:pPr indent="-166199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Passageiros com família a bordo tiveram mais chance de sobreviver.</a:t>
            </a:r>
            <a:endParaRPr sz="1200">
              <a:solidFill>
                <a:schemeClr val="lt2"/>
              </a:solidFill>
            </a:endParaRPr>
          </a:p>
          <a:p>
            <a:pPr indent="-166199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Famílias com até 4 pessoas tiveram uma taxa de sobrevivência mais elevada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4800625" y="3733750"/>
            <a:ext cx="4229100" cy="1272600"/>
          </a:xfrm>
          <a:prstGeom prst="rect">
            <a:avLst/>
          </a:prstGeom>
          <a:solidFill>
            <a:srgbClr val="4192D3">
              <a:alpha val="84850"/>
            </a:srgbClr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lt2"/>
                </a:solidFill>
              </a:rPr>
              <a:t>    </a:t>
            </a:r>
            <a:r>
              <a:rPr b="1" lang="pt-PT" sz="1200">
                <a:solidFill>
                  <a:schemeClr val="lt2"/>
                </a:solidFill>
              </a:rPr>
              <a:t>   Local de embarque</a:t>
            </a:r>
            <a:endParaRPr b="1" sz="1200">
              <a:solidFill>
                <a:schemeClr val="lt2"/>
              </a:solidFill>
            </a:endParaRPr>
          </a:p>
          <a:p>
            <a:pPr indent="-1733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O porto de Cherbourg teve uma taxa de sobrevivência mais elevada.</a:t>
            </a:r>
            <a:endParaRPr sz="1200">
              <a:solidFill>
                <a:schemeClr val="lt2"/>
              </a:solidFill>
            </a:endParaRPr>
          </a:p>
          <a:p>
            <a:pPr indent="-1733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➔"/>
            </a:pPr>
            <a:r>
              <a:rPr lang="pt-PT" sz="1200">
                <a:solidFill>
                  <a:schemeClr val="lt2"/>
                </a:solidFill>
              </a:rPr>
              <a:t>O porto Southampton teve o maior número de pessoas a embarcar, maioritariamente da 3ª Classe.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