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Play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gwmcDPbSK3xRqNs/mLiGGOkhcLY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5" name="Dino Monteir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lay-bold.fntdata"/><Relationship Id="rId6" Type="http://schemas.openxmlformats.org/officeDocument/2006/relationships/slide" Target="slides/slide1.xml"/><Relationship Id="rId18" Type="http://schemas.openxmlformats.org/officeDocument/2006/relationships/font" Target="fonts/Pl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6-09T18:32:51.466">
    <p:pos x="6000" y="0"/>
    <p:text>Apresentação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laOjLz8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5-06-09T18:33:23.509">
    <p:pos x="6000" y="0"/>
    <p:text>Apresentação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laOjL0A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5-06-09T18:33:49.773">
    <p:pos x="6000" y="0"/>
    <p:text>Apresentação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laOjL0E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5-06-09T18:34:14.968">
    <p:pos x="6000" y="0"/>
    <p:text>Apresentação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laOjL0I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5-06-09T18:34:45.532">
    <p:pos x="6000" y="0"/>
    <p:text>Apresentação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laOjL0M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jpg"/><Relationship Id="rId4" Type="http://schemas.openxmlformats.org/officeDocument/2006/relationships/image" Target="../media/image29.png"/><Relationship Id="rId5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5.xml"/><Relationship Id="rId4" Type="http://schemas.openxmlformats.org/officeDocument/2006/relationships/image" Target="../media/image19.jpg"/><Relationship Id="rId5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jp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1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jpg"/><Relationship Id="rId4" Type="http://schemas.openxmlformats.org/officeDocument/2006/relationships/image" Target="../media/image28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Relationship Id="rId4" Type="http://schemas.openxmlformats.org/officeDocument/2006/relationships/image" Target="../media/image19.jpg"/><Relationship Id="rId10" Type="http://schemas.openxmlformats.org/officeDocument/2006/relationships/image" Target="../media/image10.png"/><Relationship Id="rId9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16.png"/><Relationship Id="rId7" Type="http://schemas.openxmlformats.org/officeDocument/2006/relationships/image" Target="../media/image4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0.png"/><Relationship Id="rId4" Type="http://schemas.openxmlformats.org/officeDocument/2006/relationships/image" Target="../media/image19.jp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jpg"/><Relationship Id="rId4" Type="http://schemas.openxmlformats.org/officeDocument/2006/relationships/image" Target="../media/image26.png"/><Relationship Id="rId5" Type="http://schemas.openxmlformats.org/officeDocument/2006/relationships/image" Target="../media/image20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3.xml"/><Relationship Id="rId4" Type="http://schemas.openxmlformats.org/officeDocument/2006/relationships/image" Target="../media/image19.jp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4.xml"/><Relationship Id="rId4" Type="http://schemas.openxmlformats.org/officeDocument/2006/relationships/image" Target="../media/image19.jpg"/><Relationship Id="rId9" Type="http://schemas.openxmlformats.org/officeDocument/2006/relationships/image" Target="../media/image5.png"/><Relationship Id="rId5" Type="http://schemas.openxmlformats.org/officeDocument/2006/relationships/image" Target="../media/image21.png"/><Relationship Id="rId6" Type="http://schemas.openxmlformats.org/officeDocument/2006/relationships/image" Target="../media/image23.png"/><Relationship Id="rId7" Type="http://schemas.openxmlformats.org/officeDocument/2006/relationships/image" Target="../media/image17.png"/><Relationship Id="rId8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13.png"/><Relationship Id="rId5" Type="http://schemas.openxmlformats.org/officeDocument/2006/relationships/image" Target="../media/image19.jpg"/><Relationship Id="rId6" Type="http://schemas.openxmlformats.org/officeDocument/2006/relationships/image" Target="../media/image18.png"/><Relationship Id="rId7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hopping cart full of boxes&#10;&#10;AI-generated content may be incorrect."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1316"/>
          <a:stretch/>
        </p:blipFill>
        <p:spPr>
          <a:xfrm>
            <a:off x="-3049" y="10"/>
            <a:ext cx="12191999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0" y="2207602"/>
            <a:ext cx="12192000" cy="3162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4117"/>
                </a:srgbClr>
              </a:gs>
              <a:gs pos="50000">
                <a:srgbClr val="000000">
                  <a:alpha val="29019"/>
                </a:srgbClr>
              </a:gs>
              <a:gs pos="75000">
                <a:srgbClr val="000000">
                  <a:alpha val="14117"/>
                </a:srgbClr>
              </a:gs>
              <a:gs pos="100000">
                <a:srgbClr val="000000">
                  <a:alpha val="0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409957" y="5166359"/>
            <a:ext cx="3732276" cy="1072069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4A3DC"/>
              </a:buClr>
              <a:buSzPts val="2400"/>
              <a:buNone/>
            </a:pPr>
            <a:r>
              <a:rPr b="1" lang="pt-PT">
                <a:solidFill>
                  <a:srgbClr val="24A3DC"/>
                </a:solidFill>
              </a:rPr>
              <a:t>Data Analyst Program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A3DC"/>
              </a:buClr>
              <a:buSzPts val="2400"/>
              <a:buNone/>
            </a:pPr>
            <a:r>
              <a:rPr b="1" lang="pt-PT">
                <a:solidFill>
                  <a:srgbClr val="24A3DC"/>
                </a:solidFill>
              </a:rPr>
              <a:t>Projecto Final</a:t>
            </a:r>
            <a:endParaRPr b="1">
              <a:solidFill>
                <a:srgbClr val="24A3DC"/>
              </a:solidFill>
            </a:endParaRPr>
          </a:p>
        </p:txBody>
      </p:sp>
      <p:pic>
        <p:nvPicPr>
          <p:cNvPr descr="A black background with a black square&#10;&#10;AI-generated content may be incorrect." id="88" name="Google Shape;8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10171" y="5702393"/>
            <a:ext cx="2102053" cy="1193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text on a white background&#10;&#10;AI-generated content may be incorrect." id="189" name="Google Shape;189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1589" y="0"/>
            <a:ext cx="1660411" cy="12462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with blue lines&#10;&#10;AI-generated content may be incorrect." id="190" name="Google Shape;19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4185" y="942443"/>
            <a:ext cx="7005231" cy="418371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8"/>
          <p:cNvSpPr txBox="1"/>
          <p:nvPr/>
        </p:nvSpPr>
        <p:spPr>
          <a:xfrm>
            <a:off x="3147040" y="5368590"/>
            <a:ext cx="866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país de origem para a maioria dos produtos é a China.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8"/>
          <p:cNvSpPr txBox="1"/>
          <p:nvPr/>
        </p:nvSpPr>
        <p:spPr>
          <a:xfrm>
            <a:off x="254083" y="200001"/>
            <a:ext cx="38824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PT" sz="24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PAÍSES DE ORIGEM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85151" y="5406923"/>
            <a:ext cx="298730" cy="292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text on a white background&#10;&#10;AI-generated content may be incorrect." id="198" name="Google Shape;198;p1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1589" y="0"/>
            <a:ext cx="1660411" cy="1246267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1"/>
          <p:cNvSpPr txBox="1"/>
          <p:nvPr/>
        </p:nvSpPr>
        <p:spPr>
          <a:xfrm>
            <a:off x="1185435" y="1003819"/>
            <a:ext cx="10515600" cy="6740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maioria dos produtos têm boas avaliações e preços baixos — o que favorece as vendas.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Produtos com avaliações de 3 e 5 estrelas apresentam maior impacto positivo nas vendas. Para além disso, as unidades que não tiveram o impulsionamento de anúncios – Boost – têm melhores resultados que as unidades que têm Boost.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cores preto, branco e cinza são as mais vendidas. O tamanho "S" (pequeno) destaca-se como o mais popular entre os consumidores, o que pode ajudar na definição de </a:t>
            </a:r>
            <a:r>
              <a:rPr b="1" i="0" lang="pt-P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stock e marketing</a:t>
            </a:r>
            <a:r>
              <a:rPr b="0" i="0" lang="pt-P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Algumas categorias têm descontos mais agressivos (ex.: bikinis), o que não correlacionou diretamente com um aumento de vendas.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Produtos com baixa avaliação devem ser monitorizados para </a:t>
            </a:r>
            <a:r>
              <a:rPr b="1" i="0" lang="pt-P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prevenir devoluções</a:t>
            </a:r>
            <a:r>
              <a:rPr b="0" i="0" lang="pt-P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P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Ações estratégicas </a:t>
            </a:r>
            <a:r>
              <a:rPr b="0" i="0" lang="pt-P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aumentar as vendas e diminuir devoluções: Cupões personalizados, gamificação, provas nas redes sociais, melhoria nas descrições, imagens realistas, controlo de qualidade dos vendedores.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Aumentar confiança e fidelização dos clientes: Garantias visíveis, reputação do vendedor, política clara, programa de pontos, cashback, recompensas por engajamento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1"/>
          <p:cNvSpPr txBox="1"/>
          <p:nvPr/>
        </p:nvSpPr>
        <p:spPr>
          <a:xfrm>
            <a:off x="254083" y="200001"/>
            <a:ext cx="388245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PT" sz="24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CONCLUSÃO E RECOMENDAÇÕES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1"/>
          <p:cNvSpPr/>
          <p:nvPr/>
        </p:nvSpPr>
        <p:spPr>
          <a:xfrm>
            <a:off x="3290888" y="3310623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pt-P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6705" y="1030998"/>
            <a:ext cx="298730" cy="29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6705" y="4905038"/>
            <a:ext cx="298730" cy="29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6705" y="4373952"/>
            <a:ext cx="298730" cy="29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8453" y="3491263"/>
            <a:ext cx="298730" cy="29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6705" y="2687445"/>
            <a:ext cx="298730" cy="29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6705" y="1590994"/>
            <a:ext cx="298730" cy="29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6705" y="5951528"/>
            <a:ext cx="298730" cy="292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phone&#10;&#10;AI-generated content may be incorrect." id="214" name="Google Shape;214;p12"/>
          <p:cNvPicPr preferRelativeResize="0"/>
          <p:nvPr/>
        </p:nvPicPr>
        <p:blipFill rotWithShape="1">
          <a:blip r:embed="rId3">
            <a:alphaModFix/>
          </a:blip>
          <a:srcRect b="0" l="13075" r="7260" t="0"/>
          <a:stretch/>
        </p:blipFill>
        <p:spPr>
          <a:xfrm>
            <a:off x="1" y="10"/>
            <a:ext cx="966964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2"/>
          <p:cNvSpPr/>
          <p:nvPr/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6862"/>
                </a:srgbClr>
              </a:gs>
              <a:gs pos="35000">
                <a:srgbClr val="FFFFFF">
                  <a:alpha val="76078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2"/>
          <p:cNvSpPr txBox="1"/>
          <p:nvPr/>
        </p:nvSpPr>
        <p:spPr>
          <a:xfrm>
            <a:off x="8725546" y="5342292"/>
            <a:ext cx="3755151" cy="1515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PT" sz="2000" u="none" cap="none" strike="noStrike">
                <a:solidFill>
                  <a:srgbClr val="43AFE2"/>
                </a:solidFill>
                <a:latin typeface="Arial"/>
                <a:ea typeface="Arial"/>
                <a:cs typeface="Arial"/>
                <a:sym typeface="Arial"/>
              </a:rPr>
              <a:t>Projecto realizado por: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PT" sz="2000" u="none" cap="none" strike="noStrike">
                <a:solidFill>
                  <a:srgbClr val="43AFE2"/>
                </a:solidFill>
                <a:latin typeface="Arial"/>
                <a:ea typeface="Arial"/>
                <a:cs typeface="Arial"/>
                <a:sym typeface="Arial"/>
              </a:rPr>
              <a:t>Catarina Silva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PT" sz="2000" u="none" cap="none" strike="noStrike">
                <a:solidFill>
                  <a:srgbClr val="43AFE2"/>
                </a:solidFill>
                <a:latin typeface="Arial"/>
                <a:ea typeface="Arial"/>
                <a:cs typeface="Arial"/>
                <a:sym typeface="Arial"/>
              </a:rPr>
              <a:t>Dino Monteiro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PT" sz="2000" u="none" cap="none" strike="noStrike">
                <a:solidFill>
                  <a:srgbClr val="43AFE2"/>
                </a:solidFill>
                <a:latin typeface="Arial"/>
                <a:ea typeface="Arial"/>
                <a:cs typeface="Arial"/>
                <a:sym typeface="Arial"/>
              </a:rPr>
              <a:t>Tânia Estrada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77646" y="253232"/>
            <a:ext cx="2103302" cy="1194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text on a white background&#10;&#10;AI-generated content may be incorrect." id="93" name="Google Shape;93;p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1589" y="0"/>
            <a:ext cx="1660411" cy="124626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969089" y="1171316"/>
            <a:ext cx="9562500" cy="5355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projeto tem como objetivo analisar dados de um conjunto de produtos de verão "Sales of Summer Clothes in E-commerce Wish“. Foram aplicadas técnicas de limpeza de dados, transformação e análise exploratória com suporte gráfico, a fim de extrair insights valiosos sobre vendas, avaliações, descontos, logística e vendedores.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Wish é uma plataforma global de e-commerce fundada em 2010, conhecida por vender produtos baratos, muitos deles diretamente de fornecedores chineses. O seu modelo de negócio é centrado em: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pt-P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Preços extremamente baixos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pt-P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Produtos de baixa margem e alta rotatividade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pt-P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Experiência de compra gamificada e por recomendação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pt-P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Anúncios pesados nas redes sociais e apps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Geralmente, os produtos não são de marcas conhecidas, e os vendedores são lojistas independentes. A entrega pode demorar semanas, especialmente sem frete expresso.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dataset contém uma foto do catálogo de produtos de verão da Wish em agosto de 2020.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254083" y="200001"/>
            <a:ext cx="38824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PT" sz="24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text on a white background&#10;&#10;AI-generated content may be incorrect." id="100" name="Google Shape;100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1589" y="0"/>
            <a:ext cx="1660411" cy="1246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74131"/>
            <a:ext cx="7020102" cy="33937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with a bar chart&#10;&#10;AI-generated content may be incorrect." id="102" name="Google Shape;10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85288" y="3270143"/>
            <a:ext cx="7242758" cy="358785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0"/>
          <p:cNvSpPr txBox="1"/>
          <p:nvPr/>
        </p:nvSpPr>
        <p:spPr>
          <a:xfrm>
            <a:off x="7808976" y="676656"/>
            <a:ext cx="294436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Verificamos que a avaliação é bastante equiparável a todos os vendedores, apesar de o número de unidades vendidas não serem as mesmas.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0"/>
          <p:cNvSpPr txBox="1"/>
          <p:nvPr/>
        </p:nvSpPr>
        <p:spPr>
          <a:xfrm>
            <a:off x="971772" y="4208436"/>
            <a:ext cx="3337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vendedores Solid Value e Freebird tiveram avaliações superiores à maioria dos vendedores, mas os vendedores que tiveram mais receita foram: Freebird, GL e Leiston.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"/>
          <p:cNvSpPr txBox="1"/>
          <p:nvPr/>
        </p:nvSpPr>
        <p:spPr>
          <a:xfrm>
            <a:off x="254083" y="200001"/>
            <a:ext cx="38824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PT" sz="24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VENDEDORES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16343" y="722376"/>
            <a:ext cx="292633" cy="29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9139" y="4208436"/>
            <a:ext cx="292633" cy="292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text on a white background&#10;&#10;AI-generated content may be incorrect." id="112" name="Google Shape;112;p4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1589" y="0"/>
            <a:ext cx="1660411" cy="12462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with blue dots&#10;&#10;AI-generated content may be incorrect." id="113" name="Google Shape;11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8553" y="831111"/>
            <a:ext cx="4212237" cy="25100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with blue lines&#10;&#10;AI-generated content may be incorrect." id="114" name="Google Shape;114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01971" y="1363723"/>
            <a:ext cx="5248391" cy="312745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"/>
          <p:cNvSpPr txBox="1"/>
          <p:nvPr/>
        </p:nvSpPr>
        <p:spPr>
          <a:xfrm>
            <a:off x="5645046" y="599936"/>
            <a:ext cx="42122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unidades vendidas foram entre 10 e 20 euros.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776859" y="3182112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Foram atribuídas a essas unidades avaliações entre 3 e 5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8601" y="3997888"/>
            <a:ext cx="4800600" cy="2860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73025" y="5646831"/>
            <a:ext cx="3883489" cy="768163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 txBox="1"/>
          <p:nvPr/>
        </p:nvSpPr>
        <p:spPr>
          <a:xfrm>
            <a:off x="254083" y="200001"/>
            <a:ext cx="38824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PT" sz="24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AVALIAÇÕES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ack background with a black square&#10;&#10;AI-generated content may be incorrect." id="120" name="Google Shape;120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285172" y="5734725"/>
            <a:ext cx="296187" cy="296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92803" y="3212644"/>
            <a:ext cx="298730" cy="2926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ack background with a black square&#10;&#10;AI-generated content may be incorrect." id="122" name="Google Shape;122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06658" y="655581"/>
            <a:ext cx="296187" cy="296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/>
          <p:nvPr/>
        </p:nvSpPr>
        <p:spPr>
          <a:xfrm flipH="1" rot="3967198">
            <a:off x="8631348" y="490493"/>
            <a:ext cx="2987899" cy="2987899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/>
          <p:cNvSpPr/>
          <p:nvPr/>
        </p:nvSpPr>
        <p:spPr>
          <a:xfrm flipH="1">
            <a:off x="0" y="5486400"/>
            <a:ext cx="2672863" cy="1371600"/>
          </a:xfrm>
          <a:custGeom>
            <a:rect b="b" l="l" r="r" t="t"/>
            <a:pathLst>
              <a:path extrusionOk="0" h="1371600" w="2672863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aph of a number of orange bars&#10;&#10;AI-generated content may be incorrect." id="130" name="Google Shape;13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182" y="1399842"/>
            <a:ext cx="5191780" cy="3818376"/>
          </a:xfrm>
          <a:custGeom>
            <a:rect b="b" l="l" r="r" t="t"/>
            <a:pathLst>
              <a:path extrusionOk="0" h="5643794" w="4777381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31" name="Google Shape;131;p3"/>
          <p:cNvSpPr txBox="1"/>
          <p:nvPr/>
        </p:nvSpPr>
        <p:spPr>
          <a:xfrm>
            <a:off x="6464819" y="2460401"/>
            <a:ext cx="5458838" cy="1133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Verificamos que as categorias com maior desconto foram: Bikinis, camisas, saias e calções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ue text on a white background&#10;&#10;AI-generated content may be incorrect." id="132" name="Google Shape;132;p3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1589" y="0"/>
            <a:ext cx="1660411" cy="124626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"/>
          <p:cNvSpPr txBox="1"/>
          <p:nvPr/>
        </p:nvSpPr>
        <p:spPr>
          <a:xfrm>
            <a:off x="254083" y="200001"/>
            <a:ext cx="38824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PT" sz="24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CATEGORIAS DE PRODUTO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72186" y="2460401"/>
            <a:ext cx="292633" cy="292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text on a white background&#10;&#10;AI-generated content may be incorrect." id="139" name="Google Shape;139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1589" y="0"/>
            <a:ext cx="1660411" cy="1246267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6"/>
          <p:cNvSpPr txBox="1"/>
          <p:nvPr/>
        </p:nvSpPr>
        <p:spPr>
          <a:xfrm>
            <a:off x="6249148" y="948904"/>
            <a:ext cx="4646649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Verificamos que as unidades mais vendidas foram: vestidos, camisas, top e outros.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1741100" y="4857117"/>
            <a:ext cx="4508047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produtos com maior receita foram: vestidos, camisolas, tops e outros.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432723" y="161468"/>
            <a:ext cx="38824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PT" sz="24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PRODUTOS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4025" y="3622675"/>
            <a:ext cx="5487974" cy="32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775533"/>
            <a:ext cx="5541750" cy="330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42852" y="1024768"/>
            <a:ext cx="292633" cy="29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55082" y="4887629"/>
            <a:ext cx="292633" cy="292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text on a white background&#10;&#10;AI-generated content may be incorrect." id="151" name="Google Shape;151;p9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1589" y="0"/>
            <a:ext cx="1660411" cy="12462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with different colored bars&#10;&#10;AI-generated content may be incorrect." id="152" name="Google Shape;15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9608" y="1246267"/>
            <a:ext cx="5316836" cy="38805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with different colored bars&#10;&#10;AI-generated content may be incorrect." id="153" name="Google Shape;153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96000" y="1246267"/>
            <a:ext cx="5361443" cy="413614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9"/>
          <p:cNvSpPr txBox="1"/>
          <p:nvPr/>
        </p:nvSpPr>
        <p:spPr>
          <a:xfrm>
            <a:off x="1554480" y="5382411"/>
            <a:ext cx="373989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cores predominantes nos produtos vendidos são: preto, branco e amarelo.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095744" y="5559552"/>
            <a:ext cx="39593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tamanhos mais vendidos são os S, XS e M.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254083" y="200001"/>
            <a:ext cx="38824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PT" sz="24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PRODUTOS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98423" y="5427926"/>
            <a:ext cx="292633" cy="29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03111" y="5611733"/>
            <a:ext cx="292633" cy="292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text on a white background&#10;&#10;AI-generated content may be incorrect." id="163" name="Google Shape;163;p5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1589" y="0"/>
            <a:ext cx="1660411" cy="12462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with blue and orange dots&#10;&#10;AI-generated content may be incorrect." id="164" name="Google Shape;16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7725" y="892660"/>
            <a:ext cx="4446100" cy="354903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5"/>
          <p:cNvSpPr txBox="1"/>
          <p:nvPr/>
        </p:nvSpPr>
        <p:spPr>
          <a:xfrm>
            <a:off x="6096000" y="1039402"/>
            <a:ext cx="405993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Podemos concluir que a relação preço vs avaliação é mais acentuada nos produtos de 10 a 20 euros e as avaliações entre 3 e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7725" y="4441694"/>
            <a:ext cx="5114925" cy="1517616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5"/>
          <p:cNvSpPr txBox="1"/>
          <p:nvPr/>
        </p:nvSpPr>
        <p:spPr>
          <a:xfrm>
            <a:off x="254083" y="200001"/>
            <a:ext cx="38824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PT" sz="24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PREÇO X AVALIAÇÃO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aph of a number of women's clothing&#10;&#10;AI-generated content may be incorrect." id="168" name="Google Shape;168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96000" y="2838596"/>
            <a:ext cx="5264358" cy="3549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61263" y="4526371"/>
            <a:ext cx="298730" cy="29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816333" y="1099950"/>
            <a:ext cx="292633" cy="292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graph with green lines and numbers&#10;&#10;AI-generated content may be incorrect." id="175" name="Google Shape;17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311" y="3728019"/>
            <a:ext cx="4639600" cy="276056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7"/>
          <p:cNvSpPr/>
          <p:nvPr/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ue pie chart with text&#10;&#10;AI-generated content may be incorrect." id="178" name="Google Shape;17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5575" y="845050"/>
            <a:ext cx="5143575" cy="3600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text on a white background&#10;&#10;AI-generated content may be incorrect." id="179" name="Google Shape;179;p7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31589" y="0"/>
            <a:ext cx="1660411" cy="124626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7"/>
          <p:cNvSpPr txBox="1"/>
          <p:nvPr/>
        </p:nvSpPr>
        <p:spPr>
          <a:xfrm>
            <a:off x="6827483" y="4734293"/>
            <a:ext cx="4855500" cy="1754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Avaliação média mantém-se entre 3 e 5;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PT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produtos em que os vendedores incrementaram um Boost, verificamos que as unidades não conseguiram superar as unidades que não tiveram Boost.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7"/>
          <p:cNvSpPr txBox="1"/>
          <p:nvPr/>
        </p:nvSpPr>
        <p:spPr>
          <a:xfrm>
            <a:off x="0" y="46521"/>
            <a:ext cx="72145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PT" sz="2000" u="none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AVALIAÇÃO E CAMPANHAS DE MARKETING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0588" y="498131"/>
            <a:ext cx="4425308" cy="2631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28753" y="4794395"/>
            <a:ext cx="298730" cy="29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28753" y="5343599"/>
            <a:ext cx="298730" cy="292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2025-06-07T16:19:04Z</dcterms:created>
  <dc:creator>Student DA (122024) | Tania Estrada</dc:creator>
</cp:coreProperties>
</file>