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440" userDrawn="1">
          <p15:clr>
            <a:srgbClr val="A4A3A4"/>
          </p15:clr>
        </p15:guide>
        <p15:guide id="2" pos="19728" userDrawn="1">
          <p15:clr>
            <a:srgbClr val="A4A3A4"/>
          </p15:clr>
        </p15:guide>
        <p15:guide id="3" pos="8208" userDrawn="1">
          <p15:clr>
            <a:srgbClr val="A4A3A4"/>
          </p15:clr>
        </p15:guide>
        <p15:guide id="4" pos="7920" userDrawn="1">
          <p15:clr>
            <a:srgbClr val="A4A3A4"/>
          </p15:clr>
        </p15:guide>
        <p15:guide id="5" orient="horz" pos="4896" userDrawn="1">
          <p15:clr>
            <a:srgbClr val="A4A3A4"/>
          </p15:clr>
        </p15:guide>
        <p15:guide id="6" orient="horz" pos="5184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orient="horz" pos="20160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27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9"/>
    <a:srgbClr val="FFEEBD"/>
    <a:srgbClr val="FFC933"/>
    <a:srgbClr val="005239"/>
    <a:srgbClr val="FFE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3A133-2F8E-308F-64D8-3AE00A3A548E}" v="544" dt="2025-04-10T23:12:20.920"/>
    <p1510:client id="{401077CD-21BC-39FE-1C0F-C94D60147285}" v="1475" dt="2025-04-10T23:10:58.374"/>
    <p1510:client id="{4380129F-6AAC-3775-F4BF-9EFA7D626971}" v="1083" dt="2025-04-11T21:23:01.354"/>
    <p1510:client id="{71B98631-BB34-50FE-7825-47BD9D1F95A2}" v="3" dt="2025-04-10T23:16:18.801"/>
    <p1510:client id="{7A1D0A73-EAFD-69FA-E9BE-18A91071AFBA}" v="13" dt="2025-04-10T23:14:37.201"/>
    <p1510:client id="{964A2E2C-B073-3720-130E-8C325B2B43FD}" v="27" dt="2025-04-11T23:01:5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19440"/>
        <p:guide pos="19728"/>
        <p:guide pos="8208"/>
        <p:guide pos="7920"/>
        <p:guide orient="horz" pos="4896"/>
        <p:guide orient="horz" pos="5184"/>
        <p:guide orient="horz" pos="576"/>
        <p:guide orient="horz" pos="20160"/>
        <p:guide pos="576"/>
        <p:guide pos="2707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473C0-CFC7-4871-827E-5CB1D414E28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E696-E5A1-4A2B-872C-694D11C9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95EFF-2050-4378-B6A9-FE9C699F05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5081E-36A1-439F-81E8-33584618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B971-DC1B-358D-E113-E0481ACB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78943-9936-AF9F-4321-E3C17BC8AA3A}"/>
              </a:ext>
            </a:extLst>
          </p:cNvPr>
          <p:cNvSpPr/>
          <p:nvPr/>
        </p:nvSpPr>
        <p:spPr>
          <a:xfrm>
            <a:off x="-43584" y="-33215"/>
            <a:ext cx="44001267" cy="32945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and gold logo&#10;&#10;AI-generated content may be incorrect.">
            <a:extLst>
              <a:ext uri="{FF2B5EF4-FFF2-40B4-BE49-F238E27FC236}">
                <a16:creationId xmlns:a16="http://schemas.microsoft.com/office/drawing/2014/main" id="{BE37A75A-7CF5-7ED3-B2FD-8A31097F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42" y="196574"/>
            <a:ext cx="4745358" cy="48960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58A8215-407F-6B69-3613-CE4006331B76}"/>
              </a:ext>
            </a:extLst>
          </p:cNvPr>
          <p:cNvSpPr txBox="1">
            <a:spLocks/>
          </p:cNvSpPr>
          <p:nvPr/>
        </p:nvSpPr>
        <p:spPr>
          <a:xfrm>
            <a:off x="7162437" y="32106"/>
            <a:ext cx="29494995" cy="32105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292A2E"/>
                </a:solidFill>
                <a:latin typeface="Aptos"/>
                <a:ea typeface="+mj-lt"/>
                <a:cs typeface="+mj-lt"/>
              </a:rPr>
              <a:t>AI-Driven Threat Detection and Response System</a:t>
            </a:r>
            <a:endParaRPr lang="en-US" sz="9600" dirty="0">
              <a:latin typeface="Apto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D5ACF-A628-9870-646C-69ABDCD72EF4}"/>
              </a:ext>
            </a:extLst>
          </p:cNvPr>
          <p:cNvSpPr txBox="1"/>
          <p:nvPr/>
        </p:nvSpPr>
        <p:spPr>
          <a:xfrm>
            <a:off x="10165138" y="2510649"/>
            <a:ext cx="2353586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2400"/>
              </a:spcAft>
            </a:pPr>
            <a:r>
              <a:rPr lang="en-US" sz="8000" dirty="0"/>
              <a:t>Alex Lappin, Sumayah Alomari, Hussam Al Bakhat, Josh Puyat, Bibhu Paudyal, Mahi Khan </a:t>
            </a:r>
          </a:p>
          <a:p>
            <a:pPr algn="l"/>
            <a:endParaRPr lang="en-US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0DDC73B-BF4F-409F-60A5-E2A61AE35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6"/>
          <a:stretch/>
        </p:blipFill>
        <p:spPr>
          <a:xfrm>
            <a:off x="36668819" y="49689"/>
            <a:ext cx="3709988" cy="3188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5F381-B060-3C7F-B75D-F9879E0E1130}"/>
              </a:ext>
            </a:extLst>
          </p:cNvPr>
          <p:cNvSpPr/>
          <p:nvPr/>
        </p:nvSpPr>
        <p:spPr>
          <a:xfrm flipV="1">
            <a:off x="198665" y="5184892"/>
            <a:ext cx="43526045" cy="278710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827761C-71FF-89B6-79AB-1574C0A52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/>
          <a:stretch/>
        </p:blipFill>
        <p:spPr>
          <a:xfrm>
            <a:off x="34324388" y="1641000"/>
            <a:ext cx="9602366" cy="33446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4BDDCD-4E35-94A8-063D-FC0DB7CC53E9}"/>
              </a:ext>
            </a:extLst>
          </p:cNvPr>
          <p:cNvSpPr/>
          <p:nvPr/>
        </p:nvSpPr>
        <p:spPr>
          <a:xfrm>
            <a:off x="206535" y="5652232"/>
            <a:ext cx="11905678" cy="77595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>
                <a:solidFill>
                  <a:schemeClr val="bg1"/>
                </a:solidFill>
                <a:latin typeface="Aptos"/>
                <a:cs typeface="Arial"/>
              </a:rPr>
              <a:t>Background</a:t>
            </a:r>
            <a:endParaRPr lang="en-US">
              <a:solidFill>
                <a:schemeClr val="bg1"/>
              </a:solidFill>
              <a:latin typeface="Apto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66027-1C76-A5A7-4311-7DD48951867F}"/>
              </a:ext>
            </a:extLst>
          </p:cNvPr>
          <p:cNvSpPr/>
          <p:nvPr/>
        </p:nvSpPr>
        <p:spPr>
          <a:xfrm>
            <a:off x="170682" y="6418563"/>
            <a:ext cx="11920643" cy="309915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Motivation:</a:t>
            </a: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With rising cyber threats, real-time AI-driven detection is essential.</a:t>
            </a:r>
          </a:p>
          <a:p>
            <a:pPr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Problem:</a:t>
            </a: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Traditional IDS tools struggle with false positives, noisy data, and evolving threats.</a:t>
            </a:r>
          </a:p>
          <a:p>
            <a:pPr>
              <a:buFont typeface="Arial"/>
              <a:buChar char="•"/>
            </a:pPr>
            <a:endParaRPr lang="en-US" sz="42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F4C7B-8BF9-5747-17E4-95F4F9BCA81C}"/>
              </a:ext>
            </a:extLst>
          </p:cNvPr>
          <p:cNvSpPr/>
          <p:nvPr/>
        </p:nvSpPr>
        <p:spPr>
          <a:xfrm>
            <a:off x="206535" y="9341165"/>
            <a:ext cx="11902685" cy="86402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>
                <a:solidFill>
                  <a:schemeClr val="bg1"/>
                </a:solidFill>
                <a:cs typeface="Arial"/>
              </a:rPr>
              <a:t>Objectives and Materials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E335D-A26C-53C4-1519-2DC0D404BC5B}"/>
              </a:ext>
            </a:extLst>
          </p:cNvPr>
          <p:cNvSpPr/>
          <p:nvPr/>
        </p:nvSpPr>
        <p:spPr>
          <a:xfrm>
            <a:off x="216810" y="10203537"/>
            <a:ext cx="11915585" cy="612396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Objective/Solution: </a:t>
            </a: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We developed a DNN-based IDS on AWS, trained on labeled data for accurate, adaptive intrusion detection.</a:t>
            </a:r>
          </a:p>
          <a:p>
            <a:pPr marL="285750" indent="-285750"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Materials:</a:t>
            </a:r>
            <a:endParaRPr lang="en-US" sz="4200" b="1">
              <a:solidFill>
                <a:schemeClr val="tx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Python libraries: </a:t>
            </a:r>
            <a:r>
              <a:rPr lang="en-US" sz="42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42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Lightning</a:t>
            </a:r>
            <a:endParaRPr lang="en-US" sz="4200">
              <a:solidFill>
                <a:schemeClr val="tx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Suricata IDS dataset (CSV-formatted)</a:t>
            </a:r>
            <a:endParaRPr lang="en-US" sz="4200">
              <a:solidFill>
                <a:schemeClr val="tx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Custom data preprocessing scripts</a:t>
            </a:r>
            <a:endParaRPr lang="en-US" sz="4200">
              <a:solidFill>
                <a:schemeClr val="tx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Confusion matrix for evaluation</a:t>
            </a:r>
            <a:endParaRPr lang="en-US" sz="4200">
              <a:solidFill>
                <a:schemeClr val="tx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Neural network flow diagrams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0D641C-6AA9-8CB0-5A1C-35C02296D51A}"/>
              </a:ext>
            </a:extLst>
          </p:cNvPr>
          <p:cNvSpPr/>
          <p:nvPr/>
        </p:nvSpPr>
        <p:spPr>
          <a:xfrm>
            <a:off x="12328866" y="5652231"/>
            <a:ext cx="16712809" cy="824724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>
                <a:solidFill>
                  <a:schemeClr val="bg1"/>
                </a:solidFill>
                <a:cs typeface="Arial"/>
              </a:rPr>
              <a:t>AI Logic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562C7-B4E9-99D6-27A9-9D7268698271}"/>
              </a:ext>
            </a:extLst>
          </p:cNvPr>
          <p:cNvSpPr/>
          <p:nvPr/>
        </p:nvSpPr>
        <p:spPr>
          <a:xfrm>
            <a:off x="12332700" y="6418563"/>
            <a:ext cx="16727823" cy="62377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Preprocessing:</a:t>
            </a:r>
            <a:br>
              <a:rPr lang="en-US" sz="4200" b="1" dirty="0">
                <a:ea typeface="+mn-lt"/>
                <a:cs typeface="+mn-lt"/>
              </a:rPr>
            </a:b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Connects to cloud storage, cleans and merges CSVs, encodes labels, handles missing data, and splits datasets for training and testing.</a:t>
            </a:r>
          </a:p>
          <a:p>
            <a:pPr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Training the DNN:</a:t>
            </a:r>
            <a:br>
              <a:rPr lang="en-US" sz="4200" b="1" dirty="0">
                <a:ea typeface="+mn-lt"/>
                <a:cs typeface="+mn-lt"/>
              </a:rPr>
            </a:b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Normalizes data, uses weighted sampling for class imbalance, trains over multiple epochs, and saves the best-performing model.</a:t>
            </a:r>
          </a:p>
          <a:p>
            <a:pPr>
              <a:buFont typeface="Arial"/>
              <a:buChar char="•"/>
            </a:pPr>
            <a:r>
              <a:rPr lang="en-US" sz="4200" b="1" dirty="0">
                <a:solidFill>
                  <a:schemeClr val="tx1"/>
                </a:solidFill>
                <a:ea typeface="+mn-lt"/>
                <a:cs typeface="+mn-lt"/>
              </a:rPr>
              <a:t>Evaluation:</a:t>
            </a:r>
            <a:br>
              <a:rPr lang="en-US" sz="4200" b="1" dirty="0">
                <a:ea typeface="+mn-lt"/>
                <a:cs typeface="+mn-lt"/>
              </a:rPr>
            </a:br>
            <a:r>
              <a:rPr lang="en-US" sz="4200" dirty="0">
                <a:solidFill>
                  <a:schemeClr val="tx1"/>
                </a:solidFill>
                <a:ea typeface="+mn-lt"/>
                <a:cs typeface="+mn-lt"/>
              </a:rPr>
              <a:t> Tests the model with classification metrics, predicts new data, decodes results, and outputs labeled CSVs.</a:t>
            </a:r>
          </a:p>
          <a:p>
            <a:pPr>
              <a:buFont typeface="Arial"/>
              <a:buChar char="•"/>
            </a:pPr>
            <a:endParaRPr lang="en-US" sz="42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CCA66-1CD0-26BA-774B-D4BC442644A4}"/>
              </a:ext>
            </a:extLst>
          </p:cNvPr>
          <p:cNvSpPr/>
          <p:nvPr/>
        </p:nvSpPr>
        <p:spPr>
          <a:xfrm>
            <a:off x="30766387" y="28385296"/>
            <a:ext cx="12965472" cy="80542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>
                <a:solidFill>
                  <a:schemeClr val="bg1"/>
                </a:solidFill>
                <a:latin typeface="Aptos"/>
                <a:cs typeface="Arial"/>
              </a:rPr>
              <a:t>References</a:t>
            </a:r>
            <a:endParaRPr lang="en-US" sz="6600">
              <a:solidFill>
                <a:schemeClr val="bg1"/>
              </a:solidFill>
              <a:latin typeface="Aptos"/>
              <a:cs typeface="Arial" panose="020B0604020202020204" pitchFamily="34" charset="0"/>
            </a:endParaRPr>
          </a:p>
        </p:txBody>
      </p:sp>
      <p:pic>
        <p:nvPicPr>
          <p:cNvPr id="5" name="Picture 4" descr="Picture">
            <a:extLst>
              <a:ext uri="{FF2B5EF4-FFF2-40B4-BE49-F238E27FC236}">
                <a16:creationId xmlns:a16="http://schemas.microsoft.com/office/drawing/2014/main" id="{C4643C63-4A92-1BCA-D1B7-CB191CEA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026" y="24518614"/>
            <a:ext cx="15673802" cy="7655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6884BA-EE42-7B17-8D57-CF6B6244610F}"/>
              </a:ext>
            </a:extLst>
          </p:cNvPr>
          <p:cNvSpPr/>
          <p:nvPr/>
        </p:nvSpPr>
        <p:spPr>
          <a:xfrm>
            <a:off x="30779079" y="29152333"/>
            <a:ext cx="12947435" cy="350873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>
              <a:spcAft>
                <a:spcPts val="3200"/>
              </a:spcAft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H. H. Tran, et al, "Deep Inductive Transfer Learning Approach forNetwork Attacks Detection," ACOMPA, 2023.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3200"/>
              </a:spcAft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Tabassi, E. (2023), Artificial Intelligence Risk Management Framework (AI RMF 1.0)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3200"/>
              </a:spcAft>
            </a:pPr>
            <a:r>
              <a:rPr lang="en-US" sz="3200" dirty="0">
                <a:solidFill>
                  <a:schemeClr val="tx1"/>
                </a:solidFill>
              </a:rPr>
              <a:t>Mentor: adebarro@gmu.edu                          Sponsor: zwang52@gmu.edu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A screenshot of a graph&#10;&#10;AI-generated content may be incorrect.">
            <a:extLst>
              <a:ext uri="{FF2B5EF4-FFF2-40B4-BE49-F238E27FC236}">
                <a16:creationId xmlns:a16="http://schemas.microsoft.com/office/drawing/2014/main" id="{DB297B85-862B-76B8-98FE-A0B3367FA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8763" y="13324753"/>
            <a:ext cx="11350325" cy="10036926"/>
          </a:xfrm>
          <a:prstGeom prst="rect">
            <a:avLst/>
          </a:prstGeom>
        </p:spPr>
      </p:pic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AE5C40-5ED9-3444-E985-98D7F9778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3156" y="13302381"/>
            <a:ext cx="10411763" cy="100694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159322E-E982-741E-8C39-667E3AB95E06}"/>
              </a:ext>
            </a:extLst>
          </p:cNvPr>
          <p:cNvSpPr/>
          <p:nvPr/>
        </p:nvSpPr>
        <p:spPr>
          <a:xfrm>
            <a:off x="29256816" y="5652230"/>
            <a:ext cx="14511315" cy="77595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>
                <a:solidFill>
                  <a:schemeClr val="bg1"/>
                </a:solidFill>
                <a:cs typeface="Arial"/>
              </a:rPr>
              <a:t>Challenges and Discussion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82CE171-8112-6AE2-CE22-C22FFEE46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7248" y="13254950"/>
            <a:ext cx="9399086" cy="137050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1F5F53-4D18-954B-D1D8-6283216BC902}"/>
              </a:ext>
            </a:extLst>
          </p:cNvPr>
          <p:cNvSpPr txBox="1"/>
          <p:nvPr/>
        </p:nvSpPr>
        <p:spPr>
          <a:xfrm>
            <a:off x="17954465" y="32153494"/>
            <a:ext cx="117633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Implemented System</a:t>
            </a:r>
            <a:r>
              <a:rPr lang="en-US" sz="4000" b="1" dirty="0"/>
              <a:t> Architecture</a:t>
            </a:r>
            <a:endParaRPr lang="en-US" sz="4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9FD83-9C19-D248-30C4-BDCD42CF8214}"/>
              </a:ext>
            </a:extLst>
          </p:cNvPr>
          <p:cNvSpPr txBox="1"/>
          <p:nvPr/>
        </p:nvSpPr>
        <p:spPr>
          <a:xfrm>
            <a:off x="12639615" y="23409736"/>
            <a:ext cx="104326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Our </a:t>
            </a:r>
            <a:r>
              <a:rPr lang="en-US" sz="3200" b="1" dirty="0"/>
              <a:t>confusion matrix </a:t>
            </a:r>
            <a:r>
              <a:rPr lang="en-US" sz="3200" dirty="0"/>
              <a:t>to visualize the performance of the DNN, comparing actual versus predicted labels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F6D6EA-7ABC-D94E-1162-23D3186C4EA1}"/>
              </a:ext>
            </a:extLst>
          </p:cNvPr>
          <p:cNvSpPr txBox="1"/>
          <p:nvPr/>
        </p:nvSpPr>
        <p:spPr>
          <a:xfrm>
            <a:off x="25292106" y="23378062"/>
            <a:ext cx="747369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The</a:t>
            </a:r>
            <a:r>
              <a:rPr lang="en-US" sz="3200" b="1" dirty="0"/>
              <a:t> best results</a:t>
            </a:r>
            <a:r>
              <a:rPr lang="en-US" sz="3200" dirty="0"/>
              <a:t> of the DNN model after training for 125 epochs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C4EFC-2CF3-F187-AEB9-16B7F92DDE99}"/>
              </a:ext>
            </a:extLst>
          </p:cNvPr>
          <p:cNvSpPr txBox="1"/>
          <p:nvPr/>
        </p:nvSpPr>
        <p:spPr>
          <a:xfrm>
            <a:off x="31953423" y="27161601"/>
            <a:ext cx="119511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dirty="0">
                <a:ea typeface="+mn-lt"/>
                <a:cs typeface="+mn-lt"/>
              </a:rPr>
              <a:t>Our </a:t>
            </a:r>
            <a:r>
              <a:rPr lang="en-US" sz="3600" b="1" dirty="0">
                <a:ea typeface="+mn-lt"/>
                <a:cs typeface="+mn-lt"/>
              </a:rPr>
              <a:t>neural network’s layer flow</a:t>
            </a:r>
            <a:r>
              <a:rPr lang="en-US" sz="3600" dirty="0">
                <a:ea typeface="+mn-lt"/>
                <a:cs typeface="+mn-lt"/>
              </a:rPr>
              <a:t>, highlighting data and gradient movement from input to output during training.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08E1E49E-F7CE-9BCD-4A5C-31DED4842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18" y="17116874"/>
            <a:ext cx="11988199" cy="113137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B2CE8D-46EE-6D3D-4557-481B6AB95A42}"/>
              </a:ext>
            </a:extLst>
          </p:cNvPr>
          <p:cNvSpPr/>
          <p:nvPr/>
        </p:nvSpPr>
        <p:spPr>
          <a:xfrm>
            <a:off x="184443" y="28474286"/>
            <a:ext cx="12032079" cy="409881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285750" indent="-285750">
              <a:buFont typeface="Arial"/>
              <a:buChar char="•"/>
            </a:pPr>
            <a:endParaRPr lang="en-US" sz="4200" dirty="0">
              <a:solidFill>
                <a:schemeClr val="tx1"/>
              </a:solidFill>
            </a:endParaRPr>
          </a:p>
          <a:p>
            <a:r>
              <a:rPr lang="en-US" sz="4200" b="1" dirty="0">
                <a:solidFill>
                  <a:schemeClr val="tx1"/>
                </a:solidFill>
              </a:rPr>
              <a:t>Future</a:t>
            </a:r>
            <a:endParaRPr lang="en-US" sz="4200" dirty="0">
              <a:solidFill>
                <a:schemeClr val="tx1"/>
              </a:solidFill>
            </a:endParaRPr>
          </a:p>
          <a:p>
            <a:r>
              <a:rPr lang="en-US" sz="4200" dirty="0">
                <a:solidFill>
                  <a:schemeClr val="tx1"/>
                </a:solidFill>
              </a:rPr>
              <a:t>- Integrate automated threat responses</a:t>
            </a:r>
          </a:p>
          <a:p>
            <a:r>
              <a:rPr lang="en-US" sz="4200" dirty="0">
                <a:solidFill>
                  <a:schemeClr val="tx1"/>
                </a:solidFill>
              </a:rPr>
              <a:t>- Test in real-time environments</a:t>
            </a:r>
          </a:p>
          <a:p>
            <a:r>
              <a:rPr lang="en-US" sz="4200" dirty="0">
                <a:solidFill>
                  <a:schemeClr val="tx1"/>
                </a:solidFill>
              </a:rPr>
              <a:t>- Try other AI models (e.g., RNNs)</a:t>
            </a:r>
          </a:p>
          <a:p>
            <a:r>
              <a:rPr lang="en-US" sz="4200" dirty="0">
                <a:solidFill>
                  <a:schemeClr val="tx1"/>
                </a:solidFill>
              </a:rPr>
              <a:t>-  Optimize for edge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FFAA9-4EAD-D3B3-8704-BD47A1C5D626}"/>
              </a:ext>
            </a:extLst>
          </p:cNvPr>
          <p:cNvSpPr txBox="1"/>
          <p:nvPr/>
        </p:nvSpPr>
        <p:spPr>
          <a:xfrm>
            <a:off x="691612" y="28495674"/>
            <a:ext cx="108455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Proof-of-concept </a:t>
            </a:r>
            <a:r>
              <a:rPr lang="en-US" sz="3200" b="1" dirty="0"/>
              <a:t>Data Flow Diagram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467A2-57F6-15CC-CF9A-ABBD8351681E}"/>
              </a:ext>
            </a:extLst>
          </p:cNvPr>
          <p:cNvSpPr/>
          <p:nvPr/>
        </p:nvSpPr>
        <p:spPr>
          <a:xfrm>
            <a:off x="12328867" y="12536109"/>
            <a:ext cx="31463978" cy="77296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 dirty="0">
                <a:solidFill>
                  <a:schemeClr val="bg1"/>
                </a:solidFill>
                <a:cs typeface="Arial"/>
              </a:rPr>
              <a:t>Results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10583-230F-1311-D4C3-C42D7A473CDB}"/>
              </a:ext>
            </a:extLst>
          </p:cNvPr>
          <p:cNvSpPr/>
          <p:nvPr/>
        </p:nvSpPr>
        <p:spPr>
          <a:xfrm>
            <a:off x="29257726" y="6418563"/>
            <a:ext cx="14502208" cy="6082477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4400" b="1" dirty="0">
                <a:solidFill>
                  <a:schemeClr val="tx1"/>
                </a:solidFill>
                <a:ea typeface="+mn-lt"/>
                <a:cs typeface="+mn-lt"/>
              </a:rPr>
              <a:t>Challenges: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Limited time/resources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Complex Suricata rule tuning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Lack of real-team labeled data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  <a:ea typeface="+mn-lt"/>
                <a:cs typeface="+mn-lt"/>
              </a:rPr>
              <a:t>Discussion: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SHAP shows packet rate/size drive predictions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Top features: </a:t>
            </a:r>
            <a:r>
              <a:rPr lang="en-US" sz="4400" err="1">
                <a:solidFill>
                  <a:schemeClr val="tx1"/>
                </a:solidFill>
                <a:ea typeface="+mn-lt"/>
                <a:cs typeface="+mn-lt"/>
              </a:rPr>
              <a:t>Fwd</a:t>
            </a: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 packets/s, </a:t>
            </a:r>
            <a:r>
              <a:rPr lang="en-US" sz="4400" err="1">
                <a:solidFill>
                  <a:schemeClr val="tx1"/>
                </a:solidFill>
                <a:ea typeface="+mn-lt"/>
                <a:cs typeface="+mn-lt"/>
              </a:rPr>
              <a:t>Fwd</a:t>
            </a: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 packet length max</a:t>
            </a:r>
          </a:p>
          <a:p>
            <a:pPr marL="571500" indent="-571500">
              <a:buFont typeface="Calibri"/>
              <a:buChar char="-"/>
            </a:pPr>
            <a:r>
              <a:rPr lang="en-US" sz="4400" dirty="0">
                <a:solidFill>
                  <a:schemeClr val="tx1"/>
                </a:solidFill>
                <a:ea typeface="+mn-lt"/>
                <a:cs typeface="+mn-lt"/>
              </a:rPr>
              <a:t>Minor classes underperform statistically</a:t>
            </a:r>
          </a:p>
          <a:p>
            <a:pPr lvl="1"/>
            <a:endParaRPr lang="en-US" sz="4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D1406-D3F8-CA11-9306-80C862D58B1A}"/>
              </a:ext>
            </a:extLst>
          </p:cNvPr>
          <p:cNvSpPr/>
          <p:nvPr/>
        </p:nvSpPr>
        <p:spPr>
          <a:xfrm>
            <a:off x="206534" y="16276803"/>
            <a:ext cx="11954443" cy="864026"/>
          </a:xfrm>
          <a:prstGeom prst="rect">
            <a:avLst/>
          </a:prstGeom>
          <a:solidFill>
            <a:srgbClr val="005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182880" bIns="45720" rtlCol="0" anchor="ctr" anchorCtr="0"/>
          <a:lstStyle/>
          <a:p>
            <a:r>
              <a:rPr lang="en-US" sz="6600" dirty="0">
                <a:solidFill>
                  <a:schemeClr val="bg1"/>
                </a:solidFill>
                <a:cs typeface="Arial"/>
              </a:rPr>
              <a:t>Roadmap and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5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O'Hara</dc:creator>
  <cp:revision>363</cp:revision>
  <dcterms:created xsi:type="dcterms:W3CDTF">2025-03-13T20:44:19Z</dcterms:created>
  <dcterms:modified xsi:type="dcterms:W3CDTF">2025-04-11T23:02:27Z</dcterms:modified>
</cp:coreProperties>
</file>