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5" autoAdjust="0"/>
    <p:restoredTop sz="94660"/>
  </p:normalViewPr>
  <p:slideViewPr>
    <p:cSldViewPr snapToGrid="0">
      <p:cViewPr varScale="1">
        <p:scale>
          <a:sx n="137" d="100"/>
          <a:sy n="137" d="100"/>
        </p:scale>
        <p:origin x="75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8" Type="http://schemas.openxmlformats.org/officeDocument/2006/relationships/hyperlink" Target="https://visualstudio.microsoft.com/vs/pricing/#tab-b8953f16f0b68f60f18" TargetMode="External"/><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hyperlink" Target="https://www.gameworkers.com.au/income/game-developer-employee/"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24.sv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dirty="0"/>
              <a:t>Jordan Wesson</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9/04/2021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Personal vs Team</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71460406"/>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confidence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Positive attitude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Flexible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Organisation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Emotional awareness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Time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Innovation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motivation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Stress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Communication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Initiative</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Negotiation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Leadership</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Teamwork skills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Accountability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Cultural fitness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Networking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Decision making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Punctuality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People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Identify</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Take a screen shot of a 2 job adverts.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415796192"/>
              </p:ext>
            </p:extLst>
          </p:nvPr>
        </p:nvGraphicFramePr>
        <p:xfrm>
          <a:off x="383574" y="1570973"/>
          <a:ext cx="7781326" cy="34058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857266">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Organisation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Team Work</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Problem Solving</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Initiative</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Cultural Fitness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Networking</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Decision Making</a:t>
                      </a:r>
                    </a:p>
                    <a:p>
                      <a:pPr marL="0" marR="0" lvl="0" indent="0" algn="r"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Flexibility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Leadership</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Stress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Cultural Fitness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Networking</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Decision Making</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People Skills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7E9AFCF2-7E25-41BD-810C-176B1918476A}"/>
              </a:ext>
            </a:extLst>
          </p:cNvPr>
          <p:cNvPicPr>
            <a:picLocks noChangeAspect="1"/>
          </p:cNvPicPr>
          <p:nvPr/>
        </p:nvPicPr>
        <p:blipFill>
          <a:blip r:embed="rId8"/>
          <a:stretch>
            <a:fillRect/>
          </a:stretch>
        </p:blipFill>
        <p:spPr>
          <a:xfrm>
            <a:off x="397515" y="2142915"/>
            <a:ext cx="1919896" cy="2821072"/>
          </a:xfrm>
          <a:prstGeom prst="rect">
            <a:avLst/>
          </a:prstGeom>
        </p:spPr>
      </p:pic>
      <p:pic>
        <p:nvPicPr>
          <p:cNvPr id="7" name="Picture 6">
            <a:extLst>
              <a:ext uri="{FF2B5EF4-FFF2-40B4-BE49-F238E27FC236}">
                <a16:creationId xmlns:a16="http://schemas.microsoft.com/office/drawing/2014/main" id="{5AA13ED9-77B5-4A58-A46D-0E0E9E4D27CC}"/>
              </a:ext>
            </a:extLst>
          </p:cNvPr>
          <p:cNvPicPr>
            <a:picLocks noChangeAspect="1"/>
          </p:cNvPicPr>
          <p:nvPr/>
        </p:nvPicPr>
        <p:blipFill>
          <a:blip r:embed="rId9"/>
          <a:stretch>
            <a:fillRect/>
          </a:stretch>
        </p:blipFill>
        <p:spPr>
          <a:xfrm>
            <a:off x="4274236" y="2142915"/>
            <a:ext cx="1763595" cy="2824820"/>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Cool people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372312566"/>
              </p:ext>
            </p:extLst>
          </p:nvPr>
        </p:nvGraphicFramePr>
        <p:xfrm>
          <a:off x="454725" y="2016003"/>
          <a:ext cx="8033142" cy="1661070"/>
        </p:xfrm>
        <a:graphic>
          <a:graphicData uri="http://schemas.openxmlformats.org/drawingml/2006/table">
            <a:tbl>
              <a:tblPr>
                <a:noFill/>
                <a:tableStyleId>{2DE40A0A-F175-4DEE-BA99-264EB937CA04}</a:tableStyleId>
              </a:tblPr>
              <a:tblGrid>
                <a:gridCol w="1778663">
                  <a:extLst>
                    <a:ext uri="{9D8B030D-6E8A-4147-A177-3AD203B41FA5}">
                      <a16:colId xmlns:a16="http://schemas.microsoft.com/office/drawing/2014/main" val="3179543082"/>
                    </a:ext>
                  </a:extLst>
                </a:gridCol>
                <a:gridCol w="2024780">
                  <a:extLst>
                    <a:ext uri="{9D8B030D-6E8A-4147-A177-3AD203B41FA5}">
                      <a16:colId xmlns:a16="http://schemas.microsoft.com/office/drawing/2014/main" val="20000"/>
                    </a:ext>
                  </a:extLst>
                </a:gridCol>
                <a:gridCol w="2334621">
                  <a:extLst>
                    <a:ext uri="{9D8B030D-6E8A-4147-A177-3AD203B41FA5}">
                      <a16:colId xmlns:a16="http://schemas.microsoft.com/office/drawing/2014/main" val="750449114"/>
                    </a:ext>
                  </a:extLst>
                </a:gridCol>
                <a:gridCol w="1895078">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Gabe 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https://en.wikiversity.org/wiki/Digital_Media_Concepts/Gabe_Newell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He has a very successful career, and has development some of the most popular games in the world.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Aaron Cox</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https://au.linkedin.com/in/aaron-cox-40578744</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Really good at teaching code, makes me want to teach how to code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Pro Skills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soft skills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the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3110966011"/>
              </p:ext>
            </p:extLst>
          </p:nvPr>
        </p:nvGraphicFramePr>
        <p:xfrm>
          <a:off x="454725" y="2571750"/>
          <a:ext cx="7875675" cy="208779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 Critical Thinking, Adaptability, Decision Making, Motivated, Networking, Initiative, Leadership, Teamwork,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Source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Developer, CEO of </a:t>
                      </a:r>
                      <a:r>
                        <a:rPr lang="en-AU" sz="900" i="0" u="none" strike="noStrike" cap="none" dirty="0" err="1">
                          <a:solidFill>
                            <a:srgbClr val="92D050"/>
                          </a:solidFill>
                          <a:latin typeface="Roboto"/>
                          <a:ea typeface="Roboto"/>
                          <a:cs typeface="Roboto"/>
                          <a:sym typeface="Roboto"/>
                        </a:rPr>
                        <a:t>VALVe</a:t>
                      </a: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Work Ethic,  Critical Thinking,</a:t>
                      </a:r>
                      <a:r>
                        <a:rPr lang="en-AU" sz="900" i="0" u="none" strike="noStrike" cap="none" dirty="0">
                          <a:solidFill>
                            <a:srgbClr val="92D050"/>
                          </a:solidFill>
                          <a:latin typeface="Roboto"/>
                          <a:ea typeface="Roboto"/>
                          <a:cs typeface="Roboto"/>
                          <a:sym typeface="Roboto"/>
                        </a:rPr>
                        <a:t> Adaptability,</a:t>
                      </a:r>
                      <a:r>
                        <a:rPr lang="en-AU" sz="900" dirty="0">
                          <a:solidFill>
                            <a:srgbClr val="92D050"/>
                          </a:solidFill>
                          <a:latin typeface="Roboto"/>
                          <a:ea typeface="Roboto"/>
                          <a:cs typeface="Roboto"/>
                          <a:sym typeface="Roboto"/>
                        </a:rPr>
                        <a:t> Decision Making, Motivated, </a:t>
                      </a:r>
                      <a:r>
                        <a:rPr lang="en-AU" sz="900" i="0" u="none" strike="noStrike" cap="none" dirty="0">
                          <a:solidFill>
                            <a:srgbClr val="92D050"/>
                          </a:solidFill>
                          <a:latin typeface="Roboto"/>
                          <a:ea typeface="Roboto"/>
                          <a:cs typeface="Roboto"/>
                          <a:sym typeface="Roboto"/>
                        </a:rPr>
                        <a:t>Networking, </a:t>
                      </a:r>
                      <a:r>
                        <a:rPr lang="en-AU" sz="900" dirty="0">
                          <a:solidFill>
                            <a:srgbClr val="92D050"/>
                          </a:solidFill>
                          <a:latin typeface="Roboto"/>
                          <a:ea typeface="Roboto"/>
                          <a:cs typeface="Roboto"/>
                          <a:sym typeface="Roboto"/>
                        </a:rPr>
                        <a:t>Initiative,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 C++</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Programming Teacher</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1012588102"/>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Runs, compiles, and visualises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It’s easy to use and I can code with it.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 CLI</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Sends files and pulls files from 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Easy to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 developers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156747717"/>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Online documentation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Online guide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 | </a:t>
            </a:r>
            <a:r>
              <a:rPr lang="en-AU" sz="3000" dirty="0">
                <a:solidFill>
                  <a:srgbClr val="8CB3E3"/>
                </a:solidFill>
                <a:latin typeface="Roboto"/>
                <a:ea typeface="Roboto"/>
                <a:cs typeface="Roboto"/>
                <a:sym typeface="Roboto"/>
              </a:rPr>
              <a:t>Job Roles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37877650"/>
              </p:ext>
            </p:extLst>
          </p:nvPr>
        </p:nvGraphicFramePr>
        <p:xfrm>
          <a:off x="454724" y="2016003"/>
          <a:ext cx="7731676" cy="170676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Makes everything in the game do what it’s supposed to do.</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Animator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Makes everything that’s supposed to move in a certain way, move.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Designer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Comes up with the game idea, mechanics, art style.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 | </a:t>
            </a:r>
            <a:r>
              <a:rPr lang="en-AU" sz="3000" dirty="0">
                <a:solidFill>
                  <a:srgbClr val="8CB3E3"/>
                </a:solidFill>
                <a:latin typeface="Roboto"/>
                <a:ea typeface="Roboto"/>
                <a:cs typeface="Roboto"/>
                <a:sym typeface="Roboto"/>
              </a:rPr>
              <a:t>Job Roles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72056522"/>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https://www.seek.com.au/job/52025101?type=standard#searchRequestToken=835bf70f-12ee-4558-b6a7-9ae47ae67764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https://au.indeed.com/viewjob?jk=d15fa7cbe6ad9f61&amp;tk=1f417hps1rjdb801&amp;from=serp&amp;vjs=3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3" name="Picture 2">
            <a:extLst>
              <a:ext uri="{FF2B5EF4-FFF2-40B4-BE49-F238E27FC236}">
                <a16:creationId xmlns:a16="http://schemas.microsoft.com/office/drawing/2014/main" id="{C16A68C0-1AE2-49D5-905B-8A8BD9088369}"/>
              </a:ext>
            </a:extLst>
          </p:cNvPr>
          <p:cNvPicPr>
            <a:picLocks noChangeAspect="1"/>
          </p:cNvPicPr>
          <p:nvPr/>
        </p:nvPicPr>
        <p:blipFill>
          <a:blip r:embed="rId5"/>
          <a:stretch>
            <a:fillRect/>
          </a:stretch>
        </p:blipFill>
        <p:spPr>
          <a:xfrm>
            <a:off x="481913" y="2299882"/>
            <a:ext cx="1018820" cy="1455938"/>
          </a:xfrm>
          <a:prstGeom prst="rect">
            <a:avLst/>
          </a:prstGeom>
        </p:spPr>
      </p:pic>
      <p:pic>
        <p:nvPicPr>
          <p:cNvPr id="5" name="Picture 4">
            <a:extLst>
              <a:ext uri="{FF2B5EF4-FFF2-40B4-BE49-F238E27FC236}">
                <a16:creationId xmlns:a16="http://schemas.microsoft.com/office/drawing/2014/main" id="{AEBA4D13-E48F-4DA4-BB4E-104EC1D9FF95}"/>
              </a:ext>
            </a:extLst>
          </p:cNvPr>
          <p:cNvPicPr>
            <a:picLocks noChangeAspect="1"/>
          </p:cNvPicPr>
          <p:nvPr/>
        </p:nvPicPr>
        <p:blipFill>
          <a:blip r:embed="rId6"/>
          <a:stretch>
            <a:fillRect/>
          </a:stretch>
        </p:blipFill>
        <p:spPr>
          <a:xfrm>
            <a:off x="1560283" y="2299882"/>
            <a:ext cx="864962" cy="1453443"/>
          </a:xfrm>
          <a:prstGeom prst="rect">
            <a:avLst/>
          </a:prstGeom>
        </p:spPr>
      </p:pic>
      <p:pic>
        <p:nvPicPr>
          <p:cNvPr id="10" name="Picture 9">
            <a:extLst>
              <a:ext uri="{FF2B5EF4-FFF2-40B4-BE49-F238E27FC236}">
                <a16:creationId xmlns:a16="http://schemas.microsoft.com/office/drawing/2014/main" id="{58E38EE4-5061-4E78-B61B-BD40453A173D}"/>
              </a:ext>
            </a:extLst>
          </p:cNvPr>
          <p:cNvPicPr>
            <a:picLocks noChangeAspect="1"/>
          </p:cNvPicPr>
          <p:nvPr/>
        </p:nvPicPr>
        <p:blipFill>
          <a:blip r:embed="rId7"/>
          <a:stretch>
            <a:fillRect/>
          </a:stretch>
        </p:blipFill>
        <p:spPr>
          <a:xfrm>
            <a:off x="4383561" y="2299882"/>
            <a:ext cx="864962" cy="1484093"/>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Tech skills | </a:t>
            </a:r>
            <a:r>
              <a:rPr lang="en-AU" sz="3000" dirty="0">
                <a:solidFill>
                  <a:srgbClr val="8CB3E3"/>
                </a:solidFill>
                <a:latin typeface="Roboto"/>
                <a:ea typeface="Roboto"/>
                <a:cs typeface="Roboto"/>
                <a:sym typeface="Roboto"/>
              </a:rPr>
              <a:t>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1621609523"/>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Solving Rubik’s Cubes.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Rubik’s cubes are easy because it’s just applying algorithms to move the pieces around, depending on where certain pieces are is what algorithm you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Minecraft Redstone.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It’s like coding but in a 3D gridded space, and the way that things interact means you need to space it out, but the more spaced out it is the slower it is, so finding the balance between compacting something and making it function can be difficult. The way that things interact also allows for lots of different ways of doing one thing, so finding the most optimal for what you’re building can also be a challenge.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86E88162-B890-4841-AC8A-D55857DB1797}"/>
              </a:ext>
            </a:extLst>
          </p:cNvPr>
          <p:cNvSpPr txBox="1"/>
          <p:nvPr/>
        </p:nvSpPr>
        <p:spPr>
          <a:xfrm>
            <a:off x="454726" y="4271853"/>
            <a:ext cx="7731676" cy="646331"/>
          </a:xfrm>
          <a:prstGeom prst="rect">
            <a:avLst/>
          </a:prstGeom>
          <a:noFill/>
        </p:spPr>
        <p:txBody>
          <a:bodyPr wrap="square" rtlCol="0">
            <a:spAutoFit/>
          </a:bodyPr>
          <a:lstStyle/>
          <a:p>
            <a:r>
              <a:rPr lang="en-US" sz="900" dirty="0">
                <a:solidFill>
                  <a:srgbClr val="B7B7B7"/>
                </a:solidFill>
                <a:latin typeface="Roboto"/>
                <a:ea typeface="Roboto"/>
                <a:cs typeface="Roboto"/>
                <a:sym typeface="Roboto"/>
              </a:rPr>
              <a:t>Rubik’s cubes are easy because all you have to do is remember patterns and what algorithm to apply to that pattern.</a:t>
            </a:r>
          </a:p>
          <a:p>
            <a:r>
              <a:rPr lang="en-US" sz="900" dirty="0">
                <a:solidFill>
                  <a:srgbClr val="B7B7B7"/>
                </a:solidFill>
                <a:latin typeface="Roboto"/>
                <a:ea typeface="Roboto"/>
                <a:sym typeface="Roboto"/>
              </a:rPr>
              <a:t>Minecraft Redstone is hard because if something goes wrong, there’s no debug, so you have to manually go through and find what’s broken, space is also an issue, the more spaced out something is the longer it takes to run through, so you have to compact it as much as possible, but the way different Redstone components interact means different parts have to be spaced.</a:t>
            </a:r>
            <a:endParaRPr lang="en-AU" dirty="0"/>
          </a:p>
        </p:txBody>
      </p:sp>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Tech skills | </a:t>
            </a:r>
            <a:r>
              <a:rPr lang="en-AU" sz="3000" dirty="0">
                <a:solidFill>
                  <a:srgbClr val="8CB3E3"/>
                </a:solidFill>
                <a:latin typeface="Roboto"/>
                <a:ea typeface="Roboto"/>
                <a:cs typeface="Roboto"/>
                <a:sym typeface="Roboto"/>
              </a:rPr>
              <a:t>List</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3991739479"/>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Game Development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QT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Unity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UE4</a:t>
                      </a:r>
                    </a:p>
                    <a:p>
                      <a:pPr marL="0" marR="0" lvl="0" indent="0" algn="r"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C++</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C#</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Unreal</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Unity</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Graphics Programming</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Networking</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Architecture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09F8270A-0586-4C9A-A3CE-AB474C6FFA6E}"/>
              </a:ext>
            </a:extLst>
          </p:cNvPr>
          <p:cNvPicPr>
            <a:picLocks noChangeAspect="1"/>
          </p:cNvPicPr>
          <p:nvPr/>
        </p:nvPicPr>
        <p:blipFill>
          <a:blip r:embed="rId5"/>
          <a:stretch>
            <a:fillRect/>
          </a:stretch>
        </p:blipFill>
        <p:spPr>
          <a:xfrm>
            <a:off x="485002" y="2298508"/>
            <a:ext cx="1427618" cy="1744356"/>
          </a:xfrm>
          <a:prstGeom prst="rect">
            <a:avLst/>
          </a:prstGeom>
        </p:spPr>
      </p:pic>
      <p:pic>
        <p:nvPicPr>
          <p:cNvPr id="5" name="Picture 4">
            <a:extLst>
              <a:ext uri="{FF2B5EF4-FFF2-40B4-BE49-F238E27FC236}">
                <a16:creationId xmlns:a16="http://schemas.microsoft.com/office/drawing/2014/main" id="{B018302B-4D6F-4DC4-958E-511477797A26}"/>
              </a:ext>
            </a:extLst>
          </p:cNvPr>
          <p:cNvPicPr>
            <a:picLocks noChangeAspect="1"/>
          </p:cNvPicPr>
          <p:nvPr/>
        </p:nvPicPr>
        <p:blipFill>
          <a:blip r:embed="rId6"/>
          <a:stretch>
            <a:fillRect/>
          </a:stretch>
        </p:blipFill>
        <p:spPr>
          <a:xfrm>
            <a:off x="4383357" y="2298507"/>
            <a:ext cx="1171624" cy="1700869"/>
          </a:xfrm>
          <a:prstGeom prst="rect">
            <a:avLst/>
          </a:prstGeom>
        </p:spPr>
      </p:pic>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Studios | </a:t>
            </a:r>
            <a:r>
              <a:rPr lang="en-AU" sz="3000" dirty="0">
                <a:solidFill>
                  <a:srgbClr val="8CB3E3"/>
                </a:solidFill>
                <a:latin typeface="Roboto"/>
                <a:ea typeface="Roboto"/>
                <a:cs typeface="Roboto"/>
                <a:sym typeface="Roboto"/>
              </a:rPr>
              <a:t>Studio 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2203611363"/>
              </p:ext>
            </p:extLst>
          </p:nvPr>
        </p:nvGraphicFramePr>
        <p:xfrm>
          <a:off x="411480" y="1591244"/>
          <a:ext cx="7919670" cy="1295280"/>
        </p:xfrm>
        <a:graphic>
          <a:graphicData uri="http://schemas.openxmlformats.org/drawingml/2006/table">
            <a:tbl>
              <a:tblPr>
                <a:noFill/>
                <a:tableStyleId>{2DE40A0A-F175-4DEE-BA99-264EB937CA04}</a:tableStyleId>
              </a:tblPr>
              <a:tblGrid>
                <a:gridCol w="3166920">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Chaos Theory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https://www.chaostheorygames.com/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Mode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https://mode-games.com/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Logic Simplified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https://logicsimplified.com/newgames/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1018846122"/>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Bethesda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https://bethesda.net/en/dashboard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Bungie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https://www.bungie.net/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Valve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https://www.valvesoftware.com/en/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Studio | </a:t>
            </a:r>
            <a:r>
              <a:rPr lang="en-AU" sz="3000" dirty="0">
                <a:solidFill>
                  <a:srgbClr val="8CB3E3"/>
                </a:solidFill>
                <a:latin typeface="Roboto"/>
                <a:ea typeface="Roboto"/>
                <a:cs typeface="Roboto"/>
                <a:sym typeface="Roboto"/>
              </a:rPr>
              <a:t>Studio review</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2969131597"/>
              </p:ext>
            </p:extLst>
          </p:nvPr>
        </p:nvGraphicFramePr>
        <p:xfrm>
          <a:off x="425925" y="2327389"/>
          <a:ext cx="7904475" cy="179823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Chaos Theory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Maya, Adobe Creative Suite, and Unity</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14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they produce games: Set objectives, Plan, Development, Supporting Growth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Bethesda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Create Engine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420+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Havok </a:t>
                      </a:r>
                      <a:r>
                        <a:rPr kumimoji="0" lang="en-AU" sz="900" b="0" i="0" u="none" strike="noStrike" kern="0" cap="none" spc="0" normalizeH="0" baseline="0" noProof="0" dirty="0" err="1">
                          <a:ln>
                            <a:noFill/>
                          </a:ln>
                          <a:solidFill>
                            <a:srgbClr val="92D050"/>
                          </a:solidFill>
                          <a:effectLst/>
                          <a:uLnTx/>
                          <a:uFillTx/>
                          <a:latin typeface="Roboto"/>
                          <a:ea typeface="Roboto"/>
                          <a:cs typeface="Roboto"/>
                          <a:sym typeface="Roboto"/>
                        </a:rPr>
                        <a:t>Behavior</a:t>
                      </a: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 is a tool used to blend between animations seamlessly.</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An upgraded version of Radiant AI to allow NPCs to react and interact with the environment.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Network 1 | </a:t>
            </a:r>
            <a:r>
              <a:rPr lang="en-AU" sz="3000" dirty="0">
                <a:solidFill>
                  <a:srgbClr val="8CB3E3"/>
                </a:solidFill>
                <a:latin typeface="Roboto"/>
                <a:ea typeface="Roboto"/>
                <a:cs typeface="Roboto"/>
                <a:sym typeface="Roboto"/>
              </a:rPr>
              <a:t>Personal close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033397402"/>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16</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3</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Network 1 | </a:t>
            </a:r>
            <a:r>
              <a:rPr lang="en-AU" dirty="0">
                <a:solidFill>
                  <a:srgbClr val="8CB3E3"/>
                </a:solidFill>
                <a:latin typeface="Roboto"/>
                <a:ea typeface="Roboto"/>
                <a:sym typeface="Roboto"/>
              </a:rPr>
              <a:t>Personal </a:t>
            </a:r>
            <a:r>
              <a:rPr lang="en-AU" dirty="0">
                <a:solidFill>
                  <a:srgbClr val="8CB3E3"/>
                </a:solidFill>
                <a:latin typeface="Roboto"/>
                <a:ea typeface="Roboto"/>
                <a:cs typeface="Roboto"/>
                <a:sym typeface="Roboto"/>
              </a:rPr>
              <a:t>Extended</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728400529"/>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have friends on discord who code and do art, I’m also in a small public art sever.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Network on social games like </a:t>
                      </a:r>
                      <a:r>
                        <a:rPr lang="en-AU" sz="900" i="0" u="none" strike="noStrike" cap="none" dirty="0" err="1">
                          <a:solidFill>
                            <a:srgbClr val="92D050"/>
                          </a:solidFill>
                          <a:latin typeface="Roboto"/>
                          <a:ea typeface="Roboto"/>
                          <a:cs typeface="Roboto"/>
                          <a:sym typeface="Roboto"/>
                        </a:rPr>
                        <a:t>VRChat</a:t>
                      </a:r>
                      <a:r>
                        <a:rPr lang="en-AU" sz="900" i="0" u="none" strike="noStrike" cap="none" dirty="0">
                          <a:solidFill>
                            <a:srgbClr val="92D050"/>
                          </a:solidFill>
                          <a:latin typeface="Roboto"/>
                          <a:ea typeface="Roboto"/>
                          <a:cs typeface="Roboto"/>
                          <a:sym typeface="Roboto"/>
                        </a:rPr>
                        <a:t> and in discord servers I’m in.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Network 2 | </a:t>
            </a:r>
            <a:r>
              <a:rPr lang="en-AU" sz="3000" dirty="0">
                <a:solidFill>
                  <a:srgbClr val="8CB3E3"/>
                </a:solidFill>
                <a:latin typeface="Roboto"/>
                <a:ea typeface="Roboto"/>
                <a:cs typeface="Roboto"/>
                <a:sym typeface="Roboto"/>
              </a:rPr>
              <a:t>Community close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community could offer …</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876173047"/>
              </p:ext>
            </p:extLst>
          </p:nvPr>
        </p:nvGraphicFramePr>
        <p:xfrm>
          <a:off x="454725" y="2887203"/>
          <a:ext cx="7904475" cy="158487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This community offers networking and keeping up to date with what’s happening within the region, answering questions, interaction with like minded people who are passionate about coding, and feedback.</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https://www.meetup.com/en-AU/Newcastle-Coders-Group/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I’m in a steam group that has a discord server for gamers that live in my area, they can help with feed back, answering questions, and possibly networking.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https://steamcommunity.com/groups/newygamer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Network 2 | </a:t>
            </a:r>
            <a:r>
              <a:rPr lang="en-AU" dirty="0">
                <a:solidFill>
                  <a:srgbClr val="8CB3E3"/>
                </a:solidFill>
                <a:latin typeface="Roboto"/>
                <a:ea typeface="Roboto"/>
                <a:cs typeface="Roboto"/>
                <a:sym typeface="Roboto"/>
              </a:rPr>
              <a:t>Community Extended</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113407191"/>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Pax</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https://aus.paxsite.com/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8-10 Oct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$65</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$130 - $240</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~$200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$330 - $1000</a:t>
                      </a:r>
                    </a:p>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~$650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$150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$1065</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429975164"/>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There are representatives from large development companies and other small indie developers, these people are good for networking. There’s tech demos so you can see and test new up coming technology and systems. If you have a game you would like to show off, you can and get feedback as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Information | </a:t>
            </a:r>
            <a:r>
              <a:rPr lang="en-AU" sz="3000" dirty="0">
                <a:solidFill>
                  <a:srgbClr val="8CB3E3"/>
                </a:solidFill>
                <a:latin typeface="Roboto"/>
                <a:ea typeface="Roboto"/>
                <a:cs typeface="Roboto"/>
                <a:sym typeface="Roboto"/>
              </a:rPr>
              <a:t>Sources News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This could be from the following –</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2524558876"/>
              </p:ext>
            </p:extLst>
          </p:nvPr>
        </p:nvGraphicFramePr>
        <p:xfrm>
          <a:off x="454724" y="2887203"/>
          <a:ext cx="8070075" cy="208779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92879">
                  <a:extLst>
                    <a:ext uri="{9D8B030D-6E8A-4147-A177-3AD203B41FA5}">
                      <a16:colId xmlns:a16="http://schemas.microsoft.com/office/drawing/2014/main" val="3238216583"/>
                    </a:ext>
                  </a:extLst>
                </a:gridCol>
                <a:gridCol w="2423274">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https://www.gamasutra.com/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err="1">
                          <a:solidFill>
                            <a:srgbClr val="92D050"/>
                          </a:solidFill>
                          <a:latin typeface="Roboto"/>
                          <a:ea typeface="Roboto"/>
                          <a:cs typeface="Roboto"/>
                          <a:sym typeface="Roboto"/>
                        </a:rPr>
                        <a:t>Gamasutra</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err="1">
                          <a:solidFill>
                            <a:srgbClr val="92D050"/>
                          </a:solidFill>
                          <a:latin typeface="Roboto"/>
                          <a:ea typeface="Roboto"/>
                          <a:cs typeface="Roboto"/>
                          <a:sym typeface="Roboto"/>
                        </a:rPr>
                        <a:t>Gamasutra</a:t>
                      </a:r>
                      <a:r>
                        <a:rPr lang="en-AU" sz="900" i="0" u="none" strike="noStrike" cap="none" dirty="0">
                          <a:solidFill>
                            <a:srgbClr val="92D050"/>
                          </a:solidFill>
                          <a:latin typeface="Roboto"/>
                          <a:ea typeface="Roboto"/>
                          <a:cs typeface="Roboto"/>
                          <a:sym typeface="Roboto"/>
                        </a:rPr>
                        <a:t> focuses on all aspects of game development, it has daily news posts, community discussion, developer game </a:t>
                      </a:r>
                      <a:r>
                        <a:rPr lang="en-AU" sz="900" i="0" u="none" strike="noStrike" cap="none" dirty="0" err="1">
                          <a:solidFill>
                            <a:srgbClr val="92D050"/>
                          </a:solidFill>
                          <a:latin typeface="Roboto"/>
                          <a:ea typeface="Roboto"/>
                          <a:cs typeface="Roboto"/>
                          <a:sym typeface="Roboto"/>
                        </a:rPr>
                        <a:t>postmortems</a:t>
                      </a:r>
                      <a:r>
                        <a:rPr lang="en-AU" sz="900" i="0" u="none" strike="noStrike" cap="none" dirty="0">
                          <a:solidFill>
                            <a:srgbClr val="92D050"/>
                          </a:solidFill>
                          <a:latin typeface="Roboto"/>
                          <a:ea typeface="Roboto"/>
                          <a:cs typeface="Roboto"/>
                          <a:sym typeface="Roboto"/>
                        </a:rPr>
                        <a:t> and critical essays, job recruitment ads, and user applications for contracted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developers post updates, and information on their games, users can leave reviews of games, and articles are written by users about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https://www.gameinformer.com/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Game Informer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Game Informer’s articles are centred around game and game related news.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The site is centred around games and has a strong reputation on having trustworthy reviews.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Information | </a:t>
            </a:r>
            <a:r>
              <a:rPr lang="en-AU" sz="3000" dirty="0">
                <a:solidFill>
                  <a:srgbClr val="8CB3E3"/>
                </a:solidFill>
                <a:latin typeface="Roboto"/>
                <a:ea typeface="Roboto"/>
                <a:cs typeface="Roboto"/>
                <a:sym typeface="Roboto"/>
              </a:rPr>
              <a:t>Sources Skills and tools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1805671339"/>
              </p:ext>
            </p:extLst>
          </p:nvPr>
        </p:nvGraphicFramePr>
        <p:xfrm>
          <a:off x="454725" y="2177755"/>
          <a:ext cx="8070075" cy="236211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988323">
                  <a:extLst>
                    <a:ext uri="{9D8B030D-6E8A-4147-A177-3AD203B41FA5}">
                      <a16:colId xmlns:a16="http://schemas.microsoft.com/office/drawing/2014/main" val="3238216583"/>
                    </a:ext>
                  </a:extLst>
                </a:gridCol>
                <a:gridCol w="2227830">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dirty="0">
                          <a:solidFill>
                            <a:schemeClr val="bg1"/>
                          </a:solidFill>
                        </a:rPr>
                        <a:t>Skill / Tool set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Coding / 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https://docs.microsoft.com/en-us/visualstudio/windows/?view=vs-2019&amp;preserve-view=true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Microsoft Visual Studio Documentation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Guidance on how to install and setup, tutorials on how to use Visual Studio, documentation on different languages.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It’s the official site and documentation for the software.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3D Modelling / Blender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https://docs.blender.org/manual/en/dev/</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Blender manual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Shows how to use user interface, editors, modelling, sculpting, animation and rigging, physics, rendering, and many more.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It’s the official site and documentation for the software, and goes into great depth.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Information | </a:t>
            </a:r>
            <a:r>
              <a:rPr lang="en-AU" sz="3000" dirty="0">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3143678435"/>
              </p:ext>
            </p:extLst>
          </p:nvPr>
        </p:nvGraphicFramePr>
        <p:xfrm>
          <a:off x="454725" y="2251761"/>
          <a:ext cx="7737703" cy="106674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Virtual Reality</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Composed of a headset you wear on your head and controllers you hold in your hands that track your head and hand movement to be mirrored in game which is displayed through the headset.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Having a VR headset.</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Making VR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Financial | </a:t>
            </a:r>
            <a:r>
              <a:rPr lang="en-AU" sz="3000" dirty="0">
                <a:solidFill>
                  <a:srgbClr val="8CB3E3"/>
                </a:solidFill>
                <a:latin typeface="Roboto"/>
                <a:ea typeface="Roboto"/>
                <a:cs typeface="Roboto"/>
                <a:sym typeface="Roboto"/>
              </a:rPr>
              <a:t>Costs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795063207"/>
              </p:ext>
            </p:extLst>
          </p:nvPr>
        </p:nvGraphicFramePr>
        <p:xfrm>
          <a:off x="454725" y="2410199"/>
          <a:ext cx="7559722" cy="2535731"/>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Unity Pro</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https://store.unity.com/products/unity-pro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$150 /</a:t>
                      </a:r>
                      <a:r>
                        <a:rPr lang="en-AU" sz="900" i="0" u="none" strike="noStrike" cap="none" dirty="0" err="1">
                          <a:solidFill>
                            <a:srgbClr val="92D050"/>
                          </a:solidFill>
                          <a:latin typeface="Roboto"/>
                          <a:ea typeface="Roboto"/>
                          <a:cs typeface="Roboto"/>
                          <a:sym typeface="Roboto"/>
                        </a:rPr>
                        <a:t>yr</a:t>
                      </a: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 Enterprise / VS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hlinkClick r:id="rId8"/>
                        </a:rPr>
                        <a:t>https://visualstudio.microsoft.com/vs/pricing/#tab-b8953f16f0b68f60f18</a:t>
                      </a: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https://code.visualstudio.com/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$250 /</a:t>
                      </a:r>
                      <a:r>
                        <a:rPr lang="en-AU" sz="900" i="0" u="none" strike="noStrike" cap="none" dirty="0" err="1">
                          <a:solidFill>
                            <a:srgbClr val="92D050"/>
                          </a:solidFill>
                          <a:latin typeface="Roboto"/>
                          <a:ea typeface="Roboto"/>
                          <a:cs typeface="Roboto"/>
                          <a:sym typeface="Roboto"/>
                        </a:rPr>
                        <a:t>mo</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Blender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https://www.blender.org/download/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Free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Krita</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https://krita.org/en/#:~:text=Krita%20is%20a%20professional%20FREE,affordable%20art%20tools%20for%20everyone.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Free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Financial | </a:t>
            </a:r>
            <a:r>
              <a:rPr lang="en-AU" sz="3000" dirty="0">
                <a:solidFill>
                  <a:srgbClr val="8CB3E3"/>
                </a:solidFill>
                <a:latin typeface="Roboto"/>
                <a:ea typeface="Roboto"/>
                <a:cs typeface="Roboto"/>
                <a:sym typeface="Roboto"/>
              </a:rPr>
              <a:t>Hourly rate</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932595569"/>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Answers</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$26/hr minimum for graduate software developer based on:</a:t>
                      </a:r>
                      <a:br>
                        <a:rPr lang="en-AU" sz="900" i="0" u="none" strike="noStrike" cap="none" dirty="0">
                          <a:solidFill>
                            <a:srgbClr val="92D050"/>
                          </a:solidFill>
                          <a:latin typeface="Roboto"/>
                          <a:ea typeface="Roboto"/>
                          <a:cs typeface="Roboto"/>
                          <a:sym typeface="Roboto"/>
                        </a:rPr>
                      </a:br>
                      <a:r>
                        <a:rPr lang="en-AU" sz="900" i="0" u="none" strike="noStrike" cap="none" dirty="0">
                          <a:solidFill>
                            <a:srgbClr val="92D050"/>
                          </a:solidFill>
                          <a:latin typeface="Roboto"/>
                          <a:ea typeface="Roboto"/>
                          <a:cs typeface="Roboto"/>
                          <a:sym typeface="Roboto"/>
                        </a:rPr>
                        <a:t>https://www.gameworkers.com.au/income/game-developer-employee/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latin typeface="Roboto"/>
                          <a:ea typeface="Roboto"/>
                          <a:cs typeface="Roboto"/>
                          <a:sym typeface="Roboto"/>
                          <a:hlinkClick r:id="rId3"/>
                        </a:rPr>
                        <a:t>https://www.gameworkers.com.au/income/game-developer-employee/</a:t>
                      </a:r>
                      <a:r>
                        <a:rPr lang="en-AU" sz="900" dirty="0">
                          <a:latin typeface="Roboto"/>
                          <a:ea typeface="Roboto"/>
                          <a:cs typeface="Roboto"/>
                          <a:sym typeface="Roboto"/>
                        </a:rPr>
                        <a:t>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Job Adverts | </a:t>
            </a:r>
            <a:r>
              <a:rPr lang="en-AU" sz="3000" dirty="0">
                <a:solidFill>
                  <a:srgbClr val="8CB3E3"/>
                </a:solidFill>
                <a:latin typeface="Roboto"/>
                <a:ea typeface="Roboto"/>
                <a:cs typeface="Roboto"/>
                <a:sym typeface="Roboto"/>
              </a:rPr>
              <a:t>Find and list</a:t>
            </a:r>
            <a:endParaRPr dirty="0"/>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3518033400"/>
              </p:ext>
            </p:extLst>
          </p:nvPr>
        </p:nvGraphicFramePr>
        <p:xfrm>
          <a:off x="454724" y="2887203"/>
          <a:ext cx="8070075" cy="172203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Why is it a “good quality” source?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https://www.seek.com.au/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Seek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Seek is a job posting and seeking site that operates in 18 countries around the world.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Seek was founded in 1997 and has millions of users posting and seeking jobs worldwide with exposure to 2.9 billion people.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https://au.indeed.com/?from=gnav-homepage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Indeed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Indeed is a job posting and seeking site that operates in 63 countries worldwide.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Indeed was founded in 2004 and is the most popular job site in the world with over 250 million unique visitors every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Job Adverts | </a:t>
            </a:r>
            <a:r>
              <a:rPr lang="en-AU" sz="3000" dirty="0">
                <a:solidFill>
                  <a:srgbClr val="8CB3E3"/>
                </a:solidFill>
                <a:latin typeface="Roboto"/>
                <a:ea typeface="Roboto"/>
                <a:cs typeface="Roboto"/>
                <a:sym typeface="Roboto"/>
              </a:rPr>
              <a:t>Choose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3083182933"/>
              </p:ext>
            </p:extLst>
          </p:nvPr>
        </p:nvGraphicFramePr>
        <p:xfrm>
          <a:off x="454725" y="2253718"/>
          <a:ext cx="7759109" cy="2910750"/>
        </p:xfrm>
        <a:graphic>
          <a:graphicData uri="http://schemas.openxmlformats.org/drawingml/2006/table">
            <a:tbl>
              <a:tblPr>
                <a:noFill/>
                <a:tableStyleId>{2DE40A0A-F175-4DEE-BA99-264EB937CA04}</a:tableStyleId>
              </a:tblPr>
              <a:tblGrid>
                <a:gridCol w="871504">
                  <a:extLst>
                    <a:ext uri="{9D8B030D-6E8A-4147-A177-3AD203B41FA5}">
                      <a16:colId xmlns:a16="http://schemas.microsoft.com/office/drawing/2014/main" val="3179543082"/>
                    </a:ext>
                  </a:extLst>
                </a:gridCol>
                <a:gridCol w="1277368">
                  <a:extLst>
                    <a:ext uri="{9D8B030D-6E8A-4147-A177-3AD203B41FA5}">
                      <a16:colId xmlns:a16="http://schemas.microsoft.com/office/drawing/2014/main" val="20000"/>
                    </a:ext>
                  </a:extLst>
                </a:gridCol>
                <a:gridCol w="928360">
                  <a:extLst>
                    <a:ext uri="{9D8B030D-6E8A-4147-A177-3AD203B41FA5}">
                      <a16:colId xmlns:a16="http://schemas.microsoft.com/office/drawing/2014/main" val="3238216583"/>
                    </a:ext>
                  </a:extLst>
                </a:gridCol>
                <a:gridCol w="1354150">
                  <a:extLst>
                    <a:ext uri="{9D8B030D-6E8A-4147-A177-3AD203B41FA5}">
                      <a16:colId xmlns:a16="http://schemas.microsoft.com/office/drawing/2014/main" val="3497085799"/>
                    </a:ext>
                  </a:extLst>
                </a:gridCol>
                <a:gridCol w="3327727">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https://www.seek.com.au/job/52117205?type=promoted#searchRequestToken=a63710be-ba30-4323-8a64-7ab15fcf19a0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Senior Programmer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One of the key attributes is ‘A passion for playing &amp; creating games’, $80,000 – $110,000 /</a:t>
                      </a:r>
                      <a:r>
                        <a:rPr lang="en-AU" sz="900" i="0" u="none" strike="noStrike" cap="none" dirty="0" err="1">
                          <a:solidFill>
                            <a:srgbClr val="92D050"/>
                          </a:solidFill>
                          <a:latin typeface="Roboto"/>
                          <a:ea typeface="Roboto"/>
                          <a:cs typeface="Roboto"/>
                          <a:sym typeface="Roboto"/>
                        </a:rPr>
                        <a:t>yr</a:t>
                      </a:r>
                      <a:r>
                        <a:rPr lang="en-AU" sz="900" i="0" u="none" strike="noStrike" cap="none" dirty="0">
                          <a:solidFill>
                            <a:srgbClr val="92D050"/>
                          </a:solidFill>
                          <a:latin typeface="Roboto"/>
                          <a:ea typeface="Roboto"/>
                          <a:cs typeface="Roboto"/>
                          <a:sym typeface="Roboto"/>
                        </a:rPr>
                        <a:t>, based in Newcastle which is where I’m from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Soft:</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Motivation, Communication, Work Under Pressure, Time Management, Decision Making, Initiative, Teamwork, Work Ethic, Critical Thinking</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Tech:</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 C++, Objective C, </a:t>
                      </a:r>
                      <a:r>
                        <a:rPr lang="en-AU" sz="900" i="0" u="none" strike="noStrike" cap="none" dirty="0" err="1">
                          <a:solidFill>
                            <a:srgbClr val="92D050"/>
                          </a:solidFill>
                          <a:latin typeface="Roboto"/>
                          <a:ea typeface="Roboto"/>
                          <a:cs typeface="Roboto"/>
                          <a:sym typeface="Roboto"/>
                        </a:rPr>
                        <a:t>Javascript</a:t>
                      </a:r>
                      <a:r>
                        <a:rPr lang="en-AU" sz="900" i="0" u="none" strike="noStrike" cap="none" dirty="0">
                          <a:solidFill>
                            <a:srgbClr val="92D050"/>
                          </a:solidFill>
                          <a:latin typeface="Roboto"/>
                          <a:ea typeface="Roboto"/>
                          <a:cs typeface="Roboto"/>
                          <a:sym typeface="Roboto"/>
                        </a:rPr>
                        <a:t>, Unity, Virtual Reality, Database Structure, Game Physics, Optimisation, Network, Version Control,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https://www.seek.com.au/job/52164751?type=standard#searchRequestToken=a63710be-ba30-4323-8a64-7ab15fcf19a0</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Programmer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Passionate about playing  &amp; making games, Multiple Roles, $65,000 - $74,999 /</a:t>
                      </a:r>
                      <a:r>
                        <a:rPr lang="en-AU" sz="900" i="0" u="none" strike="noStrike" cap="none" dirty="0" err="1">
                          <a:solidFill>
                            <a:srgbClr val="92D050"/>
                          </a:solidFill>
                          <a:latin typeface="Roboto"/>
                          <a:ea typeface="Roboto"/>
                          <a:cs typeface="Roboto"/>
                          <a:sym typeface="Roboto"/>
                        </a:rPr>
                        <a:t>yr</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Soft:</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Motivation, Communication, Work Under Pressure, Time Management, Decision Making, Teamwork, Work Ethic, Critical Thinking, Adapt to Change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Tech:</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C++, Lua, Python, Debugging, Gameplay, Network, UI/UX, Optimisation, Learn New Tools, Consoles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Conclusion | </a:t>
            </a:r>
            <a:r>
              <a:rPr lang="en-AU" sz="3000" dirty="0">
                <a:solidFill>
                  <a:srgbClr val="8CB3E3"/>
                </a:solidFill>
                <a:latin typeface="Roboto"/>
                <a:ea typeface="Roboto"/>
                <a:cs typeface="Roboto"/>
                <a:sym typeface="Roboto"/>
              </a:rPr>
              <a:t>Where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analyse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3199220626"/>
              </p:ext>
            </p:extLst>
          </p:nvPr>
        </p:nvGraphicFramePr>
        <p:xfrm>
          <a:off x="454725" y="1977993"/>
          <a:ext cx="7722836" cy="2941110"/>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Working at home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Work well in a work environment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My desire to bring my ideas to life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rgbClr val="92D050"/>
                          </a:solidFill>
                          <a:latin typeface="Roboto"/>
                          <a:ea typeface="Roboto"/>
                          <a:cs typeface="Roboto"/>
                          <a:sym typeface="Roboto"/>
                        </a:rPr>
                        <a:t>Building 3 small games each in 1 month over then next year, Complete 2 year game programming course, Register an ABN near the end of the year or early next year, Start up my own indie games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Code when ever I have an idea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rgbClr val="92D050"/>
                          </a:solidFill>
                          <a:latin typeface="Roboto"/>
                          <a:ea typeface="Roboto"/>
                          <a:cs typeface="Roboto"/>
                          <a:sym typeface="Roboto"/>
                        </a:rPr>
                        <a:t>Develop my own small games, P</a:t>
                      </a:r>
                      <a:r>
                        <a:rPr lang="en-AU" sz="900" i="0" u="none" strike="noStrike" cap="none" dirty="0">
                          <a:solidFill>
                            <a:srgbClr val="92D050"/>
                          </a:solidFill>
                          <a:latin typeface="Roboto"/>
                          <a:ea typeface="Roboto"/>
                          <a:cs typeface="Roboto"/>
                          <a:sym typeface="Roboto"/>
                        </a:rPr>
                        <a:t>ush myself constantly learn</a:t>
                      </a:r>
                      <a:endParaRPr lang="en-AU" sz="900"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dirty="0" err="1">
                <a:solidFill>
                  <a:srgbClr val="92D050"/>
                </a:solidFill>
                <a:latin typeface="Roboto"/>
                <a:ea typeface="Roboto"/>
                <a:cs typeface="Roboto"/>
                <a:sym typeface="Roboto"/>
              </a:rPr>
              <a:t>YourName</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53200321"/>
              </p:ext>
            </p:extLst>
          </p:nvPr>
        </p:nvGraphicFramePr>
        <p:xfrm>
          <a:off x="454725" y="2011306"/>
          <a:ext cx="7904475" cy="3078300"/>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88794">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2897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To learn game programming, one of the best courses in the country.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628071">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Gaming, Minecraft Redstone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7852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Building Lego, drawing, beat boxing, streaming, YouTube.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71779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Yes I can draw, love coming up with stories in my head, when not listening to music I’m regularly playing beats in my head, build and design structures in Minecraft, can 3D model (rarely do it though), love designing houses in The Sims, designing cities in Cities: Skylines and Banished, create interesting imagery in my head, I have a bunch of ideas for games I want to create.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1912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Basic 3D modelling knowledge, can solve conventional and non-conventional </a:t>
                      </a:r>
                      <a:r>
                        <a:rPr lang="en-AU" sz="900" b="0" i="0" u="none" strike="noStrike" cap="none" dirty="0" err="1">
                          <a:solidFill>
                            <a:srgbClr val="92D050"/>
                          </a:solidFill>
                          <a:latin typeface="Roboto"/>
                          <a:ea typeface="Roboto"/>
                          <a:cs typeface="Roboto"/>
                          <a:sym typeface="Roboto"/>
                        </a:rPr>
                        <a:t>rubik’s</a:t>
                      </a:r>
                      <a:r>
                        <a:rPr lang="en-AU" sz="900" b="0" i="0" u="none" strike="noStrike" cap="none" dirty="0">
                          <a:solidFill>
                            <a:srgbClr val="92D050"/>
                          </a:solidFill>
                          <a:latin typeface="Roboto"/>
                          <a:ea typeface="Roboto"/>
                          <a:cs typeface="Roboto"/>
                          <a:sym typeface="Roboto"/>
                        </a:rPr>
                        <a:t> cubes, Minecraft </a:t>
                      </a:r>
                      <a:r>
                        <a:rPr lang="en-AU" sz="900" b="0" i="0" u="none" strike="noStrike" cap="none" dirty="0" err="1">
                          <a:solidFill>
                            <a:srgbClr val="92D050"/>
                          </a:solidFill>
                          <a:latin typeface="Roboto"/>
                          <a:ea typeface="Roboto"/>
                          <a:cs typeface="Roboto"/>
                          <a:sym typeface="Roboto"/>
                        </a:rPr>
                        <a:t>redstone</a:t>
                      </a:r>
                      <a:r>
                        <a:rPr lang="en-AU" sz="900" b="0" i="0" u="none" strike="noStrike" cap="none" dirty="0">
                          <a:solidFill>
                            <a:srgbClr val="92D050"/>
                          </a:solidFill>
                          <a:latin typeface="Roboto"/>
                          <a:ea typeface="Roboto"/>
                          <a:cs typeface="Roboto"/>
                          <a:sym typeface="Roboto"/>
                        </a:rPr>
                        <a:t>, basic knowledge on how to play drums, beatboxing, gaming, Beat </a:t>
                      </a:r>
                      <a:r>
                        <a:rPr lang="en-AU" sz="900" b="0" i="0" u="none" strike="noStrike" cap="none" dirty="0" err="1">
                          <a:solidFill>
                            <a:srgbClr val="92D050"/>
                          </a:solidFill>
                          <a:latin typeface="Roboto"/>
                          <a:ea typeface="Roboto"/>
                          <a:cs typeface="Roboto"/>
                          <a:sym typeface="Roboto"/>
                        </a:rPr>
                        <a:t>Saber</a:t>
                      </a:r>
                      <a:r>
                        <a:rPr lang="en-AU" sz="900" b="0" i="0" u="none" strike="noStrike" cap="none" dirty="0">
                          <a:solidFill>
                            <a:srgbClr val="92D050"/>
                          </a:solidFill>
                          <a:latin typeface="Roboto"/>
                          <a:ea typeface="Roboto"/>
                          <a:cs typeface="Roboto"/>
                          <a:sym typeface="Roboto"/>
                        </a:rPr>
                        <a:t>, drawing, C#, 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184238459"/>
              </p:ext>
            </p:extLst>
          </p:nvPr>
        </p:nvGraphicFramePr>
        <p:xfrm>
          <a:off x="454724" y="1063379"/>
          <a:ext cx="7904475" cy="3789178"/>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 can be sure due to my drawing skill, regularly playing beats in my head, love creating interesting imagery in my head, designing structures and cities in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Programming, knowledge to code will give me the freedom of bringing the game idea I have to life.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Visual Studio, I’m learning to code in it.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focus easier in a work environment.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find it really hard to just sit down at my computer at home and do work, I get way too easily distracted outside of a work environment so I really need to work on ignoring temptation to play games when I need to get stuff done.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824923876"/>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When in a work environment, I focus well on what I’m working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I’m forgetful, if I don’t have something in easy line of sight or written down on something that is in an easy line of sight, I can very quickly forget something, especially if I find it boring or my brain sees it with less importance than other tasks.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It depends on the situation and how comfortable I feel with the people around me, I don’t need to have known them prior, just need to be comfortable with their personality and characteristics.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Depends on the idea or concept, I’ve been able to explain code to class mates and have them understand, I can describe a story or a game idea, but there are times where I can’t find the words to convey an idea, concept, or thought.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02234770"/>
              </p:ext>
            </p:extLst>
          </p:nvPr>
        </p:nvGraphicFramePr>
        <p:xfrm>
          <a:off x="454724" y="1063379"/>
          <a:ext cx="7904475" cy="324679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in high school I loved creative writing exercises in English, I also have a few ideas for books that I would love to write one day. I feel like I can write well, when in the shower I like describing in my head how the images I create in my head look, feel, smell, sound, and taste.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was in the second best standard math class in year 11 and 12. I was able to quickly learn how to read and use formulars, allowing me to usually be ahead of the rest of the class.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did a software design and development subject for 3 years, I learnt basic Lua, and did a bit of Visual Basic, I now also have knowledge in C# and 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 have a sketch book with lead sketches and drawings, I have also done a little bit of digital drawing in MS Paint of all things.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Definition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432422910"/>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Soft skills is your ability to fit into a work environment, how you hold yourself, how well you work, and how easily you engage in conversation.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List of skills and meanings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725777819"/>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Self Confidence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confident you are in terms of ability, appearance, and behaviour in a social setting.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Positive Attitude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happy and optimistic, nice to others and being able to reflect that onto others.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manage time, people, and yourself.</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Leadership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can organise and guide people effectively, and take control of a situation.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Team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work with others to get a task done.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Cultural Fitness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fit into the work culture of the company or 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Motivation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start working on a task and continue working on a task without getting distracted.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2.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18D13B-F8BD-43E1-BB30-8F39E44976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1484</TotalTime>
  <Words>5162</Words>
  <Application>Microsoft Office PowerPoint</Application>
  <PresentationFormat>On-screen Show (16:9)</PresentationFormat>
  <Paragraphs>627</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Roboto</vt:lpstr>
      <vt:lpstr>Calibri</vt:lpstr>
      <vt:lpstr>Arial</vt:lpstr>
      <vt:lpstr>Office Theme1</vt:lpstr>
      <vt:lpstr>Professional Studies 1</vt:lpstr>
      <vt:lpstr>Introduction</vt:lpstr>
      <vt:lpstr>Introduction</vt:lpstr>
      <vt:lpstr>Self Evaluation | Self Introduction</vt:lpstr>
      <vt:lpstr>Self Evaluation | Self Introduction</vt:lpstr>
      <vt:lpstr>Self Evaluation | Self Introduction</vt:lpstr>
      <vt:lpstr>Self Evaluation | Self Introduction</vt:lpstr>
      <vt:lpstr>Soft skills | Definition</vt:lpstr>
      <vt:lpstr>Soft skills | List of skills and meanings</vt:lpstr>
      <vt:lpstr>Soft skills | Personal vs Team</vt:lpstr>
      <vt:lpstr>Soft skills | Identify</vt:lpstr>
      <vt:lpstr>Hero Reference | Cool people</vt:lpstr>
      <vt:lpstr>Hero Reference | Pro Skills</vt:lpstr>
      <vt:lpstr>Cool tools | Software</vt:lpstr>
      <vt:lpstr>Cool tools | Software developers</vt:lpstr>
      <vt:lpstr>Occupation | Job Roles</vt:lpstr>
      <vt:lpstr>Occupation | Job Roles</vt:lpstr>
      <vt:lpstr>Tech skills | List</vt:lpstr>
      <vt:lpstr>Tech skills | List</vt:lpstr>
      <vt:lpstr>Studios | Studio list</vt:lpstr>
      <vt:lpstr>Studio | Studio review</vt:lpstr>
      <vt:lpstr>Network 1 | Personal close</vt:lpstr>
      <vt:lpstr>Network 1 | Personal Extended</vt:lpstr>
      <vt:lpstr>Network 2 | Community close</vt:lpstr>
      <vt:lpstr>Network 2 | Community Extended</vt:lpstr>
      <vt:lpstr>Information | Sources News</vt:lpstr>
      <vt:lpstr>Information | Sources Skills and tools</vt:lpstr>
      <vt:lpstr>Information | Future</vt:lpstr>
      <vt:lpstr>Financial | Costs</vt:lpstr>
      <vt:lpstr>Financial | Hourly rate</vt:lpstr>
      <vt:lpstr>Job Adverts | Find and list</vt:lpstr>
      <vt:lpstr>Job Adverts | Choose</vt:lpstr>
      <vt:lpstr>Conclusion | 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cp:lastModifiedBy>Jordan Wesson</cp:lastModifiedBy>
  <cp:revision>97</cp:revision>
  <dcterms:modified xsi:type="dcterms:W3CDTF">2021-05-12T02:09:48Z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