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4"/>
    <p:sldMasterId id="2147483690" r:id="rId5"/>
    <p:sldMasterId id="2147483691" r:id="rId6"/>
  </p:sldMasterIdLst>
  <p:notesMasterIdLst>
    <p:notesMasterId r:id="rId13"/>
  </p:notesMasterIdLst>
  <p:sldIdLst>
    <p:sldId id="256" r:id="rId7"/>
    <p:sldId id="257" r:id="rId8"/>
    <p:sldId id="258" r:id="rId9"/>
    <p:sldId id="259" r:id="rId10"/>
    <p:sldId id="260" r:id="rId11"/>
    <p:sldId id="261"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3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font1.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E1330A75-A7DF-4870-96CB-5FDFE8D2F1A7}"/>
    <pc:docChg chg="modSld">
      <pc:chgData name="Dan Miller" userId="9312318d-6fc1-4aa1-bf63-b61f87e21e71" providerId="ADAL" clId="{E1330A75-A7DF-4870-96CB-5FDFE8D2F1A7}" dt="2020-11-25T02:42:41.328" v="29" actId="20577"/>
      <pc:docMkLst>
        <pc:docMk/>
      </pc:docMkLst>
      <pc:sldChg chg="modSp mod">
        <pc:chgData name="Dan Miller" userId="9312318d-6fc1-4aa1-bf63-b61f87e21e71" providerId="ADAL" clId="{E1330A75-A7DF-4870-96CB-5FDFE8D2F1A7}" dt="2020-11-25T02:42:41.328" v="29" actId="20577"/>
        <pc:sldMkLst>
          <pc:docMk/>
          <pc:sldMk cId="0" sldId="261"/>
        </pc:sldMkLst>
        <pc:spChg chg="mod">
          <ac:chgData name="Dan Miller" userId="9312318d-6fc1-4aa1-bf63-b61f87e21e71" providerId="ADAL" clId="{E1330A75-A7DF-4870-96CB-5FDFE8D2F1A7}" dt="2020-11-25T01:28:33.381" v="7"/>
          <ac:spMkLst>
            <pc:docMk/>
            <pc:sldMk cId="0" sldId="261"/>
            <ac:spMk id="285" creationId="{00000000-0000-0000-0000-000000000000}"/>
          </ac:spMkLst>
        </pc:spChg>
        <pc:spChg chg="mod">
          <ac:chgData name="Dan Miller" userId="9312318d-6fc1-4aa1-bf63-b61f87e21e71" providerId="ADAL" clId="{E1330A75-A7DF-4870-96CB-5FDFE8D2F1A7}" dt="2020-11-25T02:42:41.328" v="29" actId="20577"/>
          <ac:spMkLst>
            <pc:docMk/>
            <pc:sldMk cId="0" sldId="261"/>
            <ac:spMk id="28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411e96cc5_4_9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48" name="Google Shape;248;g3411e96cc5_4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411e96cc5_4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5" name="Google Shape;255;g3411e96cc5_4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411e96cc5_4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61" name="Google Shape;261;g3411e96cc5_4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a82173008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68" name="Google Shape;268;g3a8217300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a82173008_0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75" name="Google Shape;275;g3a82173008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a82173008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83" name="Google Shape;283;g3a8217300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R="0" lvl="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R="0" lvl="1"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R="0" lvl="2"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R="0" lvl="3"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R="0" lvl="4"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58" name="Google Shape;5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Google Shape;69;p16"/>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6"/>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6"/>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6"/>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73" name="Google Shape;73;p16"/>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1">
    <p:bg>
      <p:bgPr>
        <a:blipFill rotWithShape="1">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4787"/>
            <a:ext cx="3008400" cy="8715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6" name="Google Shape;76;p17"/>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7"/>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8" name="Google Shape;78;p1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3" name="Google Shape;83;p18"/>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18"/>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5" name="Google Shape;85;p1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1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0" name="Google Shape;90;p19"/>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1" name="Google Shape;91;p19"/>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9"/>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19"/>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6" name="Google Shape;96;p20"/>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97" name="Google Shape;97;p20"/>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20"/>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0"/>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21"/>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3" name="Google Shape;103;p2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2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21"/>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106" name="Google Shape;106;p21"/>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107"/>
        <p:cNvGrpSpPr/>
        <p:nvPr/>
      </p:nvGrpSpPr>
      <p:grpSpPr>
        <a:xfrm>
          <a:off x="0" y="0"/>
          <a:ext cx="0" cy="0"/>
          <a:chOff x="0" y="0"/>
          <a:chExt cx="0" cy="0"/>
        </a:xfrm>
      </p:grpSpPr>
      <p:sp>
        <p:nvSpPr>
          <p:cNvPr id="108" name="Google Shape;108;p22"/>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22"/>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11"/>
        <p:cNvGrpSpPr/>
        <p:nvPr/>
      </p:nvGrpSpPr>
      <p:grpSpPr>
        <a:xfrm>
          <a:off x="0" y="0"/>
          <a:ext cx="0" cy="0"/>
          <a:chOff x="0" y="0"/>
          <a:chExt cx="0" cy="0"/>
        </a:xfrm>
      </p:grpSpPr>
      <p:sp>
        <p:nvSpPr>
          <p:cNvPr id="112" name="Google Shape;112;p23"/>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3" name="Google Shape;113;p23"/>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14" name="Google Shape;114;p2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2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117" name="Google Shape;117;p2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8" name="Google Shape;118;p23"/>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2" name="Google Shape;122;p2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2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2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2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1" name="Google Shape;131;p26"/>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R="0" lvl="1"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R="0" lvl="2"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R="0" lvl="3"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R="0" lvl="4"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2" name="Google Shape;132;p26"/>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33" name="Google Shape;133;p2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4" name="Google Shape;134;p2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2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8" name="Google Shape;138;p27"/>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9" name="Google Shape;139;p27"/>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0" name="Google Shape;140;p27"/>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1" name="Google Shape;141;p27"/>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4" name="Google Shape;144;p28"/>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5" name="Google Shape;145;p2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6" name="Google Shape;146;p2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7" name="Google Shape;147;p2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3"/>
        <p:cNvGrpSpPr/>
        <p:nvPr/>
      </p:nvGrpSpPr>
      <p:grpSpPr>
        <a:xfrm>
          <a:off x="0" y="0"/>
          <a:ext cx="0" cy="0"/>
          <a:chOff x="0" y="0"/>
          <a:chExt cx="0" cy="0"/>
        </a:xfrm>
      </p:grpSpPr>
      <p:sp>
        <p:nvSpPr>
          <p:cNvPr id="154" name="Google Shape;154;p30"/>
          <p:cNvSpPr txBox="1">
            <a:spLocks noGrp="1"/>
          </p:cNvSpPr>
          <p:nvPr>
            <p:ph type="ctrTitle"/>
          </p:nvPr>
        </p:nvSpPr>
        <p:spPr>
          <a:xfrm>
            <a:off x="755575" y="771550"/>
            <a:ext cx="7632900" cy="17283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55" name="Google Shape;155;p30"/>
          <p:cNvSpPr txBox="1">
            <a:spLocks noGrp="1"/>
          </p:cNvSpPr>
          <p:nvPr>
            <p:ph type="subTitle" idx="1"/>
          </p:nvPr>
        </p:nvSpPr>
        <p:spPr>
          <a:xfrm>
            <a:off x="755575" y="2571750"/>
            <a:ext cx="6400800" cy="13143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56" name="Google Shape;156;p3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3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8" name="Google Shape;158;p3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61" name="Google Shape;161;p31"/>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2" name="Google Shape;162;p31"/>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3" name="Google Shape;163;p31"/>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4" name="Google Shape;164;p31"/>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67" name="Google Shape;167;p32"/>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8" name="Google Shape;168;p32"/>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9" name="Google Shape;169;p32"/>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0" name="Google Shape;170;p32"/>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171" name="Google Shape;171;p32"/>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1">
    <p:bg>
      <p:bgPr>
        <a:blipFill rotWithShape="1">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33"/>
          <p:cNvSpPr txBox="1">
            <a:spLocks noGrp="1"/>
          </p:cNvSpPr>
          <p:nvPr>
            <p:ph type="title"/>
          </p:nvPr>
        </p:nvSpPr>
        <p:spPr>
          <a:xfrm>
            <a:off x="457200" y="204787"/>
            <a:ext cx="3008400" cy="871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74" name="Google Shape;174;p33"/>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5" name="Google Shape;175;p33"/>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76" name="Google Shape;176;p33"/>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7" name="Google Shape;177;p33"/>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33"/>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457200" y="204786"/>
            <a:ext cx="3008400" cy="871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81" name="Google Shape;181;p34"/>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2" name="Google Shape;182;p34"/>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83" name="Google Shape;183;p3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84" name="Google Shape;184;p3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85" name="Google Shape;185;p34"/>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88" name="Google Shape;188;p35"/>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9" name="Google Shape;189;p35"/>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0" name="Google Shape;190;p35"/>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1" name="Google Shape;191;p35"/>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467543" y="1608658"/>
            <a:ext cx="7772400" cy="1021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94" name="Google Shape;194;p36"/>
          <p:cNvSpPr txBox="1">
            <a:spLocks noGrp="1"/>
          </p:cNvSpPr>
          <p:nvPr>
            <p:ph type="body" idx="1"/>
          </p:nvPr>
        </p:nvSpPr>
        <p:spPr>
          <a:xfrm>
            <a:off x="467543" y="483518"/>
            <a:ext cx="7772400" cy="11250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95" name="Google Shape;195;p36"/>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6" name="Google Shape;196;p36"/>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7" name="Google Shape;197;p36"/>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00" name="Google Shape;200;p37"/>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1" name="Google Shape;201;p3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2" name="Google Shape;202;p3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3" name="Google Shape;203;p37"/>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204" name="Google Shape;204;p37"/>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205"/>
        <p:cNvGrpSpPr/>
        <p:nvPr/>
      </p:nvGrpSpPr>
      <p:grpSpPr>
        <a:xfrm>
          <a:off x="0" y="0"/>
          <a:ext cx="0" cy="0"/>
          <a:chOff x="0" y="0"/>
          <a:chExt cx="0" cy="0"/>
        </a:xfrm>
      </p:grpSpPr>
      <p:sp>
        <p:nvSpPr>
          <p:cNvPr id="206" name="Google Shape;206;p38"/>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7" name="Google Shape;207;p38"/>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8" name="Google Shape;208;p38"/>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09"/>
        <p:cNvGrpSpPr/>
        <p:nvPr/>
      </p:nvGrpSpPr>
      <p:grpSpPr>
        <a:xfrm>
          <a:off x="0" y="0"/>
          <a:ext cx="0" cy="0"/>
          <a:chOff x="0" y="0"/>
          <a:chExt cx="0" cy="0"/>
        </a:xfrm>
      </p:grpSpPr>
      <p:sp>
        <p:nvSpPr>
          <p:cNvPr id="210" name="Google Shape;210;p39"/>
          <p:cNvSpPr txBox="1">
            <a:spLocks noGrp="1"/>
          </p:cNvSpPr>
          <p:nvPr>
            <p:ph type="body" idx="1"/>
          </p:nvPr>
        </p:nvSpPr>
        <p:spPr>
          <a:xfrm>
            <a:off x="4645026" y="1151334"/>
            <a:ext cx="4041900" cy="4797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11" name="Google Shape;211;p39"/>
          <p:cNvSpPr txBox="1">
            <a:spLocks noGrp="1"/>
          </p:cNvSpPr>
          <p:nvPr>
            <p:ph type="body" idx="2"/>
          </p:nvPr>
        </p:nvSpPr>
        <p:spPr>
          <a:xfrm>
            <a:off x="4645026" y="1631155"/>
            <a:ext cx="4041900" cy="29634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12" name="Google Shape;212;p39"/>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3" name="Google Shape;213;p39"/>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4" name="Google Shape;214;p39"/>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215" name="Google Shape;215;p39"/>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16" name="Google Shape;216;p39"/>
          <p:cNvSpPr txBox="1">
            <a:spLocks noGrp="1"/>
          </p:cNvSpPr>
          <p:nvPr>
            <p:ph type="body" idx="3"/>
          </p:nvPr>
        </p:nvSpPr>
        <p:spPr>
          <a:xfrm>
            <a:off x="323528" y="1151334"/>
            <a:ext cx="4041900" cy="4797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17" name="Google Shape;217;p39"/>
          <p:cNvSpPr txBox="1">
            <a:spLocks noGrp="1"/>
          </p:cNvSpPr>
          <p:nvPr>
            <p:ph type="body" idx="4"/>
          </p:nvPr>
        </p:nvSpPr>
        <p:spPr>
          <a:xfrm>
            <a:off x="323528" y="1631155"/>
            <a:ext cx="4041900" cy="29634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20" name="Google Shape;220;p4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1" name="Google Shape;221;p4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2" name="Google Shape;222;p4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3"/>
        <p:cNvGrpSpPr/>
        <p:nvPr/>
      </p:nvGrpSpPr>
      <p:grpSpPr>
        <a:xfrm>
          <a:off x="0" y="0"/>
          <a:ext cx="0" cy="0"/>
          <a:chOff x="0" y="0"/>
          <a:chExt cx="0" cy="0"/>
        </a:xfrm>
      </p:grpSpPr>
      <p:sp>
        <p:nvSpPr>
          <p:cNvPr id="224" name="Google Shape;224;p41"/>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5" name="Google Shape;225;p41"/>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6" name="Google Shape;226;p41"/>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7"/>
        <p:cNvGrpSpPr/>
        <p:nvPr/>
      </p:nvGrpSpPr>
      <p:grpSpPr>
        <a:xfrm>
          <a:off x="0" y="0"/>
          <a:ext cx="0" cy="0"/>
          <a:chOff x="0" y="0"/>
          <a:chExt cx="0" cy="0"/>
        </a:xfrm>
      </p:grpSpPr>
      <p:sp>
        <p:nvSpPr>
          <p:cNvPr id="228" name="Google Shape;228;p42"/>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29" name="Google Shape;229;p42"/>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0" name="Google Shape;230;p42"/>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31" name="Google Shape;231;p42"/>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2" name="Google Shape;232;p42"/>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3" name="Google Shape;233;p42"/>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4"/>
        <p:cNvGrpSpPr/>
        <p:nvPr/>
      </p:nvGrpSpPr>
      <p:grpSpPr>
        <a:xfrm>
          <a:off x="0" y="0"/>
          <a:ext cx="0" cy="0"/>
          <a:chOff x="0" y="0"/>
          <a:chExt cx="0" cy="0"/>
        </a:xfrm>
      </p:grpSpPr>
      <p:sp>
        <p:nvSpPr>
          <p:cNvPr id="235" name="Google Shape;235;p43"/>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36" name="Google Shape;236;p43"/>
          <p:cNvSpPr txBox="1">
            <a:spLocks noGrp="1"/>
          </p:cNvSpPr>
          <p:nvPr>
            <p:ph type="body" idx="1"/>
          </p:nvPr>
        </p:nvSpPr>
        <p:spPr>
          <a:xfrm rot="5400000">
            <a:off x="2703203" y="-1248009"/>
            <a:ext cx="2739900" cy="74991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7" name="Google Shape;237;p43"/>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8" name="Google Shape;238;p43"/>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9" name="Google Shape;239;p43"/>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0"/>
        <p:cNvGrpSpPr/>
        <p:nvPr/>
      </p:nvGrpSpPr>
      <p:grpSpPr>
        <a:xfrm>
          <a:off x="0" y="0"/>
          <a:ext cx="0" cy="0"/>
          <a:chOff x="0" y="0"/>
          <a:chExt cx="0" cy="0"/>
        </a:xfrm>
      </p:grpSpPr>
      <p:sp>
        <p:nvSpPr>
          <p:cNvPr id="241" name="Google Shape;241;p44"/>
          <p:cNvSpPr txBox="1">
            <a:spLocks noGrp="1"/>
          </p:cNvSpPr>
          <p:nvPr>
            <p:ph type="title"/>
          </p:nvPr>
        </p:nvSpPr>
        <p:spPr>
          <a:xfrm rot="5400000">
            <a:off x="6012599" y="771581"/>
            <a:ext cx="3291000"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2" name="Google Shape;242;p44"/>
          <p:cNvSpPr txBox="1">
            <a:spLocks noGrp="1"/>
          </p:cNvSpPr>
          <p:nvPr>
            <p:ph type="body" idx="1"/>
          </p:nvPr>
        </p:nvSpPr>
        <p:spPr>
          <a:xfrm rot="5400000">
            <a:off x="1821600" y="-1209619"/>
            <a:ext cx="3291000" cy="60198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3" name="Google Shape;243;p4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4" name="Google Shape;244;p4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5" name="Google Shape;245;p44"/>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1.jpg"/><Relationship Id="rId2" Type="http://schemas.openxmlformats.org/officeDocument/2006/relationships/slideLayout" Target="../slideLayouts/slideLayout28.xml"/><Relationship Id="rId16" Type="http://schemas.openxmlformats.org/officeDocument/2006/relationships/theme" Target="../theme/theme3.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50" name="Google Shape;150;p29"/>
          <p:cNvSpPr txBox="1">
            <a:spLocks noGrp="1"/>
          </p:cNvSpPr>
          <p:nvPr>
            <p:ph type="body" idx="1"/>
          </p:nvPr>
        </p:nvSpPr>
        <p:spPr>
          <a:xfrm>
            <a:off x="323528" y="1200150"/>
            <a:ext cx="83634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1" name="Google Shape;151;p29"/>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2" name="Google Shape;152;p29"/>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ctrTitle"/>
          </p:nvPr>
        </p:nvSpPr>
        <p:spPr>
          <a:xfrm>
            <a:off x="755575" y="771550"/>
            <a:ext cx="7632900" cy="172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0F0"/>
              </a:buClr>
              <a:buSzPts val="1400"/>
              <a:buFont typeface="Calibri"/>
              <a:buNone/>
            </a:pPr>
            <a:r>
              <a:rPr lang="en-GB" dirty="0">
                <a:latin typeface="Roboto"/>
                <a:ea typeface="Roboto"/>
                <a:cs typeface="Roboto"/>
                <a:sym typeface="Roboto"/>
              </a:rPr>
              <a:t>Workplace Health &amp; Safety</a:t>
            </a:r>
            <a:endParaRPr dirty="0">
              <a:latin typeface="Roboto"/>
              <a:ea typeface="Roboto"/>
              <a:cs typeface="Roboto"/>
              <a:sym typeface="Roboto"/>
            </a:endParaRPr>
          </a:p>
          <a:p>
            <a:pPr marL="0" marR="0" lvl="0" indent="0" algn="l" rtl="0">
              <a:lnSpc>
                <a:spcPct val="100000"/>
              </a:lnSpc>
              <a:spcBef>
                <a:spcPts val="0"/>
              </a:spcBef>
              <a:spcAft>
                <a:spcPts val="0"/>
              </a:spcAft>
              <a:buClr>
                <a:srgbClr val="00B0F0"/>
              </a:buClr>
              <a:buSzPts val="1400"/>
              <a:buFont typeface="Calibri"/>
              <a:buNone/>
            </a:pPr>
            <a:r>
              <a:rPr lang="en-GB" dirty="0">
                <a:latin typeface="Roboto"/>
                <a:ea typeface="Roboto"/>
                <a:cs typeface="Roboto"/>
                <a:sym typeface="Roboto"/>
              </a:rPr>
              <a:t>Assessment 1 - VFX</a:t>
            </a:r>
            <a:endParaRPr dirty="0">
              <a:latin typeface="Roboto"/>
              <a:ea typeface="Roboto"/>
              <a:cs typeface="Roboto"/>
              <a:sym typeface="Roboto"/>
            </a:endParaRPr>
          </a:p>
          <a:p>
            <a:pPr marL="0" marR="0" lvl="0" indent="0" algn="l" rtl="0">
              <a:lnSpc>
                <a:spcPct val="100000"/>
              </a:lnSpc>
              <a:spcBef>
                <a:spcPts val="0"/>
              </a:spcBef>
              <a:spcAft>
                <a:spcPts val="0"/>
              </a:spcAft>
              <a:buClr>
                <a:srgbClr val="00B0F0"/>
              </a:buClr>
              <a:buSzPts val="1400"/>
              <a:buFont typeface="Calibri"/>
              <a:buNone/>
            </a:pPr>
            <a:endParaRPr dirty="0">
              <a:latin typeface="Roboto"/>
              <a:ea typeface="Roboto"/>
              <a:cs typeface="Roboto"/>
              <a:sym typeface="Roboto"/>
            </a:endParaRPr>
          </a:p>
        </p:txBody>
      </p:sp>
      <p:sp>
        <p:nvSpPr>
          <p:cNvPr id="251" name="Google Shape;251;p45"/>
          <p:cNvSpPr txBox="1"/>
          <p:nvPr/>
        </p:nvSpPr>
        <p:spPr>
          <a:xfrm>
            <a:off x="755575" y="4226300"/>
            <a:ext cx="5523900"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GB" sz="1400" b="0" i="0" u="none" strike="noStrike" cap="none">
                <a:solidFill>
                  <a:srgbClr val="C0504D"/>
                </a:solidFill>
                <a:latin typeface="Roboto"/>
                <a:ea typeface="Roboto"/>
                <a:cs typeface="Roboto"/>
                <a:sym typeface="Roboto"/>
              </a:rPr>
              <a:t>DUE DATE:</a:t>
            </a:r>
            <a:endParaRPr sz="1400" b="0" i="0" u="none" strike="noStrike" cap="none">
              <a:solidFill>
                <a:srgbClr val="000000"/>
              </a:solidFill>
              <a:latin typeface="Arial"/>
              <a:ea typeface="Arial"/>
              <a:cs typeface="Arial"/>
              <a:sym typeface="Arial"/>
            </a:endParaRPr>
          </a:p>
        </p:txBody>
      </p:sp>
      <p:sp>
        <p:nvSpPr>
          <p:cNvPr id="252" name="Google Shape;252;p45"/>
          <p:cNvSpPr txBo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400">
                <a:solidFill>
                  <a:srgbClr val="92D050"/>
                </a:solidFill>
                <a:latin typeface="Roboto"/>
                <a:ea typeface="Roboto"/>
                <a:cs typeface="Roboto"/>
                <a:sym typeface="Roboto"/>
              </a:rPr>
              <a:t>Student Name</a:t>
            </a:r>
            <a:endParaRPr sz="28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GB" sz="3600" b="0" i="0" u="none" strike="noStrike" cap="none">
                <a:solidFill>
                  <a:srgbClr val="00B0F0"/>
                </a:solidFill>
                <a:latin typeface="Roboto"/>
                <a:ea typeface="Roboto"/>
                <a:cs typeface="Roboto"/>
                <a:sym typeface="Roboto"/>
              </a:rPr>
              <a:t>Introduction</a:t>
            </a:r>
            <a:endParaRPr sz="3600" b="0" i="0" u="none" strike="noStrike" cap="none">
              <a:solidFill>
                <a:srgbClr val="00B0F0"/>
              </a:solidFill>
              <a:latin typeface="Calibri"/>
              <a:ea typeface="Calibri"/>
              <a:cs typeface="Calibri"/>
              <a:sym typeface="Calibri"/>
            </a:endParaRPr>
          </a:p>
        </p:txBody>
      </p:sp>
      <p:sp>
        <p:nvSpPr>
          <p:cNvPr id="258" name="Google Shape;258;p46"/>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900" b="1" i="0" u="none" strike="noStrike" cap="none">
                <a:solidFill>
                  <a:srgbClr val="D9D9D9"/>
                </a:solidFill>
                <a:latin typeface="Roboto"/>
                <a:ea typeface="Roboto"/>
                <a:cs typeface="Roboto"/>
                <a:sym typeface="Roboto"/>
              </a:rPr>
              <a:t>Introduction:</a:t>
            </a:r>
            <a:endParaRPr sz="900" b="1" i="0" u="none" strike="noStrike" cap="none">
              <a:solidFill>
                <a:srgbClr val="D9D9D9"/>
              </a:solidFill>
              <a:latin typeface="Roboto"/>
              <a:ea typeface="Roboto"/>
              <a:cs typeface="Roboto"/>
              <a:sym typeface="Roboto"/>
            </a:endParaRPr>
          </a:p>
          <a:p>
            <a:pPr marL="0" lvl="0" indent="0" algn="l" rtl="0">
              <a:spcBef>
                <a:spcPts val="0"/>
              </a:spcBef>
              <a:spcAft>
                <a:spcPts val="0"/>
              </a:spcAft>
              <a:buClr>
                <a:srgbClr val="B7B7B7"/>
              </a:buClr>
              <a:buSzPts val="900"/>
              <a:buFont typeface="Roboto"/>
              <a:buNone/>
            </a:pPr>
            <a:r>
              <a:rPr lang="en-GB" sz="900">
                <a:solidFill>
                  <a:srgbClr val="B7B7B7"/>
                </a:solidFill>
                <a:latin typeface="Roboto"/>
                <a:ea typeface="Roboto"/>
                <a:cs typeface="Roboto"/>
                <a:sym typeface="Roboto"/>
              </a:rPr>
              <a:t>This assessment will examine the process of writing a WHS management plan for a fictional game studio, in line with the provided scenario. The provided brief is designed to collect all the evidence of competency you require for this subject. Following an alternative brief and/or presenting additional evidence of competency needs to be negotiated with your teacher.</a:t>
            </a:r>
            <a:endParaRPr sz="900">
              <a:solidFill>
                <a:srgbClr val="B7B7B7"/>
              </a:solidFill>
              <a:latin typeface="Roboto"/>
              <a:ea typeface="Roboto"/>
              <a:cs typeface="Roboto"/>
              <a:sym typeface="Roboto"/>
            </a:endParaRPr>
          </a:p>
          <a:p>
            <a:pPr marL="0" lvl="0" indent="0" algn="l" rtl="0">
              <a:spcBef>
                <a:spcPts val="0"/>
              </a:spcBef>
              <a:spcAft>
                <a:spcPts val="0"/>
              </a:spcAft>
              <a:buClr>
                <a:srgbClr val="B7B7B7"/>
              </a:buClr>
              <a:buSzPts val="900"/>
              <a:buFont typeface="Roboto"/>
              <a:buNone/>
            </a:pPr>
            <a:endParaRPr sz="900">
              <a:solidFill>
                <a:srgbClr val="B7B7B7"/>
              </a:solidFill>
              <a:latin typeface="Roboto"/>
              <a:ea typeface="Roboto"/>
              <a:cs typeface="Roboto"/>
              <a:sym typeface="Roboto"/>
            </a:endParaRPr>
          </a:p>
          <a:p>
            <a:pPr marL="0" lvl="0" indent="0" algn="l" rtl="0">
              <a:spcBef>
                <a:spcPts val="518"/>
              </a:spcBef>
              <a:spcAft>
                <a:spcPts val="0"/>
              </a:spcAft>
              <a:buClr>
                <a:srgbClr val="92D050"/>
              </a:buClr>
              <a:buSzPts val="1000"/>
              <a:buFont typeface="Arial"/>
              <a:buNone/>
            </a:pPr>
            <a:r>
              <a:rPr lang="en-GB" sz="900" b="1">
                <a:solidFill>
                  <a:srgbClr val="D9D9D9"/>
                </a:solidFill>
                <a:latin typeface="Roboto"/>
                <a:ea typeface="Roboto"/>
                <a:cs typeface="Roboto"/>
                <a:sym typeface="Roboto"/>
              </a:rPr>
              <a:t>The assessment will include:</a:t>
            </a:r>
            <a:endParaRPr sz="900" b="1">
              <a:solidFill>
                <a:srgbClr val="D9D9D9"/>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Analysing a scenario.</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Identifying WHS responsibilities.</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Conducting hazard and risk assessments.</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Implementing WHS control measures.</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Evaluating control measures.</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Planning WHS Training</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Observing and maintaining healthy work practices.</a:t>
            </a:r>
            <a:br>
              <a:rPr lang="en-GB" sz="900">
                <a:solidFill>
                  <a:srgbClr val="B7B7B7"/>
                </a:solidFill>
                <a:latin typeface="Roboto"/>
                <a:ea typeface="Roboto"/>
                <a:cs typeface="Roboto"/>
                <a:sym typeface="Roboto"/>
              </a:rPr>
            </a:br>
            <a:endParaRPr sz="900">
              <a:solidFill>
                <a:srgbClr val="B7B7B7"/>
              </a:solidFill>
              <a:latin typeface="Roboto"/>
              <a:ea typeface="Roboto"/>
              <a:cs typeface="Roboto"/>
              <a:sym typeface="Roboto"/>
            </a:endParaRPr>
          </a:p>
          <a:p>
            <a:pPr marL="0" lvl="0" indent="0" algn="l" rtl="0">
              <a:spcBef>
                <a:spcPts val="518"/>
              </a:spcBef>
              <a:spcAft>
                <a:spcPts val="0"/>
              </a:spcAft>
              <a:buClr>
                <a:schemeClr val="dk1"/>
              </a:buClr>
              <a:buSzPts val="1000"/>
              <a:buFont typeface="Arial"/>
              <a:buNone/>
            </a:pPr>
            <a:r>
              <a:rPr lang="en-GB" sz="900" b="1">
                <a:solidFill>
                  <a:srgbClr val="D9D9D9"/>
                </a:solidFill>
                <a:latin typeface="Roboto"/>
                <a:ea typeface="Roboto"/>
                <a:cs typeface="Roboto"/>
                <a:sym typeface="Roboto"/>
              </a:rPr>
              <a:t>The assessment instructions:</a:t>
            </a:r>
            <a:endParaRPr sz="900">
              <a:solidFill>
                <a:schemeClr val="dk1"/>
              </a:solidFill>
              <a:latin typeface="Roboto"/>
              <a:ea typeface="Roboto"/>
              <a:cs typeface="Roboto"/>
              <a:sym typeface="Roboto"/>
            </a:endParaRPr>
          </a:p>
          <a:p>
            <a:pPr marL="342900" lvl="0" indent="-228600" algn="l" rtl="0">
              <a:spcBef>
                <a:spcPts val="518"/>
              </a:spcBef>
              <a:spcAft>
                <a:spcPts val="0"/>
              </a:spcAft>
              <a:buClr>
                <a:srgbClr val="00B0F0"/>
              </a:buClr>
              <a:buSzPts val="900"/>
              <a:buFont typeface="Roboto"/>
              <a:buChar char="•"/>
            </a:pPr>
            <a:r>
              <a:rPr lang="en-GB" sz="900">
                <a:solidFill>
                  <a:srgbClr val="B7B7B7"/>
                </a:solidFill>
                <a:latin typeface="Roboto"/>
                <a:ea typeface="Roboto"/>
                <a:cs typeface="Roboto"/>
                <a:sym typeface="Roboto"/>
              </a:rPr>
              <a:t>All sections marked in </a:t>
            </a:r>
            <a:r>
              <a:rPr lang="en-GB" sz="900">
                <a:solidFill>
                  <a:srgbClr val="92D050"/>
                </a:solidFill>
                <a:latin typeface="Roboto"/>
                <a:ea typeface="Roboto"/>
                <a:cs typeface="Roboto"/>
                <a:sym typeface="Roboto"/>
              </a:rPr>
              <a:t>green</a:t>
            </a:r>
            <a:r>
              <a:rPr lang="en-GB" sz="900">
                <a:solidFill>
                  <a:srgbClr val="B7B7B7"/>
                </a:solidFill>
                <a:latin typeface="Roboto"/>
                <a:ea typeface="Roboto"/>
                <a:cs typeface="Roboto"/>
                <a:sym typeface="Roboto"/>
              </a:rPr>
              <a:t> must be edited/filled out by each student. Be sure to replace “Student Name” on the first slide and include your name in the document filename.</a:t>
            </a:r>
            <a:endParaRPr sz="900">
              <a:solidFill>
                <a:srgbClr val="B7B7B7"/>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47"/>
          <p:cNvPicPr preferRelativeResize="0"/>
          <p:nvPr/>
        </p:nvPicPr>
        <p:blipFill rotWithShape="1">
          <a:blip r:embed="rId3">
            <a:alphaModFix/>
          </a:blip>
          <a:srcRect l="7804" r="7821"/>
          <a:stretch/>
        </p:blipFill>
        <p:spPr>
          <a:xfrm>
            <a:off x="5167925" y="1141775"/>
            <a:ext cx="3325500" cy="2217000"/>
          </a:xfrm>
          <a:prstGeom prst="roundRect">
            <a:avLst>
              <a:gd name="adj" fmla="val 5795"/>
            </a:avLst>
          </a:prstGeom>
          <a:noFill/>
          <a:ln w="28575" cap="flat" cmpd="sng">
            <a:solidFill>
              <a:srgbClr val="00B0F0"/>
            </a:solidFill>
            <a:prstDash val="solid"/>
            <a:round/>
            <a:headEnd type="none" w="sm" len="sm"/>
            <a:tailEnd type="none" w="sm" len="sm"/>
          </a:ln>
        </p:spPr>
      </p:pic>
      <p:sp>
        <p:nvSpPr>
          <p:cNvPr id="264" name="Google Shape;264;p47"/>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GB">
                <a:latin typeface="Roboto"/>
                <a:ea typeface="Roboto"/>
                <a:cs typeface="Roboto"/>
                <a:sym typeface="Roboto"/>
              </a:rPr>
              <a:t>Scenario</a:t>
            </a:r>
            <a:r>
              <a:rPr lang="en-GB" sz="3600" b="0" i="0" u="none" strike="noStrike" cap="none">
                <a:solidFill>
                  <a:srgbClr val="00B0F0"/>
                </a:solidFill>
                <a:latin typeface="Roboto"/>
                <a:ea typeface="Roboto"/>
                <a:cs typeface="Roboto"/>
                <a:sym typeface="Roboto"/>
              </a:rPr>
              <a:t>|</a:t>
            </a:r>
            <a:r>
              <a:rPr lang="en-GB" sz="3000">
                <a:solidFill>
                  <a:srgbClr val="8CB3E3"/>
                </a:solidFill>
                <a:latin typeface="Roboto"/>
                <a:ea typeface="Roboto"/>
                <a:cs typeface="Roboto"/>
                <a:sym typeface="Roboto"/>
              </a:rPr>
              <a:t>Commercial Shoot</a:t>
            </a:r>
            <a:endParaRPr sz="3600" b="0" i="0" u="none" strike="noStrike" cap="none">
              <a:solidFill>
                <a:srgbClr val="00B0F0"/>
              </a:solidFill>
              <a:latin typeface="Calibri"/>
              <a:ea typeface="Calibri"/>
              <a:cs typeface="Calibri"/>
              <a:sym typeface="Calibri"/>
            </a:endParaRPr>
          </a:p>
        </p:txBody>
      </p:sp>
      <p:sp>
        <p:nvSpPr>
          <p:cNvPr id="265" name="Google Shape;265;p47"/>
          <p:cNvSpPr txBox="1">
            <a:spLocks noGrp="1"/>
          </p:cNvSpPr>
          <p:nvPr>
            <p:ph type="body" idx="1"/>
          </p:nvPr>
        </p:nvSpPr>
        <p:spPr>
          <a:xfrm>
            <a:off x="323525" y="1063375"/>
            <a:ext cx="4741800" cy="3632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2800"/>
              <a:buFont typeface="Arial"/>
              <a:buNone/>
            </a:pPr>
            <a:r>
              <a:rPr lang="en-GB" sz="900" b="1" i="0" u="none" strike="noStrike" cap="none">
                <a:solidFill>
                  <a:srgbClr val="D9D9D9"/>
                </a:solidFill>
                <a:latin typeface="Roboto"/>
                <a:ea typeface="Roboto"/>
                <a:cs typeface="Roboto"/>
                <a:sym typeface="Roboto"/>
              </a:rPr>
              <a:t>Overview:</a:t>
            </a:r>
            <a:endParaRPr sz="900" b="0" i="0" u="none" strike="noStrike" cap="none">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You have been hired by Catastrophic Productions PTY. LTD., as the Visual Effects Supervisor. Your first job is supervising the shoot of a Television Commercial for a cleaning products company. The client only has the budget for a 1-day shoot, so it will be hard work and a long day (including setup, shooting, and pack up).</a:t>
            </a: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lvl="0" indent="0" algn="l" rtl="0">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The Product is called O.C.D. It’s a general purpose kitchen cleaning spray, not unlike Spray’n’Wipe.</a:t>
            </a: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The ad is to be shot in the style of an action film. The actor will be running through a (CG) jungle then jump over a ravine and land in the kitchen ready to save the day by cleaning it.</a:t>
            </a: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The ravine and jungle will be composited into the shot in post. It will be shot on a dolly/crane.</a:t>
            </a: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The scene will be shot indoors on a green screen sound stage.</a:t>
            </a: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As this is a small production, there is no specific person assigned as a safety officer, so you must ensure a safe workplace for all cast and crew involved in the shot.</a:t>
            </a:r>
            <a:endParaRPr sz="900">
              <a:solidFill>
                <a:srgbClr val="B7B7B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B0F0"/>
              </a:buClr>
              <a:buSzPts val="1400"/>
              <a:buFont typeface="Calibri"/>
              <a:buNone/>
            </a:pPr>
            <a:r>
              <a:rPr lang="en-GB">
                <a:latin typeface="Roboto"/>
                <a:ea typeface="Roboto"/>
                <a:cs typeface="Roboto"/>
                <a:sym typeface="Roboto"/>
              </a:rPr>
              <a:t>Health &amp; Safety|</a:t>
            </a:r>
            <a:r>
              <a:rPr lang="en-GB" sz="3000">
                <a:solidFill>
                  <a:srgbClr val="8CB3E3"/>
                </a:solidFill>
                <a:latin typeface="Roboto"/>
                <a:ea typeface="Roboto"/>
                <a:cs typeface="Roboto"/>
                <a:sym typeface="Roboto"/>
              </a:rPr>
              <a:t>Hazard list</a:t>
            </a:r>
            <a:endParaRPr sz="3000"/>
          </a:p>
        </p:txBody>
      </p:sp>
      <p:sp>
        <p:nvSpPr>
          <p:cNvPr id="271" name="Google Shape;271;p48"/>
          <p:cNvSpPr txBox="1">
            <a:spLocks noGrp="1"/>
          </p:cNvSpPr>
          <p:nvPr>
            <p:ph type="body" idx="1"/>
          </p:nvPr>
        </p:nvSpPr>
        <p:spPr>
          <a:xfrm>
            <a:off x="361350" y="1447075"/>
            <a:ext cx="8421300" cy="333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sz="900" b="1">
                <a:solidFill>
                  <a:srgbClr val="92D050"/>
                </a:solidFill>
                <a:latin typeface="Roboto"/>
                <a:ea typeface="Roboto"/>
                <a:cs typeface="Roboto"/>
                <a:sym typeface="Roboto"/>
              </a:rPr>
              <a:t>Mechanical:</a:t>
            </a:r>
            <a:endParaRPr sz="900" b="1">
              <a:solidFill>
                <a:srgbClr val="92D050"/>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a:solidFill>
                <a:srgbClr val="92D050"/>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900" b="1">
                <a:solidFill>
                  <a:srgbClr val="92D050"/>
                </a:solidFill>
                <a:latin typeface="Roboto"/>
                <a:ea typeface="Roboto"/>
                <a:cs typeface="Roboto"/>
                <a:sym typeface="Roboto"/>
              </a:rPr>
              <a:t>Physical:</a:t>
            </a:r>
            <a:endParaRPr sz="900" b="1">
              <a:solidFill>
                <a:srgbClr val="92D050"/>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a:solidFill>
                <a:srgbClr val="92D050"/>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900" b="1">
                <a:solidFill>
                  <a:srgbClr val="92D050"/>
                </a:solidFill>
                <a:latin typeface="Roboto"/>
                <a:ea typeface="Roboto"/>
                <a:cs typeface="Roboto"/>
                <a:sym typeface="Roboto"/>
              </a:rPr>
              <a:t>Chemical:</a:t>
            </a:r>
            <a:endParaRPr sz="900" b="1">
              <a:solidFill>
                <a:srgbClr val="92D050"/>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a:solidFill>
                <a:srgbClr val="92D050"/>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900" b="1">
                <a:solidFill>
                  <a:srgbClr val="92D050"/>
                </a:solidFill>
                <a:latin typeface="Roboto"/>
                <a:ea typeface="Roboto"/>
                <a:cs typeface="Roboto"/>
                <a:sym typeface="Roboto"/>
              </a:rPr>
              <a:t>Psychological:</a:t>
            </a:r>
            <a:endParaRPr sz="900" b="1">
              <a:solidFill>
                <a:srgbClr val="92D050"/>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a:solidFill>
                <a:srgbClr val="92D050"/>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900" b="1">
                <a:solidFill>
                  <a:srgbClr val="92D050"/>
                </a:solidFill>
                <a:latin typeface="Roboto"/>
                <a:ea typeface="Roboto"/>
                <a:cs typeface="Roboto"/>
                <a:sym typeface="Roboto"/>
              </a:rPr>
              <a:t>Electrical:</a:t>
            </a:r>
            <a:endParaRPr sz="900">
              <a:solidFill>
                <a:srgbClr val="D9D9D9"/>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900">
              <a:solidFill>
                <a:srgbClr val="92D050"/>
              </a:solidFill>
              <a:latin typeface="Roboto"/>
              <a:ea typeface="Roboto"/>
              <a:cs typeface="Roboto"/>
              <a:sym typeface="Roboto"/>
            </a:endParaRPr>
          </a:p>
          <a:p>
            <a:pPr marL="0" lvl="0" indent="0" algn="l" rtl="0">
              <a:spcBef>
                <a:spcPts val="0"/>
              </a:spcBef>
              <a:spcAft>
                <a:spcPts val="0"/>
              </a:spcAft>
              <a:buClr>
                <a:srgbClr val="92D050"/>
              </a:buClr>
              <a:buSzPts val="2800"/>
              <a:buFont typeface="Arial"/>
              <a:buNone/>
            </a:pPr>
            <a:endParaRPr sz="90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90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GB" sz="900">
                <a:solidFill>
                  <a:srgbClr val="92D050"/>
                </a:solidFill>
                <a:latin typeface="Roboto"/>
                <a:ea typeface="Roboto"/>
                <a:cs typeface="Roboto"/>
                <a:sym typeface="Roboto"/>
              </a:rPr>
              <a:t> </a:t>
            </a:r>
            <a:endParaRPr sz="900">
              <a:latin typeface="Roboto"/>
              <a:ea typeface="Roboto"/>
              <a:cs typeface="Roboto"/>
              <a:sym typeface="Roboto"/>
            </a:endParaRPr>
          </a:p>
        </p:txBody>
      </p:sp>
      <p:sp>
        <p:nvSpPr>
          <p:cNvPr id="272" name="Google Shape;272;p48"/>
          <p:cNvSpPr txBox="1"/>
          <p:nvPr/>
        </p:nvSpPr>
        <p:spPr>
          <a:xfrm>
            <a:off x="351775" y="1063375"/>
            <a:ext cx="8242800" cy="383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sz="900">
                <a:solidFill>
                  <a:srgbClr val="B7B7B7"/>
                </a:solidFill>
                <a:latin typeface="Roboto"/>
                <a:ea typeface="Roboto"/>
                <a:cs typeface="Roboto"/>
                <a:sym typeface="Roboto"/>
              </a:rPr>
              <a:t>As part of a class discussion, list any potential hazards which could arise in the provided scenario.</a:t>
            </a:r>
            <a:endParaRPr sz="28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9"/>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B0F0"/>
              </a:buClr>
              <a:buSzPts val="1400"/>
              <a:buFont typeface="Calibri"/>
              <a:buNone/>
            </a:pPr>
            <a:r>
              <a:rPr lang="en-GB">
                <a:latin typeface="Roboto"/>
                <a:ea typeface="Roboto"/>
                <a:cs typeface="Roboto"/>
                <a:sym typeface="Roboto"/>
              </a:rPr>
              <a:t>Health &amp; Safety|</a:t>
            </a:r>
            <a:r>
              <a:rPr lang="en-GB" sz="3000">
                <a:solidFill>
                  <a:srgbClr val="8CB3E3"/>
                </a:solidFill>
                <a:latin typeface="Roboto"/>
                <a:ea typeface="Roboto"/>
                <a:cs typeface="Roboto"/>
                <a:sym typeface="Roboto"/>
              </a:rPr>
              <a:t>WHS Management Plan</a:t>
            </a:r>
            <a:endParaRPr sz="3000"/>
          </a:p>
        </p:txBody>
      </p:sp>
      <p:sp>
        <p:nvSpPr>
          <p:cNvPr id="278" name="Google Shape;278;p49"/>
          <p:cNvSpPr txBox="1"/>
          <p:nvPr/>
        </p:nvSpPr>
        <p:spPr>
          <a:xfrm>
            <a:off x="351775" y="1063375"/>
            <a:ext cx="8242800" cy="383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sz="900">
                <a:solidFill>
                  <a:srgbClr val="B7B7B7"/>
                </a:solidFill>
                <a:latin typeface="Roboto"/>
                <a:ea typeface="Roboto"/>
                <a:cs typeface="Roboto"/>
                <a:sym typeface="Roboto"/>
              </a:rPr>
              <a:t>Utilising the above scenario complete all sections of the provided WHS management plan.</a:t>
            </a:r>
            <a:endParaRPr sz="2800">
              <a:solidFill>
                <a:srgbClr val="FFFFFF"/>
              </a:solidFill>
              <a:latin typeface="Calibri"/>
              <a:ea typeface="Calibri"/>
              <a:cs typeface="Calibri"/>
              <a:sym typeface="Calibri"/>
            </a:endParaRPr>
          </a:p>
        </p:txBody>
      </p:sp>
      <p:pic>
        <p:nvPicPr>
          <p:cNvPr id="279" name="Google Shape;279;p49"/>
          <p:cNvPicPr preferRelativeResize="0"/>
          <p:nvPr/>
        </p:nvPicPr>
        <p:blipFill>
          <a:blip r:embed="rId3">
            <a:alphaModFix/>
          </a:blip>
          <a:stretch>
            <a:fillRect/>
          </a:stretch>
        </p:blipFill>
        <p:spPr>
          <a:xfrm>
            <a:off x="428175" y="1556100"/>
            <a:ext cx="3018600" cy="3089700"/>
          </a:xfrm>
          <a:prstGeom prst="roundRect">
            <a:avLst>
              <a:gd name="adj" fmla="val 3877"/>
            </a:avLst>
          </a:prstGeom>
          <a:noFill/>
          <a:ln w="28575" cap="flat" cmpd="sng">
            <a:solidFill>
              <a:srgbClr val="00B0F0"/>
            </a:solidFill>
            <a:prstDash val="solid"/>
            <a:round/>
            <a:headEnd type="none" w="sm" len="sm"/>
            <a:tailEnd type="none" w="sm" len="sm"/>
          </a:ln>
        </p:spPr>
      </p:pic>
      <p:pic>
        <p:nvPicPr>
          <p:cNvPr id="280" name="Google Shape;280;p49"/>
          <p:cNvPicPr preferRelativeResize="0"/>
          <p:nvPr/>
        </p:nvPicPr>
        <p:blipFill>
          <a:blip r:embed="rId4">
            <a:alphaModFix/>
          </a:blip>
          <a:stretch>
            <a:fillRect/>
          </a:stretch>
        </p:blipFill>
        <p:spPr>
          <a:xfrm>
            <a:off x="3688925" y="1556100"/>
            <a:ext cx="3018600" cy="3104700"/>
          </a:xfrm>
          <a:prstGeom prst="roundRect">
            <a:avLst>
              <a:gd name="adj" fmla="val 3997"/>
            </a:avLst>
          </a:prstGeom>
          <a:noFill/>
          <a:ln w="28575" cap="flat" cmpd="sng">
            <a:solidFill>
              <a:srgbClr val="00B0F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0"/>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GB" dirty="0">
                <a:latin typeface="Roboto"/>
                <a:ea typeface="Roboto"/>
                <a:cs typeface="Roboto"/>
                <a:sym typeface="Roboto"/>
              </a:rPr>
              <a:t>Workplace Health &amp; </a:t>
            </a:r>
            <a:r>
              <a:rPr lang="en-GB" dirty="0" err="1">
                <a:latin typeface="Roboto"/>
                <a:ea typeface="Roboto"/>
                <a:cs typeface="Roboto"/>
                <a:sym typeface="Roboto"/>
              </a:rPr>
              <a:t>Safety</a:t>
            </a:r>
            <a:r>
              <a:rPr lang="en-GB" sz="3600" b="0" i="0" u="none" strike="noStrike" cap="none" dirty="0" err="1">
                <a:solidFill>
                  <a:srgbClr val="00B0F0"/>
                </a:solidFill>
                <a:latin typeface="Roboto"/>
                <a:ea typeface="Roboto"/>
                <a:cs typeface="Roboto"/>
                <a:sym typeface="Roboto"/>
              </a:rPr>
              <a:t>|</a:t>
            </a:r>
            <a:r>
              <a:rPr lang="en-GB" sz="3000" b="0" i="0" u="none" strike="noStrike" cap="none" dirty="0" err="1">
                <a:solidFill>
                  <a:srgbClr val="8CB3E3"/>
                </a:solidFill>
                <a:latin typeface="Roboto"/>
                <a:ea typeface="Roboto"/>
                <a:cs typeface="Roboto"/>
                <a:sym typeface="Roboto"/>
              </a:rPr>
              <a:t>Submission</a:t>
            </a:r>
            <a:endParaRPr dirty="0"/>
          </a:p>
        </p:txBody>
      </p:sp>
      <p:sp>
        <p:nvSpPr>
          <p:cNvPr id="286" name="Google Shape;286;p50"/>
          <p:cNvSpPr txBox="1">
            <a:spLocks noGrp="1"/>
          </p:cNvSpPr>
          <p:nvPr>
            <p:ph type="body" idx="1"/>
          </p:nvPr>
        </p:nvSpPr>
        <p:spPr>
          <a:xfrm>
            <a:off x="869150" y="1063375"/>
            <a:ext cx="75192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US" sz="900" i="0" u="none" strike="noStrike" cap="none"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marR="0" lvl="0" indent="0" algn="l" rtl="0">
              <a:lnSpc>
                <a:spcPct val="100000"/>
              </a:lnSpc>
              <a:spcBef>
                <a:spcPts val="0"/>
              </a:spcBef>
              <a:spcAft>
                <a:spcPts val="0"/>
              </a:spcAft>
              <a:buClr>
                <a:srgbClr val="92D050"/>
              </a:buClr>
              <a:buSzPts val="2800"/>
              <a:buFont typeface="Arial"/>
              <a:buNone/>
            </a:pPr>
            <a:endParaRPr lang="en-US"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00000"/>
              </a:lnSpc>
              <a:spcBef>
                <a:spcPts val="280"/>
              </a:spcBef>
              <a:spcAft>
                <a:spcPts val="0"/>
              </a:spcAft>
              <a:buClr>
                <a:srgbClr val="92D050"/>
              </a:buClr>
              <a:buSzPts val="2800"/>
              <a:buFont typeface="Arial"/>
              <a:buNone/>
            </a:pPr>
            <a:r>
              <a:rPr lang="en-GB" sz="900" b="1" dirty="0">
                <a:solidFill>
                  <a:srgbClr val="D9D9D9"/>
                </a:solidFill>
                <a:latin typeface="Roboto"/>
                <a:ea typeface="Roboto"/>
                <a:cs typeface="Roboto"/>
                <a:sym typeface="Roboto"/>
              </a:rPr>
              <a:t>WHS Management Plan:</a:t>
            </a:r>
            <a:endParaRPr sz="900" dirty="0">
              <a:latin typeface="Roboto"/>
              <a:ea typeface="Roboto"/>
              <a:cs typeface="Roboto"/>
              <a:sym typeface="Roboto"/>
            </a:endParaRPr>
          </a:p>
          <a:p>
            <a:pPr marL="0" lvl="0" indent="0" algn="l" rtl="0">
              <a:spcBef>
                <a:spcPts val="280"/>
              </a:spcBef>
              <a:spcAft>
                <a:spcPts val="0"/>
              </a:spcAft>
              <a:buClr>
                <a:srgbClr val="92D050"/>
              </a:buClr>
              <a:buSzPts val="2800"/>
              <a:buFont typeface="Arial"/>
              <a:buNone/>
            </a:pPr>
            <a:r>
              <a:rPr lang="en-GB" sz="900" dirty="0">
                <a:solidFill>
                  <a:srgbClr val="B7B7B7"/>
                </a:solidFill>
                <a:latin typeface="Roboto"/>
                <a:ea typeface="Roboto"/>
                <a:cs typeface="Roboto"/>
                <a:sym typeface="Roboto"/>
              </a:rPr>
              <a:t>The WHS Management </a:t>
            </a:r>
          </a:p>
          <a:p>
            <a:pPr marL="0" lvl="0" indent="0" algn="l" rtl="0">
              <a:spcBef>
                <a:spcPts val="280"/>
              </a:spcBef>
              <a:spcAft>
                <a:spcPts val="0"/>
              </a:spcAft>
              <a:buClr>
                <a:srgbClr val="92D050"/>
              </a:buClr>
              <a:buSzPts val="2800"/>
              <a:buFont typeface="Arial"/>
              <a:buNone/>
            </a:pPr>
            <a:r>
              <a:rPr lang="en-GB" sz="900" dirty="0">
                <a:solidFill>
                  <a:srgbClr val="92D050"/>
                </a:solidFill>
                <a:latin typeface="Roboto"/>
                <a:ea typeface="Roboto"/>
                <a:cs typeface="Roboto"/>
                <a:sym typeface="Roboto"/>
              </a:rPr>
              <a:t>YourName_</a:t>
            </a:r>
            <a:r>
              <a:rPr lang="en-GB" sz="900" dirty="0">
                <a:solidFill>
                  <a:srgbClr val="00B0F0"/>
                </a:solidFill>
                <a:latin typeface="Roboto"/>
                <a:ea typeface="Roboto"/>
                <a:cs typeface="Roboto"/>
                <a:sym typeface="Roboto"/>
              </a:rPr>
              <a:t>HealthAndSafety_WHSManagementPlan</a:t>
            </a:r>
            <a:r>
              <a:rPr lang="en-GB" sz="900" i="0" u="none" strike="noStrike" cap="none" dirty="0">
                <a:solidFill>
                  <a:srgbClr val="00B0F0"/>
                </a:solidFill>
                <a:latin typeface="Roboto"/>
                <a:ea typeface="Roboto"/>
                <a:cs typeface="Roboto"/>
                <a:sym typeface="Roboto"/>
              </a:rPr>
              <a:t>.</a:t>
            </a:r>
            <a:r>
              <a:rPr lang="en-GB" sz="900" dirty="0">
                <a:solidFill>
                  <a:srgbClr val="00B0F0"/>
                </a:solidFill>
                <a:latin typeface="Roboto"/>
                <a:ea typeface="Roboto"/>
                <a:cs typeface="Roboto"/>
                <a:sym typeface="Roboto"/>
              </a:rPr>
              <a:t>doc</a:t>
            </a:r>
            <a:endParaRPr sz="900" b="1" dirty="0">
              <a:solidFill>
                <a:srgbClr val="D9D9D9"/>
              </a:solidFill>
              <a:latin typeface="Roboto"/>
              <a:ea typeface="Roboto"/>
              <a:cs typeface="Roboto"/>
              <a:sym typeface="Roboto"/>
            </a:endParaRPr>
          </a:p>
          <a:p>
            <a:pPr marL="0" lvl="0" indent="0" rtl="0">
              <a:spcBef>
                <a:spcPts val="280"/>
              </a:spcBef>
              <a:spcAft>
                <a:spcPts val="0"/>
              </a:spcAft>
              <a:buClr>
                <a:srgbClr val="92D050"/>
              </a:buClr>
              <a:buSzPts val="2800"/>
              <a:buFont typeface="Arial"/>
              <a:buNone/>
            </a:pPr>
            <a:r>
              <a:rPr lang="en-US" sz="900" b="1" dirty="0">
                <a:solidFill>
                  <a:srgbClr val="D9D9D9"/>
                </a:solidFill>
                <a:latin typeface="Roboto"/>
                <a:ea typeface="Roboto"/>
                <a:cs typeface="Roboto"/>
                <a:sym typeface="Roboto"/>
              </a:rPr>
              <a:t>Workbook:</a:t>
            </a:r>
            <a:endParaRPr lang="en-US" sz="900" dirty="0">
              <a:latin typeface="Roboto"/>
              <a:ea typeface="Roboto"/>
              <a:cs typeface="Roboto"/>
              <a:sym typeface="Roboto"/>
            </a:endParaRPr>
          </a:p>
          <a:p>
            <a:pPr marL="0" lvl="0" indent="0" rtl="0">
              <a:spcBef>
                <a:spcPts val="280"/>
              </a:spcBef>
              <a:spcAft>
                <a:spcPts val="0"/>
              </a:spcAft>
              <a:buClr>
                <a:srgbClr val="92D050"/>
              </a:buClr>
              <a:buSzPts val="2800"/>
              <a:buFont typeface="Arial"/>
              <a:buNone/>
            </a:pPr>
            <a:r>
              <a:rPr lang="en-US" sz="900" dirty="0">
                <a:solidFill>
                  <a:srgbClr val="B7B7B7"/>
                </a:solidFill>
                <a:latin typeface="Roboto"/>
                <a:ea typeface="Roboto"/>
                <a:cs typeface="Roboto"/>
                <a:sym typeface="Roboto"/>
              </a:rPr>
              <a:t>The assessment workbook.</a:t>
            </a:r>
            <a:endParaRPr lang="en-US" sz="900" dirty="0">
              <a:latin typeface="Roboto"/>
              <a:ea typeface="Roboto"/>
              <a:cs typeface="Roboto"/>
              <a:sym typeface="Roboto"/>
            </a:endParaRPr>
          </a:p>
          <a:p>
            <a:pPr marL="0" lvl="0" indent="0" algn="l" rtl="0">
              <a:spcBef>
                <a:spcPts val="280"/>
              </a:spcBef>
              <a:spcAft>
                <a:spcPts val="0"/>
              </a:spcAft>
              <a:buClr>
                <a:srgbClr val="92D050"/>
              </a:buClr>
              <a:buSzPts val="2800"/>
              <a:buFont typeface="Arial"/>
              <a:buNone/>
            </a:pPr>
            <a:r>
              <a:rPr lang="en-GB" sz="900" dirty="0">
                <a:solidFill>
                  <a:srgbClr val="00B0F0"/>
                </a:solidFill>
                <a:latin typeface="Roboto"/>
                <a:ea typeface="Roboto"/>
                <a:cs typeface="Roboto"/>
                <a:sym typeface="Roboto"/>
              </a:rPr>
              <a:t>2021_</a:t>
            </a:r>
            <a:r>
              <a:rPr lang="en-GB" sz="900">
                <a:solidFill>
                  <a:srgbClr val="00B0F0"/>
                </a:solidFill>
                <a:latin typeface="Roboto"/>
                <a:ea typeface="Roboto"/>
                <a:cs typeface="Roboto"/>
                <a:sym typeface="Roboto"/>
              </a:rPr>
              <a:t>HealthAndSafety_</a:t>
            </a:r>
            <a:r>
              <a:rPr lang="en-GB" sz="900">
                <a:solidFill>
                  <a:srgbClr val="92D050"/>
                </a:solidFill>
                <a:latin typeface="Roboto"/>
                <a:ea typeface="Roboto"/>
                <a:cs typeface="Roboto"/>
                <a:sym typeface="Roboto"/>
              </a:rPr>
              <a:t>YourName</a:t>
            </a:r>
            <a:r>
              <a:rPr lang="en-GB" sz="900">
                <a:solidFill>
                  <a:srgbClr val="00B0F0"/>
                </a:solidFill>
                <a:latin typeface="Roboto"/>
                <a:ea typeface="Roboto"/>
                <a:cs typeface="Roboto"/>
                <a:sym typeface="Roboto"/>
              </a:rPr>
              <a:t>.</a:t>
            </a:r>
            <a:r>
              <a:rPr lang="en-GB" sz="900" dirty="0">
                <a:solidFill>
                  <a:srgbClr val="00B0F0"/>
                </a:solidFill>
                <a:latin typeface="Roboto"/>
                <a:ea typeface="Roboto"/>
                <a:cs typeface="Roboto"/>
                <a:sym typeface="Roboto"/>
              </a:rPr>
              <a:t>pptx</a:t>
            </a:r>
            <a:endParaRPr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2400" i="0" u="none" strike="noStrike" cap="none" dirty="0">
                <a:solidFill>
                  <a:srgbClr val="00B0F0"/>
                </a:solidFill>
                <a:latin typeface="Roboto"/>
                <a:ea typeface="Roboto"/>
                <a:cs typeface="Roboto"/>
                <a:sym typeface="Roboto"/>
              </a:rPr>
              <a:t> </a:t>
            </a:r>
            <a:endParaRPr dirty="0">
              <a:latin typeface="Roboto"/>
              <a:ea typeface="Roboto"/>
              <a:cs typeface="Roboto"/>
              <a:sym typeface="Roboto"/>
            </a:endParaRPr>
          </a:p>
        </p:txBody>
      </p:sp>
      <p:sp>
        <p:nvSpPr>
          <p:cNvPr id="287" name="Google Shape;287;p50"/>
          <p:cNvSpPr txBox="1"/>
          <p:nvPr/>
        </p:nvSpPr>
        <p:spPr>
          <a:xfrm>
            <a:off x="471725" y="1611175"/>
            <a:ext cx="309000" cy="294300"/>
          </a:xfrm>
          <a:prstGeom prst="rect">
            <a:avLst/>
          </a:prstGeom>
          <a:solidFill>
            <a:srgbClr val="EFEFEF"/>
          </a:solid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1F497D"/>
              </a:solidFill>
              <a:latin typeface="Roboto"/>
              <a:ea typeface="Roboto"/>
              <a:cs typeface="Roboto"/>
              <a:sym typeface="Roboto"/>
            </a:endParaRPr>
          </a:p>
        </p:txBody>
      </p:sp>
      <p:sp>
        <p:nvSpPr>
          <p:cNvPr id="288" name="Google Shape;288;p50"/>
          <p:cNvSpPr txBox="1"/>
          <p:nvPr/>
        </p:nvSpPr>
        <p:spPr>
          <a:xfrm>
            <a:off x="471725" y="2124025"/>
            <a:ext cx="309000" cy="294300"/>
          </a:xfrm>
          <a:prstGeom prst="rect">
            <a:avLst/>
          </a:prstGeom>
          <a:solidFill>
            <a:srgbClr val="EFEFEF"/>
          </a:solid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1F497D"/>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Props1.xml><?xml version="1.0" encoding="utf-8"?>
<ds:datastoreItem xmlns:ds="http://schemas.openxmlformats.org/officeDocument/2006/customXml" ds:itemID="{8E35BA47-BA91-4850-803D-7C4919EF63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35902E-9795-45B5-9194-4CF0426519DB}">
  <ds:schemaRefs>
    <ds:schemaRef ds:uri="http://schemas.microsoft.com/sharepoint/v3/contenttype/forms"/>
  </ds:schemaRefs>
</ds:datastoreItem>
</file>

<file path=customXml/itemProps3.xml><?xml version="1.0" encoding="utf-8"?>
<ds:datastoreItem xmlns:ds="http://schemas.openxmlformats.org/officeDocument/2006/customXml" ds:itemID="{0FB9CC8F-3CB3-4E59-9C9C-8119079C4246}">
  <ds:schemaRefs>
    <ds:schemaRef ds:uri="http://schemas.microsoft.com/office/2006/documentManagement/types"/>
    <ds:schemaRef ds:uri="4ba0a89f-8d28-45b8-8c8a-cf56563c9d8a"/>
    <ds:schemaRef ds:uri="http://purl.org/dc/terms/"/>
    <ds:schemaRef ds:uri="http://www.w3.org/XML/1998/namespace"/>
    <ds:schemaRef ds:uri="http://schemas.microsoft.com/office/infopath/2007/PartnerControls"/>
    <ds:schemaRef ds:uri="http://purl.org/dc/dcmitype/"/>
    <ds:schemaRef ds:uri="http://schemas.microsoft.com/office/2006/metadata/properties"/>
    <ds:schemaRef ds:uri="6ac566f0-206d-4bc5-bcec-ce830458d3f1"/>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TotalTime>
  <Words>479</Words>
  <Application>Microsoft Office PowerPoint</Application>
  <PresentationFormat>On-screen Show (16:9)</PresentationFormat>
  <Paragraphs>59</Paragraphs>
  <Slides>6</Slides>
  <Notes>6</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vt:i4>
      </vt:variant>
    </vt:vector>
  </HeadingPairs>
  <TitlesOfParts>
    <vt:vector size="12" baseType="lpstr">
      <vt:lpstr>Calibri</vt:lpstr>
      <vt:lpstr>Arial</vt:lpstr>
      <vt:lpstr>Roboto</vt:lpstr>
      <vt:lpstr>Simple Light</vt:lpstr>
      <vt:lpstr>Office Theme1</vt:lpstr>
      <vt:lpstr>Office Theme1</vt:lpstr>
      <vt:lpstr>Workplace Health &amp; Safety Assessment 1 - VFX </vt:lpstr>
      <vt:lpstr>Introduction</vt:lpstr>
      <vt:lpstr>Scenario|Commercial Shoot</vt:lpstr>
      <vt:lpstr>Health &amp; Safety|Hazard list</vt:lpstr>
      <vt:lpstr>Health &amp; Safety|WHS Management Plan</vt:lpstr>
      <vt:lpstr>Workplace Health &amp; Safety|Submission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Health &amp; Safety Assessment 1 - VFX </dc:title>
  <cp:lastModifiedBy>Dan Miller</cp:lastModifiedBy>
  <cp:revision>1</cp:revision>
  <dcterms:modified xsi:type="dcterms:W3CDTF">2020-11-25T02:42:45Z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ies>
</file>