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5" autoAdjust="0"/>
    <p:restoredTop sz="94660"/>
  </p:normalViewPr>
  <p:slideViewPr>
    <p:cSldViewPr snapToGrid="0">
      <p:cViewPr varScale="1">
        <p:scale>
          <a:sx n="143" d="100"/>
          <a:sy n="143" d="100"/>
        </p:scale>
        <p:origin x="125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8" Type="http://schemas.openxmlformats.org/officeDocument/2006/relationships/hyperlink" Target="https://visualstudio.microsoft.com/vs/pricing/#tab-b8953f16f0b68f60f18" TargetMode="External"/><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3110966011"/>
              </p:ext>
            </p:extLst>
          </p:nvPr>
        </p:nvGraphicFramePr>
        <p:xfrm>
          <a:off x="454725" y="2571750"/>
          <a:ext cx="7875675" cy="20877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Work Ethic,  Critical Thinking,</a:t>
                      </a:r>
                      <a:r>
                        <a:rPr lang="en-AU" sz="900" i="0" u="none" strike="noStrike" cap="none" dirty="0">
                          <a:solidFill>
                            <a:srgbClr val="92D050"/>
                          </a:solidFill>
                          <a:latin typeface="Roboto"/>
                          <a:ea typeface="Roboto"/>
                          <a:cs typeface="Roboto"/>
                          <a:sym typeface="Roboto"/>
                        </a:rPr>
                        <a:t> Adaptability,</a:t>
                      </a:r>
                      <a:r>
                        <a:rPr lang="en-AU" sz="900" dirty="0">
                          <a:solidFill>
                            <a:srgbClr val="92D050"/>
                          </a:solidFill>
                          <a:latin typeface="Roboto"/>
                          <a:ea typeface="Roboto"/>
                          <a:cs typeface="Roboto"/>
                          <a:sym typeface="Roboto"/>
                        </a:rPr>
                        <a:t> Decision Making, Motivated, </a:t>
                      </a:r>
                      <a:r>
                        <a:rPr lang="en-AU" sz="900" i="0" u="none" strike="noStrike" cap="none" dirty="0">
                          <a:solidFill>
                            <a:srgbClr val="92D050"/>
                          </a:solidFill>
                          <a:latin typeface="Roboto"/>
                          <a:ea typeface="Roboto"/>
                          <a:cs typeface="Roboto"/>
                          <a:sym typeface="Roboto"/>
                        </a:rPr>
                        <a:t>Networking, </a:t>
                      </a:r>
                      <a:r>
                        <a:rPr lang="en-AU" sz="900" dirty="0">
                          <a:solidFill>
                            <a:srgbClr val="92D050"/>
                          </a:solidFill>
                          <a:latin typeface="Roboto"/>
                          <a:ea typeface="Roboto"/>
                          <a:cs typeface="Roboto"/>
                          <a:sym typeface="Roboto"/>
                        </a:rPr>
                        <a:t>Initiative,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 C++</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01258810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739" cy="1455822"/>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0" y="2299882"/>
            <a:ext cx="868727" cy="149055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62160952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Rubik’s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Minecraft Redstone.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like coding but in a 3D gridded space, and the way that things interact means you need to space it out, but the more spaced out it is the slower it is, so finding the balance between compacting something and making it function can be difficult. The way that things interact also allows for lots of different ways of doing one thing, so finding the most optimal for what you’re building can also be a challenge.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86E88162-B890-4841-AC8A-D55857DB1797}"/>
              </a:ext>
            </a:extLst>
          </p:cNvPr>
          <p:cNvSpPr txBox="1"/>
          <p:nvPr/>
        </p:nvSpPr>
        <p:spPr>
          <a:xfrm>
            <a:off x="454726" y="4271853"/>
            <a:ext cx="7731676" cy="646331"/>
          </a:xfrm>
          <a:prstGeom prst="rect">
            <a:avLst/>
          </a:prstGeom>
          <a:noFill/>
        </p:spPr>
        <p:txBody>
          <a:bodyPr wrap="square" rtlCol="0">
            <a:spAutoFit/>
          </a:bodyPr>
          <a:lstStyle/>
          <a:p>
            <a:r>
              <a:rPr lang="en-US" sz="900" dirty="0">
                <a:solidFill>
                  <a:srgbClr val="B7B7B7"/>
                </a:solidFill>
                <a:latin typeface="Roboto"/>
                <a:ea typeface="Roboto"/>
                <a:cs typeface="Roboto"/>
                <a:sym typeface="Roboto"/>
              </a:rPr>
              <a:t>Rubik’s cubes are easy because all you have to do is remember patterns and what algorithm to apply to that pattern.</a:t>
            </a:r>
          </a:p>
          <a:p>
            <a:r>
              <a:rPr lang="en-US" sz="900" dirty="0">
                <a:solidFill>
                  <a:srgbClr val="B7B7B7"/>
                </a:solidFill>
                <a:latin typeface="Roboto"/>
                <a:ea typeface="Roboto"/>
                <a:sym typeface="Roboto"/>
              </a:rPr>
              <a:t>Minecraft Redstone is hard because if something goes wrong, there’s no debug, so you have to manually go through and find what’s broken, space is also an issue, the more spaced out something is the longer it takes to run through, so you have to compact it as much as possible, but the way different Redstone components interact means different parts have to be spaced.</a:t>
            </a:r>
            <a:endParaRPr lang="en-AU" dirty="0"/>
          </a:p>
        </p:txBody>
      </p:sp>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991739479"/>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 Development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QT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UE4</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Unreal</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Graphics Programming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Networking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Architecture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9F8270A-0586-4C9A-A3CE-AB474C6FFA6E}"/>
              </a:ext>
            </a:extLst>
          </p:cNvPr>
          <p:cNvPicPr>
            <a:picLocks noChangeAspect="1"/>
          </p:cNvPicPr>
          <p:nvPr/>
        </p:nvPicPr>
        <p:blipFill>
          <a:blip r:embed="rId5"/>
          <a:stretch>
            <a:fillRect/>
          </a:stretch>
        </p:blipFill>
        <p:spPr>
          <a:xfrm>
            <a:off x="485002" y="2298508"/>
            <a:ext cx="1390136" cy="1698558"/>
          </a:xfrm>
          <a:prstGeom prst="rect">
            <a:avLst/>
          </a:prstGeom>
        </p:spPr>
      </p:pic>
      <p:pic>
        <p:nvPicPr>
          <p:cNvPr id="5" name="Picture 4">
            <a:extLst>
              <a:ext uri="{FF2B5EF4-FFF2-40B4-BE49-F238E27FC236}">
                <a16:creationId xmlns:a16="http://schemas.microsoft.com/office/drawing/2014/main" id="{B018302B-4D6F-4DC4-958E-511477797A26}"/>
              </a:ext>
            </a:extLst>
          </p:cNvPr>
          <p:cNvPicPr>
            <a:picLocks noChangeAspect="1"/>
          </p:cNvPicPr>
          <p:nvPr/>
        </p:nvPicPr>
        <p:blipFill>
          <a:blip r:embed="rId6"/>
          <a:stretch>
            <a:fillRect/>
          </a:stretch>
        </p:blipFill>
        <p:spPr>
          <a:xfrm>
            <a:off x="4383357" y="2298507"/>
            <a:ext cx="1174094" cy="1704455"/>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 | </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1067805344"/>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https://www.chaostheorygames.com/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Mode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https://mode-games.com/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 Simplified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https://logicsimplified.com/newgames/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01884612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https://bethesda.net/en/dashboard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Bungie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https://www.bungie.net/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Valve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https://www.valvesoftware.com/en/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 | </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969131597"/>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Maya, Adobe Creative Suite, and 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14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they produce games: Set objectives, Plan, Development, Supporting Growth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Create Engine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420+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Havok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Behavior</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is a tool used to blend between animations seamlessly.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 upgraded version of Radiant AI to allow NPCs to react and interact with the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1 | </a:t>
            </a:r>
            <a:r>
              <a:rPr lang="en-AU" sz="3000" dirty="0">
                <a:solidFill>
                  <a:srgbClr val="8CB3E3"/>
                </a:solidFill>
                <a:latin typeface="Roboto"/>
                <a:ea typeface="Roboto"/>
                <a:cs typeface="Roboto"/>
                <a:sym typeface="Roboto"/>
              </a:rPr>
              <a:t>Personal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339740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16</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1 | </a:t>
            </a:r>
            <a:r>
              <a:rPr lang="en-AU" dirty="0">
                <a:solidFill>
                  <a:srgbClr val="8CB3E3"/>
                </a:solidFill>
                <a:latin typeface="Roboto"/>
                <a:ea typeface="Roboto"/>
                <a:sym typeface="Roboto"/>
              </a:rPr>
              <a:t>Personal </a:t>
            </a:r>
            <a:r>
              <a:rPr lang="en-AU" dirty="0">
                <a:solidFill>
                  <a:srgbClr val="8CB3E3"/>
                </a:solidFill>
                <a:latin typeface="Roboto"/>
                <a:ea typeface="Roboto"/>
                <a:cs typeface="Roboto"/>
                <a:sym typeface="Roboto"/>
              </a:rPr>
              <a:t>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28400529"/>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friends on discord who code and do art, I’m also in a small public art sever.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Network on social games like </a:t>
                      </a:r>
                      <a:r>
                        <a:rPr lang="en-AU" sz="900" i="0" u="none" strike="noStrike" cap="none" dirty="0" err="1">
                          <a:solidFill>
                            <a:srgbClr val="92D050"/>
                          </a:solidFill>
                          <a:latin typeface="Roboto"/>
                          <a:ea typeface="Roboto"/>
                          <a:cs typeface="Roboto"/>
                          <a:sym typeface="Roboto"/>
                        </a:rPr>
                        <a:t>VRChat</a:t>
                      </a:r>
                      <a:r>
                        <a:rPr lang="en-AU" sz="900" i="0" u="none" strike="noStrike" cap="none" dirty="0">
                          <a:solidFill>
                            <a:srgbClr val="92D050"/>
                          </a:solidFill>
                          <a:latin typeface="Roboto"/>
                          <a:ea typeface="Roboto"/>
                          <a:cs typeface="Roboto"/>
                          <a:sym typeface="Roboto"/>
                        </a:rPr>
                        <a:t> and in discord servers I’m 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2 | </a:t>
            </a:r>
            <a:r>
              <a:rPr lang="en-AU" sz="3000" dirty="0">
                <a:solidFill>
                  <a:srgbClr val="8CB3E3"/>
                </a:solidFill>
                <a:latin typeface="Roboto"/>
                <a:ea typeface="Roboto"/>
                <a:cs typeface="Roboto"/>
                <a:sym typeface="Roboto"/>
              </a:rPr>
              <a:t>Community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community could offer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6173047"/>
              </p:ext>
            </p:extLst>
          </p:nvPr>
        </p:nvGraphicFramePr>
        <p:xfrm>
          <a:off x="454725" y="2887203"/>
          <a:ext cx="7904475" cy="158487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This community offers networking and keeping up to date with what’s happening within the region, answering questions, interaction with like minded people who are passionate about coding, and feedback.</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https://www.meetup.com/en-AU/Newcastle-Coders-Group/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I’m in a steam group that has a discord server for gamers that live in my area, they can help with feed back, answering questions, and possibly 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https://steamcommunity.com/groups/newygamer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2 | </a:t>
            </a:r>
            <a:r>
              <a:rPr lang="en-AU" dirty="0">
                <a:solidFill>
                  <a:srgbClr val="8CB3E3"/>
                </a:solidFill>
                <a:latin typeface="Roboto"/>
                <a:ea typeface="Roboto"/>
                <a:cs typeface="Roboto"/>
                <a:sym typeface="Roboto"/>
              </a:rPr>
              <a:t>Community 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13407191"/>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$130 - $240</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~$200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$330 - $1000</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$1065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2997516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There are representatives from large development companies and other small indie developers, these people are good for networking. There’s tech demos so you can see and test new up coming technology and systems. If you have a game you would like to show off, you can and get feedback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524558876"/>
              </p:ext>
            </p:extLst>
          </p:nvPr>
        </p:nvGraphicFramePr>
        <p:xfrm>
          <a:off x="454724" y="2887203"/>
          <a:ext cx="8070075" cy="208779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92879">
                  <a:extLst>
                    <a:ext uri="{9D8B030D-6E8A-4147-A177-3AD203B41FA5}">
                      <a16:colId xmlns:a16="http://schemas.microsoft.com/office/drawing/2014/main" val="3238216583"/>
                    </a:ext>
                  </a:extLst>
                </a:gridCol>
                <a:gridCol w="2423274">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r>
                        <a:rPr lang="en-AU" sz="900" i="0" u="none" strike="noStrike" cap="none" dirty="0">
                          <a:solidFill>
                            <a:srgbClr val="92D050"/>
                          </a:solidFill>
                          <a:latin typeface="Roboto"/>
                          <a:ea typeface="Roboto"/>
                          <a:cs typeface="Roboto"/>
                          <a:sym typeface="Roboto"/>
                        </a:rPr>
                        <a:t> focuses on all aspects of game development, it has daily news posts, community discussion, developer game </a:t>
                      </a:r>
                      <a:r>
                        <a:rPr lang="en-AU" sz="900" i="0" u="none" strike="noStrike" cap="none" dirty="0" err="1">
                          <a:solidFill>
                            <a:srgbClr val="92D050"/>
                          </a:solidFill>
                          <a:latin typeface="Roboto"/>
                          <a:ea typeface="Roboto"/>
                          <a:cs typeface="Roboto"/>
                          <a:sym typeface="Roboto"/>
                        </a:rPr>
                        <a:t>postmortems</a:t>
                      </a:r>
                      <a:r>
                        <a:rPr lang="en-AU" sz="900" i="0" u="none" strike="noStrike" cap="none" dirty="0">
                          <a:solidFill>
                            <a:srgbClr val="92D050"/>
                          </a:solidFill>
                          <a:latin typeface="Roboto"/>
                          <a:ea typeface="Roboto"/>
                          <a:cs typeface="Roboto"/>
                          <a:sym typeface="Roboto"/>
                        </a:rPr>
                        <a:t> and critical essays, job recruitment ads, and user applications for contracted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developers post updates, and information on their games, users can leave reviews of games, and articles are written by users about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https://www.gameinformer.com/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Informer’s articles are centred around game and game related 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site is centred around games and has a strong reputation on having trustworthy reviews.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805671339"/>
              </p:ext>
            </p:extLst>
          </p:nvPr>
        </p:nvGraphicFramePr>
        <p:xfrm>
          <a:off x="454725" y="2177755"/>
          <a:ext cx="8070075" cy="236211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88323">
                  <a:extLst>
                    <a:ext uri="{9D8B030D-6E8A-4147-A177-3AD203B41FA5}">
                      <a16:colId xmlns:a16="http://schemas.microsoft.com/office/drawing/2014/main" val="3238216583"/>
                    </a:ext>
                  </a:extLst>
                </a:gridCol>
                <a:gridCol w="222783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dirty="0">
                          <a:solidFill>
                            <a:schemeClr val="bg1"/>
                          </a:solidFill>
                        </a:rPr>
                        <a:t>Skill / Tool set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Coding / 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https://docs.microsoft.com/en-us/visualstudio/windows/?view=vs-2019&amp;preserve-view=true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Microsoft Visual Studio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Guidance on how to install and setup, tutorials on how to use Visual Studio, documentation on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the official site and documentation for the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3D Modelling / 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https://docs.blender.org/manual/en/dev/</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Blender manual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Shows how to use user interface, editors, modelling, sculpting, animation and rigging, physics, rendering, and many more.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It’s the official site and documentation for the software, and goes into great depth.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143678435"/>
              </p:ext>
            </p:extLst>
          </p:nvPr>
        </p:nvGraphicFramePr>
        <p:xfrm>
          <a:off x="454725" y="2251761"/>
          <a:ext cx="7737703" cy="106674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Virtual Reality</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Composed of a headset you wear on your head and controllers you hold in your hands that track your head and hand movement to be mirrored in game which is displayed through the headset.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Having a VR headset.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Making VR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795063207"/>
              </p:ext>
            </p:extLst>
          </p:nvPr>
        </p:nvGraphicFramePr>
        <p:xfrm>
          <a:off x="454725" y="2410199"/>
          <a:ext cx="7559722" cy="253573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Pro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https://store.unity.com/products/unity-pro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Enterprise / VS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hlinkClick r:id="rId8"/>
                        </a:rPr>
                        <a:t>https://visualstudio.microsoft.com/vs/pricing/#tab-b8953f16f0b68f60f18</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https://code.visualstudio.com/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$250 /</a:t>
                      </a:r>
                      <a:r>
                        <a:rPr lang="en-AU" sz="900" i="0" u="none" strike="noStrike" cap="none" dirty="0" err="1">
                          <a:solidFill>
                            <a:srgbClr val="92D050"/>
                          </a:solidFill>
                          <a:latin typeface="Roboto"/>
                          <a:ea typeface="Roboto"/>
                          <a:cs typeface="Roboto"/>
                          <a:sym typeface="Roboto"/>
                        </a:rPr>
                        <a:t>mo</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https://www.blender.org/download/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Krita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https://krita.org/en/#:~:text=Krita%20is%20a%20professional%20FREE,affordable%20art%20tools%20for%20everyone.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875404119"/>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Answers</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$32/hr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 the US the average salary for a freelance 3D artist working 38 hour weeks is ~$65,000, assuming this figure is similar here that roughly equates to $32/hr.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Find and list</a:t>
            </a:r>
            <a:endParaRPr dirty="0"/>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3518033400"/>
              </p:ext>
            </p:extLst>
          </p:nvPr>
        </p:nvGraphicFramePr>
        <p:xfrm>
          <a:off x="454724" y="2887203"/>
          <a:ext cx="8070075" cy="172203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is a job posting and seeking site that operates in 18 countries around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was founded in 1997 and has millions of users posting and seeking jobs worldwide with exposure to 2.9 billion people.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https://au.indeed.com/?from=gnav-homepage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is a job posting and seeking site that operates in 63 countries worldwide.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was founded in 2004 and is the most popular job site in the world with over 250 million unique visitors every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3200321"/>
              </p:ext>
            </p:extLst>
          </p:nvPr>
        </p:nvGraphicFramePr>
        <p:xfrm>
          <a:off x="454725" y="2011306"/>
          <a:ext cx="7904475" cy="3078300"/>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Redstone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1912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1352</TotalTime>
  <Words>4911</Words>
  <Application>Microsoft Office PowerPoint</Application>
  <PresentationFormat>On-screen Show (16:9)</PresentationFormat>
  <Paragraphs>619</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Roboto</vt:lpstr>
      <vt:lpstr>Arial</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 | Studio list</vt:lpstr>
      <vt:lpstr>Studio | Studio review</vt:lpstr>
      <vt:lpstr>Network 1 | Personal close</vt:lpstr>
      <vt:lpstr>Network 1 | Personal Extended</vt:lpstr>
      <vt:lpstr>Network 2 | Community close</vt:lpstr>
      <vt:lpstr>Network 2 | Community Extended</vt:lpstr>
      <vt:lpstr>Information | Sources News</vt:lpstr>
      <vt:lpstr>Information | Sources Skills and tools</vt:lpstr>
      <vt:lpstr>Information | Future</vt:lpstr>
      <vt:lpstr>Financial | Costs</vt:lpstr>
      <vt:lpstr>Financial | Hourly rate</vt:lpstr>
      <vt:lpstr>Job Adverts | Find and list</vt:lpstr>
      <vt:lpstr>Job Adverts | 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cp:lastModifiedBy>
  <cp:revision>85</cp:revision>
  <dcterms:modified xsi:type="dcterms:W3CDTF">2021-04-30T03:15:10Z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