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0" r:id="rId6"/>
    <p:sldId id="266" r:id="rId7"/>
    <p:sldId id="264" r:id="rId8"/>
    <p:sldId id="267" r:id="rId9"/>
    <p:sldId id="265" r:id="rId10"/>
    <p:sldId id="259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i9ezVY9wK8EWiofeVcoWX4Xga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CF5C7AFA-5B3D-91CA-864E-3B4318A8C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F6C58B74-D956-F149-8225-119A2B5746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0968FC82-5BE4-DAAB-D439-D71B0D164D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9041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755231BA-0B04-8094-BA6A-085701AEB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>
            <a:extLst>
              <a:ext uri="{FF2B5EF4-FFF2-40B4-BE49-F238E27FC236}">
                <a16:creationId xmlns:a16="http://schemas.microsoft.com/office/drawing/2014/main" id="{EDBE0A91-11E1-16F5-315E-C0014FADAD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>
            <a:extLst>
              <a:ext uri="{FF2B5EF4-FFF2-40B4-BE49-F238E27FC236}">
                <a16:creationId xmlns:a16="http://schemas.microsoft.com/office/drawing/2014/main" id="{421FCFED-8841-3DCB-1A02-F2B786BAE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4817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A7429B4C-E273-4E88-5C3F-64EBA5EB1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>
            <a:extLst>
              <a:ext uri="{FF2B5EF4-FFF2-40B4-BE49-F238E27FC236}">
                <a16:creationId xmlns:a16="http://schemas.microsoft.com/office/drawing/2014/main" id="{9D57B834-DDC4-87FE-FF4B-43A1E91082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>
            <a:extLst>
              <a:ext uri="{FF2B5EF4-FFF2-40B4-BE49-F238E27FC236}">
                <a16:creationId xmlns:a16="http://schemas.microsoft.com/office/drawing/2014/main" id="{3E8D611E-1B52-9F98-9368-F895D37487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1873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AD88E0FF-5FDD-11FA-DDC6-8F520347F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>
            <a:extLst>
              <a:ext uri="{FF2B5EF4-FFF2-40B4-BE49-F238E27FC236}">
                <a16:creationId xmlns:a16="http://schemas.microsoft.com/office/drawing/2014/main" id="{5E50DB48-A64C-7459-5712-7CFC010829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>
            <a:extLst>
              <a:ext uri="{FF2B5EF4-FFF2-40B4-BE49-F238E27FC236}">
                <a16:creationId xmlns:a16="http://schemas.microsoft.com/office/drawing/2014/main" id="{655F8D0A-532A-CB5F-9C04-A36A4D3BB0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2468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007DEF40-166A-00EB-C8E1-BE888C5BA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98E7908A-4327-5F23-75A0-3C1F0D7193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F6912F89-0C5E-C41C-4F1B-65FB6CC87E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596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" name="Google Shape;1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277419" y="1772592"/>
            <a:ext cx="5458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 flipH="1">
            <a:off x="0" y="5486400"/>
            <a:ext cx="2672863" cy="1371600"/>
          </a:xfrm>
          <a:custGeom>
            <a:avLst/>
            <a:gdLst/>
            <a:ahLst/>
            <a:cxnLst/>
            <a:rect l="l" t="t" r="r" b="b"/>
            <a:pathLst>
              <a:path w="2672863" h="1371600" extrusionOk="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361969" y="3228898"/>
            <a:ext cx="9468062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Name :  </a:t>
            </a:r>
            <a:r>
              <a:rPr lang="en-US" sz="3900" b="1" dirty="0" err="1">
                <a:solidFill>
                  <a:schemeClr val="accent1"/>
                </a:solidFill>
                <a:latin typeface="Arial Black" panose="020B0A04020102020204" pitchFamily="34" charset="0"/>
                <a:ea typeface="Calibri"/>
                <a:cs typeface="Calibri"/>
                <a:sym typeface="Calibri"/>
              </a:rPr>
              <a:t>HexaZen</a:t>
            </a:r>
            <a:r>
              <a:rPr lang="en-US" sz="39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Theme: Healthcare / Health-Tech </a:t>
            </a:r>
          </a:p>
          <a:p>
            <a:pPr algn="ctr"/>
            <a:endParaRPr lang="en-US" sz="2400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Problem Statement: HCS05: Build an AI-based voice assistant for elderly care. </a:t>
            </a:r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1143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615" y="291477"/>
            <a:ext cx="6810173" cy="1350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9516" y="383617"/>
            <a:ext cx="2781941" cy="1166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1012506" y="797735"/>
            <a:ext cx="9762334" cy="488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sz="2500" b="1" i="1" u="sng" dirty="0">
                <a:solidFill>
                  <a:srgbClr val="FF0000"/>
                </a:solidFill>
              </a:rPr>
              <a:t>Future Improvements &amp; 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Future Improvements</a:t>
            </a:r>
            <a:r>
              <a:rPr lang="en-US" sz="17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/>
              <a:t>Telemedicine Integration</a:t>
            </a:r>
            <a:r>
              <a:rPr lang="en-US" sz="1700" dirty="0"/>
              <a:t>: Users can schedule virtual consultations with doctors.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/>
              <a:t>Dietary Tracking</a:t>
            </a:r>
            <a:r>
              <a:rPr lang="en-US" sz="1700" dirty="0"/>
              <a:t>: Integration of personalized diet plans and nutritional advice.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/>
              <a:t>Advanced AI Insights</a:t>
            </a:r>
            <a:r>
              <a:rPr lang="en-US" sz="1700" dirty="0"/>
              <a:t>: Further enhance the AI to provide real-time health recommendations based on medical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Conclusion</a:t>
            </a:r>
            <a:r>
              <a:rPr lang="en-US" sz="1700" dirty="0"/>
              <a:t>: Pulse Healthcare is designed to improve the lives of users by offering an intelligent and holistic platform for managing health. With AI-powered scheduling, medication tracking, and mental wellness features, it aims to provide an all-in-one solution for healthcare management. As the application grows, future updates will provide even more personalized and interactive services.</a:t>
            </a:r>
          </a:p>
        </p:txBody>
      </p:sp>
      <p:pic>
        <p:nvPicPr>
          <p:cNvPr id="121" name="Google Shape;121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6415" y="88561"/>
            <a:ext cx="1681607" cy="1113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Thanks </a:t>
            </a:r>
            <a:endParaRPr dirty="0"/>
          </a:p>
        </p:txBody>
      </p:sp>
      <p:pic>
        <p:nvPicPr>
          <p:cNvPr id="156" name="Google Shape;156;p7" descr="Lik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 extrusionOk="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57" name="Google Shape;157;p7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8" name="Google Shape;158;p7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Detail  </a:t>
            </a:r>
            <a:endParaRPr dirty="0"/>
          </a:p>
        </p:txBody>
      </p:sp>
      <p:sp>
        <p:nvSpPr>
          <p:cNvPr id="98" name="Google Shape;98;p2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dirty="0"/>
              <a:t>Name of Team leader : Arvind Kumar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dirty="0"/>
              <a:t>Name of Team Members : </a:t>
            </a:r>
          </a:p>
          <a:p>
            <a:pPr lvl="1" indent="-457200">
              <a:spcBef>
                <a:spcPts val="1000"/>
              </a:spcBef>
              <a:buSzPts val="1100"/>
            </a:pPr>
            <a:r>
              <a:rPr lang="en-US" sz="2800" dirty="0"/>
              <a:t>Chetan Sagar</a:t>
            </a:r>
          </a:p>
          <a:p>
            <a:pPr lvl="1" indent="-457200">
              <a:spcBef>
                <a:spcPts val="1000"/>
              </a:spcBef>
              <a:buSzPts val="1100"/>
            </a:pPr>
            <a:r>
              <a:rPr lang="en-US" sz="2800" dirty="0" err="1"/>
              <a:t>Aneek</a:t>
            </a:r>
            <a:r>
              <a:rPr lang="en-US" sz="2800" dirty="0"/>
              <a:t> Raj</a:t>
            </a:r>
          </a:p>
          <a:p>
            <a:pPr lvl="1" indent="-457200">
              <a:spcBef>
                <a:spcPts val="1000"/>
              </a:spcBef>
              <a:buSzPts val="1100"/>
            </a:pPr>
            <a:r>
              <a:rPr lang="en-US" sz="2800" dirty="0"/>
              <a:t>Deepak Yadav</a:t>
            </a: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00" name="Google Shape;100;p2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94471" y="77519"/>
            <a:ext cx="1692729" cy="11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4145299" y="1090116"/>
            <a:ext cx="7310436" cy="513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Problem Statement: HCS05: Build an AI-based voice assistant for elderly care</a:t>
            </a:r>
          </a:p>
          <a:p>
            <a:r>
              <a:rPr lang="en-US" sz="2000" dirty="0"/>
              <a:t>As the population ages, ensuring proper care for elderly individuals has become a crucial and basic need. Many elders struggle with managing their daily routines, remembering medications, or getting help in emergencies. On top of that, loneliness and isolation also has a great impact on their mental health.</a:t>
            </a:r>
          </a:p>
          <a:p>
            <a:r>
              <a:rPr lang="en-US" sz="2000" dirty="0"/>
              <a:t>An AI-based voice assistant can make life easier for the elderly by providing reminders, health tips, and even emergency support when needed. It can also serve as a companion, engaging in simple conversations to reduce feelings of isolation. This technology will help seniors to live more independently while giving them and their families peace of mind.</a:t>
            </a:r>
          </a:p>
        </p:txBody>
      </p:sp>
      <p:pic>
        <p:nvPicPr>
          <p:cNvPr id="110" name="Google Shape;110;p3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6415" y="88561"/>
            <a:ext cx="1681607" cy="1113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>
          <a:extLst>
            <a:ext uri="{FF2B5EF4-FFF2-40B4-BE49-F238E27FC236}">
              <a16:creationId xmlns:a16="http://schemas.microsoft.com/office/drawing/2014/main" id="{F7CB7C99-B63D-D088-6B5E-60C5A0A97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015F130B-5EF9-4ED2-D6C0-88D60013CF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>
            <a:extLst>
              <a:ext uri="{FF2B5EF4-FFF2-40B4-BE49-F238E27FC236}">
                <a16:creationId xmlns:a16="http://schemas.microsoft.com/office/drawing/2014/main" id="{F8DE2667-337D-21AF-F5F6-4BA1D716EC30}"/>
              </a:ext>
            </a:extLst>
          </p:cNvPr>
          <p:cNvSpPr/>
          <p:nvPr/>
        </p:nvSpPr>
        <p:spPr>
          <a:xfrm rot="10800000" flipH="1">
            <a:off x="-3399" y="0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>
            <a:extLst>
              <a:ext uri="{FF2B5EF4-FFF2-40B4-BE49-F238E27FC236}">
                <a16:creationId xmlns:a16="http://schemas.microsoft.com/office/drawing/2014/main" id="{2E670C14-9CE9-9F0E-7A5E-C3446992ACF1}"/>
              </a:ext>
            </a:extLst>
          </p:cNvPr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4" descr="Logo, company name&#10;&#10;Description automatically generated">
            <a:extLst>
              <a:ext uri="{FF2B5EF4-FFF2-40B4-BE49-F238E27FC236}">
                <a16:creationId xmlns:a16="http://schemas.microsoft.com/office/drawing/2014/main" id="{5634922A-19FC-6AF1-6438-DD920C3CDA9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6415" y="88561"/>
            <a:ext cx="1681607" cy="11130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157B8-6389-4101-D105-FF931175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774" y="602129"/>
            <a:ext cx="10515600" cy="5113038"/>
          </a:xfrm>
        </p:spPr>
        <p:txBody>
          <a:bodyPr>
            <a:noAutofit/>
          </a:bodyPr>
          <a:lstStyle/>
          <a:p>
            <a:pPr marL="114300" indent="0" algn="ctr">
              <a:buNone/>
            </a:pPr>
            <a:r>
              <a:rPr lang="en-US" sz="2500" b="1" u="sng" dirty="0">
                <a:solidFill>
                  <a:srgbClr val="FF0000"/>
                </a:solidFill>
              </a:rPr>
              <a:t>Technology Stack</a:t>
            </a:r>
          </a:p>
          <a:p>
            <a:r>
              <a:rPr lang="en-US" sz="1700" dirty="0"/>
              <a:t>This project uses modern technologies that are robust and scalable for healthcare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Frontend Technologies</a:t>
            </a:r>
            <a:r>
              <a:rPr lang="en-US" sz="17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/>
              <a:t>HTML5</a:t>
            </a:r>
            <a:r>
              <a:rPr lang="en-US" sz="1700" dirty="0"/>
              <a:t>: The structure and content of the application.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/>
              <a:t>CSS3</a:t>
            </a:r>
            <a:r>
              <a:rPr lang="en-US" sz="1700" dirty="0"/>
              <a:t>: Styling the application to make it user-friendly, responsive, and visually appealing.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/>
              <a:t>JavaScript</a:t>
            </a:r>
            <a:r>
              <a:rPr lang="en-US" sz="1700" dirty="0"/>
              <a:t>: Handling user interactions, dynamic content updates, and basic client-side 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Backend Technologies</a:t>
            </a:r>
            <a:r>
              <a:rPr lang="en-US" sz="17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/>
              <a:t>Python</a:t>
            </a:r>
            <a:r>
              <a:rPr lang="en-US" sz="1700" dirty="0"/>
              <a:t>: The backend logic is powered by Python.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/>
              <a:t>Flask</a:t>
            </a:r>
            <a:r>
              <a:rPr lang="en-US" sz="1700" dirty="0"/>
              <a:t>: A lightweight Python web framework that handles routing, user authentication, and database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AI Features</a:t>
            </a:r>
            <a:r>
              <a:rPr lang="en-US" sz="17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/>
              <a:t>AI-Powered Appointment Scheduling</a:t>
            </a:r>
            <a:r>
              <a:rPr lang="en-US" sz="1700" dirty="0"/>
              <a:t>: Suggests the best time slots for appointments based on user preferences and healthcare provider availability.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/>
              <a:t>Medication Tracking with AI Assistance</a:t>
            </a:r>
            <a:r>
              <a:rPr lang="en-US" sz="1700" dirty="0"/>
              <a:t>: Reminds users to take their medications on time and suggests patterns based on past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Progressive Web App</a:t>
            </a:r>
            <a:r>
              <a:rPr lang="en-US" sz="1700" dirty="0"/>
              <a:t> (PWA):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/>
              <a:t>sw.js</a:t>
            </a:r>
            <a:r>
              <a:rPr lang="en-US" sz="1700" dirty="0"/>
              <a:t> (Service Worker): Enables offline functionality, meaning users can access key features even without an internet connection.</a:t>
            </a:r>
          </a:p>
          <a:p>
            <a:pPr marL="114300" indent="0">
              <a:buNone/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48690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0" y="1"/>
            <a:ext cx="121917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305" y="0"/>
            <a:ext cx="12191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Google Shape;129;p5"/>
          <p:cNvGrpSpPr/>
          <p:nvPr/>
        </p:nvGrpSpPr>
        <p:grpSpPr>
          <a:xfrm rot="5400000">
            <a:off x="9262371" y="134262"/>
            <a:ext cx="3142428" cy="2716829"/>
            <a:chOff x="-305" y="-4155"/>
            <a:chExt cx="2514948" cy="2174333"/>
          </a:xfrm>
        </p:grpSpPr>
        <p:sp>
          <p:nvSpPr>
            <p:cNvPr id="130" name="Google Shape;130;p5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5"/>
          <p:cNvGrpSpPr/>
          <p:nvPr/>
        </p:nvGrpSpPr>
        <p:grpSpPr>
          <a:xfrm rot="10800000" flipH="1">
            <a:off x="0" y="5048048"/>
            <a:ext cx="2412031" cy="1809952"/>
            <a:chOff x="-305" y="-1"/>
            <a:chExt cx="3832880" cy="2876136"/>
          </a:xfrm>
        </p:grpSpPr>
        <p:sp>
          <p:nvSpPr>
            <p:cNvPr id="135" name="Google Shape;135;p5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/>
              <a:ahLst/>
              <a:cxnLst/>
              <a:rect l="l" t="t" r="r" b="b"/>
              <a:pathLst>
                <a:path w="3815424" h="2653659" extrusionOk="0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/>
              <a:ahLst/>
              <a:cxnLst/>
              <a:rect l="l" t="t" r="r" b="b"/>
              <a:pathLst>
                <a:path w="3815424" h="2653660" extrusionOk="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/>
              <a:ahLst/>
              <a:cxnLst/>
              <a:rect l="l" t="t" r="r" b="b"/>
              <a:pathLst>
                <a:path w="3815986" h="2675935" extrusionOk="0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/>
              <a:ahLst/>
              <a:cxnLst/>
              <a:rect l="l" t="t" r="r" b="b"/>
              <a:pathLst>
                <a:path w="3832270" h="2876136" extrusionOk="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9" name="Google Shape;139;p5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6415" y="88561"/>
            <a:ext cx="1681607" cy="111306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324744-9ECE-77B8-31AC-4EB7685FB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93368" y="1166843"/>
            <a:ext cx="880496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1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Interface: Homepage (index.html)</a:t>
            </a:r>
            <a:br>
              <a:rPr kumimoji="0" lang="en-US" altLang="en-US" sz="2500" b="1" i="1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sz="2500" b="1" i="1" u="sng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homepage is designed to provide a clean and intuitive layout for users to access various sections of the application easily.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Design Principles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and Minimalist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clear, user-friendly layout for easy navigation.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Responsive Design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Adaptable to both desktop and mobile devices for convenience.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 Scheme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Soft, calming tones to ensure the app feels approachable and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Navigation Bar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Allows easy navigation between important sections such as Appointments, Medication, Profile, SOS, and more.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Quick Action Buttons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Direct buttons for users to take actions like booking an appointment, managing medications, or viewing their profile.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Content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Displays key information like upcoming appointments, medication reminders, or health tips.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D14222B9-4020-B736-2C08-CF50297EF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>
            <a:extLst>
              <a:ext uri="{FF2B5EF4-FFF2-40B4-BE49-F238E27FC236}">
                <a16:creationId xmlns:a16="http://schemas.microsoft.com/office/drawing/2014/main" id="{FB4D77DE-210B-ABBA-C332-F3FE1D148EA3}"/>
              </a:ext>
            </a:extLst>
          </p:cNvPr>
          <p:cNvSpPr/>
          <p:nvPr/>
        </p:nvSpPr>
        <p:spPr>
          <a:xfrm>
            <a:off x="0" y="1"/>
            <a:ext cx="121917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Google Shape;129;p5">
            <a:extLst>
              <a:ext uri="{FF2B5EF4-FFF2-40B4-BE49-F238E27FC236}">
                <a16:creationId xmlns:a16="http://schemas.microsoft.com/office/drawing/2014/main" id="{AF565A6E-E0B0-E6A5-5C8B-0FFADC71A0CB}"/>
              </a:ext>
            </a:extLst>
          </p:cNvPr>
          <p:cNvGrpSpPr/>
          <p:nvPr/>
        </p:nvGrpSpPr>
        <p:grpSpPr>
          <a:xfrm rot="5400000">
            <a:off x="9262371" y="134262"/>
            <a:ext cx="3142428" cy="2716829"/>
            <a:chOff x="-305" y="-4155"/>
            <a:chExt cx="2514948" cy="2174333"/>
          </a:xfrm>
        </p:grpSpPr>
        <p:sp>
          <p:nvSpPr>
            <p:cNvPr id="130" name="Google Shape;130;p5">
              <a:extLst>
                <a:ext uri="{FF2B5EF4-FFF2-40B4-BE49-F238E27FC236}">
                  <a16:creationId xmlns:a16="http://schemas.microsoft.com/office/drawing/2014/main" id="{E39CFF6B-B40C-0B08-7779-EFDDBF0110D1}"/>
                </a:ext>
              </a:extLst>
            </p:cNvPr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>
              <a:extLst>
                <a:ext uri="{FF2B5EF4-FFF2-40B4-BE49-F238E27FC236}">
                  <a16:creationId xmlns:a16="http://schemas.microsoft.com/office/drawing/2014/main" id="{E4153977-55E9-13A9-62A5-BEBADA95B9C4}"/>
                </a:ext>
              </a:extLst>
            </p:cNvPr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>
              <a:extLst>
                <a:ext uri="{FF2B5EF4-FFF2-40B4-BE49-F238E27FC236}">
                  <a16:creationId xmlns:a16="http://schemas.microsoft.com/office/drawing/2014/main" id="{1216FAC9-11AC-A3FD-DE10-E72219DEA74B}"/>
                </a:ext>
              </a:extLst>
            </p:cNvPr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>
              <a:extLst>
                <a:ext uri="{FF2B5EF4-FFF2-40B4-BE49-F238E27FC236}">
                  <a16:creationId xmlns:a16="http://schemas.microsoft.com/office/drawing/2014/main" id="{E1CFBD85-6861-5798-9619-71FA7F42F732}"/>
                </a:ext>
              </a:extLst>
            </p:cNvPr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5">
            <a:extLst>
              <a:ext uri="{FF2B5EF4-FFF2-40B4-BE49-F238E27FC236}">
                <a16:creationId xmlns:a16="http://schemas.microsoft.com/office/drawing/2014/main" id="{51C265C8-FC82-C9FC-B9A3-A9596321F028}"/>
              </a:ext>
            </a:extLst>
          </p:cNvPr>
          <p:cNvGrpSpPr/>
          <p:nvPr/>
        </p:nvGrpSpPr>
        <p:grpSpPr>
          <a:xfrm rot="10800000" flipH="1">
            <a:off x="0" y="5048048"/>
            <a:ext cx="2412031" cy="1809952"/>
            <a:chOff x="-305" y="-1"/>
            <a:chExt cx="3832880" cy="2876136"/>
          </a:xfrm>
        </p:grpSpPr>
        <p:sp>
          <p:nvSpPr>
            <p:cNvPr id="135" name="Google Shape;135;p5">
              <a:extLst>
                <a:ext uri="{FF2B5EF4-FFF2-40B4-BE49-F238E27FC236}">
                  <a16:creationId xmlns:a16="http://schemas.microsoft.com/office/drawing/2014/main" id="{33D47B67-3CFF-A592-0010-330E186FA32A}"/>
                </a:ext>
              </a:extLst>
            </p:cNvPr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/>
              <a:ahLst/>
              <a:cxnLst/>
              <a:rect l="l" t="t" r="r" b="b"/>
              <a:pathLst>
                <a:path w="3815424" h="2653659" extrusionOk="0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>
              <a:extLst>
                <a:ext uri="{FF2B5EF4-FFF2-40B4-BE49-F238E27FC236}">
                  <a16:creationId xmlns:a16="http://schemas.microsoft.com/office/drawing/2014/main" id="{19192DBB-4266-A868-6A34-D77AB8F15B02}"/>
                </a:ext>
              </a:extLst>
            </p:cNvPr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/>
              <a:ahLst/>
              <a:cxnLst/>
              <a:rect l="l" t="t" r="r" b="b"/>
              <a:pathLst>
                <a:path w="3815424" h="2653660" extrusionOk="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>
              <a:extLst>
                <a:ext uri="{FF2B5EF4-FFF2-40B4-BE49-F238E27FC236}">
                  <a16:creationId xmlns:a16="http://schemas.microsoft.com/office/drawing/2014/main" id="{9F875EC3-9B0F-28C1-E50B-BA74C589044B}"/>
                </a:ext>
              </a:extLst>
            </p:cNvPr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/>
              <a:ahLst/>
              <a:cxnLst/>
              <a:rect l="l" t="t" r="r" b="b"/>
              <a:pathLst>
                <a:path w="3815986" h="2675935" extrusionOk="0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>
              <a:extLst>
                <a:ext uri="{FF2B5EF4-FFF2-40B4-BE49-F238E27FC236}">
                  <a16:creationId xmlns:a16="http://schemas.microsoft.com/office/drawing/2014/main" id="{0AE951E5-7F34-5DC9-6752-72B9CAA85C03}"/>
                </a:ext>
              </a:extLst>
            </p:cNvPr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/>
              <a:ahLst/>
              <a:cxnLst/>
              <a:rect l="l" t="t" r="r" b="b"/>
              <a:pathLst>
                <a:path w="3832270" h="2876136" extrusionOk="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9" name="Google Shape;139;p5" descr="Logo, company name&#10;&#10;Description automatically generated">
            <a:extLst>
              <a:ext uri="{FF2B5EF4-FFF2-40B4-BE49-F238E27FC236}">
                <a16:creationId xmlns:a16="http://schemas.microsoft.com/office/drawing/2014/main" id="{86256368-AC7F-EBAA-1098-F59E2B017C9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6415" y="88561"/>
            <a:ext cx="1681607" cy="111306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1DA86-C671-F429-1F6A-74FF6E49FD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14779" y="2011106"/>
            <a:ext cx="8362141" cy="3624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Medication Management</a:t>
            </a:r>
            <a:r>
              <a:rPr lang="en-US" sz="1700" dirty="0"/>
              <a:t> helps users track their medications and receive timely reminders to stay on top of their prescriptions.</a:t>
            </a:r>
            <a:br>
              <a:rPr lang="en-US" sz="1700" dirty="0"/>
            </a:br>
            <a:r>
              <a:rPr lang="en-US" sz="1700" b="1" dirty="0"/>
              <a:t>Key Features</a:t>
            </a:r>
            <a:r>
              <a:rPr lang="en-US" sz="1700" dirty="0"/>
              <a:t>:</a:t>
            </a:r>
            <a:br>
              <a:rPr lang="en-US" sz="1700" dirty="0"/>
            </a:br>
            <a:r>
              <a:rPr lang="en-US" sz="1700" dirty="0"/>
              <a:t>	</a:t>
            </a:r>
            <a:r>
              <a:rPr lang="en-US" sz="1700" b="1" dirty="0"/>
              <a:t>Add Medications</a:t>
            </a:r>
            <a:r>
              <a:rPr lang="en-US" sz="1700" dirty="0"/>
              <a:t>: Users can input the names of their medications, dosage, and 	frequency.</a:t>
            </a:r>
            <a:br>
              <a:rPr lang="en-US" sz="1700" dirty="0"/>
            </a:br>
            <a:r>
              <a:rPr lang="en-US" sz="1700" dirty="0"/>
              <a:t>	</a:t>
            </a:r>
            <a:r>
              <a:rPr lang="en-US" sz="1700" b="1" dirty="0"/>
              <a:t>Medication List</a:t>
            </a:r>
            <a:r>
              <a:rPr lang="en-US" sz="1700" dirty="0"/>
              <a:t>: Displays the list of all current medications, their dosage schedule, 	and intake instructions.</a:t>
            </a:r>
            <a:br>
              <a:rPr lang="en-US" sz="1700" dirty="0"/>
            </a:br>
            <a:r>
              <a:rPr lang="en-US" sz="1700" dirty="0"/>
              <a:t>	</a:t>
            </a:r>
            <a:r>
              <a:rPr lang="en-US" sz="1700" b="1" dirty="0"/>
              <a:t>AI-Powered Reminders</a:t>
            </a:r>
            <a:r>
              <a:rPr lang="en-US" sz="1700" dirty="0"/>
              <a:t>:</a:t>
            </a:r>
            <a:br>
              <a:rPr lang="en-US" sz="1700" dirty="0"/>
            </a:br>
            <a:r>
              <a:rPr lang="en-US" sz="1700" dirty="0"/>
              <a:t>	</a:t>
            </a:r>
            <a:r>
              <a:rPr lang="en-US" sz="1700" b="1" dirty="0"/>
              <a:t>Reminder Notifications</a:t>
            </a:r>
            <a:r>
              <a:rPr lang="en-US" sz="1700" dirty="0"/>
              <a:t>: Sends automatic alerts to users when it’s time to take 	their medication.</a:t>
            </a:r>
            <a:br>
              <a:rPr lang="en-US" sz="1700" dirty="0"/>
            </a:br>
            <a:r>
              <a:rPr lang="en-US" sz="1700" dirty="0"/>
              <a:t>	</a:t>
            </a:r>
            <a:r>
              <a:rPr lang="en-US" sz="1700" b="1" dirty="0"/>
              <a:t>Dosage Management</a:t>
            </a:r>
            <a:r>
              <a:rPr lang="en-US" sz="1700" dirty="0"/>
              <a:t>: Ensures users don’t miss doses and helps manage 	medication schedules effectively.</a:t>
            </a:r>
            <a:br>
              <a:rPr lang="en-US" sz="1700" dirty="0"/>
            </a:br>
            <a:r>
              <a:rPr lang="en-US" sz="1700" dirty="0"/>
              <a:t>	</a:t>
            </a:r>
            <a:r>
              <a:rPr lang="en-US" sz="1700" b="1" dirty="0"/>
              <a:t>UI Elements</a:t>
            </a:r>
            <a:r>
              <a:rPr lang="en-US" sz="1700" dirty="0"/>
              <a:t>:</a:t>
            </a:r>
            <a:br>
              <a:rPr lang="en-US" sz="1700" dirty="0"/>
            </a:br>
            <a:r>
              <a:rPr lang="en-US" sz="1700" dirty="0"/>
              <a:t>	</a:t>
            </a:r>
            <a:r>
              <a:rPr lang="en-US" sz="1700" b="1" dirty="0"/>
              <a:t>Clear Medication Details</a:t>
            </a:r>
            <a:r>
              <a:rPr lang="en-US" sz="1700" dirty="0"/>
              <a:t>: Easy-to-read information about each prescription.</a:t>
            </a:r>
            <a:br>
              <a:rPr lang="en-US" sz="1700" dirty="0"/>
            </a:br>
            <a:r>
              <a:rPr lang="en-US" sz="1700" dirty="0"/>
              <a:t>	</a:t>
            </a:r>
            <a:r>
              <a:rPr lang="en-US" sz="1700" b="1" dirty="0"/>
              <a:t>Medication Alerts</a:t>
            </a:r>
            <a:r>
              <a:rPr lang="en-US" sz="1700" dirty="0"/>
              <a:t>: Visual reminders with timestamps to avoid any confusion.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546FB-EF1F-ED3D-25D4-249078C295D8}"/>
              </a:ext>
            </a:extLst>
          </p:cNvPr>
          <p:cNvSpPr txBox="1"/>
          <p:nvPr/>
        </p:nvSpPr>
        <p:spPr>
          <a:xfrm>
            <a:off x="2720196" y="1240016"/>
            <a:ext cx="84366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u="sng" dirty="0">
                <a:solidFill>
                  <a:srgbClr val="FF0000"/>
                </a:solidFill>
              </a:rPr>
              <a:t>Medication Management (medication.html)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75432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7F8E0289-188A-D41B-1FCE-C46030B93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>
            <a:extLst>
              <a:ext uri="{FF2B5EF4-FFF2-40B4-BE49-F238E27FC236}">
                <a16:creationId xmlns:a16="http://schemas.microsoft.com/office/drawing/2014/main" id="{98530367-CB9A-2798-7191-68336CD1F0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6250" y="2617738"/>
            <a:ext cx="10579500" cy="2667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1700" dirty="0"/>
              <a:t>Meditation is a key part of maintaining mental well-being. This section provides guided meditation sessions and relaxation exercises to help users reduce stress and enhance their overall health.</a:t>
            </a:r>
            <a:br>
              <a:rPr lang="en-US" sz="1700" dirty="0"/>
            </a:br>
            <a:r>
              <a:rPr lang="en-US" sz="1700" b="1" dirty="0"/>
              <a:t>Personalized Meditation Suggestions</a:t>
            </a:r>
            <a:r>
              <a:rPr lang="en-US" sz="1700" dirty="0"/>
              <a:t>:</a:t>
            </a:r>
            <a:br>
              <a:rPr lang="en-US" sz="1700" dirty="0"/>
            </a:br>
            <a:r>
              <a:rPr lang="en-US" sz="1700" dirty="0"/>
              <a:t>Based on user preferences and health data, the app suggests the best meditation practices to improve mental health.</a:t>
            </a:r>
            <a:br>
              <a:rPr lang="en-US" sz="1700" dirty="0"/>
            </a:br>
            <a:r>
              <a:rPr lang="en-US" sz="1700" b="1" dirty="0"/>
              <a:t>Meditation Sessions</a:t>
            </a:r>
            <a:r>
              <a:rPr lang="en-US" sz="1700" dirty="0"/>
              <a:t>:</a:t>
            </a:r>
            <a:br>
              <a:rPr lang="en-US" sz="1700" dirty="0"/>
            </a:br>
            <a:r>
              <a:rPr lang="en-US" sz="1700" dirty="0"/>
              <a:t>Users can select from a variety of sessions, ranging from quick 5-minute breaks to longer 30-minute sessions.</a:t>
            </a:r>
            <a:br>
              <a:rPr lang="en-US" sz="1700" dirty="0"/>
            </a:br>
            <a:r>
              <a:rPr lang="en-US" sz="1700" b="1" dirty="0"/>
              <a:t>UI Elements</a:t>
            </a:r>
            <a:r>
              <a:rPr lang="en-US" sz="1700" dirty="0"/>
              <a:t>:</a:t>
            </a:r>
            <a:br>
              <a:rPr lang="en-US" sz="1700" dirty="0"/>
            </a:br>
            <a:r>
              <a:rPr lang="en-US" sz="1700" b="1" dirty="0"/>
              <a:t>Play/Pause Buttons</a:t>
            </a:r>
            <a:r>
              <a:rPr lang="en-US" sz="1700" dirty="0"/>
              <a:t>: Simple control options to start/stop meditation sessions.</a:t>
            </a:r>
            <a:br>
              <a:rPr lang="en-US" sz="1700" dirty="0"/>
            </a:br>
            <a:r>
              <a:rPr lang="en-US" sz="1700" b="1" dirty="0"/>
              <a:t>Timer</a:t>
            </a:r>
            <a:r>
              <a:rPr lang="en-US" sz="1700" dirty="0"/>
              <a:t>: Displays the duration of each session for user tracking.</a:t>
            </a:r>
            <a:br>
              <a:rPr lang="en-US" sz="1700" dirty="0"/>
            </a:br>
            <a:r>
              <a:rPr lang="en-US" sz="1700" b="1" dirty="0"/>
              <a:t>Wellness Tracker</a:t>
            </a:r>
            <a:r>
              <a:rPr lang="en-US" sz="1700" dirty="0"/>
              <a:t>: Helps users monitor their meditation habits, track progress, and feel motivated.</a:t>
            </a:r>
            <a:br>
              <a:rPr lang="en-US" sz="1700" dirty="0"/>
            </a:br>
            <a:endParaRPr sz="1700"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grpSp>
        <p:nvGrpSpPr>
          <p:cNvPr id="129" name="Google Shape;129;p5">
            <a:extLst>
              <a:ext uri="{FF2B5EF4-FFF2-40B4-BE49-F238E27FC236}">
                <a16:creationId xmlns:a16="http://schemas.microsoft.com/office/drawing/2014/main" id="{005C5233-1684-8012-995B-12166A83B381}"/>
              </a:ext>
            </a:extLst>
          </p:cNvPr>
          <p:cNvGrpSpPr/>
          <p:nvPr/>
        </p:nvGrpSpPr>
        <p:grpSpPr>
          <a:xfrm rot="5400000">
            <a:off x="9262371" y="134262"/>
            <a:ext cx="3142428" cy="2716829"/>
            <a:chOff x="-305" y="-4155"/>
            <a:chExt cx="2514948" cy="2174333"/>
          </a:xfrm>
        </p:grpSpPr>
        <p:sp>
          <p:nvSpPr>
            <p:cNvPr id="130" name="Google Shape;130;p5">
              <a:extLst>
                <a:ext uri="{FF2B5EF4-FFF2-40B4-BE49-F238E27FC236}">
                  <a16:creationId xmlns:a16="http://schemas.microsoft.com/office/drawing/2014/main" id="{689C99CA-863C-3389-7FB7-3B25FB2F3AD5}"/>
                </a:ext>
              </a:extLst>
            </p:cNvPr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>
              <a:extLst>
                <a:ext uri="{FF2B5EF4-FFF2-40B4-BE49-F238E27FC236}">
                  <a16:creationId xmlns:a16="http://schemas.microsoft.com/office/drawing/2014/main" id="{B8EDAAD0-BFC0-24B2-1357-086924A2D803}"/>
                </a:ext>
              </a:extLst>
            </p:cNvPr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>
              <a:extLst>
                <a:ext uri="{FF2B5EF4-FFF2-40B4-BE49-F238E27FC236}">
                  <a16:creationId xmlns:a16="http://schemas.microsoft.com/office/drawing/2014/main" id="{AC9C93B8-AE59-160B-C3A7-98E2F282F0E3}"/>
                </a:ext>
              </a:extLst>
            </p:cNvPr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>
              <a:extLst>
                <a:ext uri="{FF2B5EF4-FFF2-40B4-BE49-F238E27FC236}">
                  <a16:creationId xmlns:a16="http://schemas.microsoft.com/office/drawing/2014/main" id="{B9447C84-66E9-B6A4-915D-0E64F57A66A0}"/>
                </a:ext>
              </a:extLst>
            </p:cNvPr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5">
            <a:extLst>
              <a:ext uri="{FF2B5EF4-FFF2-40B4-BE49-F238E27FC236}">
                <a16:creationId xmlns:a16="http://schemas.microsoft.com/office/drawing/2014/main" id="{EABCD43D-C6DA-9870-60B0-3A58AC1BAB08}"/>
              </a:ext>
            </a:extLst>
          </p:cNvPr>
          <p:cNvGrpSpPr/>
          <p:nvPr/>
        </p:nvGrpSpPr>
        <p:grpSpPr>
          <a:xfrm rot="10800000" flipH="1">
            <a:off x="0" y="5048048"/>
            <a:ext cx="2412031" cy="1809952"/>
            <a:chOff x="-305" y="-1"/>
            <a:chExt cx="3832880" cy="2876136"/>
          </a:xfrm>
        </p:grpSpPr>
        <p:sp>
          <p:nvSpPr>
            <p:cNvPr id="135" name="Google Shape;135;p5">
              <a:extLst>
                <a:ext uri="{FF2B5EF4-FFF2-40B4-BE49-F238E27FC236}">
                  <a16:creationId xmlns:a16="http://schemas.microsoft.com/office/drawing/2014/main" id="{2317E154-ADEF-5EE1-4518-24D2E84856A7}"/>
                </a:ext>
              </a:extLst>
            </p:cNvPr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/>
              <a:ahLst/>
              <a:cxnLst/>
              <a:rect l="l" t="t" r="r" b="b"/>
              <a:pathLst>
                <a:path w="3815424" h="2653659" extrusionOk="0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>
              <a:extLst>
                <a:ext uri="{FF2B5EF4-FFF2-40B4-BE49-F238E27FC236}">
                  <a16:creationId xmlns:a16="http://schemas.microsoft.com/office/drawing/2014/main" id="{27FC9F77-EB0F-56CB-E5EA-4ACCFF08FC4C}"/>
                </a:ext>
              </a:extLst>
            </p:cNvPr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/>
              <a:ahLst/>
              <a:cxnLst/>
              <a:rect l="l" t="t" r="r" b="b"/>
              <a:pathLst>
                <a:path w="3815424" h="2653660" extrusionOk="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>
              <a:extLst>
                <a:ext uri="{FF2B5EF4-FFF2-40B4-BE49-F238E27FC236}">
                  <a16:creationId xmlns:a16="http://schemas.microsoft.com/office/drawing/2014/main" id="{BBEBA9C2-A466-EF72-A61A-6BEB1604D846}"/>
                </a:ext>
              </a:extLst>
            </p:cNvPr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/>
              <a:ahLst/>
              <a:cxnLst/>
              <a:rect l="l" t="t" r="r" b="b"/>
              <a:pathLst>
                <a:path w="3815986" h="2675935" extrusionOk="0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>
              <a:extLst>
                <a:ext uri="{FF2B5EF4-FFF2-40B4-BE49-F238E27FC236}">
                  <a16:creationId xmlns:a16="http://schemas.microsoft.com/office/drawing/2014/main" id="{9C50B9A4-6F89-CC29-C013-FCE659313913}"/>
                </a:ext>
              </a:extLst>
            </p:cNvPr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/>
              <a:ahLst/>
              <a:cxnLst/>
              <a:rect l="l" t="t" r="r" b="b"/>
              <a:pathLst>
                <a:path w="3832270" h="2876136" extrusionOk="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9" name="Google Shape;139;p5" descr="Logo, company name&#10;&#10;Description automatically generated">
            <a:extLst>
              <a:ext uri="{FF2B5EF4-FFF2-40B4-BE49-F238E27FC236}">
                <a16:creationId xmlns:a16="http://schemas.microsoft.com/office/drawing/2014/main" id="{703A9DEB-9715-0D36-B2D3-E472C521125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6415" y="88561"/>
            <a:ext cx="1681607" cy="11130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8;p5">
            <a:extLst>
              <a:ext uri="{FF2B5EF4-FFF2-40B4-BE49-F238E27FC236}">
                <a16:creationId xmlns:a16="http://schemas.microsoft.com/office/drawing/2014/main" id="{2C5885CA-0F9F-53E7-9545-3D7CDE6D051C}"/>
              </a:ext>
            </a:extLst>
          </p:cNvPr>
          <p:cNvSpPr txBox="1">
            <a:spLocks/>
          </p:cNvSpPr>
          <p:nvPr/>
        </p:nvSpPr>
        <p:spPr>
          <a:xfrm>
            <a:off x="510076" y="1489937"/>
            <a:ext cx="10579500" cy="103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500" b="1" i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Meditation &amp; Health (meditation.html)</a:t>
            </a:r>
          </a:p>
        </p:txBody>
      </p:sp>
    </p:spTree>
    <p:extLst>
      <p:ext uri="{BB962C8B-B14F-4D97-AF65-F5344CB8AC3E}">
        <p14:creationId xmlns:p14="http://schemas.microsoft.com/office/powerpoint/2010/main" val="1742614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099C6301-496F-AF35-915B-44527F0B8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>
            <a:extLst>
              <a:ext uri="{FF2B5EF4-FFF2-40B4-BE49-F238E27FC236}">
                <a16:creationId xmlns:a16="http://schemas.microsoft.com/office/drawing/2014/main" id="{5C02D9C5-165C-E242-49AA-31D8768F5D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5132" y="2370089"/>
            <a:ext cx="10579500" cy="281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1700" b="1" dirty="0"/>
              <a:t>Profile Management</a:t>
            </a:r>
            <a:r>
              <a:rPr lang="en-US" sz="1700" dirty="0"/>
              <a:t> allows users to manage their personal health data and preferences securely.</a:t>
            </a:r>
            <a:br>
              <a:rPr lang="en-US" sz="1700" dirty="0"/>
            </a:br>
            <a:r>
              <a:rPr lang="en-US" sz="1700" b="1" dirty="0"/>
              <a:t>Features</a:t>
            </a:r>
            <a:r>
              <a:rPr lang="en-US" sz="1700" dirty="0"/>
              <a:t>:</a:t>
            </a:r>
            <a:br>
              <a:rPr lang="en-US" sz="1700" dirty="0"/>
            </a:br>
            <a:r>
              <a:rPr lang="en-US" sz="1700" b="1" dirty="0"/>
              <a:t>Personal Information</a:t>
            </a:r>
            <a:r>
              <a:rPr lang="en-US" sz="1700" dirty="0"/>
              <a:t>: Users can update their personal details such as age, weight, medical history, and emergency contacts.</a:t>
            </a:r>
            <a:br>
              <a:rPr lang="en-US" sz="1700" dirty="0"/>
            </a:br>
            <a:r>
              <a:rPr lang="en-US" sz="1700" b="1" dirty="0"/>
              <a:t>Health Data</a:t>
            </a:r>
            <a:r>
              <a:rPr lang="en-US" sz="1700" dirty="0"/>
              <a:t>: Track vital health metrics like blood pressure, sugar levels, etc.</a:t>
            </a:r>
            <a:br>
              <a:rPr lang="en-US" sz="1700" dirty="0"/>
            </a:br>
            <a:r>
              <a:rPr lang="en-US" sz="1700" b="1" dirty="0"/>
              <a:t>Treatment Plans</a:t>
            </a:r>
            <a:r>
              <a:rPr lang="en-US" sz="1700" dirty="0"/>
              <a:t>: Users can input ongoing treatments or specific health goals.</a:t>
            </a:r>
            <a:br>
              <a:rPr lang="en-US" sz="1700" dirty="0"/>
            </a:br>
            <a:r>
              <a:rPr lang="en-US" sz="1700" b="1" dirty="0"/>
              <a:t>User-Friendly Interface</a:t>
            </a:r>
            <a:r>
              <a:rPr lang="en-US" sz="1700" dirty="0"/>
              <a:t>:</a:t>
            </a:r>
            <a:br>
              <a:rPr lang="en-US" sz="1700" dirty="0"/>
            </a:br>
            <a:r>
              <a:rPr lang="en-US" sz="1700" b="1" dirty="0"/>
              <a:t>Form Inputs</a:t>
            </a:r>
            <a:r>
              <a:rPr lang="en-US" sz="1700" dirty="0"/>
              <a:t>: Fields for users to fill in or update their data.</a:t>
            </a:r>
            <a:br>
              <a:rPr lang="en-US" sz="1700" dirty="0"/>
            </a:br>
            <a:r>
              <a:rPr lang="en-US" sz="1700" b="1" dirty="0"/>
              <a:t>Profile Picture</a:t>
            </a:r>
            <a:r>
              <a:rPr lang="en-US" sz="1700" dirty="0"/>
              <a:t>: Users can upload a photo to personalize their profile.</a:t>
            </a:r>
            <a:br>
              <a:rPr lang="en-US" sz="1700" dirty="0"/>
            </a:br>
            <a:r>
              <a:rPr lang="en-US" sz="1700" b="1" dirty="0"/>
              <a:t>Data Security</a:t>
            </a:r>
            <a:r>
              <a:rPr lang="en-US" sz="1700" dirty="0"/>
              <a:t>:</a:t>
            </a:r>
            <a:br>
              <a:rPr lang="en-US" sz="1700" dirty="0"/>
            </a:br>
            <a:r>
              <a:rPr lang="en-US" sz="1700" dirty="0"/>
              <a:t>Personal health information is securely stored, ensuring privacy and confidentiality.</a:t>
            </a:r>
          </a:p>
        </p:txBody>
      </p:sp>
      <p:grpSp>
        <p:nvGrpSpPr>
          <p:cNvPr id="129" name="Google Shape;129;p5">
            <a:extLst>
              <a:ext uri="{FF2B5EF4-FFF2-40B4-BE49-F238E27FC236}">
                <a16:creationId xmlns:a16="http://schemas.microsoft.com/office/drawing/2014/main" id="{4C949217-D93B-DAC7-71A1-54FFDC4A4C46}"/>
              </a:ext>
            </a:extLst>
          </p:cNvPr>
          <p:cNvGrpSpPr/>
          <p:nvPr/>
        </p:nvGrpSpPr>
        <p:grpSpPr>
          <a:xfrm rot="5400000">
            <a:off x="9262371" y="134262"/>
            <a:ext cx="3142428" cy="2716829"/>
            <a:chOff x="-305" y="-4155"/>
            <a:chExt cx="2514948" cy="2174333"/>
          </a:xfrm>
        </p:grpSpPr>
        <p:sp>
          <p:nvSpPr>
            <p:cNvPr id="130" name="Google Shape;130;p5">
              <a:extLst>
                <a:ext uri="{FF2B5EF4-FFF2-40B4-BE49-F238E27FC236}">
                  <a16:creationId xmlns:a16="http://schemas.microsoft.com/office/drawing/2014/main" id="{8BFE8EDB-FDB4-D07B-C0E9-0DD8D05F8968}"/>
                </a:ext>
              </a:extLst>
            </p:cNvPr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>
              <a:extLst>
                <a:ext uri="{FF2B5EF4-FFF2-40B4-BE49-F238E27FC236}">
                  <a16:creationId xmlns:a16="http://schemas.microsoft.com/office/drawing/2014/main" id="{9EE813E7-CAAB-7C23-4E08-630705E20D63}"/>
                </a:ext>
              </a:extLst>
            </p:cNvPr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>
              <a:extLst>
                <a:ext uri="{FF2B5EF4-FFF2-40B4-BE49-F238E27FC236}">
                  <a16:creationId xmlns:a16="http://schemas.microsoft.com/office/drawing/2014/main" id="{07C6BD40-8A45-2FB8-428B-09AFC5BAE552}"/>
                </a:ext>
              </a:extLst>
            </p:cNvPr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>
              <a:extLst>
                <a:ext uri="{FF2B5EF4-FFF2-40B4-BE49-F238E27FC236}">
                  <a16:creationId xmlns:a16="http://schemas.microsoft.com/office/drawing/2014/main" id="{DF6EDA4C-B193-D7D7-740F-AAFCBE8C02AD}"/>
                </a:ext>
              </a:extLst>
            </p:cNvPr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5">
            <a:extLst>
              <a:ext uri="{FF2B5EF4-FFF2-40B4-BE49-F238E27FC236}">
                <a16:creationId xmlns:a16="http://schemas.microsoft.com/office/drawing/2014/main" id="{262052DE-699A-1A1B-4705-106EDFC2CF38}"/>
              </a:ext>
            </a:extLst>
          </p:cNvPr>
          <p:cNvGrpSpPr/>
          <p:nvPr/>
        </p:nvGrpSpPr>
        <p:grpSpPr>
          <a:xfrm rot="10800000" flipH="1">
            <a:off x="0" y="5048048"/>
            <a:ext cx="2412031" cy="1809952"/>
            <a:chOff x="-305" y="-1"/>
            <a:chExt cx="3832880" cy="2876136"/>
          </a:xfrm>
        </p:grpSpPr>
        <p:sp>
          <p:nvSpPr>
            <p:cNvPr id="135" name="Google Shape;135;p5">
              <a:extLst>
                <a:ext uri="{FF2B5EF4-FFF2-40B4-BE49-F238E27FC236}">
                  <a16:creationId xmlns:a16="http://schemas.microsoft.com/office/drawing/2014/main" id="{EDDA8379-443C-607F-DDE5-BE2CA2358961}"/>
                </a:ext>
              </a:extLst>
            </p:cNvPr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/>
              <a:ahLst/>
              <a:cxnLst/>
              <a:rect l="l" t="t" r="r" b="b"/>
              <a:pathLst>
                <a:path w="3815424" h="2653659" extrusionOk="0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>
              <a:extLst>
                <a:ext uri="{FF2B5EF4-FFF2-40B4-BE49-F238E27FC236}">
                  <a16:creationId xmlns:a16="http://schemas.microsoft.com/office/drawing/2014/main" id="{B4618AB7-FCD0-0625-6E8C-3D91CA18338B}"/>
                </a:ext>
              </a:extLst>
            </p:cNvPr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/>
              <a:ahLst/>
              <a:cxnLst/>
              <a:rect l="l" t="t" r="r" b="b"/>
              <a:pathLst>
                <a:path w="3815424" h="2653660" extrusionOk="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>
              <a:extLst>
                <a:ext uri="{FF2B5EF4-FFF2-40B4-BE49-F238E27FC236}">
                  <a16:creationId xmlns:a16="http://schemas.microsoft.com/office/drawing/2014/main" id="{B8B88CAC-4572-F1C1-6F5B-DD844679F077}"/>
                </a:ext>
              </a:extLst>
            </p:cNvPr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/>
              <a:ahLst/>
              <a:cxnLst/>
              <a:rect l="l" t="t" r="r" b="b"/>
              <a:pathLst>
                <a:path w="3815986" h="2675935" extrusionOk="0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>
              <a:extLst>
                <a:ext uri="{FF2B5EF4-FFF2-40B4-BE49-F238E27FC236}">
                  <a16:creationId xmlns:a16="http://schemas.microsoft.com/office/drawing/2014/main" id="{E6A410B5-CD58-A24A-1DB1-6D19B43EEE9F}"/>
                </a:ext>
              </a:extLst>
            </p:cNvPr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/>
              <a:ahLst/>
              <a:cxnLst/>
              <a:rect l="l" t="t" r="r" b="b"/>
              <a:pathLst>
                <a:path w="3832270" h="2876136" extrusionOk="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9" name="Google Shape;139;p5" descr="Logo, company name&#10;&#10;Description automatically generated">
            <a:extLst>
              <a:ext uri="{FF2B5EF4-FFF2-40B4-BE49-F238E27FC236}">
                <a16:creationId xmlns:a16="http://schemas.microsoft.com/office/drawing/2014/main" id="{523B8ED6-5C1D-3EC5-73B9-16E5B8594CB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6415" y="88561"/>
            <a:ext cx="1681607" cy="111306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72B83E-D6B1-0B77-156B-A733E56F5882}"/>
              </a:ext>
            </a:extLst>
          </p:cNvPr>
          <p:cNvSpPr txBox="1"/>
          <p:nvPr/>
        </p:nvSpPr>
        <p:spPr>
          <a:xfrm>
            <a:off x="2050589" y="1654127"/>
            <a:ext cx="80858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i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Profile Management (profile.html)</a:t>
            </a:r>
          </a:p>
        </p:txBody>
      </p:sp>
    </p:spTree>
    <p:extLst>
      <p:ext uri="{BB962C8B-B14F-4D97-AF65-F5344CB8AC3E}">
        <p14:creationId xmlns:p14="http://schemas.microsoft.com/office/powerpoint/2010/main" val="2913649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>
          <a:extLst>
            <a:ext uri="{FF2B5EF4-FFF2-40B4-BE49-F238E27FC236}">
              <a16:creationId xmlns:a16="http://schemas.microsoft.com/office/drawing/2014/main" id="{3961E75E-4FC7-6A96-D522-4564AF601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D1888C07-A8A6-6696-2A72-F234525A84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>
            <a:extLst>
              <a:ext uri="{FF2B5EF4-FFF2-40B4-BE49-F238E27FC236}">
                <a16:creationId xmlns:a16="http://schemas.microsoft.com/office/drawing/2014/main" id="{1274531D-8896-9188-EA5B-F0AE125E6334}"/>
              </a:ext>
            </a:extLst>
          </p:cNvPr>
          <p:cNvSpPr/>
          <p:nvPr/>
        </p:nvSpPr>
        <p:spPr>
          <a:xfrm rot="10800000" flipH="1">
            <a:off x="-3399" y="0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>
            <a:extLst>
              <a:ext uri="{FF2B5EF4-FFF2-40B4-BE49-F238E27FC236}">
                <a16:creationId xmlns:a16="http://schemas.microsoft.com/office/drawing/2014/main" id="{B347FCFF-7F9E-C361-D92F-320D1A428358}"/>
              </a:ext>
            </a:extLst>
          </p:cNvPr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4" descr="Logo, company name&#10;&#10;Description automatically generated">
            <a:extLst>
              <a:ext uri="{FF2B5EF4-FFF2-40B4-BE49-F238E27FC236}">
                <a16:creationId xmlns:a16="http://schemas.microsoft.com/office/drawing/2014/main" id="{E32238C1-F69D-462F-655C-EF03B135AD0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6415" y="88561"/>
            <a:ext cx="1681607" cy="11130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AA854-3C82-4319-FFEB-9A31793AD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2500" b="1" i="1" u="sng" dirty="0">
                <a:solidFill>
                  <a:srgbClr val="FF0000"/>
                </a:solidFill>
              </a:rPr>
              <a:t>SOS Feature (sos.html)</a:t>
            </a:r>
          </a:p>
          <a:p>
            <a:r>
              <a:rPr lang="en-US" sz="1700" dirty="0"/>
              <a:t>The </a:t>
            </a:r>
            <a:r>
              <a:rPr lang="en-US" sz="1700" b="1" dirty="0"/>
              <a:t>SOS Feature</a:t>
            </a:r>
            <a:r>
              <a:rPr lang="en-US" sz="1700" dirty="0"/>
              <a:t> provides immediate assistance to users in case of health emergencies.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Key Functionality</a:t>
            </a:r>
            <a:r>
              <a:rPr lang="en-US" sz="17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/>
              <a:t>Emergency Contacts</a:t>
            </a:r>
            <a:r>
              <a:rPr lang="en-US" sz="1700" dirty="0"/>
              <a:t>: Users can add and quickly contact emergency services or family members.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/>
              <a:t>Location Sharing</a:t>
            </a:r>
            <a:r>
              <a:rPr lang="en-US" sz="1700" dirty="0"/>
              <a:t>: Automatically sends the user’s current location to emergency responders.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AI-Based Alerts</a:t>
            </a:r>
            <a:r>
              <a:rPr lang="en-US" sz="17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/>
              <a:t>Health Monitoring</a:t>
            </a:r>
            <a:r>
              <a:rPr lang="en-US" sz="1700" dirty="0"/>
              <a:t>: The app can detect changes in health conditions based on user input (e.g., sudden heart rate spikes or missed medication).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/>
              <a:t>Instant Notifications</a:t>
            </a:r>
            <a:r>
              <a:rPr lang="en-US" sz="1700" dirty="0"/>
              <a:t>: Sends real-time alerts to medical professionals or emergency contacts in critical situations.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UI Elements</a:t>
            </a:r>
            <a:r>
              <a:rPr lang="en-US" sz="17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/>
              <a:t>One-Tap Access</a:t>
            </a:r>
            <a:r>
              <a:rPr lang="en-US" sz="1700" dirty="0"/>
              <a:t>: A prominent button for the user to tap in case of emergencies.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/>
              <a:t>Simple Interface</a:t>
            </a:r>
            <a:r>
              <a:rPr lang="en-US" sz="1700" dirty="0"/>
              <a:t>: Designed for quick use in high-stress situations.</a:t>
            </a:r>
          </a:p>
        </p:txBody>
      </p:sp>
    </p:spTree>
    <p:extLst>
      <p:ext uri="{BB962C8B-B14F-4D97-AF65-F5344CB8AC3E}">
        <p14:creationId xmlns:p14="http://schemas.microsoft.com/office/powerpoint/2010/main" val="236996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1140</Words>
  <Application>Microsoft Office PowerPoint</Application>
  <PresentationFormat>Widescreen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Times New Roman</vt:lpstr>
      <vt:lpstr>Office Theme</vt:lpstr>
      <vt:lpstr>PowerPoint Presentation</vt:lpstr>
      <vt:lpstr>Team Detail  </vt:lpstr>
      <vt:lpstr>Problem Statement </vt:lpstr>
      <vt:lpstr>PowerPoint Presentation</vt:lpstr>
      <vt:lpstr>User Interface: Homepage (index.html)  The homepage is designed to provide a clean and intuitive layout for users to access various sections of the application easily. Key Design Principles: Simple and Minimalist: A clear, user-friendly layout for easy navigation. Responsive Design: Adaptable to both desktop and mobile devices for convenience. Color Scheme: Soft, calming tones to ensure the app feels approachable and professional. Key Features: Navigation Bar: Allows easy navigation between important sections such as Appointments, Medication, Profile, SOS, and more. Quick Action Buttons: Direct buttons for users to take actions like booking an appointment, managing medications, or viewing their profile. Dynamic Content: Displays key information like upcoming appointments, medication reminders, or health tips. </vt:lpstr>
      <vt:lpstr>Medication Management helps users track their medications and receive timely reminders to stay on top of their prescriptions. Key Features:  Add Medications: Users can input the names of their medications, dosage, and  frequency.  Medication List: Displays the list of all current medications, their dosage schedule,  and intake instructions.  AI-Powered Reminders:  Reminder Notifications: Sends automatic alerts to users when it’s time to take  their medication.  Dosage Management: Ensures users don’t miss doses and helps manage  medication schedules effectively.  UI Elements:  Clear Medication Details: Easy-to-read information about each prescription.  Medication Alerts: Visual reminders with timestamps to avoid any confusion.</vt:lpstr>
      <vt:lpstr>Meditation is a key part of maintaining mental well-being. This section provides guided meditation sessions and relaxation exercises to help users reduce stress and enhance their overall health. Personalized Meditation Suggestions: Based on user preferences and health data, the app suggests the best meditation practices to improve mental health. Meditation Sessions: Users can select from a variety of sessions, ranging from quick 5-minute breaks to longer 30-minute sessions. UI Elements: Play/Pause Buttons: Simple control options to start/stop meditation sessions. Timer: Displays the duration of each session for user tracking. Wellness Tracker: Helps users monitor their meditation habits, track progress, and feel motivated. </vt:lpstr>
      <vt:lpstr>Profile Management allows users to manage their personal health data and preferences securely. Features: Personal Information: Users can update their personal details such as age, weight, medical history, and emergency contacts. Health Data: Track vital health metrics like blood pressure, sugar levels, etc. Treatment Plans: Users can input ongoing treatments or specific health goals. User-Friendly Interface: Form Inputs: Fields for users to fill in or update their data. Profile Picture: Users can upload a photo to personalize their profile. Data Security: Personal health information is securely stored, ensuring privacy and confidentiality.</vt:lpstr>
      <vt:lpstr>PowerPoint Presentation</vt:lpstr>
      <vt:lpstr>PowerPoint Presentation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Office User</dc:creator>
  <cp:lastModifiedBy>SHUBHASH CHAUDHARY</cp:lastModifiedBy>
  <cp:revision>3</cp:revision>
  <cp:lastPrinted>2025-01-14T11:20:52Z</cp:lastPrinted>
  <dcterms:created xsi:type="dcterms:W3CDTF">2022-01-13T00:30:16Z</dcterms:created>
  <dcterms:modified xsi:type="dcterms:W3CDTF">2025-02-07T21:12:08Z</dcterms:modified>
</cp:coreProperties>
</file>