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ejaVu Serif Bold" charset="1" panose="02060803050605020204"/>
      <p:regular r:id="rId23"/>
    </p:embeddedFont>
    <p:embeddedFont>
      <p:font typeface="DejaVu Serif" charset="1" panose="02060603050605020204"/>
      <p:regular r:id="rId24"/>
    </p:embeddedFont>
    <p:embeddedFont>
      <p:font typeface="Noto Serif Display" charset="1" panose="02020502080505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true" rot="0">
            <a:off x="14572943" y="6537512"/>
            <a:ext cx="2234181" cy="2223010"/>
          </a:xfrm>
          <a:custGeom>
            <a:avLst/>
            <a:gdLst/>
            <a:ahLst/>
            <a:cxnLst/>
            <a:rect r="r" b="b" t="t" l="l"/>
            <a:pathLst>
              <a:path h="2223010" w="2234181">
                <a:moveTo>
                  <a:pt x="0" y="2223010"/>
                </a:moveTo>
                <a:lnTo>
                  <a:pt x="2234180" y="2223010"/>
                </a:lnTo>
                <a:lnTo>
                  <a:pt x="2234180" y="0"/>
                </a:lnTo>
                <a:lnTo>
                  <a:pt x="0" y="0"/>
                </a:lnTo>
                <a:lnTo>
                  <a:pt x="0" y="2223010"/>
                </a:lnTo>
                <a:close/>
              </a:path>
            </a:pathLst>
          </a:custGeom>
          <a:blipFill>
            <a:blip r:embed="rId2"/>
            <a:stretch>
              <a:fillRect l="0" t="0" r="0" b="0"/>
            </a:stretch>
          </a:blipFill>
        </p:spPr>
      </p:sp>
      <p:sp>
        <p:nvSpPr>
          <p:cNvPr name="Freeform 3" id="3"/>
          <p:cNvSpPr/>
          <p:nvPr/>
        </p:nvSpPr>
        <p:spPr>
          <a:xfrm flipH="true" flipV="false" rot="0">
            <a:off x="1503485" y="1319158"/>
            <a:ext cx="2300835" cy="2289331"/>
          </a:xfrm>
          <a:custGeom>
            <a:avLst/>
            <a:gdLst/>
            <a:ahLst/>
            <a:cxnLst/>
            <a:rect r="r" b="b" t="t" l="l"/>
            <a:pathLst>
              <a:path h="2289331" w="2300835">
                <a:moveTo>
                  <a:pt x="2300835" y="0"/>
                </a:moveTo>
                <a:lnTo>
                  <a:pt x="0" y="0"/>
                </a:lnTo>
                <a:lnTo>
                  <a:pt x="0" y="2289330"/>
                </a:lnTo>
                <a:lnTo>
                  <a:pt x="2300835" y="2289330"/>
                </a:lnTo>
                <a:lnTo>
                  <a:pt x="2300835" y="0"/>
                </a:lnTo>
                <a:close/>
              </a:path>
            </a:pathLst>
          </a:custGeom>
          <a:blipFill>
            <a:blip r:embed="rId2"/>
            <a:stretch>
              <a:fillRect l="0" t="0" r="0" b="0"/>
            </a:stretch>
          </a:blipFill>
        </p:spPr>
      </p:sp>
      <p:sp>
        <p:nvSpPr>
          <p:cNvPr name="TextBox 4" id="4"/>
          <p:cNvSpPr txBox="true"/>
          <p:nvPr/>
        </p:nvSpPr>
        <p:spPr>
          <a:xfrm rot="0">
            <a:off x="2899550" y="3503713"/>
            <a:ext cx="12590575" cy="23907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Assess security risks and their evolution in local or cloud-based big data storage systems.</a:t>
            </a:r>
          </a:p>
        </p:txBody>
      </p:sp>
      <p:sp>
        <p:nvSpPr>
          <p:cNvPr name="TextBox 5" id="5"/>
          <p:cNvSpPr txBox="true"/>
          <p:nvPr/>
        </p:nvSpPr>
        <p:spPr>
          <a:xfrm rot="0">
            <a:off x="2203770" y="7207692"/>
            <a:ext cx="4656058" cy="441324"/>
          </a:xfrm>
          <a:prstGeom prst="rect">
            <a:avLst/>
          </a:prstGeom>
        </p:spPr>
        <p:txBody>
          <a:bodyPr anchor="t" rtlCol="false" tIns="0" lIns="0" bIns="0" rIns="0">
            <a:spAutoFit/>
          </a:bodyPr>
          <a:lstStyle/>
          <a:p>
            <a:pPr algn="ctr">
              <a:lnSpc>
                <a:spcPts val="3500"/>
              </a:lnSpc>
            </a:pPr>
            <a:r>
              <a:rPr lang="en-US" sz="2500">
                <a:solidFill>
                  <a:srgbClr val="000000"/>
                </a:solidFill>
                <a:latin typeface="DejaVu Serif"/>
                <a:ea typeface="DejaVu Serif"/>
                <a:cs typeface="DejaVu Serif"/>
                <a:sym typeface="DejaVu Serif"/>
              </a:rPr>
              <a:t>BY : NGUYEN MANH HUNG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TextBox 2" id="2"/>
          <p:cNvSpPr txBox="true"/>
          <p:nvPr/>
        </p:nvSpPr>
        <p:spPr>
          <a:xfrm rot="0">
            <a:off x="1774795" y="1779919"/>
            <a:ext cx="15348852" cy="83089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Data Privacy and Compliance: A Complex Landscape</a:t>
            </a:r>
          </a:p>
          <a:p>
            <a:pPr algn="l">
              <a:lnSpc>
                <a:spcPts val="3500"/>
              </a:lnSpc>
            </a:pPr>
            <a:r>
              <a:rPr lang="en-US" sz="2500">
                <a:solidFill>
                  <a:srgbClr val="000000"/>
                </a:solidFill>
                <a:latin typeface="Noto Serif Display"/>
                <a:ea typeface="Noto Serif Display"/>
                <a:cs typeface="Noto Serif Display"/>
                <a:sym typeface="Noto Serif Display"/>
              </a:rPr>
              <a:t>In today's data-driven world, organizations face increasing challenges in protecting sensitive information and complying with stringent data privacy regulations.   </a:t>
            </a:r>
          </a:p>
          <a:p>
            <a:pPr algn="l">
              <a:lnSpc>
                <a:spcPts val="3500"/>
              </a:lnSpc>
            </a:pPr>
            <a:r>
              <a:rPr lang="en-US" sz="2500">
                <a:solidFill>
                  <a:srgbClr val="000000"/>
                </a:solidFill>
                <a:latin typeface="Noto Serif Display"/>
                <a:ea typeface="Noto Serif Display"/>
                <a:cs typeface="Noto Serif Display"/>
                <a:sym typeface="Noto Serif Display"/>
              </a:rPr>
              <a:t>Key Challenges:</a:t>
            </a:r>
          </a:p>
          <a:p>
            <a:pPr algn="l">
              <a:lnSpc>
                <a:spcPts val="3500"/>
              </a:lnSpc>
            </a:pPr>
            <a:r>
              <a:rPr lang="en-US" sz="2500">
                <a:solidFill>
                  <a:srgbClr val="000000"/>
                </a:solidFill>
                <a:latin typeface="Noto Serif Display"/>
                <a:ea typeface="Noto Serif Display"/>
                <a:cs typeface="Noto Serif Display"/>
                <a:sym typeface="Noto Serif Display"/>
              </a:rPr>
              <a:t>Adhering to Data Privacy Regulations: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GDPR (General Data Protection Regulation): A comprehensive EU regulation that governs the processing of personal data.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CCPA (California Consumer Privacy Act): A US state law that provides consumers with greater control over their personal information.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HIPAA (Health Insurance Portability and Accountability Act): A US federal law that protects the privacy and security of health information. </a:t>
            </a:r>
          </a:p>
          <a:p>
            <a:pPr algn="l">
              <a:lnSpc>
                <a:spcPts val="3500"/>
              </a:lnSpc>
            </a:pPr>
            <a:r>
              <a:rPr lang="en-US" sz="2500">
                <a:solidFill>
                  <a:srgbClr val="000000"/>
                </a:solidFill>
                <a:latin typeface="Noto Serif Display"/>
                <a:ea typeface="Noto Serif Display"/>
                <a:cs typeface="Noto Serif Display"/>
                <a:sym typeface="Noto Serif Display"/>
              </a:rPr>
              <a:t>Protecting Sensitive Data in the Cloud:</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Encryption: Encrypting data both at rest and in transit to safeguard it from unauthorized access.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Access Controls: Implementing strong access controls to limit access to authorized personnel.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 Security Audits: Conducting regular security assessments to identify and address vulnerabilities.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Incident Response Plans: Developing comprehensive plans to respond to security incidents.   </a:t>
            </a:r>
          </a:p>
          <a:p>
            <a:pPr algn="l">
              <a:lnSpc>
                <a:spcPts val="3500"/>
              </a:lnSpc>
            </a:pPr>
          </a:p>
        </p:txBody>
      </p:sp>
      <p:sp>
        <p:nvSpPr>
          <p:cNvPr name="Freeform 3" id="3"/>
          <p:cNvSpPr/>
          <p:nvPr/>
        </p:nvSpPr>
        <p:spPr>
          <a:xfrm flipH="false" flipV="false" rot="0">
            <a:off x="11860" y="80592"/>
            <a:ext cx="1898588" cy="1896215"/>
          </a:xfrm>
          <a:custGeom>
            <a:avLst/>
            <a:gdLst/>
            <a:ahLst/>
            <a:cxnLst/>
            <a:rect r="r" b="b" t="t" l="l"/>
            <a:pathLst>
              <a:path h="1896215" w="1898588">
                <a:moveTo>
                  <a:pt x="0" y="0"/>
                </a:moveTo>
                <a:lnTo>
                  <a:pt x="1898588" y="0"/>
                </a:lnTo>
                <a:lnTo>
                  <a:pt x="1898588" y="1896216"/>
                </a:lnTo>
                <a:lnTo>
                  <a:pt x="0" y="1896216"/>
                </a:lnTo>
                <a:lnTo>
                  <a:pt x="0" y="0"/>
                </a:lnTo>
                <a:close/>
              </a:path>
            </a:pathLst>
          </a:custGeom>
          <a:blipFill>
            <a:blip r:embed="rId2"/>
            <a:stretch>
              <a:fillRect l="0" t="0" r="0" b="0"/>
            </a:stretch>
          </a:blipFill>
        </p:spPr>
      </p:sp>
      <p:sp>
        <p:nvSpPr>
          <p:cNvPr name="TextBox 4" id="4"/>
          <p:cNvSpPr txBox="true"/>
          <p:nvPr/>
        </p:nvSpPr>
        <p:spPr>
          <a:xfrm rot="0">
            <a:off x="4451568" y="923925"/>
            <a:ext cx="9384864"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Data Privacy and Compliance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false" rot="0">
            <a:off x="15909501" y="266575"/>
            <a:ext cx="2140302" cy="2022586"/>
          </a:xfrm>
          <a:custGeom>
            <a:avLst/>
            <a:gdLst/>
            <a:ahLst/>
            <a:cxnLst/>
            <a:rect r="r" b="b" t="t" l="l"/>
            <a:pathLst>
              <a:path h="2022586" w="2140302">
                <a:moveTo>
                  <a:pt x="0" y="0"/>
                </a:moveTo>
                <a:lnTo>
                  <a:pt x="2140303" y="0"/>
                </a:lnTo>
                <a:lnTo>
                  <a:pt x="2140303" y="2022586"/>
                </a:lnTo>
                <a:lnTo>
                  <a:pt x="0" y="2022586"/>
                </a:lnTo>
                <a:lnTo>
                  <a:pt x="0" y="0"/>
                </a:lnTo>
                <a:close/>
              </a:path>
            </a:pathLst>
          </a:custGeom>
          <a:blipFill>
            <a:blip r:embed="rId2">
              <a:alphaModFix amt="70000"/>
            </a:blip>
            <a:stretch>
              <a:fillRect l="0" t="0" r="0" b="0"/>
            </a:stretch>
          </a:blipFill>
        </p:spPr>
      </p:sp>
      <p:sp>
        <p:nvSpPr>
          <p:cNvPr name="TextBox 3" id="3"/>
          <p:cNvSpPr txBox="true"/>
          <p:nvPr/>
        </p:nvSpPr>
        <p:spPr>
          <a:xfrm rot="0">
            <a:off x="5321082" y="1173093"/>
            <a:ext cx="7645837"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Cloud Provider Security</a:t>
            </a:r>
          </a:p>
        </p:txBody>
      </p:sp>
      <p:sp>
        <p:nvSpPr>
          <p:cNvPr name="TextBox 4" id="4"/>
          <p:cNvSpPr txBox="true"/>
          <p:nvPr/>
        </p:nvSpPr>
        <p:spPr>
          <a:xfrm rot="0">
            <a:off x="2023490" y="2241536"/>
            <a:ext cx="14241019" cy="48037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Partnering with Trusted Cloud Providers</a:t>
            </a:r>
          </a:p>
          <a:p>
            <a:pPr algn="l">
              <a:lnSpc>
                <a:spcPts val="3500"/>
              </a:lnSpc>
            </a:pPr>
            <a:r>
              <a:rPr lang="en-US" sz="2500">
                <a:solidFill>
                  <a:srgbClr val="000000"/>
                </a:solidFill>
                <a:latin typeface="Noto Serif Display"/>
                <a:ea typeface="Noto Serif Display"/>
                <a:cs typeface="Noto Serif Display"/>
                <a:sym typeface="Noto Serif Display"/>
              </a:rPr>
              <a:t>When choosing a cloud provider, it's crucial to evaluate their security posture and understand the shared responsibility model.</a:t>
            </a:r>
          </a:p>
          <a:p>
            <a:pPr algn="l">
              <a:lnSpc>
                <a:spcPts val="3500"/>
              </a:lnSpc>
            </a:pPr>
            <a:r>
              <a:rPr lang="en-US" sz="2500">
                <a:solidFill>
                  <a:srgbClr val="000000"/>
                </a:solidFill>
                <a:latin typeface="Noto Serif Display"/>
                <a:ea typeface="Noto Serif Display"/>
                <a:cs typeface="Noto Serif Display"/>
                <a:sym typeface="Noto Serif Display"/>
              </a:rPr>
              <a:t>Key Considerations: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Security Certifications: Look for certifications like ISO 27001, SOC 2, and FedRAMP to ensure compliance with industry standards.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Encryption: Assess the provider's encryption capabilities, both at rest and in transit.</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Access Controls: Evaluate the strength of access controls, including multi-factor authentication and role-based access.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Incident Response: Understand the provider's incident response plan and their ability to respond to security breaches.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Freeform 2" id="2"/>
          <p:cNvSpPr/>
          <p:nvPr/>
        </p:nvSpPr>
        <p:spPr>
          <a:xfrm flipH="false" flipV="false" rot="0">
            <a:off x="0" y="227948"/>
            <a:ext cx="2233221" cy="2110394"/>
          </a:xfrm>
          <a:custGeom>
            <a:avLst/>
            <a:gdLst/>
            <a:ahLst/>
            <a:cxnLst/>
            <a:rect r="r" b="b" t="t" l="l"/>
            <a:pathLst>
              <a:path h="2110394" w="2233221">
                <a:moveTo>
                  <a:pt x="0" y="0"/>
                </a:moveTo>
                <a:lnTo>
                  <a:pt x="2233221" y="0"/>
                </a:lnTo>
                <a:lnTo>
                  <a:pt x="2233221" y="2110393"/>
                </a:lnTo>
                <a:lnTo>
                  <a:pt x="0" y="2110393"/>
                </a:lnTo>
                <a:lnTo>
                  <a:pt x="0" y="0"/>
                </a:lnTo>
                <a:close/>
              </a:path>
            </a:pathLst>
          </a:custGeom>
          <a:blipFill>
            <a:blip r:embed="rId2">
              <a:alphaModFix amt="70000"/>
            </a:blip>
            <a:stretch>
              <a:fillRect l="0" t="0" r="0" b="0"/>
            </a:stretch>
          </a:blipFill>
        </p:spPr>
      </p:sp>
      <p:sp>
        <p:nvSpPr>
          <p:cNvPr name="TextBox 3" id="3"/>
          <p:cNvSpPr txBox="true"/>
          <p:nvPr/>
        </p:nvSpPr>
        <p:spPr>
          <a:xfrm rot="0">
            <a:off x="2645233" y="1764217"/>
            <a:ext cx="13359275" cy="48037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Shared Responsibility Model</a:t>
            </a:r>
          </a:p>
          <a:p>
            <a:pPr algn="l">
              <a:lnSpc>
                <a:spcPts val="3500"/>
              </a:lnSpc>
            </a:pPr>
            <a:r>
              <a:rPr lang="en-US" sz="2500">
                <a:solidFill>
                  <a:srgbClr val="000000"/>
                </a:solidFill>
                <a:latin typeface="Noto Serif Display"/>
                <a:ea typeface="Noto Serif Display"/>
                <a:cs typeface="Noto Serif Display"/>
                <a:sym typeface="Noto Serif Display"/>
              </a:rPr>
              <a:t>The shared responsibility model outlines the division of security responsibilities between the cloud provider and the customer:</a:t>
            </a:r>
          </a:p>
          <a:p>
            <a:pPr algn="l">
              <a:lnSpc>
                <a:spcPts val="3500"/>
              </a:lnSpc>
            </a:pPr>
            <a:r>
              <a:rPr lang="en-US" sz="2500">
                <a:solidFill>
                  <a:srgbClr val="000000"/>
                </a:solidFill>
                <a:latin typeface="Noto Serif Display"/>
                <a:ea typeface="Noto Serif Display"/>
                <a:cs typeface="Noto Serif Display"/>
                <a:sym typeface="Noto Serif Display"/>
              </a:rPr>
              <a:t>Cloud Provider Responsibilities: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Securing the underlying infrastructure, including hardware, software, and networks.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physical and logical security measures.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Providing security updates and patches.</a:t>
            </a:r>
          </a:p>
          <a:p>
            <a:pPr algn="l">
              <a:lnSpc>
                <a:spcPts val="3500"/>
              </a:lnSpc>
            </a:pPr>
            <a:r>
              <a:rPr lang="en-US" sz="2500">
                <a:solidFill>
                  <a:srgbClr val="000000"/>
                </a:solidFill>
                <a:latin typeface="Noto Serif Display"/>
                <a:ea typeface="Noto Serif Display"/>
                <a:cs typeface="Noto Serif Display"/>
                <a:sym typeface="Noto Serif Display"/>
              </a:rPr>
              <a:t>Customer Responsibilities: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Securing data and applications running on the cloud platform.</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strong access controls and encryption.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Regularly patching and updating systems.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false" rot="-2537994">
            <a:off x="-1201291" y="-659457"/>
            <a:ext cx="4075493" cy="2954732"/>
          </a:xfrm>
          <a:custGeom>
            <a:avLst/>
            <a:gdLst/>
            <a:ahLst/>
            <a:cxnLst/>
            <a:rect r="r" b="b" t="t" l="l"/>
            <a:pathLst>
              <a:path h="2954732" w="4075493">
                <a:moveTo>
                  <a:pt x="0" y="0"/>
                </a:moveTo>
                <a:lnTo>
                  <a:pt x="4075493" y="0"/>
                </a:lnTo>
                <a:lnTo>
                  <a:pt x="4075493" y="2954732"/>
                </a:lnTo>
                <a:lnTo>
                  <a:pt x="0" y="2954732"/>
                </a:lnTo>
                <a:lnTo>
                  <a:pt x="0" y="0"/>
                </a:lnTo>
                <a:close/>
              </a:path>
            </a:pathLst>
          </a:custGeom>
          <a:blipFill>
            <a:blip r:embed="rId2">
              <a:alphaModFix amt="96000"/>
            </a:blip>
            <a:stretch>
              <a:fillRect l="0" t="0" r="0" b="0"/>
            </a:stretch>
          </a:blipFill>
        </p:spPr>
      </p:sp>
      <p:sp>
        <p:nvSpPr>
          <p:cNvPr name="TextBox 3" id="3"/>
          <p:cNvSpPr txBox="true"/>
          <p:nvPr/>
        </p:nvSpPr>
        <p:spPr>
          <a:xfrm rot="0">
            <a:off x="4896921" y="1065938"/>
            <a:ext cx="8494157"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Data Security in the Cloud</a:t>
            </a:r>
          </a:p>
        </p:txBody>
      </p:sp>
      <p:sp>
        <p:nvSpPr>
          <p:cNvPr name="TextBox 4" id="4"/>
          <p:cNvSpPr txBox="true"/>
          <p:nvPr/>
        </p:nvSpPr>
        <p:spPr>
          <a:xfrm rot="0">
            <a:off x="1865230" y="1992470"/>
            <a:ext cx="15394070" cy="74326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Safeguarding Data in the Cloud</a:t>
            </a:r>
          </a:p>
          <a:p>
            <a:pPr algn="l">
              <a:lnSpc>
                <a:spcPts val="3500"/>
              </a:lnSpc>
            </a:pPr>
            <a:r>
              <a:rPr lang="en-US" sz="2500">
                <a:solidFill>
                  <a:srgbClr val="000000"/>
                </a:solidFill>
                <a:latin typeface="Noto Serif Display"/>
                <a:ea typeface="Noto Serif Display"/>
                <a:cs typeface="Noto Serif Display"/>
                <a:sym typeface="Noto Serif Display"/>
              </a:rPr>
              <a:t>To ensure the security of sensitive data stored in the cloud, organizations should implement a comprehensive security strategy:</a:t>
            </a:r>
          </a:p>
          <a:p>
            <a:pPr algn="l">
              <a:lnSpc>
                <a:spcPts val="3500"/>
              </a:lnSpc>
            </a:pPr>
            <a:r>
              <a:rPr lang="en-US" sz="2500">
                <a:solidFill>
                  <a:srgbClr val="000000"/>
                </a:solidFill>
                <a:latin typeface="Noto Serif Display"/>
                <a:ea typeface="Noto Serif Display"/>
                <a:cs typeface="Noto Serif Display"/>
                <a:sym typeface="Noto Serif Display"/>
              </a:rPr>
              <a:t>Data Encryption: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Encrypting data both at rest and in transit to protect it from unauthorized access.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Using strong encryption algorithms and key management practices.</a:t>
            </a:r>
          </a:p>
          <a:p>
            <a:pPr algn="l">
              <a:lnSpc>
                <a:spcPts val="3500"/>
              </a:lnSpc>
            </a:pPr>
            <a:r>
              <a:rPr lang="en-US" sz="2500">
                <a:solidFill>
                  <a:srgbClr val="000000"/>
                </a:solidFill>
                <a:latin typeface="Noto Serif Display"/>
                <a:ea typeface="Noto Serif Display"/>
                <a:cs typeface="Noto Serif Display"/>
                <a:sym typeface="Noto Serif Display"/>
              </a:rPr>
              <a:t>Access Controls: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strong access controls, such as multi-factor authentication and role-based access control.</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Limiting access to authorized personnel only.</a:t>
            </a:r>
          </a:p>
          <a:p>
            <a:pPr algn="l">
              <a:lnSpc>
                <a:spcPts val="3500"/>
              </a:lnSpc>
            </a:pPr>
            <a:r>
              <a:rPr lang="en-US" sz="2500">
                <a:solidFill>
                  <a:srgbClr val="000000"/>
                </a:solidFill>
                <a:latin typeface="Noto Serif Display"/>
                <a:ea typeface="Noto Serif Display"/>
                <a:cs typeface="Noto Serif Display"/>
                <a:sym typeface="Noto Serif Display"/>
              </a:rPr>
              <a:t>Data Loss Prevention (DLP):</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DLP solutions to prevent unauthorized data transfer and leakage.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Monitoring and controlling data flows to identify and mitigate risks.</a:t>
            </a:r>
          </a:p>
          <a:p>
            <a:pPr algn="l">
              <a:lnSpc>
                <a:spcPts val="3500"/>
              </a:lnSpc>
            </a:pPr>
            <a:r>
              <a:rPr lang="en-US" sz="2500">
                <a:solidFill>
                  <a:srgbClr val="000000"/>
                </a:solidFill>
                <a:latin typeface="Noto Serif Display"/>
                <a:ea typeface="Noto Serif Display"/>
                <a:cs typeface="Noto Serif Display"/>
                <a:sym typeface="Noto Serif Display"/>
              </a:rPr>
              <a:t>Regular Security Audits and Vulnerability Assessments: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Conducting regular security audits to identify vulnerabilities and weaknesses.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Patching systems promptly to address security vulnerabilities.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Performing penetration testing to simulate attacks and identify potential threats.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TextBox 2" id="2"/>
          <p:cNvSpPr txBox="true"/>
          <p:nvPr/>
        </p:nvSpPr>
        <p:spPr>
          <a:xfrm rot="0">
            <a:off x="3357562" y="1266825"/>
            <a:ext cx="11572875"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Best Practices for Big Data Security</a:t>
            </a:r>
          </a:p>
        </p:txBody>
      </p:sp>
      <p:sp>
        <p:nvSpPr>
          <p:cNvPr name="Freeform 3" id="3"/>
          <p:cNvSpPr/>
          <p:nvPr/>
        </p:nvSpPr>
        <p:spPr>
          <a:xfrm flipH="false" flipV="false" rot="0">
            <a:off x="15753779" y="413558"/>
            <a:ext cx="1918481" cy="1916083"/>
          </a:xfrm>
          <a:custGeom>
            <a:avLst/>
            <a:gdLst/>
            <a:ahLst/>
            <a:cxnLst/>
            <a:rect r="r" b="b" t="t" l="l"/>
            <a:pathLst>
              <a:path h="1916083" w="1918481">
                <a:moveTo>
                  <a:pt x="0" y="0"/>
                </a:moveTo>
                <a:lnTo>
                  <a:pt x="1918481" y="0"/>
                </a:lnTo>
                <a:lnTo>
                  <a:pt x="1918481" y="1916083"/>
                </a:lnTo>
                <a:lnTo>
                  <a:pt x="0" y="1916083"/>
                </a:lnTo>
                <a:lnTo>
                  <a:pt x="0" y="0"/>
                </a:lnTo>
                <a:close/>
              </a:path>
            </a:pathLst>
          </a:custGeom>
          <a:blipFill>
            <a:blip r:embed="rId2"/>
            <a:stretch>
              <a:fillRect l="0" t="0" r="0" b="0"/>
            </a:stretch>
          </a:blipFill>
        </p:spPr>
      </p:sp>
      <p:sp>
        <p:nvSpPr>
          <p:cNvPr name="TextBox 4" id="4"/>
          <p:cNvSpPr txBox="true"/>
          <p:nvPr/>
        </p:nvSpPr>
        <p:spPr>
          <a:xfrm rot="0">
            <a:off x="1966075" y="2282016"/>
            <a:ext cx="15018251" cy="56800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To protect Big Data from various threats, organizations should implement the following best practices:</a:t>
            </a:r>
          </a:p>
          <a:p>
            <a:pPr algn="l">
              <a:lnSpc>
                <a:spcPts val="3500"/>
              </a:lnSpc>
            </a:pPr>
            <a:r>
              <a:rPr lang="en-US" sz="2500">
                <a:solidFill>
                  <a:srgbClr val="000000"/>
                </a:solidFill>
                <a:latin typeface="Noto Serif Display"/>
                <a:ea typeface="Noto Serif Display"/>
                <a:cs typeface="Noto Serif Display"/>
                <a:sym typeface="Noto Serif Display"/>
              </a:rPr>
              <a:t>Strong Access Controls and Authentication: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strong password policies and multi-factor authentication.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Limiting access to authorized personnel only.</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Regularly reviewing and updating access permissions.</a:t>
            </a:r>
          </a:p>
          <a:p>
            <a:pPr algn="l">
              <a:lnSpc>
                <a:spcPts val="3500"/>
              </a:lnSpc>
            </a:pPr>
            <a:r>
              <a:rPr lang="en-US" sz="2500">
                <a:solidFill>
                  <a:srgbClr val="000000"/>
                </a:solidFill>
                <a:latin typeface="Noto Serif Display"/>
                <a:ea typeface="Noto Serif Display"/>
                <a:cs typeface="Noto Serif Display"/>
                <a:sym typeface="Noto Serif Display"/>
              </a:rPr>
              <a:t>Data Encryption: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Encrypting data both at rest and in transit to protect it from unauthorized access.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Using strong encryption algorithms and key management practices.</a:t>
            </a:r>
          </a:p>
          <a:p>
            <a:pPr algn="l">
              <a:lnSpc>
                <a:spcPts val="3500"/>
              </a:lnSpc>
            </a:pPr>
            <a:r>
              <a:rPr lang="en-US" sz="2500">
                <a:solidFill>
                  <a:srgbClr val="000000"/>
                </a:solidFill>
                <a:latin typeface="Noto Serif Display"/>
                <a:ea typeface="Noto Serif Display"/>
                <a:cs typeface="Noto Serif Display"/>
                <a:sym typeface="Noto Serif Display"/>
              </a:rPr>
              <a:t>Regular Security Audits and Vulnerability Assessments: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Conducting regular security audits to identify vulnerabilities and weaknesses.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Patching systems promptly to address security vulnerabilities.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Performing penetration testing to simulate attacks and identify potential threats.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TextBox 2" id="2"/>
          <p:cNvSpPr txBox="true"/>
          <p:nvPr/>
        </p:nvSpPr>
        <p:spPr>
          <a:xfrm rot="0">
            <a:off x="1650506" y="1698993"/>
            <a:ext cx="15939849" cy="39274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Incident Response Planning:</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Developing a comprehensive incident response plan to respond to security incidents effectively.</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Testing the incident response plan regularly to ensure its effectiveness.</a:t>
            </a:r>
          </a:p>
          <a:p>
            <a:pPr algn="l">
              <a:lnSpc>
                <a:spcPts val="3500"/>
              </a:lnSpc>
            </a:pPr>
            <a:r>
              <a:rPr lang="en-US" sz="2500">
                <a:solidFill>
                  <a:srgbClr val="000000"/>
                </a:solidFill>
                <a:latin typeface="Noto Serif Display"/>
                <a:ea typeface="Noto Serif Display"/>
                <a:cs typeface="Noto Serif Display"/>
                <a:sym typeface="Noto Serif Display"/>
              </a:rPr>
              <a:t>Employee Training and Awareness: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Educating employees about security best practices, such as phishing awareness and password hygiene.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Conducting regular security awareness training to keep employees informed about the latest threats.</a:t>
            </a:r>
          </a:p>
          <a:p>
            <a:pPr algn="l">
              <a:lnSpc>
                <a:spcPts val="3500"/>
              </a:lnSpc>
            </a:pPr>
            <a:r>
              <a:rPr lang="en-US" sz="2500">
                <a:solidFill>
                  <a:srgbClr val="000000"/>
                </a:solidFill>
                <a:latin typeface="Noto Serif Display"/>
                <a:ea typeface="Noto Serif Display"/>
                <a:cs typeface="Noto Serif Display"/>
                <a:sym typeface="Noto Serif Display"/>
              </a:rPr>
              <a:t>Data Loss Prevention (DLP):</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DLP solutions to prevent unauthorized data transfer and leakage.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Monitoring and controlling data flows to identify and mitigate risks.</a:t>
            </a:r>
          </a:p>
        </p:txBody>
      </p:sp>
      <p:sp>
        <p:nvSpPr>
          <p:cNvPr name="Freeform 3" id="3"/>
          <p:cNvSpPr/>
          <p:nvPr/>
        </p:nvSpPr>
        <p:spPr>
          <a:xfrm flipH="false" flipV="false" rot="0">
            <a:off x="14888505" y="5626467"/>
            <a:ext cx="2701850" cy="3910572"/>
          </a:xfrm>
          <a:custGeom>
            <a:avLst/>
            <a:gdLst/>
            <a:ahLst/>
            <a:cxnLst/>
            <a:rect r="r" b="b" t="t" l="l"/>
            <a:pathLst>
              <a:path h="3910572" w="2701850">
                <a:moveTo>
                  <a:pt x="0" y="0"/>
                </a:moveTo>
                <a:lnTo>
                  <a:pt x="2701850" y="0"/>
                </a:lnTo>
                <a:lnTo>
                  <a:pt x="2701850" y="3910572"/>
                </a:lnTo>
                <a:lnTo>
                  <a:pt x="0" y="3910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Freeform 2" id="2"/>
          <p:cNvSpPr/>
          <p:nvPr/>
        </p:nvSpPr>
        <p:spPr>
          <a:xfrm flipH="false" flipV="false" rot="0">
            <a:off x="221513" y="272495"/>
            <a:ext cx="1950522" cy="1843243"/>
          </a:xfrm>
          <a:custGeom>
            <a:avLst/>
            <a:gdLst/>
            <a:ahLst/>
            <a:cxnLst/>
            <a:rect r="r" b="b" t="t" l="l"/>
            <a:pathLst>
              <a:path h="1843243" w="1950522">
                <a:moveTo>
                  <a:pt x="0" y="0"/>
                </a:moveTo>
                <a:lnTo>
                  <a:pt x="1950522" y="0"/>
                </a:lnTo>
                <a:lnTo>
                  <a:pt x="1950522" y="1843244"/>
                </a:lnTo>
                <a:lnTo>
                  <a:pt x="0" y="1843244"/>
                </a:lnTo>
                <a:lnTo>
                  <a:pt x="0" y="0"/>
                </a:lnTo>
                <a:close/>
              </a:path>
            </a:pathLst>
          </a:custGeom>
          <a:blipFill>
            <a:blip r:embed="rId2"/>
            <a:stretch>
              <a:fillRect l="0" t="0" r="0" b="0"/>
            </a:stretch>
          </a:blipFill>
        </p:spPr>
      </p:sp>
      <p:sp>
        <p:nvSpPr>
          <p:cNvPr name="TextBox 3" id="3"/>
          <p:cNvSpPr txBox="true"/>
          <p:nvPr/>
        </p:nvSpPr>
        <p:spPr>
          <a:xfrm rot="0">
            <a:off x="3232666" y="923925"/>
            <a:ext cx="11822668"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Emerging Technologies and Security</a:t>
            </a:r>
          </a:p>
        </p:txBody>
      </p:sp>
      <p:sp>
        <p:nvSpPr>
          <p:cNvPr name="TextBox 4" id="4"/>
          <p:cNvSpPr txBox="true"/>
          <p:nvPr/>
        </p:nvSpPr>
        <p:spPr>
          <a:xfrm rot="0">
            <a:off x="1718271" y="1842025"/>
            <a:ext cx="15541029" cy="74326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Leveraging Technology for Enhanced Security</a:t>
            </a:r>
          </a:p>
          <a:p>
            <a:pPr algn="l">
              <a:lnSpc>
                <a:spcPts val="3500"/>
              </a:lnSpc>
            </a:pPr>
            <a:r>
              <a:rPr lang="en-US" sz="2500">
                <a:solidFill>
                  <a:srgbClr val="000000"/>
                </a:solidFill>
                <a:latin typeface="Noto Serif Display"/>
                <a:ea typeface="Noto Serif Display"/>
                <a:cs typeface="Noto Serif Display"/>
                <a:sym typeface="Noto Serif Display"/>
              </a:rPr>
              <a:t>As technology continues to evolve, so do the threats to Big Data. However, new technologies also offer innovative solutions to address these challenges:</a:t>
            </a:r>
          </a:p>
          <a:p>
            <a:pPr algn="l">
              <a:lnSpc>
                <a:spcPts val="3500"/>
              </a:lnSpc>
            </a:pPr>
            <a:r>
              <a:rPr lang="en-US" sz="2500">
                <a:solidFill>
                  <a:srgbClr val="000000"/>
                </a:solidFill>
                <a:latin typeface="Noto Serif Display"/>
                <a:ea typeface="Noto Serif Display"/>
                <a:cs typeface="Noto Serif Display"/>
                <a:sym typeface="Noto Serif Display"/>
              </a:rPr>
              <a:t>AI and Machine Learning:</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Advanced Threat Detection: AI and machine learning algorithms can analyze vast amounts of data to identify anomalies and potential threats in real-time.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Predictive Analytics: By analyzing historical data, AI can predict future attacks and proactively implement preventive measures.</a:t>
            </a:r>
          </a:p>
          <a:p>
            <a:pPr algn="l">
              <a:lnSpc>
                <a:spcPts val="3500"/>
              </a:lnSpc>
            </a:pPr>
            <a:r>
              <a:rPr lang="en-US" sz="2500">
                <a:solidFill>
                  <a:srgbClr val="000000"/>
                </a:solidFill>
                <a:latin typeface="Noto Serif Display"/>
                <a:ea typeface="Noto Serif Display"/>
                <a:cs typeface="Noto Serif Display"/>
                <a:sym typeface="Noto Serif Display"/>
              </a:rPr>
              <a:t>Blockchain: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Secure Data Sharing: Blockchain technology provides a secure and transparent way to share data among multiple parties.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Immutable Records: Blockchain's decentralized nature ensures the integrity and immutability of data.</a:t>
            </a:r>
          </a:p>
          <a:p>
            <a:pPr algn="l">
              <a:lnSpc>
                <a:spcPts val="3500"/>
              </a:lnSpc>
            </a:pPr>
            <a:r>
              <a:rPr lang="en-US" sz="2500">
                <a:solidFill>
                  <a:srgbClr val="000000"/>
                </a:solidFill>
                <a:latin typeface="Noto Serif Display"/>
                <a:ea typeface="Noto Serif Display"/>
                <a:cs typeface="Noto Serif Display"/>
                <a:sym typeface="Noto Serif Display"/>
              </a:rPr>
              <a:t>Zero-Trust Security Model:</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 security model that assumes no one or nothing is inherently trustworthy.</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Continuous verification of users and devices before granting access to resources.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Reduces the risk of unauthorized access and data breaches.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false" rot="0">
            <a:off x="15798997" y="272495"/>
            <a:ext cx="1943177" cy="1836302"/>
          </a:xfrm>
          <a:custGeom>
            <a:avLst/>
            <a:gdLst/>
            <a:ahLst/>
            <a:cxnLst/>
            <a:rect r="r" b="b" t="t" l="l"/>
            <a:pathLst>
              <a:path h="1836302" w="1943177">
                <a:moveTo>
                  <a:pt x="0" y="0"/>
                </a:moveTo>
                <a:lnTo>
                  <a:pt x="1943177" y="0"/>
                </a:lnTo>
                <a:lnTo>
                  <a:pt x="1943177" y="1836302"/>
                </a:lnTo>
                <a:lnTo>
                  <a:pt x="0" y="1836302"/>
                </a:lnTo>
                <a:lnTo>
                  <a:pt x="0" y="0"/>
                </a:lnTo>
                <a:close/>
              </a:path>
            </a:pathLst>
          </a:custGeom>
          <a:blipFill>
            <a:blip r:embed="rId2"/>
            <a:stretch>
              <a:fillRect l="0" t="0" r="0" b="0"/>
            </a:stretch>
          </a:blipFill>
        </p:spPr>
      </p:sp>
      <p:sp>
        <p:nvSpPr>
          <p:cNvPr name="TextBox 3" id="3"/>
          <p:cNvSpPr txBox="true"/>
          <p:nvPr/>
        </p:nvSpPr>
        <p:spPr>
          <a:xfrm rot="0">
            <a:off x="6727508" y="1318223"/>
            <a:ext cx="4832985"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Key Takeaways</a:t>
            </a:r>
          </a:p>
        </p:txBody>
      </p:sp>
      <p:sp>
        <p:nvSpPr>
          <p:cNvPr name="TextBox 4" id="4"/>
          <p:cNvSpPr txBox="true"/>
          <p:nvPr/>
        </p:nvSpPr>
        <p:spPr>
          <a:xfrm rot="0">
            <a:off x="2193056" y="2061172"/>
            <a:ext cx="15797928" cy="56800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Key Takeaways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Big Data is a valuable asset but also a significant target for cyberattacks.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Understanding the evolving threat landscape is crucial to protect Big Data.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Implementing a comprehensive security strategy is essential to mitigate risks.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Cloud-based storage offers benefits but requires careful security considerations.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Emerging technologies like AI, machine learning, and blockchain can enhance security.   </a:t>
            </a:r>
          </a:p>
          <a:p>
            <a:pPr algn="l">
              <a:lnSpc>
                <a:spcPts val="3500"/>
              </a:lnSpc>
            </a:pPr>
            <a:r>
              <a:rPr lang="en-US" sz="2500">
                <a:solidFill>
                  <a:srgbClr val="000000"/>
                </a:solidFill>
                <a:latin typeface="Noto Serif Display"/>
                <a:ea typeface="Noto Serif Display"/>
                <a:cs typeface="Noto Serif Display"/>
                <a:sym typeface="Noto Serif Display"/>
              </a:rPr>
              <a:t>A Proactive Security Approach</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To safeguard Big Data, organizations must adopt a proactive security approach:</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Stay Informed: Keep up-to-date with the latest security threats and best practices.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 Security Assessments: Conduct regular security audits and vulnerability assessments.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Employee Training: Educate employees on security awareness and best practices.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Strong Incident Response Plan: Have a well-defined plan to respond to security incidents.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Embrace Emerging Technologies: Leverage AI, machine learning, and blockchain to enhance security.</a:t>
            </a:r>
          </a:p>
        </p:txBody>
      </p:sp>
      <p:sp>
        <p:nvSpPr>
          <p:cNvPr name="Freeform 5" id="5"/>
          <p:cNvSpPr/>
          <p:nvPr/>
        </p:nvSpPr>
        <p:spPr>
          <a:xfrm flipH="true" flipV="false" rot="2633060">
            <a:off x="-346444" y="8233908"/>
            <a:ext cx="2750289" cy="3298697"/>
          </a:xfrm>
          <a:custGeom>
            <a:avLst/>
            <a:gdLst/>
            <a:ahLst/>
            <a:cxnLst/>
            <a:rect r="r" b="b" t="t" l="l"/>
            <a:pathLst>
              <a:path h="3298697" w="2750289">
                <a:moveTo>
                  <a:pt x="2750288" y="0"/>
                </a:moveTo>
                <a:lnTo>
                  <a:pt x="0" y="0"/>
                </a:lnTo>
                <a:lnTo>
                  <a:pt x="0" y="3298697"/>
                </a:lnTo>
                <a:lnTo>
                  <a:pt x="2750288" y="3298697"/>
                </a:lnTo>
                <a:lnTo>
                  <a:pt x="2750288"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TextBox 2" id="2"/>
          <p:cNvSpPr txBox="true"/>
          <p:nvPr/>
        </p:nvSpPr>
        <p:spPr>
          <a:xfrm rot="0">
            <a:off x="6262866" y="923925"/>
            <a:ext cx="5762268"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What is Big Data?</a:t>
            </a:r>
          </a:p>
        </p:txBody>
      </p:sp>
      <p:sp>
        <p:nvSpPr>
          <p:cNvPr name="TextBox 3" id="3"/>
          <p:cNvSpPr txBox="true"/>
          <p:nvPr/>
        </p:nvSpPr>
        <p:spPr>
          <a:xfrm rot="0">
            <a:off x="2328709" y="2022371"/>
            <a:ext cx="13630581" cy="65563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Big data refers to extremely large and diverse collections of structured, unstructured, and semi-structured data that continues to grow exponentially over time. These datasets are so huge and complex in volume, velocity, and variety, that traditional data management systems cannot store, process, and analyze them. </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The amount and availability of data is growing rapidly, spurred on by digital technology advancements, such as connectivity, mobility, the Internet of Things (IoT), and artificial intelligence (AI). As data continues to expand and proliferate, new big data tools are emerging to help companies collect, process, and analyze data at the speed needed to gain the most value from it. </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Big data describes large and diverse datasets that are huge in volume and also rapidly grow in size over time. Big data is used in machine learning, predictive modeling, and other advanced analytics to solve business problems and make informed decisions.</a:t>
            </a:r>
          </a:p>
          <a:p>
            <a:pPr algn="l">
              <a:lnSpc>
                <a:spcPts val="3500"/>
              </a:lnSpc>
            </a:pPr>
          </a:p>
        </p:txBody>
      </p:sp>
      <p:sp>
        <p:nvSpPr>
          <p:cNvPr name="Freeform 4" id="4"/>
          <p:cNvSpPr/>
          <p:nvPr/>
        </p:nvSpPr>
        <p:spPr>
          <a:xfrm flipH="false" flipV="false" rot="0">
            <a:off x="15383363" y="650925"/>
            <a:ext cx="2417744" cy="2284768"/>
          </a:xfrm>
          <a:custGeom>
            <a:avLst/>
            <a:gdLst/>
            <a:ahLst/>
            <a:cxnLst/>
            <a:rect r="r" b="b" t="t" l="l"/>
            <a:pathLst>
              <a:path h="2284768" w="2417744">
                <a:moveTo>
                  <a:pt x="0" y="0"/>
                </a:moveTo>
                <a:lnTo>
                  <a:pt x="2417743" y="0"/>
                </a:lnTo>
                <a:lnTo>
                  <a:pt x="2417743" y="2284768"/>
                </a:lnTo>
                <a:lnTo>
                  <a:pt x="0" y="2284768"/>
                </a:lnTo>
                <a:lnTo>
                  <a:pt x="0" y="0"/>
                </a:lnTo>
                <a:close/>
              </a:path>
            </a:pathLst>
          </a:custGeom>
          <a:blipFill>
            <a:blip r:embed="rId2">
              <a:alphaModFix amt="70000"/>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Freeform 2" id="2"/>
          <p:cNvSpPr/>
          <p:nvPr/>
        </p:nvSpPr>
        <p:spPr>
          <a:xfrm flipH="false" flipV="false" rot="0">
            <a:off x="-678934" y="-538054"/>
            <a:ext cx="3415268" cy="3133509"/>
          </a:xfrm>
          <a:custGeom>
            <a:avLst/>
            <a:gdLst/>
            <a:ahLst/>
            <a:cxnLst/>
            <a:rect r="r" b="b" t="t" l="l"/>
            <a:pathLst>
              <a:path h="3133509" w="3415268">
                <a:moveTo>
                  <a:pt x="0" y="0"/>
                </a:moveTo>
                <a:lnTo>
                  <a:pt x="3415268" y="0"/>
                </a:lnTo>
                <a:lnTo>
                  <a:pt x="3415268" y="3133508"/>
                </a:lnTo>
                <a:lnTo>
                  <a:pt x="0" y="3133508"/>
                </a:lnTo>
                <a:lnTo>
                  <a:pt x="0" y="0"/>
                </a:lnTo>
                <a:close/>
              </a:path>
            </a:pathLst>
          </a:custGeom>
          <a:blipFill>
            <a:blip r:embed="rId2"/>
            <a:stretch>
              <a:fillRect l="0" t="0" r="0" b="0"/>
            </a:stretch>
          </a:blipFill>
        </p:spPr>
      </p:sp>
      <p:sp>
        <p:nvSpPr>
          <p:cNvPr name="TextBox 3" id="3"/>
          <p:cNvSpPr txBox="true"/>
          <p:nvPr/>
        </p:nvSpPr>
        <p:spPr>
          <a:xfrm rot="0">
            <a:off x="1834614" y="793750"/>
            <a:ext cx="6633806" cy="42227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ea typeface="Noto Serif Display"/>
                <a:cs typeface="Noto Serif Display"/>
                <a:sym typeface="Noto Serif Display"/>
              </a:rPr>
              <a:t>The importance of Big Data in today's world:</a:t>
            </a:r>
          </a:p>
        </p:txBody>
      </p:sp>
      <p:sp>
        <p:nvSpPr>
          <p:cNvPr name="TextBox 4" id="4"/>
          <p:cNvSpPr txBox="true"/>
          <p:nvPr/>
        </p:nvSpPr>
        <p:spPr>
          <a:xfrm rot="0">
            <a:off x="2391594" y="1334649"/>
            <a:ext cx="12235815" cy="83089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Data-Driven Decision Making:</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Analyzing vast amounts of data can help businesses make informed decisions.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Identifying trends and patterns can lead to strategic advantages.</a:t>
            </a:r>
          </a:p>
          <a:p>
            <a:pPr algn="l">
              <a:lnSpc>
                <a:spcPts val="3500"/>
              </a:lnSpc>
            </a:pPr>
            <a:r>
              <a:rPr lang="en-US" sz="2500">
                <a:solidFill>
                  <a:srgbClr val="000000"/>
                </a:solidFill>
                <a:latin typeface="Noto Serif Display"/>
                <a:ea typeface="Noto Serif Display"/>
                <a:cs typeface="Noto Serif Display"/>
                <a:sym typeface="Noto Serif Display"/>
              </a:rPr>
              <a:t>Improved Customer Experience: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Personalizing products and services based on individual preferences.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Predicting customer needs and expectations.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Enhancing customer support and service.</a:t>
            </a:r>
          </a:p>
          <a:p>
            <a:pPr algn="l">
              <a:lnSpc>
                <a:spcPts val="3500"/>
              </a:lnSpc>
            </a:pPr>
            <a:r>
              <a:rPr lang="en-US" sz="2500">
                <a:solidFill>
                  <a:srgbClr val="000000"/>
                </a:solidFill>
                <a:latin typeface="Noto Serif Display"/>
                <a:ea typeface="Noto Serif Display"/>
                <a:cs typeface="Noto Serif Display"/>
                <a:sym typeface="Noto Serif Display"/>
              </a:rPr>
              <a:t>Increased Operational Efficiency:</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Optimizing supply chain operations.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Predicting equipment failures and reducing downtime.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Streamlining business processes.</a:t>
            </a:r>
          </a:p>
          <a:p>
            <a:pPr algn="l">
              <a:lnSpc>
                <a:spcPts val="3500"/>
              </a:lnSpc>
            </a:pPr>
            <a:r>
              <a:rPr lang="en-US" sz="2500">
                <a:solidFill>
                  <a:srgbClr val="000000"/>
                </a:solidFill>
                <a:latin typeface="Noto Serif Display"/>
                <a:ea typeface="Noto Serif Display"/>
                <a:cs typeface="Noto Serif Display"/>
                <a:sym typeface="Noto Serif Display"/>
              </a:rPr>
              <a:t>Innovation and New Business Opportunities: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Developing new products and services.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Identifying emerging market trends.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Creating innovative business models.</a:t>
            </a:r>
          </a:p>
          <a:p>
            <a:pPr algn="l">
              <a:lnSpc>
                <a:spcPts val="3500"/>
              </a:lnSpc>
            </a:pPr>
            <a:r>
              <a:rPr lang="en-US" sz="2500">
                <a:solidFill>
                  <a:srgbClr val="000000"/>
                </a:solidFill>
                <a:latin typeface="Noto Serif Display"/>
                <a:ea typeface="Noto Serif Display"/>
                <a:cs typeface="Noto Serif Display"/>
                <a:sym typeface="Noto Serif Display"/>
              </a:rPr>
              <a:t>Risk Management and Fraud Detection: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Identifying and mitigating risks.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Detecting fraudulent activities.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Improving security measures.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false" rot="3123993">
            <a:off x="-487793" y="-516128"/>
            <a:ext cx="2550665" cy="3962198"/>
          </a:xfrm>
          <a:custGeom>
            <a:avLst/>
            <a:gdLst/>
            <a:ahLst/>
            <a:cxnLst/>
            <a:rect r="r" b="b" t="t" l="l"/>
            <a:pathLst>
              <a:path h="3962198" w="2550665">
                <a:moveTo>
                  <a:pt x="0" y="0"/>
                </a:moveTo>
                <a:lnTo>
                  <a:pt x="2550665" y="0"/>
                </a:lnTo>
                <a:lnTo>
                  <a:pt x="2550665" y="3962198"/>
                </a:lnTo>
                <a:lnTo>
                  <a:pt x="0" y="3962198"/>
                </a:lnTo>
                <a:lnTo>
                  <a:pt x="0" y="0"/>
                </a:lnTo>
                <a:close/>
              </a:path>
            </a:pathLst>
          </a:custGeom>
          <a:blipFill>
            <a:blip r:embed="rId2">
              <a:alphaModFix amt="60000"/>
            </a:blip>
            <a:stretch>
              <a:fillRect l="0" t="0" r="0" b="0"/>
            </a:stretch>
          </a:blipFill>
        </p:spPr>
      </p:sp>
      <p:sp>
        <p:nvSpPr>
          <p:cNvPr name="TextBox 3" id="3"/>
          <p:cNvSpPr txBox="true"/>
          <p:nvPr/>
        </p:nvSpPr>
        <p:spPr>
          <a:xfrm rot="0">
            <a:off x="4846022" y="1017296"/>
            <a:ext cx="8595956"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Evolution of Cyber Threats</a:t>
            </a:r>
          </a:p>
        </p:txBody>
      </p:sp>
      <p:sp>
        <p:nvSpPr>
          <p:cNvPr name="TextBox 4" id="4"/>
          <p:cNvSpPr txBox="true"/>
          <p:nvPr/>
        </p:nvSpPr>
        <p:spPr>
          <a:xfrm rot="0">
            <a:off x="2193056" y="1907305"/>
            <a:ext cx="3571994" cy="422274"/>
          </a:xfrm>
          <a:prstGeom prst="rect">
            <a:avLst/>
          </a:prstGeom>
        </p:spPr>
        <p:txBody>
          <a:bodyPr anchor="t" rtlCol="false" tIns="0" lIns="0" bIns="0" rIns="0">
            <a:spAutoFit/>
          </a:bodyPr>
          <a:lstStyle/>
          <a:p>
            <a:pPr algn="ctr">
              <a:lnSpc>
                <a:spcPts val="3500"/>
              </a:lnSpc>
            </a:pPr>
            <a:r>
              <a:rPr lang="en-US" sz="2500">
                <a:solidFill>
                  <a:srgbClr val="000000"/>
                </a:solidFill>
                <a:latin typeface="Noto Serif Display"/>
                <a:ea typeface="Noto Serif Display"/>
                <a:cs typeface="Noto Serif Display"/>
                <a:sym typeface="Noto Serif Display"/>
              </a:rPr>
              <a:t>Key Threats to Big Data:</a:t>
            </a:r>
          </a:p>
        </p:txBody>
      </p:sp>
      <p:sp>
        <p:nvSpPr>
          <p:cNvPr name="TextBox 5" id="5"/>
          <p:cNvSpPr txBox="true"/>
          <p:nvPr/>
        </p:nvSpPr>
        <p:spPr>
          <a:xfrm rot="0">
            <a:off x="2441754" y="2281954"/>
            <a:ext cx="12938760" cy="74326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Ransomware Attacks: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Encryption of critical data, rendering it inaccessible.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Disruption of business operations and financial loss.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Potential exposure of sensitive data if the ransom is not paid.   </a:t>
            </a:r>
          </a:p>
          <a:p>
            <a:pPr algn="l">
              <a:lnSpc>
                <a:spcPts val="3500"/>
              </a:lnSpc>
            </a:pPr>
            <a:r>
              <a:rPr lang="en-US" sz="2500">
                <a:solidFill>
                  <a:srgbClr val="000000"/>
                </a:solidFill>
                <a:latin typeface="Noto Serif Display"/>
                <a:ea typeface="Noto Serif Display"/>
                <a:cs typeface="Noto Serif Display"/>
                <a:sym typeface="Noto Serif Display"/>
              </a:rPr>
              <a:t>Phishing Attacks: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Deception tactics to trick individuals into revealing sensitive information.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Access to confidential data, including login credentials and personal information.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Potential data breaches and unauthorized access.   </a:t>
            </a:r>
          </a:p>
          <a:p>
            <a:pPr algn="l">
              <a:lnSpc>
                <a:spcPts val="3500"/>
              </a:lnSpc>
            </a:pPr>
            <a:r>
              <a:rPr lang="en-US" sz="2500">
                <a:solidFill>
                  <a:srgbClr val="000000"/>
                </a:solidFill>
                <a:latin typeface="Noto Serif Display"/>
                <a:ea typeface="Noto Serif Display"/>
                <a:cs typeface="Noto Serif Display"/>
                <a:sym typeface="Noto Serif Display"/>
              </a:rPr>
              <a:t>Social Engineering Attacks: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Manipulation of individuals to gain unauthorized access to systems.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Insider threats and data theft.</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Compromised security measures and data breaches.   </a:t>
            </a:r>
          </a:p>
          <a:p>
            <a:pPr algn="l">
              <a:lnSpc>
                <a:spcPts val="3500"/>
              </a:lnSpc>
            </a:pPr>
            <a:r>
              <a:rPr lang="en-US" sz="2500">
                <a:solidFill>
                  <a:srgbClr val="000000"/>
                </a:solidFill>
                <a:latin typeface="Noto Serif Display"/>
                <a:ea typeface="Noto Serif Display"/>
                <a:cs typeface="Noto Serif Display"/>
                <a:sym typeface="Noto Serif Display"/>
              </a:rPr>
              <a:t>Data Breaches: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Unauthorized access to sensitive data.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Exposure of personal information and financial data.   </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Reputational damage and loss of customer trust.   </a:t>
            </a:r>
          </a:p>
          <a:p>
            <a:pPr algn="l">
              <a:lnSpc>
                <a:spcPts val="35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TextBox 2" id="2"/>
          <p:cNvSpPr txBox="true"/>
          <p:nvPr/>
        </p:nvSpPr>
        <p:spPr>
          <a:xfrm rot="0">
            <a:off x="1028700" y="792037"/>
            <a:ext cx="16072335" cy="874712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The Rise of Ransomware, Phishing, and Social Engineering Attacks</a:t>
            </a:r>
          </a:p>
          <a:p>
            <a:pPr algn="l">
              <a:lnSpc>
                <a:spcPts val="3500"/>
              </a:lnSpc>
            </a:pPr>
            <a:r>
              <a:rPr lang="en-US" sz="2500">
                <a:solidFill>
                  <a:srgbClr val="000000"/>
                </a:solidFill>
                <a:latin typeface="Noto Serif Display"/>
                <a:ea typeface="Noto Serif Display"/>
                <a:cs typeface="Noto Serif Display"/>
                <a:sym typeface="Noto Serif Display"/>
              </a:rPr>
              <a:t>In recent years, cyberattacks have become increasingly sophisticated and prevalent, posing significant threats to individuals and organizations alike. Three major threats that have seen a dramatic rise are:   </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Ransomware:</a:t>
            </a:r>
          </a:p>
          <a:p>
            <a:pPr algn="l">
              <a:lnSpc>
                <a:spcPts val="3500"/>
              </a:lnSpc>
            </a:pPr>
            <a:r>
              <a:rPr lang="en-US" sz="2500">
                <a:solidFill>
                  <a:srgbClr val="000000"/>
                </a:solidFill>
                <a:latin typeface="Noto Serif Display"/>
                <a:ea typeface="Noto Serif Display"/>
                <a:cs typeface="Noto Serif Display"/>
                <a:sym typeface="Noto Serif Display"/>
              </a:rPr>
              <a:t>Ransomware is a type of malicious software that encrypts a victim's files, rendering them inaccessible. Cybercriminals then demand a ransom payment in exchange for the decryption key. Ransomware attacks can cripple businesses, healthcare institutions, and government agencies, leading to significant financial losses and operational disruptions.   </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Phishing:</a:t>
            </a:r>
          </a:p>
          <a:p>
            <a:pPr algn="l">
              <a:lnSpc>
                <a:spcPts val="3500"/>
              </a:lnSpc>
            </a:pPr>
            <a:r>
              <a:rPr lang="en-US" sz="2500">
                <a:solidFill>
                  <a:srgbClr val="000000"/>
                </a:solidFill>
                <a:latin typeface="Noto Serif Display"/>
                <a:ea typeface="Noto Serif Display"/>
                <a:cs typeface="Noto Serif Display"/>
                <a:sym typeface="Noto Serif Display"/>
              </a:rPr>
              <a:t>Phishing attacks involve deceptive tactics to trick individuals into revealing sensitive information, such as passwords, credit card numbers, or social security numbers. Cybercriminals often send fraudulent emails or messages that appear to be from legitimate sources, enticing victims to click on malicious links or download attachments.   </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Social Engineering:</a:t>
            </a:r>
          </a:p>
          <a:p>
            <a:pPr algn="l">
              <a:lnSpc>
                <a:spcPts val="3500"/>
              </a:lnSpc>
            </a:pPr>
            <a:r>
              <a:rPr lang="en-US" sz="2500">
                <a:solidFill>
                  <a:srgbClr val="000000"/>
                </a:solidFill>
                <a:latin typeface="Noto Serif Display"/>
                <a:ea typeface="Noto Serif Display"/>
                <a:cs typeface="Noto Serif Display"/>
                <a:sym typeface="Noto Serif Display"/>
              </a:rPr>
              <a:t>Social engineering is a technique used by cybercriminals to manipulate people into divulging confidential information or performing actions that compromise security. These attacks often rely on psychological manipulation, such as building trust or exploiting human emotions.   </a:t>
            </a:r>
          </a:p>
        </p:txBody>
      </p:sp>
      <p:sp>
        <p:nvSpPr>
          <p:cNvPr name="Freeform 3" id="3"/>
          <p:cNvSpPr/>
          <p:nvPr/>
        </p:nvSpPr>
        <p:spPr>
          <a:xfrm flipH="true" flipV="false" rot="0">
            <a:off x="14724005" y="0"/>
            <a:ext cx="3415268" cy="3133509"/>
          </a:xfrm>
          <a:custGeom>
            <a:avLst/>
            <a:gdLst/>
            <a:ahLst/>
            <a:cxnLst/>
            <a:rect r="r" b="b" t="t" l="l"/>
            <a:pathLst>
              <a:path h="3133509" w="3415268">
                <a:moveTo>
                  <a:pt x="3415269" y="0"/>
                </a:moveTo>
                <a:lnTo>
                  <a:pt x="0" y="0"/>
                </a:lnTo>
                <a:lnTo>
                  <a:pt x="0" y="3133509"/>
                </a:lnTo>
                <a:lnTo>
                  <a:pt x="3415269" y="3133509"/>
                </a:lnTo>
                <a:lnTo>
                  <a:pt x="3415269"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TextBox 2" id="2"/>
          <p:cNvSpPr txBox="true"/>
          <p:nvPr/>
        </p:nvSpPr>
        <p:spPr>
          <a:xfrm rot="0">
            <a:off x="4431447" y="923925"/>
            <a:ext cx="9425107"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The Rise of Cloud Computing</a:t>
            </a:r>
          </a:p>
        </p:txBody>
      </p:sp>
      <p:sp>
        <p:nvSpPr>
          <p:cNvPr name="Freeform 3" id="3"/>
          <p:cNvSpPr/>
          <p:nvPr/>
        </p:nvSpPr>
        <p:spPr>
          <a:xfrm flipH="false" flipV="false" rot="-2307450">
            <a:off x="15821438" y="822547"/>
            <a:ext cx="1521665" cy="1437974"/>
          </a:xfrm>
          <a:custGeom>
            <a:avLst/>
            <a:gdLst/>
            <a:ahLst/>
            <a:cxnLst/>
            <a:rect r="r" b="b" t="t" l="l"/>
            <a:pathLst>
              <a:path h="1437974" w="1521665">
                <a:moveTo>
                  <a:pt x="0" y="0"/>
                </a:moveTo>
                <a:lnTo>
                  <a:pt x="1521665" y="0"/>
                </a:lnTo>
                <a:lnTo>
                  <a:pt x="1521665" y="1437974"/>
                </a:lnTo>
                <a:lnTo>
                  <a:pt x="0" y="1437974"/>
                </a:lnTo>
                <a:lnTo>
                  <a:pt x="0" y="0"/>
                </a:lnTo>
                <a:close/>
              </a:path>
            </a:pathLst>
          </a:custGeom>
          <a:blipFill>
            <a:blip r:embed="rId2">
              <a:alphaModFix amt="70000"/>
            </a:blip>
            <a:stretch>
              <a:fillRect l="0" t="0" r="0" b="0"/>
            </a:stretch>
          </a:blipFill>
        </p:spPr>
      </p:sp>
      <p:sp>
        <p:nvSpPr>
          <p:cNvPr name="TextBox 4" id="4"/>
          <p:cNvSpPr txBox="true"/>
          <p:nvPr/>
        </p:nvSpPr>
        <p:spPr>
          <a:xfrm rot="0">
            <a:off x="1605227" y="2104347"/>
            <a:ext cx="15654073" cy="699452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Cloud Computing: A Paradigm Shift</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Cloud computing has revolutionized the way organizations store and process data. It offers several benefits, including:</a:t>
            </a:r>
          </a:p>
          <a:p>
            <a:pPr algn="just"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Scalability: Easily scale resources up or down to meet changing demands.</a:t>
            </a:r>
          </a:p>
          <a:p>
            <a:pPr algn="just"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Cost-Effectiveness: Pay-as-you-go pricing model reduces upfront costs.</a:t>
            </a:r>
          </a:p>
          <a:p>
            <a:pPr algn="just"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Accessibility: Access data and applications from anywhere with an internet connection.</a:t>
            </a:r>
          </a:p>
          <a:p>
            <a:pPr algn="just"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Reliability: High availability and disaster recovery capabilities.</a:t>
            </a:r>
          </a:p>
          <a:p>
            <a:pPr algn="just"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Challenges of Cloud Computing</a:t>
            </a:r>
          </a:p>
          <a:p>
            <a:pPr algn="l">
              <a:lnSpc>
                <a:spcPts val="3500"/>
              </a:lnSpc>
            </a:pPr>
          </a:p>
          <a:p>
            <a:pPr algn="l">
              <a:lnSpc>
                <a:spcPts val="3500"/>
              </a:lnSpc>
            </a:pPr>
            <a:r>
              <a:rPr lang="en-US" sz="2500">
                <a:solidFill>
                  <a:srgbClr val="000000"/>
                </a:solidFill>
                <a:latin typeface="Noto Serif Display"/>
                <a:ea typeface="Noto Serif Display"/>
                <a:cs typeface="Noto Serif Display"/>
                <a:sym typeface="Noto Serif Display"/>
              </a:rPr>
              <a:t>Despite its advantages, cloud computing also presents some challenges: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Security Concerns: Protecting sensitive data in a shared environment.</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Vendor Lock-in: Dependence on a specific cloud provider.</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Network Latency: Potential performance issues due to network latency.</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Compliance and Regulatory Challenges: Adhering to data privacy and security regulations.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Shared Responsibility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8C09C"/>
        </a:solidFill>
      </p:bgPr>
    </p:bg>
    <p:spTree>
      <p:nvGrpSpPr>
        <p:cNvPr id="1" name=""/>
        <p:cNvGrpSpPr/>
        <p:nvPr/>
      </p:nvGrpSpPr>
      <p:grpSpPr>
        <a:xfrm>
          <a:off x="0" y="0"/>
          <a:ext cx="0" cy="0"/>
          <a:chOff x="0" y="0"/>
          <a:chExt cx="0" cy="0"/>
        </a:xfrm>
      </p:grpSpPr>
      <p:sp>
        <p:nvSpPr>
          <p:cNvPr name="Freeform 2" id="2"/>
          <p:cNvSpPr/>
          <p:nvPr/>
        </p:nvSpPr>
        <p:spPr>
          <a:xfrm flipH="true" flipV="false" rot="-1949909">
            <a:off x="15426125" y="-381364"/>
            <a:ext cx="3054802" cy="3093471"/>
          </a:xfrm>
          <a:custGeom>
            <a:avLst/>
            <a:gdLst/>
            <a:ahLst/>
            <a:cxnLst/>
            <a:rect r="r" b="b" t="t" l="l"/>
            <a:pathLst>
              <a:path h="3093471" w="3054802">
                <a:moveTo>
                  <a:pt x="3054802" y="0"/>
                </a:moveTo>
                <a:lnTo>
                  <a:pt x="0" y="0"/>
                </a:lnTo>
                <a:lnTo>
                  <a:pt x="0" y="3093470"/>
                </a:lnTo>
                <a:lnTo>
                  <a:pt x="3054802" y="3093470"/>
                </a:lnTo>
                <a:lnTo>
                  <a:pt x="3054802" y="0"/>
                </a:lnTo>
                <a:close/>
              </a:path>
            </a:pathLst>
          </a:custGeom>
          <a:blipFill>
            <a:blip r:embed="rId2">
              <a:alphaModFix amt="68000"/>
            </a:blip>
            <a:stretch>
              <a:fillRect l="0" t="0" r="0" b="0"/>
            </a:stretch>
          </a:blipFill>
        </p:spPr>
      </p:sp>
      <p:sp>
        <p:nvSpPr>
          <p:cNvPr name="TextBox 3" id="3"/>
          <p:cNvSpPr txBox="true"/>
          <p:nvPr/>
        </p:nvSpPr>
        <p:spPr>
          <a:xfrm rot="0">
            <a:off x="4616767" y="924943"/>
            <a:ext cx="9054465"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Specific Threats to Big Data</a:t>
            </a:r>
          </a:p>
        </p:txBody>
      </p:sp>
      <p:sp>
        <p:nvSpPr>
          <p:cNvPr name="TextBox 4" id="4"/>
          <p:cNvSpPr txBox="true"/>
          <p:nvPr/>
        </p:nvSpPr>
        <p:spPr>
          <a:xfrm rot="0">
            <a:off x="1628872" y="1832043"/>
            <a:ext cx="15324654" cy="787082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Big Data systems, whether stored locally or in the cloud, are susceptible to a variety of security threats:</a:t>
            </a:r>
          </a:p>
          <a:p>
            <a:pPr algn="l">
              <a:lnSpc>
                <a:spcPts val="3500"/>
              </a:lnSpc>
            </a:pPr>
            <a:r>
              <a:rPr lang="en-US" sz="2500">
                <a:solidFill>
                  <a:srgbClr val="000000"/>
                </a:solidFill>
                <a:latin typeface="Noto Serif Display"/>
                <a:ea typeface="Noto Serif Display"/>
                <a:cs typeface="Noto Serif Display"/>
                <a:sym typeface="Noto Serif Display"/>
              </a:rPr>
              <a:t>Data Breaches and Data Loss: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Accidental or intentional exposure of sensitive data.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corruption or deletion due to system failures or human error.</a:t>
            </a:r>
          </a:p>
          <a:p>
            <a:pPr algn="l">
              <a:lnSpc>
                <a:spcPts val="3500"/>
              </a:lnSpc>
            </a:pPr>
            <a:r>
              <a:rPr lang="en-US" sz="2500">
                <a:solidFill>
                  <a:srgbClr val="000000"/>
                </a:solidFill>
                <a:latin typeface="Noto Serif Display"/>
                <a:ea typeface="Noto Serif Display"/>
                <a:cs typeface="Noto Serif Display"/>
                <a:sym typeface="Noto Serif Display"/>
              </a:rPr>
              <a:t>Unauthorized Access and Misuse: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Unauthorized access to sensitive data by malicious actors.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Misuse of data for malicious purposes, such as identity theft or fraud.</a:t>
            </a:r>
          </a:p>
          <a:p>
            <a:pPr algn="l">
              <a:lnSpc>
                <a:spcPts val="3500"/>
              </a:lnSpc>
            </a:pPr>
            <a:r>
              <a:rPr lang="en-US" sz="2500">
                <a:solidFill>
                  <a:srgbClr val="000000"/>
                </a:solidFill>
                <a:latin typeface="Noto Serif Display"/>
                <a:ea typeface="Noto Serif Display"/>
                <a:cs typeface="Noto Serif Display"/>
                <a:sym typeface="Noto Serif Display"/>
              </a:rPr>
              <a:t>Insider Threats: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Malicious activities by employees or contractors.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theft, sabotage, or unauthorized access.</a:t>
            </a:r>
          </a:p>
          <a:p>
            <a:pPr algn="l">
              <a:lnSpc>
                <a:spcPts val="3500"/>
              </a:lnSpc>
            </a:pPr>
            <a:r>
              <a:rPr lang="en-US" sz="2500">
                <a:solidFill>
                  <a:srgbClr val="000000"/>
                </a:solidFill>
                <a:latin typeface="Noto Serif Display"/>
                <a:ea typeface="Noto Serif Display"/>
                <a:cs typeface="Noto Serif Display"/>
                <a:sym typeface="Noto Serif Display"/>
              </a:rPr>
              <a:t>Ransomware Attacks: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Encryption of data, rendering it inaccessible.</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Extortion demands for decryption keys.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Disruption of business operations and financial loss.</a:t>
            </a:r>
          </a:p>
          <a:p>
            <a:pPr algn="l">
              <a:lnSpc>
                <a:spcPts val="3500"/>
              </a:lnSpc>
            </a:pPr>
            <a:r>
              <a:rPr lang="en-US" sz="2500">
                <a:solidFill>
                  <a:srgbClr val="000000"/>
                </a:solidFill>
                <a:latin typeface="Noto Serif Display"/>
                <a:ea typeface="Noto Serif Display"/>
                <a:cs typeface="Noto Serif Display"/>
                <a:sym typeface="Noto Serif Display"/>
              </a:rPr>
              <a:t>Data Privacy and Compliance Issues: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Failure to comply with data privacy regulations (e.g., GDPR, CCPA, HIPAA).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Exposure to legal and financial penalties.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Damage to reputation and loss of customer trust.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true" flipV="false" rot="0">
            <a:off x="15133401" y="147745"/>
            <a:ext cx="3415268" cy="3133509"/>
          </a:xfrm>
          <a:custGeom>
            <a:avLst/>
            <a:gdLst/>
            <a:ahLst/>
            <a:cxnLst/>
            <a:rect r="r" b="b" t="t" l="l"/>
            <a:pathLst>
              <a:path h="3133509" w="3415268">
                <a:moveTo>
                  <a:pt x="3415268" y="0"/>
                </a:moveTo>
                <a:lnTo>
                  <a:pt x="0" y="0"/>
                </a:lnTo>
                <a:lnTo>
                  <a:pt x="0" y="3133509"/>
                </a:lnTo>
                <a:lnTo>
                  <a:pt x="3415268" y="3133509"/>
                </a:lnTo>
                <a:lnTo>
                  <a:pt x="3415268" y="0"/>
                </a:lnTo>
                <a:close/>
              </a:path>
            </a:pathLst>
          </a:custGeom>
          <a:blipFill>
            <a:blip r:embed="rId2"/>
            <a:stretch>
              <a:fillRect l="0" t="0" r="0" b="0"/>
            </a:stretch>
          </a:blipFill>
        </p:spPr>
      </p:sp>
      <p:sp>
        <p:nvSpPr>
          <p:cNvPr name="TextBox 3" id="3"/>
          <p:cNvSpPr txBox="true"/>
          <p:nvPr/>
        </p:nvSpPr>
        <p:spPr>
          <a:xfrm rot="0">
            <a:off x="1740880" y="2082905"/>
            <a:ext cx="15100155" cy="699452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Physical security risks can significantly impact the safety of Big Data stored on local devices. Some of the key physical security risks include:</a:t>
            </a:r>
          </a:p>
          <a:p>
            <a:pPr algn="l">
              <a:lnSpc>
                <a:spcPts val="3500"/>
              </a:lnSpc>
            </a:pPr>
            <a:r>
              <a:rPr lang="en-US" sz="2500">
                <a:solidFill>
                  <a:srgbClr val="000000"/>
                </a:solidFill>
                <a:latin typeface="Noto Serif Display"/>
                <a:ea typeface="Noto Serif Display"/>
                <a:cs typeface="Noto Serif Display"/>
                <a:sym typeface="Noto Serif Display"/>
              </a:rPr>
              <a:t>Unauthorized Access to Physical Storage Devices: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Theft of devices containing sensitive data.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Unauthorized access to data centers or storage facilities.</a:t>
            </a:r>
          </a:p>
          <a:p>
            <a:pPr algn="l">
              <a:lnSpc>
                <a:spcPts val="3500"/>
              </a:lnSpc>
            </a:pPr>
            <a:r>
              <a:rPr lang="en-US" sz="2500">
                <a:solidFill>
                  <a:srgbClr val="000000"/>
                </a:solidFill>
                <a:latin typeface="Noto Serif Display"/>
                <a:ea typeface="Noto Serif Display"/>
                <a:cs typeface="Noto Serif Display"/>
                <a:sym typeface="Noto Serif Display"/>
              </a:rPr>
              <a:t>Data Theft or Destruction: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Physical damage to storage devices.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Accidental or intentional deletion of data.</a:t>
            </a:r>
          </a:p>
          <a:p>
            <a:pPr algn="l">
              <a:lnSpc>
                <a:spcPts val="3500"/>
              </a:lnSpc>
            </a:pPr>
            <a:r>
              <a:rPr lang="en-US" sz="2500">
                <a:solidFill>
                  <a:srgbClr val="000000"/>
                </a:solidFill>
                <a:latin typeface="Noto Serif Display"/>
                <a:ea typeface="Noto Serif Display"/>
                <a:cs typeface="Noto Serif Display"/>
                <a:sym typeface="Noto Serif Display"/>
              </a:rPr>
              <a:t>Natural Disasters: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Fires, floods, earthquakes, and other natural disasters can damage or destroy physical storage devices.</a:t>
            </a:r>
          </a:p>
          <a:p>
            <a:pPr algn="l">
              <a:lnSpc>
                <a:spcPts val="3500"/>
              </a:lnSpc>
            </a:pPr>
            <a:r>
              <a:rPr lang="en-US" sz="2500">
                <a:solidFill>
                  <a:srgbClr val="000000"/>
                </a:solidFill>
                <a:latin typeface="Noto Serif Display"/>
                <a:ea typeface="Noto Serif Display"/>
                <a:cs typeface="Noto Serif Display"/>
                <a:sym typeface="Noto Serif Display"/>
              </a:rPr>
              <a:t>To mitigate these risks, organizations should implement robust physical security measures, such as: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Secure storage facilities with access controls.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 security audits and vulnerability assessments.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Backup and disaster recovery plans.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Insurance coverage to protect against losses.</a:t>
            </a:r>
          </a:p>
        </p:txBody>
      </p:sp>
      <p:sp>
        <p:nvSpPr>
          <p:cNvPr name="TextBox 4" id="4"/>
          <p:cNvSpPr txBox="true"/>
          <p:nvPr/>
        </p:nvSpPr>
        <p:spPr>
          <a:xfrm rot="0">
            <a:off x="5426452" y="923925"/>
            <a:ext cx="7435096"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Physical Security Risks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7D8"/>
        </a:solidFill>
      </p:bgPr>
    </p:bg>
    <p:spTree>
      <p:nvGrpSpPr>
        <p:cNvPr id="1" name=""/>
        <p:cNvGrpSpPr/>
        <p:nvPr/>
      </p:nvGrpSpPr>
      <p:grpSpPr>
        <a:xfrm>
          <a:off x="0" y="0"/>
          <a:ext cx="0" cy="0"/>
          <a:chOff x="0" y="0"/>
          <a:chExt cx="0" cy="0"/>
        </a:xfrm>
      </p:grpSpPr>
      <p:sp>
        <p:nvSpPr>
          <p:cNvPr name="Freeform 2" id="2"/>
          <p:cNvSpPr/>
          <p:nvPr/>
        </p:nvSpPr>
        <p:spPr>
          <a:xfrm flipH="false" flipV="false" rot="-2307450">
            <a:off x="15957091" y="309713"/>
            <a:ext cx="1521665" cy="1437974"/>
          </a:xfrm>
          <a:custGeom>
            <a:avLst/>
            <a:gdLst/>
            <a:ahLst/>
            <a:cxnLst/>
            <a:rect r="r" b="b" t="t" l="l"/>
            <a:pathLst>
              <a:path h="1437974" w="1521665">
                <a:moveTo>
                  <a:pt x="0" y="0"/>
                </a:moveTo>
                <a:lnTo>
                  <a:pt x="1521665" y="0"/>
                </a:lnTo>
                <a:lnTo>
                  <a:pt x="1521665" y="1437974"/>
                </a:lnTo>
                <a:lnTo>
                  <a:pt x="0" y="1437974"/>
                </a:lnTo>
                <a:lnTo>
                  <a:pt x="0" y="0"/>
                </a:lnTo>
                <a:close/>
              </a:path>
            </a:pathLst>
          </a:custGeom>
          <a:blipFill>
            <a:blip r:embed="rId2">
              <a:alphaModFix amt="70000"/>
            </a:blip>
            <a:stretch>
              <a:fillRect l="0" t="0" r="0" b="0"/>
            </a:stretch>
          </a:blipFill>
        </p:spPr>
      </p:sp>
      <p:sp>
        <p:nvSpPr>
          <p:cNvPr name="TextBox 3" id="3"/>
          <p:cNvSpPr txBox="true"/>
          <p:nvPr/>
        </p:nvSpPr>
        <p:spPr>
          <a:xfrm rot="0">
            <a:off x="5584627" y="765663"/>
            <a:ext cx="7118747" cy="790575"/>
          </a:xfrm>
          <a:prstGeom prst="rect">
            <a:avLst/>
          </a:prstGeom>
        </p:spPr>
        <p:txBody>
          <a:bodyPr anchor="t" rtlCol="false" tIns="0" lIns="0" bIns="0" rIns="0">
            <a:spAutoFit/>
          </a:bodyPr>
          <a:lstStyle/>
          <a:p>
            <a:pPr algn="ctr">
              <a:lnSpc>
                <a:spcPts val="6300"/>
              </a:lnSpc>
            </a:pPr>
            <a:r>
              <a:rPr lang="en-US" sz="4500" b="true">
                <a:solidFill>
                  <a:srgbClr val="000000"/>
                </a:solidFill>
                <a:latin typeface="DejaVu Serif Bold"/>
                <a:ea typeface="DejaVu Serif Bold"/>
                <a:cs typeface="DejaVu Serif Bold"/>
                <a:sym typeface="DejaVu Serif Bold"/>
              </a:rPr>
              <a:t>Logical Security Risks</a:t>
            </a:r>
          </a:p>
        </p:txBody>
      </p:sp>
      <p:sp>
        <p:nvSpPr>
          <p:cNvPr name="TextBox 4" id="4"/>
          <p:cNvSpPr txBox="true"/>
          <p:nvPr/>
        </p:nvSpPr>
        <p:spPr>
          <a:xfrm rot="0">
            <a:off x="1906268" y="1666875"/>
            <a:ext cx="16381732" cy="8308974"/>
          </a:xfrm>
          <a:prstGeom prst="rect">
            <a:avLst/>
          </a:prstGeom>
        </p:spPr>
        <p:txBody>
          <a:bodyPr anchor="t" rtlCol="false" tIns="0" lIns="0" bIns="0" rIns="0">
            <a:spAutoFit/>
          </a:bodyPr>
          <a:lstStyle/>
          <a:p>
            <a:pPr algn="l">
              <a:lnSpc>
                <a:spcPts val="3500"/>
              </a:lnSpc>
            </a:pPr>
            <a:r>
              <a:rPr lang="en-US" sz="2500">
                <a:solidFill>
                  <a:srgbClr val="000000"/>
                </a:solidFill>
                <a:latin typeface="Noto Serif Display"/>
                <a:ea typeface="Noto Serif Display"/>
                <a:cs typeface="Noto Serif Display"/>
                <a:sym typeface="Noto Serif Display"/>
              </a:rPr>
              <a:t>Logical security risks threaten the confidentiality, integrity, and availability of Big Data. Some of the key logical security risks include:</a:t>
            </a:r>
          </a:p>
          <a:p>
            <a:pPr algn="l">
              <a:lnSpc>
                <a:spcPts val="3500"/>
              </a:lnSpc>
            </a:pPr>
            <a:r>
              <a:rPr lang="en-US" sz="2500">
                <a:solidFill>
                  <a:srgbClr val="000000"/>
                </a:solidFill>
                <a:latin typeface="Noto Serif Display"/>
                <a:ea typeface="Noto Serif Display"/>
                <a:cs typeface="Noto Serif Display"/>
                <a:sym typeface="Noto Serif Display"/>
              </a:rPr>
              <a:t>Malware Attacks: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Malicious software, such as viruses, worms, and ransomware, can infect systems and compromise data.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corruption, theft, or deletion.</a:t>
            </a:r>
          </a:p>
          <a:p>
            <a:pPr algn="l">
              <a:lnSpc>
                <a:spcPts val="3500"/>
              </a:lnSpc>
            </a:pPr>
            <a:r>
              <a:rPr lang="en-US" sz="2500">
                <a:solidFill>
                  <a:srgbClr val="000000"/>
                </a:solidFill>
                <a:latin typeface="Noto Serif Display"/>
                <a:ea typeface="Noto Serif Display"/>
                <a:cs typeface="Noto Serif Display"/>
                <a:sym typeface="Noto Serif Display"/>
              </a:rPr>
              <a:t>Network Vulnerabilities: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Weak network configurations and security protocols.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Unauthorized access to network resources.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breaches and data theft.</a:t>
            </a:r>
          </a:p>
          <a:p>
            <a:pPr algn="l">
              <a:lnSpc>
                <a:spcPts val="3500"/>
              </a:lnSpc>
            </a:pPr>
            <a:r>
              <a:rPr lang="en-US" sz="2500">
                <a:solidFill>
                  <a:srgbClr val="000000"/>
                </a:solidFill>
                <a:latin typeface="Noto Serif Display"/>
                <a:ea typeface="Noto Serif Display"/>
                <a:cs typeface="Noto Serif Display"/>
                <a:sym typeface="Noto Serif Display"/>
              </a:rPr>
              <a:t>Weak Access Controls: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Insufficient access controls to protect sensitive data.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Unauthorized access to systems and data.</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Data breaches and data loss.</a:t>
            </a:r>
          </a:p>
          <a:p>
            <a:pPr algn="l">
              <a:lnSpc>
                <a:spcPts val="3500"/>
              </a:lnSpc>
            </a:pPr>
            <a:r>
              <a:rPr lang="en-US" sz="2500">
                <a:solidFill>
                  <a:srgbClr val="000000"/>
                </a:solidFill>
                <a:latin typeface="Noto Serif Display"/>
                <a:ea typeface="Noto Serif Display"/>
                <a:cs typeface="Noto Serif Display"/>
                <a:sym typeface="Noto Serif Display"/>
              </a:rPr>
              <a:t>To mitigate these risks, organizations should implement strong logical security measures, such as: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 security audits and vulnerability assessments.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Strong password policies and multi-factor authentication.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Firewall protection.</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Intrusion detection and prevention systems.</a:t>
            </a:r>
          </a:p>
          <a:p>
            <a:pPr algn="l" marL="539754" indent="-269877" lvl="1">
              <a:lnSpc>
                <a:spcPts val="3500"/>
              </a:lnSpc>
              <a:buFont typeface="Arial"/>
              <a:buChar char="•"/>
            </a:pPr>
            <a:r>
              <a:rPr lang="en-US" sz="2500">
                <a:solidFill>
                  <a:srgbClr val="000000"/>
                </a:solidFill>
                <a:latin typeface="Noto Serif Display"/>
                <a:ea typeface="Noto Serif Display"/>
                <a:cs typeface="Noto Serif Display"/>
                <a:sym typeface="Noto Serif Display"/>
              </a:rPr>
              <a:t>Regular software updates and patches.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DAGY_j7e1CU</dc:identifier>
  <dcterms:modified xsi:type="dcterms:W3CDTF">2011-08-01T06:04:30Z</dcterms:modified>
  <cp:revision>1</cp:revision>
</cp:coreProperties>
</file>