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57" r:id="rId4"/>
    <p:sldId id="260" r:id="rId5"/>
    <p:sldId id="259" r:id="rId6"/>
    <p:sldId id="261" r:id="rId7"/>
    <p:sldId id="265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529EB-799F-406A-A3A2-47E72F4D8214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E7467-2EE7-4746-A906-EDB400F13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27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E7467-2EE7-4746-A906-EDB400F13B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47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질문</a:t>
            </a:r>
            <a:r>
              <a:rPr lang="en-US" altLang="ko-KR" dirty="0"/>
              <a:t>1 : </a:t>
            </a:r>
            <a:r>
              <a:rPr lang="ko-KR" altLang="en-US" dirty="0"/>
              <a:t>고객의 수익성에 따른 그룹을 </a:t>
            </a:r>
            <a:r>
              <a:rPr lang="en-US" altLang="ko-KR" dirty="0"/>
              <a:t>5</a:t>
            </a:r>
            <a:r>
              <a:rPr lang="ko-KR" altLang="en-US" dirty="0"/>
              <a:t>개나 </a:t>
            </a:r>
            <a:r>
              <a:rPr lang="en-US" altLang="ko-KR" dirty="0"/>
              <a:t>10</a:t>
            </a:r>
            <a:r>
              <a:rPr lang="ko-KR" altLang="en-US" dirty="0"/>
              <a:t>개가 아니라 </a:t>
            </a:r>
            <a:r>
              <a:rPr lang="en-US" altLang="ko-KR" dirty="0"/>
              <a:t>8</a:t>
            </a:r>
            <a:r>
              <a:rPr lang="ko-KR" altLang="en-US" dirty="0"/>
              <a:t>개로 나눈 이유가 무엇인가요</a:t>
            </a:r>
            <a:r>
              <a:rPr lang="en-US" altLang="ko-KR" dirty="0"/>
              <a:t>?</a:t>
            </a:r>
          </a:p>
          <a:p>
            <a:pPr algn="l"/>
            <a:r>
              <a:rPr lang="ko-KR" altLang="en-US" dirty="0"/>
              <a:t>대답</a:t>
            </a:r>
            <a:r>
              <a:rPr lang="en-US" altLang="ko-KR" dirty="0"/>
              <a:t>1 : RFM</a:t>
            </a:r>
            <a:r>
              <a:rPr lang="ko-KR" altLang="en-US" dirty="0"/>
              <a:t> 분석에 대해서는 저희가 선행연구와 리서치를 많이 참고하여 </a:t>
            </a:r>
            <a:r>
              <a:rPr lang="ko-KR" altLang="en-US" dirty="0" err="1"/>
              <a:t>했었는데</a:t>
            </a:r>
            <a:r>
              <a:rPr lang="en-US" altLang="ko-KR" dirty="0"/>
              <a:t>, </a:t>
            </a:r>
            <a:r>
              <a:rPr lang="ko-KR" altLang="en-US" dirty="0"/>
              <a:t>일반적으로 그룹을 나누는 개수는 정해진 것이 없으며 분석자가 알아서 나눈다고 합니다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저희가 참고한 자료에서는 </a:t>
            </a:r>
            <a:r>
              <a:rPr lang="en-US" altLang="ko-KR" dirty="0"/>
              <a:t>8</a:t>
            </a:r>
            <a:r>
              <a:rPr lang="ko-KR" altLang="en-US" dirty="0"/>
              <a:t>개로 나누었기 때문에 저희도 </a:t>
            </a:r>
            <a:r>
              <a:rPr lang="en-US" altLang="ko-KR" dirty="0"/>
              <a:t>8</a:t>
            </a:r>
            <a:r>
              <a:rPr lang="ko-KR" altLang="en-US" dirty="0"/>
              <a:t>개의 그룹으로 나누었습니다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E7467-2EE7-4746-A906-EDB400F13B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3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6709E-9449-20C3-2B1F-F04F41647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ED7B32-447A-A979-C4FF-11CFA3C3F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C698B-05D0-B44C-4D7A-88069E91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BF4F-278E-446B-9749-CAE050267EFC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3F5CE-1EFE-0629-C143-6ED7540D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CE641-27FA-B6EC-C033-97175210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569E-C739-41C8-AFEF-1C60743F2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A3880-5FB5-ED63-2D6D-A6C5900F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4ADB86-E974-2E42-AFAF-81B7248D8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8342C-42EE-9044-6A7B-E5F434FC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BF4F-278E-446B-9749-CAE050267EFC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667F3-2527-11D0-EE74-A8357CEC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CA43C-0530-9566-C54B-44EE4D21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569E-C739-41C8-AFEF-1C60743F2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40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4E5AAB-66BC-4D58-C9F3-602D3E057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4B269-41EA-3B4B-F9D7-990CB4E47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932E7-D6FD-00F1-3F36-AA1568BD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BF4F-278E-446B-9749-CAE050267EFC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D9CB8-6E77-B21F-A9A8-07DA78C0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71C25-EE2A-D1C2-92CB-B659758A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569E-C739-41C8-AFEF-1C60743F2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67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5DA67-A03A-AE93-792D-9864E927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3518B-E18D-DD43-56C4-97D42EB6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0202F-CF26-B4FF-E42D-A54FED43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BF4F-278E-446B-9749-CAE050267EFC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FA373-33E8-5F29-523B-B162E589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C3DD5-4CF8-30FE-D0AA-7F097DD5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569E-C739-41C8-AFEF-1C60743F2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5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7AB63-F30E-2B58-3CDA-2272BF59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851016-34D0-1C9E-39B7-CC4BD05C8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9756A-F41A-CFEA-0843-D125E4CF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BF4F-278E-446B-9749-CAE050267EFC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07BD0A-BD71-039C-1D5B-148228D7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1A89A-1F48-E1C8-1F5F-E07E1A53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569E-C739-41C8-AFEF-1C60743F2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6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94678-D0A6-D7BC-9779-FF986F2F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AD246-E2C9-6844-8E85-0C342340B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7B9EF1-90C6-CCCC-8484-8115A6391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B83E9A-7AF4-3EF9-0957-D9078F7C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BF4F-278E-446B-9749-CAE050267EFC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1E6692-FFBF-EB8F-FF5C-31BF3F8D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820EB4-5018-17ED-3884-3846AFB7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569E-C739-41C8-AFEF-1C60743F2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96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C6CB3-3A84-652D-5BE8-E0295033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1D03F2-BC4C-B64E-2D62-F2E17E909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957E5E-7098-6F8A-C61A-51F4CECD7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046F14-D035-9CEE-E4F7-03C240B37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A48080-3C5A-8708-0CB7-D7424025F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AC15B3-D429-FE2B-1091-676AD43E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BF4F-278E-446B-9749-CAE050267EFC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696726-D33B-7EB8-9082-798BFD57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630F3D-B336-7615-DB3A-4FF68F4F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569E-C739-41C8-AFEF-1C60743F2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5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3BD36-A399-11FB-5AF1-76D43796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ABF133-1ACB-C90B-14CD-64ADB151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BF4F-278E-446B-9749-CAE050267EFC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D154A9-1B8C-9792-796D-56C2F014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98A56E-9A24-4F8C-C44C-55D231F5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569E-C739-41C8-AFEF-1C60743F2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9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DF1C86-F902-9C3F-CC80-65F5318F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BF4F-278E-446B-9749-CAE050267EFC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703919-E02D-019D-78AF-AE92C8DE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5899FC-8D92-8972-E7EE-1F204D7D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569E-C739-41C8-AFEF-1C60743F2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65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DD5B9-FD2E-2CCA-D804-072E098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51EBC-94C0-E012-D154-ACE839ED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644058-E77B-307D-6654-E1CB1A4BB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B956C-2761-00DA-62C9-37BDC16B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BF4F-278E-446B-9749-CAE050267EFC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7C790-722A-4934-A004-F384BBB2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82144C-993A-E34A-2AE9-5B97721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569E-C739-41C8-AFEF-1C60743F2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09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92E0B-79D7-14DC-672A-29107D13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01F565-559E-4958-1A71-CE88D922D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E382E-6585-4ADC-D759-8275D372D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98116A-426A-D630-3F0B-BF89B8B9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BF4F-278E-446B-9749-CAE050267EFC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7E2B6D-5ECB-D7E2-BCCC-23330FF6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7688E8-547F-8673-0E8A-C944ABD4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569E-C739-41C8-AFEF-1C60743F2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7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CE9226-A908-0A2D-16EC-72E6C344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0CE61-9D86-67C0-BB2E-D8240C0FC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04A9B-C039-BDBC-299F-5BA30E278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9BF4F-278E-446B-9749-CAE050267EFC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2647D-85AD-1E4C-313F-F0C0FD2F9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AD7DC-BC99-3C9B-F0C7-C7395FA83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569E-C739-41C8-AFEF-1C60743F2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30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06C467-48AA-E4C3-43AE-3A4C0CF1EE27}"/>
              </a:ext>
            </a:extLst>
          </p:cNvPr>
          <p:cNvSpPr txBox="1"/>
          <p:nvPr/>
        </p:nvSpPr>
        <p:spPr>
          <a:xfrm>
            <a:off x="4753898" y="662154"/>
            <a:ext cx="217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이용후경과월</a:t>
            </a:r>
            <a:r>
              <a:rPr lang="en-US" altLang="ko-KR" dirty="0"/>
              <a:t>_</a:t>
            </a:r>
            <a:r>
              <a:rPr lang="ko-KR" altLang="en-US" dirty="0"/>
              <a:t>신용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B2D26AF-1E17-B4C2-4D2C-84E24926913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40362" y="1031486"/>
            <a:ext cx="0" cy="708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F8F198-C6A5-CD9F-32AB-F13B8E5455B5}"/>
              </a:ext>
            </a:extLst>
          </p:cNvPr>
          <p:cNvCxnSpPr/>
          <p:nvPr/>
        </p:nvCxnSpPr>
        <p:spPr>
          <a:xfrm>
            <a:off x="2925097" y="1740310"/>
            <a:ext cx="5830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9EA760E-9B63-A8CF-BAEB-3ACD4153985A}"/>
              </a:ext>
            </a:extLst>
          </p:cNvPr>
          <p:cNvCxnSpPr/>
          <p:nvPr/>
        </p:nvCxnSpPr>
        <p:spPr>
          <a:xfrm>
            <a:off x="2910348" y="1740310"/>
            <a:ext cx="0" cy="64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39AB94F-592A-079A-159A-CA27D526216A}"/>
              </a:ext>
            </a:extLst>
          </p:cNvPr>
          <p:cNvCxnSpPr/>
          <p:nvPr/>
        </p:nvCxnSpPr>
        <p:spPr>
          <a:xfrm>
            <a:off x="5840362" y="1740310"/>
            <a:ext cx="0" cy="64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05E4885-6760-F77C-35CB-E0A8C10428C9}"/>
              </a:ext>
            </a:extLst>
          </p:cNvPr>
          <p:cNvCxnSpPr/>
          <p:nvPr/>
        </p:nvCxnSpPr>
        <p:spPr>
          <a:xfrm>
            <a:off x="8755626" y="1740310"/>
            <a:ext cx="0" cy="64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38EA2D5B-684D-84B1-A687-63F3380F6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40962"/>
              </p:ext>
            </p:extLst>
          </p:nvPr>
        </p:nvGraphicFramePr>
        <p:xfrm>
          <a:off x="2174567" y="2389238"/>
          <a:ext cx="1471562" cy="16813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562">
                  <a:extLst>
                    <a:ext uri="{9D8B030D-6E8A-4147-A177-3AD203B41FA5}">
                      <a16:colId xmlns:a16="http://schemas.microsoft.com/office/drawing/2014/main" val="229831961"/>
                    </a:ext>
                  </a:extLst>
                </a:gridCol>
              </a:tblGrid>
              <a:tr h="557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휴면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099062"/>
                  </a:ext>
                </a:extLst>
              </a:tr>
              <a:tr h="55785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965355904"/>
                  </a:ext>
                </a:extLst>
              </a:tr>
              <a:tr h="565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개월 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32712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2E2460-E16D-BC92-1564-CDF7B7909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403877"/>
              </p:ext>
            </p:extLst>
          </p:nvPr>
        </p:nvGraphicFramePr>
        <p:xfrm>
          <a:off x="5104580" y="2389238"/>
          <a:ext cx="1471562" cy="1681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562">
                  <a:extLst>
                    <a:ext uri="{9D8B030D-6E8A-4147-A177-3AD203B41FA5}">
                      <a16:colId xmlns:a16="http://schemas.microsoft.com/office/drawing/2014/main" val="229831961"/>
                    </a:ext>
                  </a:extLst>
                </a:gridCol>
              </a:tblGrid>
              <a:tr h="545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간헐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099062"/>
                  </a:ext>
                </a:extLst>
              </a:tr>
              <a:tr h="5452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906815381"/>
                  </a:ext>
                </a:extLst>
              </a:tr>
              <a:tr h="590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 ~ 2</a:t>
                      </a:r>
                      <a:r>
                        <a:rPr lang="ko-KR" altLang="en-US" sz="2000" dirty="0"/>
                        <a:t>개월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32712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EDF5933-7542-BCD4-A359-2ADA65846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48506"/>
              </p:ext>
            </p:extLst>
          </p:nvPr>
        </p:nvGraphicFramePr>
        <p:xfrm>
          <a:off x="8019845" y="2389238"/>
          <a:ext cx="1471562" cy="1681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562">
                  <a:extLst>
                    <a:ext uri="{9D8B030D-6E8A-4147-A177-3AD203B41FA5}">
                      <a16:colId xmlns:a16="http://schemas.microsoft.com/office/drawing/2014/main" val="229831961"/>
                    </a:ext>
                  </a:extLst>
                </a:gridCol>
              </a:tblGrid>
              <a:tr h="557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099062"/>
                  </a:ext>
                </a:extLst>
              </a:tr>
              <a:tr h="55785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39973712"/>
                  </a:ext>
                </a:extLst>
              </a:tr>
              <a:tr h="565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개월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32712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F093A37-2062-5A0C-C252-068850C736C0}"/>
              </a:ext>
            </a:extLst>
          </p:cNvPr>
          <p:cNvSpPr txBox="1"/>
          <p:nvPr/>
        </p:nvSpPr>
        <p:spPr>
          <a:xfrm>
            <a:off x="1723922" y="4719475"/>
            <a:ext cx="87441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이용후경과월</a:t>
            </a:r>
            <a:r>
              <a:rPr lang="en-US" altLang="ko-KR" dirty="0"/>
              <a:t>_</a:t>
            </a:r>
            <a:r>
              <a:rPr lang="ko-KR" altLang="en-US" dirty="0"/>
              <a:t>신용이 </a:t>
            </a:r>
            <a:r>
              <a:rPr lang="en-US" altLang="ko-KR" dirty="0"/>
              <a:t>0</a:t>
            </a:r>
            <a:r>
              <a:rPr lang="ko-KR" altLang="en-US" dirty="0"/>
              <a:t>개월임에도 불구하고 연속이 아니라 간헐로 분류되어 있음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0BE53A-1C51-1503-FD30-416C31FC4578}"/>
              </a:ext>
            </a:extLst>
          </p:cNvPr>
          <p:cNvSpPr txBox="1"/>
          <p:nvPr/>
        </p:nvSpPr>
        <p:spPr>
          <a:xfrm>
            <a:off x="2204064" y="5553064"/>
            <a:ext cx="874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고객구분에 대한 기준을 알 수가 없으므로 새롭게 고객구분을 </a:t>
            </a:r>
            <a:r>
              <a:rPr lang="ko-KR" altLang="en-US" dirty="0" err="1"/>
              <a:t>라벨링</a:t>
            </a:r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370E373-CF90-7200-664C-3F2A6BC3A6C0}"/>
              </a:ext>
            </a:extLst>
          </p:cNvPr>
          <p:cNvSpPr/>
          <p:nvPr/>
        </p:nvSpPr>
        <p:spPr>
          <a:xfrm>
            <a:off x="1820605" y="5408350"/>
            <a:ext cx="707923" cy="6587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5F9EC86B-A12F-2B36-D088-429BC00D0F17}"/>
              </a:ext>
            </a:extLst>
          </p:cNvPr>
          <p:cNvSpPr/>
          <p:nvPr/>
        </p:nvSpPr>
        <p:spPr>
          <a:xfrm>
            <a:off x="5643716" y="4250022"/>
            <a:ext cx="452284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B33BA5-D1E5-D8D4-0CED-CEEF5464BFA8}"/>
              </a:ext>
            </a:extLst>
          </p:cNvPr>
          <p:cNvSpPr txBox="1"/>
          <p:nvPr/>
        </p:nvSpPr>
        <p:spPr>
          <a:xfrm>
            <a:off x="214604" y="139959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RFM</a:t>
            </a:r>
            <a:r>
              <a:rPr lang="ko-KR" altLang="en-US" dirty="0"/>
              <a:t> 분석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13C3B1-0D7C-6E37-6E34-DAC7BADD3283}"/>
              </a:ext>
            </a:extLst>
          </p:cNvPr>
          <p:cNvSpPr txBox="1"/>
          <p:nvPr/>
        </p:nvSpPr>
        <p:spPr>
          <a:xfrm>
            <a:off x="158119" y="641694"/>
            <a:ext cx="348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(1). </a:t>
            </a:r>
            <a:r>
              <a:rPr lang="ko-KR" altLang="en-US" dirty="0"/>
              <a:t>고객구분 재작업의 필요성</a:t>
            </a:r>
          </a:p>
        </p:txBody>
      </p:sp>
    </p:spTree>
    <p:extLst>
      <p:ext uri="{BB962C8B-B14F-4D97-AF65-F5344CB8AC3E}">
        <p14:creationId xmlns:p14="http://schemas.microsoft.com/office/powerpoint/2010/main" val="1274669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BF8F77-86E6-30F2-0EAD-231C80C4B268}"/>
              </a:ext>
            </a:extLst>
          </p:cNvPr>
          <p:cNvSpPr txBox="1"/>
          <p:nvPr/>
        </p:nvSpPr>
        <p:spPr>
          <a:xfrm>
            <a:off x="452533" y="331237"/>
            <a:ext cx="111396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저희가 이 </a:t>
            </a:r>
            <a:r>
              <a:rPr lang="en-US" altLang="ko-KR" dirty="0"/>
              <a:t>RFM </a:t>
            </a:r>
            <a:r>
              <a:rPr lang="ko-KR" altLang="en-US" dirty="0"/>
              <a:t>분석을 통해 나눈 그룹을 바탕으로 최종적으로 </a:t>
            </a:r>
            <a:r>
              <a:rPr lang="ko-KR" altLang="en-US" dirty="0" err="1"/>
              <a:t>라벨링한</a:t>
            </a:r>
            <a:r>
              <a:rPr lang="ko-KR" altLang="en-US" dirty="0"/>
              <a:t> 새로운 고객구분인 </a:t>
            </a:r>
            <a:r>
              <a:rPr lang="en-US" altLang="ko-KR" dirty="0"/>
              <a:t>‘</a:t>
            </a:r>
            <a:r>
              <a:rPr lang="ko-KR" altLang="en-US" dirty="0"/>
              <a:t>연속</a:t>
            </a:r>
            <a:r>
              <a:rPr lang="en-US" altLang="ko-KR" dirty="0"/>
              <a:t>‘, ‘</a:t>
            </a:r>
            <a:r>
              <a:rPr lang="ko-KR" altLang="en-US" dirty="0"/>
              <a:t>간헐</a:t>
            </a:r>
            <a:r>
              <a:rPr lang="en-US" altLang="ko-KR" dirty="0"/>
              <a:t>’, ‘</a:t>
            </a:r>
            <a:r>
              <a:rPr lang="ko-KR" altLang="en-US" dirty="0"/>
              <a:t>휴면</a:t>
            </a:r>
            <a:r>
              <a:rPr lang="en-US" altLang="ko-KR" dirty="0"/>
              <a:t>’</a:t>
            </a:r>
            <a:r>
              <a:rPr lang="ko-KR" altLang="en-US" dirty="0"/>
              <a:t> 그룹들의 빈도는 연속 </a:t>
            </a:r>
            <a:r>
              <a:rPr lang="en-US" altLang="ko-KR" dirty="0"/>
              <a:t>11</a:t>
            </a:r>
            <a:r>
              <a:rPr lang="ko-KR" altLang="en-US" dirty="0"/>
              <a:t>만</a:t>
            </a:r>
            <a:r>
              <a:rPr lang="en-US" altLang="ko-KR" dirty="0"/>
              <a:t>, </a:t>
            </a:r>
            <a:r>
              <a:rPr lang="ko-KR" altLang="en-US" dirty="0"/>
              <a:t>간헐 </a:t>
            </a:r>
            <a:r>
              <a:rPr lang="en-US" altLang="ko-KR" dirty="0"/>
              <a:t>7</a:t>
            </a:r>
            <a:r>
              <a:rPr lang="ko-KR" altLang="en-US" dirty="0"/>
              <a:t>만</a:t>
            </a:r>
            <a:r>
              <a:rPr lang="en-US" altLang="ko-KR" dirty="0"/>
              <a:t>, </a:t>
            </a:r>
            <a:r>
              <a:rPr lang="ko-KR" altLang="en-US" dirty="0"/>
              <a:t>휴면 </a:t>
            </a:r>
            <a:r>
              <a:rPr lang="en-US" altLang="ko-KR" dirty="0"/>
              <a:t>12</a:t>
            </a:r>
            <a:r>
              <a:rPr lang="ko-KR" altLang="en-US" dirty="0"/>
              <a:t>만으로 연속과 휴면의 비율을 비슷하며</a:t>
            </a:r>
            <a:r>
              <a:rPr lang="en-US" altLang="ko-KR" dirty="0"/>
              <a:t>, </a:t>
            </a:r>
            <a:r>
              <a:rPr lang="ko-KR" altLang="en-US" dirty="0"/>
              <a:t>기존의 고객구분 칼럼 분류에 가장 큰 영향을 미쳤었던 </a:t>
            </a:r>
            <a:r>
              <a:rPr lang="ko-KR" altLang="en-US" dirty="0" err="1"/>
              <a:t>이용후경과월</a:t>
            </a:r>
            <a:r>
              <a:rPr lang="en-US" altLang="ko-KR" dirty="0"/>
              <a:t>_</a:t>
            </a:r>
            <a:r>
              <a:rPr lang="ko-KR" altLang="en-US" dirty="0"/>
              <a:t>신용에서도 각 그룹별로 차이가 확연히 드러나며 잘 분류되었음을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외에도 수치형 칼럼별마다 새로운 고객구분 그룹에 따른 차이가 있는지에 대한 분산분석</a:t>
            </a:r>
            <a:r>
              <a:rPr lang="en-US" altLang="ko-KR" dirty="0"/>
              <a:t>, </a:t>
            </a:r>
            <a:r>
              <a:rPr lang="ko-KR" altLang="en-US" dirty="0"/>
              <a:t>범주형 변수의 경우 </a:t>
            </a:r>
            <a:r>
              <a:rPr lang="ko-KR" altLang="en-US" dirty="0" err="1"/>
              <a:t>카이제곱</a:t>
            </a:r>
            <a:r>
              <a:rPr lang="ko-KR" altLang="en-US" dirty="0"/>
              <a:t> 독립성 검정을 통해 연관성이 있는지 확인을 통해 수치형 칼럼의 경우 </a:t>
            </a:r>
            <a:r>
              <a:rPr lang="en-US" altLang="ko-KR" dirty="0"/>
              <a:t>‘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컨택건수_CA_TM_R6M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ko-KR" dirty="0"/>
              <a:t>’</a:t>
            </a:r>
            <a:r>
              <a:rPr lang="ko-KR" altLang="en-US" dirty="0"/>
              <a:t>을 제외한 모든 칼럼에서 </a:t>
            </a:r>
            <a:r>
              <a:rPr lang="ko-KR" altLang="en-US" dirty="0" err="1"/>
              <a:t>그룳간에</a:t>
            </a:r>
            <a:r>
              <a:rPr lang="ko-KR" altLang="en-US" dirty="0"/>
              <a:t> 차이가 남으로써 잘 분류가 되었고</a:t>
            </a:r>
            <a:r>
              <a:rPr lang="en-US" altLang="ko-KR" dirty="0"/>
              <a:t>, </a:t>
            </a:r>
            <a:r>
              <a:rPr lang="ko-KR" altLang="en-US" dirty="0"/>
              <a:t>새로운 고객구분 변수와 범주형 </a:t>
            </a:r>
            <a:r>
              <a:rPr lang="ko-KR" altLang="en-US" dirty="0" err="1"/>
              <a:t>변수들간에</a:t>
            </a:r>
            <a:r>
              <a:rPr lang="ko-KR" altLang="en-US" dirty="0"/>
              <a:t> 연관성이 있는 것으로 나타남으로써 새로운 고객구분 라벨링이 잘 되었음을 알 </a:t>
            </a:r>
            <a:r>
              <a:rPr lang="ko-KR" altLang="en-US"/>
              <a:t>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36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27AD1B-E752-C556-183D-7C83D4720218}"/>
              </a:ext>
            </a:extLst>
          </p:cNvPr>
          <p:cNvSpPr txBox="1"/>
          <p:nvPr/>
        </p:nvSpPr>
        <p:spPr>
          <a:xfrm>
            <a:off x="398206" y="1327355"/>
            <a:ext cx="11395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저희는 처음에 고객구분 칼럼에서 연속과 휴면 종류 </a:t>
            </a:r>
            <a:r>
              <a:rPr lang="en-US" altLang="ko-KR" dirty="0"/>
              <a:t>4</a:t>
            </a:r>
            <a:r>
              <a:rPr lang="ko-KR" altLang="en-US" dirty="0"/>
              <a:t>개를 하나로 그룹화한 휴면에 대한 이진분류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모델을 통하여 간헐인 고객들 중 휴면으로 갈 고객들을 예측하여 이들이 이탈하지 않도록 하기 위한 마케팅을 하기로 했습니다</a:t>
            </a:r>
            <a:r>
              <a:rPr lang="en-US" altLang="ko-KR" dirty="0"/>
              <a:t>. </a:t>
            </a:r>
            <a:r>
              <a:rPr lang="ko-KR" altLang="en-US" dirty="0"/>
              <a:t>그래서 데이터 분석과 </a:t>
            </a:r>
            <a:r>
              <a:rPr lang="ko-KR" altLang="en-US" dirty="0" err="1"/>
              <a:t>머신러닝</a:t>
            </a:r>
            <a:r>
              <a:rPr lang="ko-KR" altLang="en-US" dirty="0"/>
              <a:t> 모델링을 통해 </a:t>
            </a:r>
            <a:r>
              <a:rPr lang="en-US" altLang="ko-KR" dirty="0"/>
              <a:t>‘</a:t>
            </a:r>
            <a:r>
              <a:rPr lang="ko-KR" altLang="en-US" dirty="0" err="1"/>
              <a:t>이용후경과월</a:t>
            </a:r>
            <a:r>
              <a:rPr lang="en-US" altLang="ko-KR" dirty="0"/>
              <a:t>_</a:t>
            </a:r>
            <a:r>
              <a:rPr lang="ko-KR" altLang="en-US" dirty="0"/>
              <a:t>신용</a:t>
            </a:r>
            <a:r>
              <a:rPr lang="en-US" altLang="ko-KR" dirty="0"/>
              <a:t>＇</a:t>
            </a:r>
            <a:r>
              <a:rPr lang="ko-KR" altLang="en-US" dirty="0"/>
              <a:t>이 연속과 휴면을 나누는 분류에 대해 가장 크게 영향을 미쳐서 연속인 사람은 모두 </a:t>
            </a:r>
            <a:r>
              <a:rPr lang="en-US" altLang="ko-KR" dirty="0"/>
              <a:t>0</a:t>
            </a:r>
            <a:r>
              <a:rPr lang="ko-KR" altLang="en-US" dirty="0"/>
              <a:t>이고 휴면인 사람은 모두 </a:t>
            </a:r>
            <a:r>
              <a:rPr lang="en-US" altLang="ko-KR" dirty="0"/>
              <a:t>3</a:t>
            </a:r>
            <a:r>
              <a:rPr lang="ko-KR" altLang="en-US" dirty="0"/>
              <a:t>이상인 것을 확인했습니다</a:t>
            </a:r>
            <a:r>
              <a:rPr lang="en-US" altLang="ko-KR" dirty="0"/>
              <a:t>. </a:t>
            </a:r>
            <a:r>
              <a:rPr lang="ko-KR" altLang="en-US" dirty="0"/>
              <a:t>그러나 간헐의 경우는 </a:t>
            </a:r>
            <a:r>
              <a:rPr lang="en-US" altLang="ko-KR" dirty="0"/>
              <a:t>0 ~ 2</a:t>
            </a:r>
            <a:r>
              <a:rPr lang="ko-KR" altLang="en-US" dirty="0"/>
              <a:t>의 값을 가지기 때문에 이 사람이 왜 간헐로 분류되었는지에 대한 기준을 결국 파악하지 못했습니다</a:t>
            </a:r>
            <a:r>
              <a:rPr lang="en-US" altLang="ko-KR" dirty="0"/>
              <a:t>. </a:t>
            </a:r>
            <a:r>
              <a:rPr lang="ko-KR" altLang="en-US" dirty="0"/>
              <a:t>그래서 저희는 선행연구를 바탕으로 </a:t>
            </a:r>
            <a:r>
              <a:rPr lang="en-US" altLang="ko-KR" dirty="0"/>
              <a:t>30</a:t>
            </a:r>
            <a:r>
              <a:rPr lang="ko-KR" altLang="en-US" dirty="0"/>
              <a:t>만 고객들의 고객구분을 새롭게 </a:t>
            </a:r>
            <a:r>
              <a:rPr lang="ko-KR" altLang="en-US" dirty="0" err="1"/>
              <a:t>라벨링하였으며</a:t>
            </a:r>
            <a:r>
              <a:rPr lang="en-US" altLang="ko-KR" dirty="0"/>
              <a:t>, </a:t>
            </a:r>
            <a:r>
              <a:rPr lang="ko-KR" altLang="en-US" dirty="0"/>
              <a:t>이를 위해 </a:t>
            </a:r>
            <a:r>
              <a:rPr lang="en-US" altLang="ko-KR" dirty="0"/>
              <a:t>RFM </a:t>
            </a:r>
            <a:r>
              <a:rPr lang="ko-KR" altLang="en-US" dirty="0"/>
              <a:t>분석이란 기법을 활용했습니다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737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브랜드이(가) 표시된 사진&#10;&#10;자동 생성된 설명">
            <a:extLst>
              <a:ext uri="{FF2B5EF4-FFF2-40B4-BE49-F238E27FC236}">
                <a16:creationId xmlns:a16="http://schemas.microsoft.com/office/drawing/2014/main" id="{03600B77-5F65-FE7B-8530-F280834E0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68" y="1184180"/>
            <a:ext cx="2530059" cy="16917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15F0F2-229C-FEDA-37A9-24335F314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512" y="3108230"/>
            <a:ext cx="2365571" cy="1691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FF17D1-7480-29F6-EFF2-AB67B9F19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636" y="5020924"/>
            <a:ext cx="2488369" cy="169178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4C014B7-8A9A-41EA-7572-F9156FEE4AE6}"/>
              </a:ext>
            </a:extLst>
          </p:cNvPr>
          <p:cNvCxnSpPr>
            <a:stCxn id="5" idx="3"/>
          </p:cNvCxnSpPr>
          <p:nvPr/>
        </p:nvCxnSpPr>
        <p:spPr>
          <a:xfrm flipV="1">
            <a:off x="2873327" y="2030073"/>
            <a:ext cx="10304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105B53-D446-C56F-C707-7BAAE6873D3F}"/>
              </a:ext>
            </a:extLst>
          </p:cNvPr>
          <p:cNvCxnSpPr/>
          <p:nvPr/>
        </p:nvCxnSpPr>
        <p:spPr>
          <a:xfrm flipV="1">
            <a:off x="2862005" y="3948445"/>
            <a:ext cx="10304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7AC83D7-62A4-7C44-EA7C-BDA3C354FE05}"/>
              </a:ext>
            </a:extLst>
          </p:cNvPr>
          <p:cNvCxnSpPr/>
          <p:nvPr/>
        </p:nvCxnSpPr>
        <p:spPr>
          <a:xfrm flipV="1">
            <a:off x="2851045" y="5866817"/>
            <a:ext cx="10304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2BAD5D-56B9-3A77-2CCB-8A7C69FC7719}"/>
              </a:ext>
            </a:extLst>
          </p:cNvPr>
          <p:cNvCxnSpPr/>
          <p:nvPr/>
        </p:nvCxnSpPr>
        <p:spPr>
          <a:xfrm>
            <a:off x="3881542" y="2030073"/>
            <a:ext cx="22282" cy="3836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2B8C25-65FE-7113-DD1C-DE78EA8B18C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903824" y="3948445"/>
            <a:ext cx="2192176" cy="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DCCBECE6-3B5E-A21D-8453-7DB5FE60A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949870"/>
              </p:ext>
            </p:extLst>
          </p:nvPr>
        </p:nvGraphicFramePr>
        <p:xfrm>
          <a:off x="6096000" y="1190729"/>
          <a:ext cx="2488369" cy="5527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8369">
                  <a:extLst>
                    <a:ext uri="{9D8B030D-6E8A-4147-A177-3AD203B41FA5}">
                      <a16:colId xmlns:a16="http://schemas.microsoft.com/office/drawing/2014/main" val="2094551826"/>
                    </a:ext>
                  </a:extLst>
                </a:gridCol>
              </a:tblGrid>
              <a:tr h="690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VIP </a:t>
                      </a:r>
                      <a:r>
                        <a:rPr lang="ko-KR" altLang="en-US" dirty="0"/>
                        <a:t>고객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741780"/>
                  </a:ext>
                </a:extLst>
              </a:tr>
              <a:tr h="690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충성 고객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300111"/>
                  </a:ext>
                </a:extLst>
              </a:tr>
              <a:tr h="690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잠재 </a:t>
                      </a:r>
                      <a:r>
                        <a:rPr lang="en-US" altLang="ko-KR" dirty="0"/>
                        <a:t>VIP </a:t>
                      </a:r>
                      <a:r>
                        <a:rPr lang="ko-KR" altLang="en-US" dirty="0"/>
                        <a:t>고객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446179"/>
                  </a:ext>
                </a:extLst>
              </a:tr>
              <a:tr h="690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잠재 충성 고객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933687"/>
                  </a:ext>
                </a:extLst>
              </a:tr>
              <a:tr h="690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놓치면 안될 고객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97034"/>
                  </a:ext>
                </a:extLst>
              </a:tr>
              <a:tr h="690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관심 필요 고객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113390"/>
                  </a:ext>
                </a:extLst>
              </a:tr>
              <a:tr h="690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이탈 우려 고객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977035"/>
                  </a:ext>
                </a:extLst>
              </a:tr>
              <a:tr h="690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겨울잠 고객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50990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DD302B4-8FC2-C5B9-3702-6750E888ACF9}"/>
              </a:ext>
            </a:extLst>
          </p:cNvPr>
          <p:cNvSpPr txBox="1"/>
          <p:nvPr/>
        </p:nvSpPr>
        <p:spPr>
          <a:xfrm>
            <a:off x="214604" y="139959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RFM</a:t>
            </a:r>
            <a:r>
              <a:rPr lang="ko-KR" altLang="en-US" dirty="0"/>
              <a:t> 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F2D129-B4CA-30F8-2972-F32B761BBF68}"/>
              </a:ext>
            </a:extLst>
          </p:cNvPr>
          <p:cNvSpPr txBox="1"/>
          <p:nvPr/>
        </p:nvSpPr>
        <p:spPr>
          <a:xfrm>
            <a:off x="3862851" y="3525499"/>
            <a:ext cx="2285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가중평균으로 계산한 최종 </a:t>
            </a:r>
            <a:r>
              <a:rPr lang="en-US" altLang="ko-KR" sz="1200" dirty="0"/>
              <a:t>Score</a:t>
            </a:r>
            <a:r>
              <a:rPr lang="ko-KR" altLang="en-US" sz="1200" dirty="0"/>
              <a:t>에 따라 </a:t>
            </a:r>
            <a:r>
              <a:rPr lang="en-US" altLang="ko-KR" sz="1200" dirty="0"/>
              <a:t>8</a:t>
            </a:r>
            <a:r>
              <a:rPr lang="ko-KR" altLang="en-US" sz="1200" dirty="0"/>
              <a:t>개로 그룹화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1EB0E2-4F14-5CBE-9AFB-13E632E8D930}"/>
              </a:ext>
            </a:extLst>
          </p:cNvPr>
          <p:cNvSpPr txBox="1"/>
          <p:nvPr/>
        </p:nvSpPr>
        <p:spPr>
          <a:xfrm>
            <a:off x="-18143" y="2146921"/>
            <a:ext cx="3236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-&gt; 1~8</a:t>
            </a:r>
            <a:r>
              <a:rPr lang="ko-KR" altLang="en-US" sz="900" dirty="0"/>
              <a:t>등급으로 나누어서 가장 최근은 </a:t>
            </a:r>
            <a:r>
              <a:rPr lang="en-US" altLang="ko-KR" sz="900" dirty="0"/>
              <a:t>8, </a:t>
            </a:r>
            <a:r>
              <a:rPr lang="ko-KR" altLang="en-US" sz="900" dirty="0"/>
              <a:t>오래됐으면 </a:t>
            </a:r>
            <a:r>
              <a:rPr lang="en-US" altLang="ko-KR" sz="900" dirty="0"/>
              <a:t>1</a:t>
            </a:r>
            <a:r>
              <a:rPr lang="ko-KR" altLang="en-US" sz="900" dirty="0"/>
              <a:t>부여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A894FE-EBF8-E6DC-1106-63A3D38082FC}"/>
              </a:ext>
            </a:extLst>
          </p:cNvPr>
          <p:cNvSpPr txBox="1"/>
          <p:nvPr/>
        </p:nvSpPr>
        <p:spPr>
          <a:xfrm>
            <a:off x="-532" y="4048465"/>
            <a:ext cx="3351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-&gt; 1~8</a:t>
            </a:r>
            <a:r>
              <a:rPr lang="ko-KR" altLang="en-US" sz="900" dirty="0"/>
              <a:t>등급으로 나누어서 가장 </a:t>
            </a:r>
            <a:r>
              <a:rPr lang="ko-KR" altLang="en-US" sz="900" dirty="0" err="1"/>
              <a:t>크면은</a:t>
            </a:r>
            <a:r>
              <a:rPr lang="ko-KR" altLang="en-US" sz="900" dirty="0"/>
              <a:t> </a:t>
            </a:r>
            <a:r>
              <a:rPr lang="en-US" altLang="ko-KR" sz="900" dirty="0"/>
              <a:t>8, </a:t>
            </a:r>
            <a:r>
              <a:rPr lang="ko-KR" altLang="en-US" sz="900" dirty="0"/>
              <a:t>가장 작으면 </a:t>
            </a:r>
            <a:r>
              <a:rPr lang="en-US" altLang="ko-KR" sz="900" dirty="0"/>
              <a:t>1</a:t>
            </a:r>
            <a:r>
              <a:rPr lang="ko-KR" altLang="en-US" sz="900" dirty="0"/>
              <a:t>부여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B81ECB-243C-F3A0-8428-963B7037874B}"/>
              </a:ext>
            </a:extLst>
          </p:cNvPr>
          <p:cNvSpPr txBox="1"/>
          <p:nvPr/>
        </p:nvSpPr>
        <p:spPr>
          <a:xfrm>
            <a:off x="-1582" y="5972515"/>
            <a:ext cx="3351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-&gt; 1~8</a:t>
            </a:r>
            <a:r>
              <a:rPr lang="ko-KR" altLang="en-US" sz="900" dirty="0"/>
              <a:t>등급으로 나누어서 가장 </a:t>
            </a:r>
            <a:r>
              <a:rPr lang="ko-KR" altLang="en-US" sz="900" dirty="0" err="1"/>
              <a:t>크면은</a:t>
            </a:r>
            <a:r>
              <a:rPr lang="ko-KR" altLang="en-US" sz="900" dirty="0"/>
              <a:t> </a:t>
            </a:r>
            <a:r>
              <a:rPr lang="en-US" altLang="ko-KR" sz="900" dirty="0"/>
              <a:t>8, </a:t>
            </a:r>
            <a:r>
              <a:rPr lang="ko-KR" altLang="en-US" sz="900" dirty="0"/>
              <a:t>가장 작으면 </a:t>
            </a:r>
            <a:r>
              <a:rPr lang="en-US" altLang="ko-KR" sz="900" dirty="0"/>
              <a:t>1</a:t>
            </a:r>
            <a:r>
              <a:rPr lang="ko-KR" altLang="en-US" sz="900" dirty="0"/>
              <a:t>부여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9A953D-4146-5EC5-60D5-AE21107124C7}"/>
              </a:ext>
            </a:extLst>
          </p:cNvPr>
          <p:cNvSpPr txBox="1"/>
          <p:nvPr/>
        </p:nvSpPr>
        <p:spPr>
          <a:xfrm>
            <a:off x="158119" y="641694"/>
            <a:ext cx="306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(2). RFM</a:t>
            </a:r>
            <a:r>
              <a:rPr lang="ko-KR" altLang="en-US" dirty="0"/>
              <a:t> 분석 개념 및 과정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11B38C8-DAF0-6FBF-0025-1530BE55EF4D}"/>
              </a:ext>
            </a:extLst>
          </p:cNvPr>
          <p:cNvCxnSpPr/>
          <p:nvPr/>
        </p:nvCxnSpPr>
        <p:spPr>
          <a:xfrm>
            <a:off x="8691716" y="1485696"/>
            <a:ext cx="353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BF637F6-52E2-D474-B556-805E2377D683}"/>
              </a:ext>
            </a:extLst>
          </p:cNvPr>
          <p:cNvCxnSpPr>
            <a:cxnSpLocks/>
          </p:cNvCxnSpPr>
          <p:nvPr/>
        </p:nvCxnSpPr>
        <p:spPr>
          <a:xfrm>
            <a:off x="9045677" y="1485696"/>
            <a:ext cx="0" cy="139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D61D12F-9660-D308-A643-97C587932D63}"/>
              </a:ext>
            </a:extLst>
          </p:cNvPr>
          <p:cNvCxnSpPr/>
          <p:nvPr/>
        </p:nvCxnSpPr>
        <p:spPr>
          <a:xfrm>
            <a:off x="8770374" y="2875967"/>
            <a:ext cx="275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C24AC3A-50CB-8DBE-81C9-C0E92C87F0E3}"/>
              </a:ext>
            </a:extLst>
          </p:cNvPr>
          <p:cNvCxnSpPr/>
          <p:nvPr/>
        </p:nvCxnSpPr>
        <p:spPr>
          <a:xfrm>
            <a:off x="8770374" y="3525499"/>
            <a:ext cx="353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AD7A800-443E-F72E-D081-4F14DD905096}"/>
              </a:ext>
            </a:extLst>
          </p:cNvPr>
          <p:cNvCxnSpPr/>
          <p:nvPr/>
        </p:nvCxnSpPr>
        <p:spPr>
          <a:xfrm>
            <a:off x="8775289" y="4279297"/>
            <a:ext cx="353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E7BC7EA-6D93-EB5C-B3A0-FCDCA9E4DF5C}"/>
              </a:ext>
            </a:extLst>
          </p:cNvPr>
          <p:cNvCxnSpPr/>
          <p:nvPr/>
        </p:nvCxnSpPr>
        <p:spPr>
          <a:xfrm>
            <a:off x="8731044" y="5011726"/>
            <a:ext cx="353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386A52E-0006-B9D0-44C4-70106A46838D}"/>
              </a:ext>
            </a:extLst>
          </p:cNvPr>
          <p:cNvCxnSpPr>
            <a:cxnSpLocks/>
          </p:cNvCxnSpPr>
          <p:nvPr/>
        </p:nvCxnSpPr>
        <p:spPr>
          <a:xfrm>
            <a:off x="8794954" y="6391602"/>
            <a:ext cx="285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AF38944-8E9C-347B-8B87-C21054B2C94D}"/>
              </a:ext>
            </a:extLst>
          </p:cNvPr>
          <p:cNvCxnSpPr>
            <a:cxnSpLocks/>
          </p:cNvCxnSpPr>
          <p:nvPr/>
        </p:nvCxnSpPr>
        <p:spPr>
          <a:xfrm>
            <a:off x="9124335" y="3525499"/>
            <a:ext cx="0" cy="75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3A90A06-7438-4D77-1DC7-F40C30545394}"/>
              </a:ext>
            </a:extLst>
          </p:cNvPr>
          <p:cNvCxnSpPr>
            <a:cxnSpLocks/>
          </p:cNvCxnSpPr>
          <p:nvPr/>
        </p:nvCxnSpPr>
        <p:spPr>
          <a:xfrm>
            <a:off x="9080088" y="5001331"/>
            <a:ext cx="0" cy="139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80B97B-DDE4-994D-94D1-3274DA906D8F}"/>
              </a:ext>
            </a:extLst>
          </p:cNvPr>
          <p:cNvSpPr txBox="1"/>
          <p:nvPr/>
        </p:nvSpPr>
        <p:spPr>
          <a:xfrm>
            <a:off x="9291484" y="2030073"/>
            <a:ext cx="13175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AB2089-446B-BE57-3C17-B9DE6A1207FA}"/>
              </a:ext>
            </a:extLst>
          </p:cNvPr>
          <p:cNvSpPr txBox="1"/>
          <p:nvPr/>
        </p:nvSpPr>
        <p:spPr>
          <a:xfrm>
            <a:off x="9329995" y="3717732"/>
            <a:ext cx="13175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간헐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3C1EA1-D144-DDE9-836B-EC030CCB1F2D}"/>
              </a:ext>
            </a:extLst>
          </p:cNvPr>
          <p:cNvSpPr txBox="1"/>
          <p:nvPr/>
        </p:nvSpPr>
        <p:spPr>
          <a:xfrm>
            <a:off x="9329995" y="5480301"/>
            <a:ext cx="13175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휴면</a:t>
            </a:r>
          </a:p>
        </p:txBody>
      </p:sp>
    </p:spTree>
    <p:extLst>
      <p:ext uri="{BB962C8B-B14F-4D97-AF65-F5344CB8AC3E}">
        <p14:creationId xmlns:p14="http://schemas.microsoft.com/office/powerpoint/2010/main" val="215138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F10AE5-935A-26BA-3DA7-6B0BA7AEAE43}"/>
              </a:ext>
            </a:extLst>
          </p:cNvPr>
          <p:cNvSpPr txBox="1"/>
          <p:nvPr/>
        </p:nvSpPr>
        <p:spPr>
          <a:xfrm>
            <a:off x="140208" y="889843"/>
            <a:ext cx="116166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0" i="0" u="none" strike="noStrike" baseline="0" dirty="0">
                <a:latin typeface="T1"/>
              </a:rPr>
              <a:t>RFM</a:t>
            </a:r>
            <a:r>
              <a:rPr lang="ko-KR" altLang="en-US" sz="1800" b="0" i="0" u="none" strike="noStrike" baseline="0" dirty="0">
                <a:latin typeface="T1"/>
              </a:rPr>
              <a:t>은 </a:t>
            </a:r>
            <a:r>
              <a:rPr lang="en-US" altLang="ko-KR" sz="1800" b="0" i="0" u="none" strike="noStrike" baseline="0" dirty="0">
                <a:latin typeface="T1"/>
              </a:rPr>
              <a:t>CRM(Custo</a:t>
            </a:r>
            <a:r>
              <a:rPr lang="en-US" altLang="ko-KR" sz="1800" b="0" i="0" u="none" strike="noStrike" baseline="0" dirty="0">
                <a:latin typeface="T9"/>
              </a:rPr>
              <a:t>m</a:t>
            </a:r>
            <a:r>
              <a:rPr lang="en-US" altLang="ko-KR" sz="1800" b="0" i="0" u="none" strike="noStrike" baseline="0" dirty="0">
                <a:latin typeface="T1"/>
              </a:rPr>
              <a:t>er Relation Manage</a:t>
            </a:r>
            <a:r>
              <a:rPr lang="en-US" altLang="ko-KR" sz="1800" b="0" i="0" u="none" strike="noStrike" baseline="0" dirty="0">
                <a:latin typeface="T9"/>
              </a:rPr>
              <a:t>m</a:t>
            </a:r>
            <a:r>
              <a:rPr lang="en-US" altLang="ko-KR" sz="1800" b="0" i="0" u="none" strike="noStrike" baseline="0" dirty="0">
                <a:latin typeface="T1"/>
              </a:rPr>
              <a:t>ent, </a:t>
            </a:r>
            <a:r>
              <a:rPr lang="ko-KR" altLang="en-US" sz="1800" b="0" i="0" u="none" strike="noStrike" baseline="0" dirty="0">
                <a:latin typeface="T1"/>
              </a:rPr>
              <a:t>고객관계관리</a:t>
            </a:r>
            <a:r>
              <a:rPr lang="en-US" altLang="ko-KR" sz="1800" b="0" i="0" u="none" strike="noStrike" baseline="0" dirty="0">
                <a:latin typeface="T1"/>
              </a:rPr>
              <a:t>)</a:t>
            </a:r>
            <a:r>
              <a:rPr lang="ko-KR" altLang="en-US" sz="1800" b="0" i="0" u="none" strike="noStrike" baseline="0" dirty="0">
                <a:latin typeface="T1"/>
              </a:rPr>
              <a:t>의 한 기법이자 많은 기업에서 마케팅 방법으로 널리 사용하고 있는 분석 방법 중 하나로서 고객 세분화 </a:t>
            </a:r>
            <a:r>
              <a:rPr lang="ko-KR" altLang="en-US" sz="1800" b="0" i="0" u="none" strike="noStrike" baseline="0" dirty="0">
                <a:latin typeface="T9"/>
              </a:rPr>
              <a:t>작</a:t>
            </a:r>
            <a:r>
              <a:rPr lang="ko-KR" altLang="en-US" sz="1800" b="0" i="0" u="none" strike="noStrike" baseline="0" dirty="0">
                <a:latin typeface="T1"/>
              </a:rPr>
              <a:t>업 시 가</a:t>
            </a:r>
            <a:r>
              <a:rPr lang="ko-KR" altLang="en-US" sz="1800" b="0" i="0" u="none" strike="noStrike" baseline="0" dirty="0">
                <a:latin typeface="T9"/>
              </a:rPr>
              <a:t>장 흔</a:t>
            </a:r>
            <a:r>
              <a:rPr lang="ko-KR" altLang="en-US" sz="1800" b="0" i="0" u="none" strike="noStrike" baseline="0" dirty="0">
                <a:latin typeface="T1"/>
              </a:rPr>
              <a:t>하게 활용</a:t>
            </a:r>
            <a:r>
              <a:rPr lang="ko-KR" altLang="en-US" sz="1800" b="0" i="0" u="none" strike="noStrike" baseline="0" dirty="0">
                <a:latin typeface="T9"/>
              </a:rPr>
              <a:t>되</a:t>
            </a:r>
            <a:r>
              <a:rPr lang="ko-KR" altLang="en-US" sz="1800" b="0" i="0" u="none" strike="noStrike" baseline="0" dirty="0">
                <a:latin typeface="T1"/>
              </a:rPr>
              <a:t>는 점수부여방</a:t>
            </a:r>
            <a:r>
              <a:rPr lang="ko-KR" altLang="en-US" sz="1800" b="0" i="0" u="none" strike="noStrike" baseline="0" dirty="0">
                <a:latin typeface="T9"/>
              </a:rPr>
              <a:t>식</a:t>
            </a:r>
            <a:r>
              <a:rPr lang="en-US" altLang="ko-KR" sz="1800" b="0" i="0" u="none" strike="noStrike" baseline="0" dirty="0">
                <a:latin typeface="T1"/>
              </a:rPr>
              <a:t>(Scoring s</a:t>
            </a:r>
            <a:r>
              <a:rPr lang="en-US" altLang="ko-KR" sz="1800" b="0" i="0" u="none" strike="noStrike" baseline="0" dirty="0">
                <a:latin typeface="T9"/>
              </a:rPr>
              <a:t>y</a:t>
            </a:r>
            <a:r>
              <a:rPr lang="en-US" altLang="ko-KR" sz="1800" b="0" i="0" u="none" strike="noStrike" baseline="0" dirty="0">
                <a:latin typeface="T1"/>
              </a:rPr>
              <a:t>ste</a:t>
            </a:r>
            <a:r>
              <a:rPr lang="en-US" altLang="ko-KR" sz="1800" b="0" i="0" u="none" strike="noStrike" baseline="0" dirty="0">
                <a:latin typeface="T9"/>
              </a:rPr>
              <a:t>m</a:t>
            </a:r>
            <a:r>
              <a:rPr lang="en-US" altLang="ko-KR" sz="1800" b="0" i="0" u="none" strike="noStrike" baseline="0" dirty="0">
                <a:latin typeface="T1"/>
              </a:rPr>
              <a:t>)</a:t>
            </a:r>
            <a:r>
              <a:rPr lang="ko-KR" altLang="en-US" sz="1800" b="0" i="0" u="none" strike="noStrike" baseline="0" dirty="0">
                <a:latin typeface="T1"/>
              </a:rPr>
              <a:t>의 분석기법으로서 </a:t>
            </a:r>
            <a:r>
              <a:rPr lang="ko-KR" altLang="en-US" sz="1800" b="0" i="0" u="none" strike="noStrike" baseline="0" dirty="0">
                <a:latin typeface="T9"/>
              </a:rPr>
              <a:t>’얼</a:t>
            </a:r>
            <a:r>
              <a:rPr lang="ko-KR" altLang="en-US" sz="1800" b="0" i="0" u="none" strike="noStrike" baseline="0" dirty="0">
                <a:latin typeface="T1"/>
              </a:rPr>
              <a:t>마나 </a:t>
            </a:r>
            <a:r>
              <a:rPr lang="ko-KR" altLang="en-US" sz="1800" b="0" i="0" u="none" strike="noStrike" baseline="0" dirty="0">
                <a:latin typeface="T9"/>
              </a:rPr>
              <a:t>최근</a:t>
            </a:r>
            <a:r>
              <a:rPr lang="ko-KR" altLang="en-US" sz="1800" b="0" i="0" u="none" strike="noStrike" baseline="0" dirty="0">
                <a:latin typeface="T1"/>
              </a:rPr>
              <a:t>에 구</a:t>
            </a:r>
            <a:r>
              <a:rPr lang="ko-KR" altLang="en-US" sz="1800" b="0" i="0" u="none" strike="noStrike" baseline="0" dirty="0">
                <a:latin typeface="T9"/>
              </a:rPr>
              <a:t>입했</a:t>
            </a:r>
            <a:r>
              <a:rPr lang="ko-KR" altLang="en-US" sz="1800" b="0" i="0" u="none" strike="noStrike" baseline="0" dirty="0">
                <a:latin typeface="T1"/>
              </a:rPr>
              <a:t>는가 </a:t>
            </a:r>
            <a:r>
              <a:rPr lang="en-US" altLang="ko-KR" sz="1800" b="0" i="0" u="none" strike="noStrike" baseline="0" dirty="0">
                <a:latin typeface="T1"/>
              </a:rPr>
              <a:t>(Recenc</a:t>
            </a:r>
            <a:r>
              <a:rPr lang="en-US" altLang="ko-KR" sz="1800" b="0" i="0" u="none" strike="noStrike" baseline="0" dirty="0">
                <a:latin typeface="T9"/>
              </a:rPr>
              <a:t>y</a:t>
            </a:r>
            <a:r>
              <a:rPr lang="en-US" altLang="ko-KR" sz="1800" b="0" i="0" u="none" strike="noStrike" baseline="0" dirty="0">
                <a:latin typeface="T1"/>
              </a:rPr>
              <a:t>)</a:t>
            </a:r>
            <a:r>
              <a:rPr lang="ko-KR" altLang="en-US" sz="1800" b="0" i="0" u="none" strike="noStrike" baseline="0" dirty="0">
                <a:latin typeface="T9"/>
              </a:rPr>
              <a:t>’</a:t>
            </a:r>
            <a:r>
              <a:rPr lang="en-US" altLang="ko-KR" sz="1800" b="0" i="0" u="none" strike="noStrike" baseline="0" dirty="0">
                <a:latin typeface="T1"/>
              </a:rPr>
              <a:t>, </a:t>
            </a:r>
            <a:r>
              <a:rPr lang="ko-KR" altLang="en-US" sz="1800" b="0" i="0" u="none" strike="noStrike" baseline="0" dirty="0">
                <a:latin typeface="T9"/>
              </a:rPr>
              <a:t>‘얼</a:t>
            </a:r>
            <a:r>
              <a:rPr lang="ko-KR" altLang="en-US" sz="1800" b="0" i="0" u="none" strike="noStrike" baseline="0" dirty="0">
                <a:latin typeface="T1"/>
              </a:rPr>
              <a:t>마나 자</a:t>
            </a:r>
            <a:r>
              <a:rPr lang="ko-KR" altLang="en-US" sz="1800" b="0" i="0" u="none" strike="noStrike" baseline="0" dirty="0">
                <a:latin typeface="T9"/>
              </a:rPr>
              <a:t>주 </a:t>
            </a:r>
            <a:r>
              <a:rPr lang="ko-KR" altLang="en-US" sz="1800" b="0" i="0" u="none" strike="noStrike" baseline="0" dirty="0">
                <a:latin typeface="T1"/>
              </a:rPr>
              <a:t>구</a:t>
            </a:r>
            <a:r>
              <a:rPr lang="ko-KR" altLang="en-US" sz="1800" b="0" i="0" u="none" strike="noStrike" baseline="0" dirty="0">
                <a:latin typeface="T9"/>
              </a:rPr>
              <a:t>입했</a:t>
            </a:r>
            <a:r>
              <a:rPr lang="ko-KR" altLang="en-US" sz="1800" b="0" i="0" u="none" strike="noStrike" baseline="0" dirty="0">
                <a:latin typeface="T1"/>
              </a:rPr>
              <a:t>는가</a:t>
            </a:r>
            <a:r>
              <a:rPr lang="en-US" altLang="ko-KR" sz="1800" b="0" i="0" u="none" strike="noStrike" baseline="0" dirty="0">
                <a:latin typeface="T1"/>
              </a:rPr>
              <a:t>(Fre</a:t>
            </a:r>
            <a:r>
              <a:rPr lang="en-US" altLang="ko-KR" sz="1800" b="0" i="0" u="none" strike="noStrike" baseline="0" dirty="0">
                <a:latin typeface="T9"/>
              </a:rPr>
              <a:t>q</a:t>
            </a:r>
            <a:r>
              <a:rPr lang="en-US" altLang="ko-KR" sz="1800" b="0" i="0" u="none" strike="noStrike" baseline="0" dirty="0">
                <a:latin typeface="T1"/>
              </a:rPr>
              <a:t>uenc</a:t>
            </a:r>
            <a:r>
              <a:rPr lang="en-US" altLang="ko-KR" sz="1800" b="0" i="0" u="none" strike="noStrike" baseline="0" dirty="0">
                <a:latin typeface="T9"/>
              </a:rPr>
              <a:t>y</a:t>
            </a:r>
            <a:r>
              <a:rPr lang="en-US" altLang="ko-KR" sz="1800" b="0" i="0" u="none" strike="noStrike" baseline="0" dirty="0">
                <a:latin typeface="T1"/>
              </a:rPr>
              <a:t>)</a:t>
            </a:r>
            <a:r>
              <a:rPr lang="ko-KR" altLang="en-US" sz="1800" b="0" i="0" u="none" strike="noStrike" baseline="0" dirty="0">
                <a:latin typeface="T9"/>
              </a:rPr>
              <a:t>’</a:t>
            </a:r>
            <a:r>
              <a:rPr lang="en-US" altLang="ko-KR" sz="1800" b="0" i="0" u="none" strike="noStrike" baseline="0" dirty="0">
                <a:latin typeface="T1"/>
              </a:rPr>
              <a:t>, </a:t>
            </a:r>
            <a:r>
              <a:rPr lang="ko-KR" altLang="en-US" sz="1800" b="0" i="0" u="none" strike="noStrike" baseline="0" dirty="0">
                <a:latin typeface="T9"/>
              </a:rPr>
              <a:t>‘얼</a:t>
            </a:r>
            <a:r>
              <a:rPr lang="ko-KR" altLang="en-US" sz="1800" b="0" i="0" u="none" strike="noStrike" baseline="0" dirty="0">
                <a:latin typeface="T1"/>
              </a:rPr>
              <a:t>마나 구매</a:t>
            </a:r>
            <a:r>
              <a:rPr lang="ko-KR" altLang="en-US" sz="1800" b="0" i="0" u="none" strike="noStrike" baseline="0" dirty="0">
                <a:latin typeface="T9"/>
              </a:rPr>
              <a:t>했</a:t>
            </a:r>
            <a:r>
              <a:rPr lang="ko-KR" altLang="en-US" sz="1800" b="0" i="0" u="none" strike="noStrike" baseline="0" dirty="0">
                <a:latin typeface="T1"/>
              </a:rPr>
              <a:t>는가</a:t>
            </a:r>
            <a:r>
              <a:rPr lang="en-US" altLang="ko-KR" sz="1800" b="0" i="0" u="none" strike="noStrike" baseline="0" dirty="0">
                <a:latin typeface="T1"/>
              </a:rPr>
              <a:t>(Monetar</a:t>
            </a:r>
            <a:r>
              <a:rPr lang="en-US" altLang="ko-KR" sz="1800" b="0" i="0" u="none" strike="noStrike" baseline="0" dirty="0">
                <a:latin typeface="T9"/>
              </a:rPr>
              <a:t>y</a:t>
            </a:r>
            <a:r>
              <a:rPr lang="en-US" altLang="ko-KR" sz="1800" b="0" i="0" u="none" strike="noStrike" baseline="0" dirty="0">
                <a:latin typeface="T1"/>
              </a:rPr>
              <a:t>)</a:t>
            </a:r>
            <a:r>
              <a:rPr lang="ko-KR" altLang="en-US" sz="1800" b="0" i="0" u="none" strike="noStrike" baseline="0" dirty="0">
                <a:latin typeface="T9"/>
              </a:rPr>
              <a:t>’ </a:t>
            </a:r>
            <a:r>
              <a:rPr lang="ko-KR" altLang="en-US" sz="1800" b="0" i="0" u="none" strike="noStrike" baseline="0" dirty="0">
                <a:latin typeface="T1"/>
              </a:rPr>
              <a:t>등 세 가지 기준으로 고객의 수</a:t>
            </a:r>
            <a:r>
              <a:rPr lang="ko-KR" altLang="en-US" sz="1800" b="0" i="0" u="none" strike="noStrike" baseline="0" dirty="0">
                <a:latin typeface="T9"/>
              </a:rPr>
              <a:t>익</a:t>
            </a:r>
            <a:r>
              <a:rPr lang="ko-KR" altLang="en-US" sz="1800" b="0" i="0" u="none" strike="noStrike" baseline="0" dirty="0">
                <a:latin typeface="T1"/>
              </a:rPr>
              <a:t>성을 평가하여 그룹을 나누는 모델입니다</a:t>
            </a:r>
            <a:r>
              <a:rPr lang="en-US" altLang="ko-KR" sz="1800" b="0" i="0" u="none" strike="noStrike" baseline="0" dirty="0">
                <a:latin typeface="T1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T1"/>
              </a:rPr>
              <a:t>저희는 </a:t>
            </a:r>
            <a:r>
              <a:rPr lang="en-US" altLang="ko-KR" sz="1800" b="0" i="0" u="none" strike="noStrike" baseline="0" dirty="0">
                <a:latin typeface="T1"/>
              </a:rPr>
              <a:t>RFM </a:t>
            </a:r>
            <a:r>
              <a:rPr lang="ko-KR" altLang="en-US" sz="1800" b="0" i="0" u="none" strike="noStrike" baseline="0" dirty="0">
                <a:latin typeface="T1"/>
              </a:rPr>
              <a:t>분석을 통해 고객의 수익성에 따라 </a:t>
            </a:r>
            <a:r>
              <a:rPr lang="en-US" altLang="ko-KR" sz="1800" b="0" i="0" u="none" strike="noStrike" baseline="0" dirty="0">
                <a:latin typeface="T1"/>
              </a:rPr>
              <a:t>‘VIP</a:t>
            </a:r>
            <a:r>
              <a:rPr lang="ko-KR" altLang="en-US" sz="1800" b="0" i="0" u="none" strike="noStrike" baseline="0" dirty="0">
                <a:latin typeface="T1"/>
              </a:rPr>
              <a:t>고객</a:t>
            </a:r>
            <a:r>
              <a:rPr lang="en-US" altLang="ko-KR" sz="1800" b="0" i="0" u="none" strike="noStrike" baseline="0" dirty="0">
                <a:latin typeface="T1"/>
              </a:rPr>
              <a:t>＇</a:t>
            </a:r>
            <a:r>
              <a:rPr lang="ko-KR" altLang="en-US" sz="1800" b="0" i="0" u="none" strike="noStrike" baseline="0" dirty="0">
                <a:latin typeface="T1"/>
              </a:rPr>
              <a:t>부터 </a:t>
            </a:r>
            <a:r>
              <a:rPr lang="en-US" altLang="ko-KR" sz="1800" b="0" i="0" u="none" strike="noStrike" baseline="0" dirty="0">
                <a:latin typeface="T1"/>
              </a:rPr>
              <a:t>‘</a:t>
            </a:r>
            <a:r>
              <a:rPr lang="ko-KR" altLang="en-US" sz="1800" b="0" i="0" u="none" strike="noStrike" baseline="0" dirty="0">
                <a:latin typeface="T1"/>
              </a:rPr>
              <a:t>겨울잠고객</a:t>
            </a:r>
            <a:r>
              <a:rPr lang="en-US" altLang="ko-KR" sz="1800" b="0" i="0" u="none" strike="noStrike" baseline="0" dirty="0">
                <a:latin typeface="T1"/>
              </a:rPr>
              <a:t>＇</a:t>
            </a:r>
            <a:r>
              <a:rPr lang="ko-KR" altLang="en-US" sz="1800" b="0" i="0" u="none" strike="noStrike" baseline="0" dirty="0">
                <a:latin typeface="T1"/>
              </a:rPr>
              <a:t>까지 </a:t>
            </a:r>
            <a:r>
              <a:rPr lang="en-US" altLang="ko-KR" sz="1800" b="0" i="0" u="none" strike="noStrike" baseline="0" dirty="0">
                <a:latin typeface="T1"/>
              </a:rPr>
              <a:t>8</a:t>
            </a:r>
            <a:r>
              <a:rPr lang="ko-KR" altLang="en-US" sz="1800" b="0" i="0" u="none" strike="noStrike" baseline="0" dirty="0">
                <a:latin typeface="T1"/>
              </a:rPr>
              <a:t>개의 그룹으로 나누었</a:t>
            </a:r>
            <a:r>
              <a:rPr lang="ko-KR" altLang="en-US" dirty="0">
                <a:latin typeface="T1"/>
              </a:rPr>
              <a:t>고</a:t>
            </a:r>
            <a:r>
              <a:rPr lang="en-US" altLang="ko-KR" dirty="0">
                <a:latin typeface="T1"/>
              </a:rPr>
              <a:t>, </a:t>
            </a:r>
            <a:r>
              <a:rPr lang="ko-KR" altLang="en-US" dirty="0">
                <a:latin typeface="T1"/>
              </a:rPr>
              <a:t>이렇게 세분화된 그룹을 바탕으로 </a:t>
            </a:r>
            <a:r>
              <a:rPr lang="en-US" altLang="ko-KR" dirty="0">
                <a:latin typeface="T1"/>
              </a:rPr>
              <a:t>‘</a:t>
            </a:r>
            <a:r>
              <a:rPr lang="ko-KR" altLang="en-US" dirty="0">
                <a:latin typeface="T1"/>
              </a:rPr>
              <a:t>연속</a:t>
            </a:r>
            <a:r>
              <a:rPr lang="en-US" altLang="ko-KR" dirty="0">
                <a:latin typeface="T1"/>
              </a:rPr>
              <a:t>‘, ‘</a:t>
            </a:r>
            <a:r>
              <a:rPr lang="ko-KR" altLang="en-US" dirty="0">
                <a:latin typeface="T1"/>
              </a:rPr>
              <a:t>간헐</a:t>
            </a:r>
            <a:r>
              <a:rPr lang="en-US" altLang="ko-KR" dirty="0">
                <a:latin typeface="T1"/>
              </a:rPr>
              <a:t>‘, ‘</a:t>
            </a:r>
            <a:r>
              <a:rPr lang="ko-KR" altLang="en-US" dirty="0">
                <a:latin typeface="T1"/>
              </a:rPr>
              <a:t>휴면</a:t>
            </a:r>
            <a:r>
              <a:rPr lang="en-US" altLang="ko-KR" dirty="0">
                <a:latin typeface="T1"/>
              </a:rPr>
              <a:t>＇</a:t>
            </a:r>
            <a:r>
              <a:rPr lang="ko-KR" altLang="en-US" dirty="0">
                <a:latin typeface="T1"/>
              </a:rPr>
              <a:t>을 나누었습니다</a:t>
            </a:r>
            <a:r>
              <a:rPr lang="en-US" altLang="ko-KR" sz="1800" b="0" i="0" u="none" strike="noStrike" baseline="0" dirty="0">
                <a:latin typeface="T1"/>
              </a:rPr>
              <a:t>.</a:t>
            </a:r>
          </a:p>
          <a:p>
            <a:pPr algn="l"/>
            <a:r>
              <a:rPr lang="ko-KR" altLang="en-US" dirty="0"/>
              <a:t>방법에 대해 구체적으로 </a:t>
            </a:r>
            <a:r>
              <a:rPr lang="ko-KR" altLang="en-US" dirty="0" err="1"/>
              <a:t>설명드리면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은 얼마나 최근에 구매했는지를 </a:t>
            </a:r>
            <a:r>
              <a:rPr lang="en-US" altLang="ko-KR" dirty="0"/>
              <a:t>1 ~ 8</a:t>
            </a:r>
            <a:r>
              <a:rPr lang="ko-KR" altLang="en-US" dirty="0"/>
              <a:t>등급으로 나누어서 가장 최근은 </a:t>
            </a:r>
            <a:r>
              <a:rPr lang="en-US" altLang="ko-KR" dirty="0"/>
              <a:t>8, </a:t>
            </a:r>
            <a:r>
              <a:rPr lang="ko-KR" altLang="en-US" dirty="0"/>
              <a:t>가장 오래됐으면 </a:t>
            </a:r>
            <a:r>
              <a:rPr lang="en-US" altLang="ko-KR" dirty="0"/>
              <a:t>1</a:t>
            </a:r>
            <a:r>
              <a:rPr lang="ko-KR" altLang="en-US" dirty="0"/>
              <a:t>을 부여했으며</a:t>
            </a:r>
            <a:r>
              <a:rPr lang="en-US" altLang="ko-KR" dirty="0"/>
              <a:t>, F</a:t>
            </a:r>
            <a:r>
              <a:rPr lang="ko-KR" altLang="en-US" dirty="0"/>
              <a:t>와 </a:t>
            </a:r>
            <a:r>
              <a:rPr lang="en-US" altLang="ko-KR" dirty="0"/>
              <a:t>M</a:t>
            </a:r>
            <a:r>
              <a:rPr lang="ko-KR" altLang="en-US" dirty="0"/>
              <a:t>은 각각 얼마나 자주 방문했고</a:t>
            </a:r>
            <a:r>
              <a:rPr lang="en-US" altLang="ko-KR" dirty="0"/>
              <a:t>, </a:t>
            </a:r>
            <a:r>
              <a:rPr lang="ko-KR" altLang="en-US" dirty="0"/>
              <a:t>얼마나 많이 돈을 지불했는지를 </a:t>
            </a:r>
            <a:r>
              <a:rPr lang="en-US" altLang="ko-KR" dirty="0"/>
              <a:t>1 ~ 8</a:t>
            </a:r>
            <a:r>
              <a:rPr lang="ko-KR" altLang="en-US" dirty="0"/>
              <a:t>등급으로 나누어서 가장 </a:t>
            </a:r>
            <a:r>
              <a:rPr lang="ko-KR" altLang="en-US" dirty="0" err="1"/>
              <a:t>크면은</a:t>
            </a:r>
            <a:r>
              <a:rPr lang="ko-KR" altLang="en-US" dirty="0"/>
              <a:t> </a:t>
            </a:r>
            <a:r>
              <a:rPr lang="en-US" altLang="ko-KR" dirty="0"/>
              <a:t>8, </a:t>
            </a:r>
            <a:r>
              <a:rPr lang="ko-KR" altLang="en-US" dirty="0"/>
              <a:t>가장 작으면 </a:t>
            </a:r>
            <a:r>
              <a:rPr lang="en-US" altLang="ko-KR" dirty="0"/>
              <a:t>1</a:t>
            </a:r>
            <a:r>
              <a:rPr lang="ko-KR" altLang="en-US" dirty="0"/>
              <a:t>을 부여했습니다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이때 등급을 나누는 비율은 선행연구 조사 결과 최대한 비율을 비슷하게 나누는 것을 권장했기 때문에 본 프로젝트에서도 최대한 비율을 비슷하도록 나누었습니다</a:t>
            </a:r>
            <a:r>
              <a:rPr lang="en-US" altLang="ko-KR" dirty="0"/>
              <a:t>. </a:t>
            </a:r>
            <a:r>
              <a:rPr lang="ko-KR" altLang="en-US" dirty="0"/>
              <a:t>이렇게 각 기준에서 구한 등급들을 바탕으로</a:t>
            </a:r>
            <a:r>
              <a:rPr lang="en-US" altLang="ko-KR" dirty="0"/>
              <a:t> </a:t>
            </a:r>
            <a:r>
              <a:rPr lang="ko-KR" altLang="en-US" dirty="0"/>
              <a:t>가중평균으로 최종 </a:t>
            </a:r>
            <a:r>
              <a:rPr lang="en-US" altLang="ko-KR" dirty="0"/>
              <a:t>Score</a:t>
            </a:r>
            <a:r>
              <a:rPr lang="ko-KR" altLang="en-US" dirty="0"/>
              <a:t>를 계산할 때 가중치를 산정하는 방법도 선행연구를 바탕으로 산정하여 최종 </a:t>
            </a:r>
            <a:r>
              <a:rPr lang="en-US" altLang="ko-KR" dirty="0"/>
              <a:t>Score</a:t>
            </a:r>
            <a:r>
              <a:rPr lang="ko-KR" altLang="en-US" dirty="0"/>
              <a:t>를 계산하였고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VIP</a:t>
            </a:r>
            <a:r>
              <a:rPr lang="ko-KR" altLang="en-US" dirty="0"/>
              <a:t>고객부터 겨울잠고객까지 각 그룹의 비율을 최대한 비슷하도록 나누었습니다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T1"/>
              </a:rPr>
              <a:t>그리고 이렇게 나눈 </a:t>
            </a:r>
            <a:r>
              <a:rPr lang="en-US" altLang="ko-KR" sz="1800" b="0" i="0" u="none" strike="noStrike" baseline="0" dirty="0">
                <a:latin typeface="T1"/>
              </a:rPr>
              <a:t>8</a:t>
            </a:r>
            <a:r>
              <a:rPr lang="ko-KR" altLang="en-US" sz="1800" b="0" i="0" u="none" strike="noStrike" baseline="0" dirty="0">
                <a:latin typeface="T1"/>
              </a:rPr>
              <a:t>개의 그룹을 바탕으로 </a:t>
            </a:r>
            <a:r>
              <a:rPr lang="en-US" altLang="ko-KR" dirty="0">
                <a:latin typeface="T1"/>
              </a:rPr>
              <a:t>‘</a:t>
            </a:r>
            <a:r>
              <a:rPr lang="ko-KR" altLang="en-US" dirty="0">
                <a:latin typeface="T1"/>
              </a:rPr>
              <a:t>연속</a:t>
            </a:r>
            <a:r>
              <a:rPr lang="en-US" altLang="ko-KR" dirty="0">
                <a:latin typeface="T1"/>
              </a:rPr>
              <a:t>‘, ‘</a:t>
            </a:r>
            <a:r>
              <a:rPr lang="ko-KR" altLang="en-US" dirty="0">
                <a:latin typeface="T1"/>
              </a:rPr>
              <a:t>간헐</a:t>
            </a:r>
            <a:r>
              <a:rPr lang="en-US" altLang="ko-KR" dirty="0">
                <a:latin typeface="T1"/>
              </a:rPr>
              <a:t>‘, ‘</a:t>
            </a:r>
            <a:r>
              <a:rPr lang="ko-KR" altLang="en-US" dirty="0">
                <a:latin typeface="T1"/>
              </a:rPr>
              <a:t>휴면</a:t>
            </a:r>
            <a:r>
              <a:rPr lang="en-US" altLang="ko-KR" dirty="0">
                <a:latin typeface="T1"/>
              </a:rPr>
              <a:t>‘ 3</a:t>
            </a:r>
            <a:r>
              <a:rPr lang="ko-KR" altLang="en-US" dirty="0">
                <a:latin typeface="T1"/>
              </a:rPr>
              <a:t>개의 그룹으로 나누는데 이 뒤에 연속과 휴면에 대한 이진분류 </a:t>
            </a:r>
            <a:r>
              <a:rPr lang="ko-KR" altLang="en-US" dirty="0" err="1">
                <a:latin typeface="T1"/>
              </a:rPr>
              <a:t>학습시</a:t>
            </a:r>
            <a:r>
              <a:rPr lang="ko-KR" altLang="en-US" dirty="0">
                <a:latin typeface="T1"/>
              </a:rPr>
              <a:t> </a:t>
            </a:r>
            <a:r>
              <a:rPr lang="en-US" altLang="ko-KR" dirty="0">
                <a:latin typeface="T1"/>
              </a:rPr>
              <a:t>Target Class </a:t>
            </a:r>
            <a:r>
              <a:rPr lang="ko-KR" altLang="en-US" dirty="0">
                <a:latin typeface="T1"/>
              </a:rPr>
              <a:t>불균형 문제를 해결하기 위해 연속과 휴면 그룹의 비율을 최대한 비슷하게 하되</a:t>
            </a:r>
            <a:r>
              <a:rPr lang="en-US" altLang="ko-KR" dirty="0">
                <a:latin typeface="T1"/>
              </a:rPr>
              <a:t>, </a:t>
            </a:r>
            <a:r>
              <a:rPr lang="ko-KR" altLang="en-US" dirty="0">
                <a:latin typeface="T1"/>
              </a:rPr>
              <a:t>고객구분에서 가장 중요하게 영향을 미쳤었던 </a:t>
            </a:r>
            <a:r>
              <a:rPr lang="en-US" altLang="ko-KR" dirty="0">
                <a:latin typeface="T1"/>
              </a:rPr>
              <a:t>‘</a:t>
            </a:r>
            <a:r>
              <a:rPr lang="ko-KR" altLang="en-US" dirty="0" err="1">
                <a:latin typeface="T1"/>
              </a:rPr>
              <a:t>이용후경과월</a:t>
            </a:r>
            <a:r>
              <a:rPr lang="en-US" altLang="ko-KR" dirty="0">
                <a:latin typeface="T1"/>
              </a:rPr>
              <a:t>_</a:t>
            </a:r>
            <a:r>
              <a:rPr lang="ko-KR" altLang="en-US" dirty="0">
                <a:latin typeface="T1"/>
              </a:rPr>
              <a:t>신용</a:t>
            </a:r>
            <a:r>
              <a:rPr lang="en-US" altLang="ko-KR" dirty="0">
                <a:latin typeface="T1"/>
              </a:rPr>
              <a:t>＇</a:t>
            </a:r>
            <a:r>
              <a:rPr lang="ko-KR" altLang="en-US" dirty="0">
                <a:latin typeface="T1"/>
              </a:rPr>
              <a:t>이 그룹별로 최대한 잘 분류되도록 분산분석의 </a:t>
            </a:r>
            <a:r>
              <a:rPr lang="en-US" altLang="ko-KR" dirty="0">
                <a:latin typeface="T1"/>
              </a:rPr>
              <a:t>F-</a:t>
            </a:r>
            <a:r>
              <a:rPr lang="ko-KR" altLang="en-US" dirty="0" err="1">
                <a:latin typeface="T1"/>
              </a:rPr>
              <a:t>검정통계량이</a:t>
            </a:r>
            <a:r>
              <a:rPr lang="ko-KR" altLang="en-US" dirty="0">
                <a:latin typeface="T1"/>
              </a:rPr>
              <a:t> 가장 큰 </a:t>
            </a:r>
            <a:r>
              <a:rPr lang="en-US" altLang="ko-KR" dirty="0">
                <a:latin typeface="T1"/>
              </a:rPr>
              <a:t>3 / 2 / 3</a:t>
            </a:r>
            <a:r>
              <a:rPr lang="ko-KR" altLang="en-US" dirty="0">
                <a:latin typeface="T1"/>
              </a:rPr>
              <a:t>으로 재그룹화 했습니다</a:t>
            </a:r>
            <a:r>
              <a:rPr lang="en-US" altLang="ko-KR" dirty="0">
                <a:latin typeface="T1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377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DD302B4-8FC2-C5B9-3702-6750E888ACF9}"/>
              </a:ext>
            </a:extLst>
          </p:cNvPr>
          <p:cNvSpPr txBox="1"/>
          <p:nvPr/>
        </p:nvSpPr>
        <p:spPr>
          <a:xfrm>
            <a:off x="214604" y="139959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RFM</a:t>
            </a:r>
            <a:r>
              <a:rPr lang="ko-KR" altLang="en-US" dirty="0"/>
              <a:t> 분석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9A953D-4146-5EC5-60D5-AE21107124C7}"/>
              </a:ext>
            </a:extLst>
          </p:cNvPr>
          <p:cNvSpPr txBox="1"/>
          <p:nvPr/>
        </p:nvSpPr>
        <p:spPr>
          <a:xfrm>
            <a:off x="214603" y="545532"/>
            <a:ext cx="307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(3). RFM</a:t>
            </a:r>
            <a:r>
              <a:rPr lang="ko-KR" altLang="en-US" dirty="0"/>
              <a:t> 분석 결과 및 비교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9A575A-C995-7E6D-6640-50521CE0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121" y="1724701"/>
            <a:ext cx="3590969" cy="4004296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F26F8AC-2127-BDF6-BA0B-6DBA86E32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906" y="1724701"/>
            <a:ext cx="5681026" cy="40042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9BE63B-4543-1426-00FC-89BBBC067943}"/>
              </a:ext>
            </a:extLst>
          </p:cNvPr>
          <p:cNvSpPr txBox="1"/>
          <p:nvPr/>
        </p:nvSpPr>
        <p:spPr>
          <a:xfrm>
            <a:off x="1278295" y="1319128"/>
            <a:ext cx="29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RFM </a:t>
            </a:r>
            <a:r>
              <a:rPr lang="ko-KR" altLang="en-US" dirty="0"/>
              <a:t>고객 분류 그래프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E28A5-A281-E9FD-4B61-7E733207131C}"/>
              </a:ext>
            </a:extLst>
          </p:cNvPr>
          <p:cNvSpPr txBox="1"/>
          <p:nvPr/>
        </p:nvSpPr>
        <p:spPr>
          <a:xfrm>
            <a:off x="5962263" y="1319128"/>
            <a:ext cx="437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RFM </a:t>
            </a:r>
            <a:r>
              <a:rPr lang="ko-KR" altLang="en-US" dirty="0"/>
              <a:t>고객 분류 그룹별 </a:t>
            </a:r>
            <a:r>
              <a:rPr lang="en-US" altLang="ko-KR" dirty="0"/>
              <a:t>R, F, M</a:t>
            </a:r>
            <a:r>
              <a:rPr lang="ko-KR" altLang="en-US" dirty="0"/>
              <a:t>의 </a:t>
            </a:r>
            <a:r>
              <a:rPr lang="ko-KR" altLang="en-US" dirty="0" err="1"/>
              <a:t>중위값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65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F10AE5-935A-26BA-3DA7-6B0BA7AEAE43}"/>
              </a:ext>
            </a:extLst>
          </p:cNvPr>
          <p:cNvSpPr txBox="1"/>
          <p:nvPr/>
        </p:nvSpPr>
        <p:spPr>
          <a:xfrm>
            <a:off x="494522" y="615820"/>
            <a:ext cx="11159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RFM </a:t>
            </a:r>
            <a:r>
              <a:rPr lang="ko-KR" altLang="en-US" dirty="0"/>
              <a:t>분석 결과</a:t>
            </a:r>
            <a:r>
              <a:rPr lang="en-US" altLang="ko-KR" dirty="0"/>
              <a:t>, </a:t>
            </a:r>
            <a:r>
              <a:rPr lang="ko-KR" altLang="en-US" dirty="0"/>
              <a:t>각 그룹의 빈도는 다음 그래프와 같이 </a:t>
            </a:r>
            <a:r>
              <a:rPr lang="en-US" altLang="ko-KR" dirty="0"/>
              <a:t>‘</a:t>
            </a:r>
            <a:r>
              <a:rPr lang="ko-KR" altLang="en-US" dirty="0"/>
              <a:t>이탈우려고객</a:t>
            </a:r>
            <a:r>
              <a:rPr lang="en-US" altLang="ko-KR" dirty="0"/>
              <a:t>’</a:t>
            </a:r>
            <a:r>
              <a:rPr lang="ko-KR" altLang="en-US" dirty="0"/>
              <a:t>이 </a:t>
            </a:r>
            <a:r>
              <a:rPr lang="en-US" altLang="ko-KR" dirty="0"/>
              <a:t>44743</a:t>
            </a:r>
            <a:r>
              <a:rPr lang="ko-KR" altLang="en-US" dirty="0"/>
              <a:t>명으로 가장 많았고 </a:t>
            </a:r>
            <a:r>
              <a:rPr lang="en-US" altLang="ko-KR" dirty="0"/>
              <a:t>‘</a:t>
            </a:r>
            <a:r>
              <a:rPr lang="ko-KR" altLang="en-US" dirty="0" err="1"/>
              <a:t>놓치면안될고객</a:t>
            </a:r>
            <a:r>
              <a:rPr lang="en-US" altLang="ko-KR" dirty="0"/>
              <a:t>’</a:t>
            </a:r>
            <a:r>
              <a:rPr lang="ko-KR" altLang="en-US" dirty="0"/>
              <a:t>이 </a:t>
            </a:r>
            <a:r>
              <a:rPr lang="en-US" altLang="ko-KR" dirty="0"/>
              <a:t>32255</a:t>
            </a:r>
            <a:r>
              <a:rPr lang="ko-KR" altLang="en-US" dirty="0"/>
              <a:t>명으로 가장 적었습니다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이렇게 </a:t>
            </a:r>
            <a:r>
              <a:rPr lang="en-US" altLang="ko-KR" dirty="0"/>
              <a:t>8</a:t>
            </a:r>
            <a:r>
              <a:rPr lang="ko-KR" altLang="en-US" dirty="0"/>
              <a:t>개로 나누어진 그룹이 적절히 분류되었는지에 대한 검토를 하기위해 각 그룹별 </a:t>
            </a:r>
            <a:r>
              <a:rPr lang="en-US" altLang="ko-KR" dirty="0"/>
              <a:t>R, F, M</a:t>
            </a:r>
            <a:r>
              <a:rPr lang="ko-KR" altLang="en-US" dirty="0"/>
              <a:t>값에 대해 정규성을 만족하지 않으므로 </a:t>
            </a:r>
            <a:r>
              <a:rPr lang="ko-KR" altLang="en-US" dirty="0" err="1"/>
              <a:t>비모수</a:t>
            </a:r>
            <a:r>
              <a:rPr lang="ko-KR" altLang="en-US" dirty="0"/>
              <a:t> 검정으로 분산분석을 했습니다</a:t>
            </a:r>
            <a:r>
              <a:rPr lang="en-US" altLang="ko-KR" dirty="0"/>
              <a:t>. 8</a:t>
            </a:r>
            <a:r>
              <a:rPr lang="ko-KR" altLang="en-US" dirty="0"/>
              <a:t>개 그룹에 대한 </a:t>
            </a:r>
            <a:r>
              <a:rPr lang="en-US" altLang="ko-KR" dirty="0"/>
              <a:t>R, F, M </a:t>
            </a:r>
            <a:r>
              <a:rPr lang="ko-KR" altLang="en-US" dirty="0"/>
              <a:t>분산분석 결과 </a:t>
            </a:r>
            <a:r>
              <a:rPr lang="en-US" altLang="ko-KR" dirty="0"/>
              <a:t>P-value </a:t>
            </a:r>
            <a:r>
              <a:rPr lang="ko-KR" altLang="en-US" dirty="0"/>
              <a:t>값이 </a:t>
            </a:r>
            <a:r>
              <a:rPr lang="en-US" altLang="ko-KR" dirty="0"/>
              <a:t>0.00</a:t>
            </a:r>
            <a:r>
              <a:rPr lang="ko-KR" altLang="en-US" dirty="0"/>
              <a:t>으로 </a:t>
            </a:r>
            <a:r>
              <a:rPr lang="en-US" altLang="ko-KR" dirty="0"/>
              <a:t>99% </a:t>
            </a:r>
            <a:r>
              <a:rPr lang="ko-KR" altLang="en-US" dirty="0"/>
              <a:t>신뢰 수준에서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기각함으로써 각 집단 간에 유의미한 차이가 있다고 할 수 있으며 </a:t>
            </a:r>
            <a:r>
              <a:rPr lang="en-US" altLang="ko-KR" dirty="0"/>
              <a:t>8</a:t>
            </a:r>
            <a:r>
              <a:rPr lang="ko-KR" altLang="en-US" dirty="0"/>
              <a:t>개 그룹의 </a:t>
            </a:r>
            <a:r>
              <a:rPr lang="en-US" altLang="ko-KR" dirty="0"/>
              <a:t>R, F, M</a:t>
            </a:r>
            <a:r>
              <a:rPr lang="ko-KR" altLang="en-US" dirty="0"/>
              <a:t>별 </a:t>
            </a:r>
            <a:r>
              <a:rPr lang="ko-KR" altLang="en-US" dirty="0" err="1"/>
              <a:t>중위값은</a:t>
            </a:r>
            <a:r>
              <a:rPr lang="ko-KR" altLang="en-US" dirty="0"/>
              <a:t> 다음과 같이 모두 상위그룹에서 하위 그룹으로 갈수록 타당하게 나타남으로써 잘 분류가 되었음을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97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DD302B4-8FC2-C5B9-3702-6750E888ACF9}"/>
              </a:ext>
            </a:extLst>
          </p:cNvPr>
          <p:cNvSpPr txBox="1"/>
          <p:nvPr/>
        </p:nvSpPr>
        <p:spPr>
          <a:xfrm>
            <a:off x="214604" y="139959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RFM</a:t>
            </a:r>
            <a:r>
              <a:rPr lang="ko-KR" altLang="en-US" dirty="0"/>
              <a:t> 분석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9A953D-4146-5EC5-60D5-AE21107124C7}"/>
              </a:ext>
            </a:extLst>
          </p:cNvPr>
          <p:cNvSpPr txBox="1"/>
          <p:nvPr/>
        </p:nvSpPr>
        <p:spPr>
          <a:xfrm>
            <a:off x="214603" y="545532"/>
            <a:ext cx="307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(3). RFM</a:t>
            </a:r>
            <a:r>
              <a:rPr lang="ko-KR" altLang="en-US" dirty="0"/>
              <a:t> 분석 결과 및 비교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9BE63B-4543-1426-00FC-89BBBC067943}"/>
              </a:ext>
            </a:extLst>
          </p:cNvPr>
          <p:cNvSpPr txBox="1"/>
          <p:nvPr/>
        </p:nvSpPr>
        <p:spPr>
          <a:xfrm>
            <a:off x="1327456" y="2215574"/>
            <a:ext cx="29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충성고객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E28A5-A281-E9FD-4B61-7E733207131C}"/>
              </a:ext>
            </a:extLst>
          </p:cNvPr>
          <p:cNvSpPr txBox="1"/>
          <p:nvPr/>
        </p:nvSpPr>
        <p:spPr>
          <a:xfrm>
            <a:off x="5903270" y="2215574"/>
            <a:ext cx="437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이탈우려고객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48139-68D0-0493-132D-1E1C7B095864}"/>
              </a:ext>
            </a:extLst>
          </p:cNvPr>
          <p:cNvSpPr txBox="1"/>
          <p:nvPr/>
        </p:nvSpPr>
        <p:spPr>
          <a:xfrm>
            <a:off x="2313261" y="2878589"/>
            <a:ext cx="3968803" cy="1611464"/>
          </a:xfrm>
          <a:prstGeom prst="rect">
            <a:avLst/>
          </a:prstGeom>
          <a:noFill/>
        </p:spPr>
        <p:txBody>
          <a:bodyPr wrap="square" lIns="83119" tIns="41559" rIns="83119" bIns="41559" rtlCol="0">
            <a:spAutoFit/>
          </a:bodyPr>
          <a:lstStyle>
            <a:defPPr>
              <a:defRPr lang="ko-KR"/>
            </a:defPPr>
            <a:lvl1pPr marL="311696" lvl="0" indent="-311696" latinLnBrk="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defRPr kumimoji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하나2.0 M" panose="020B0603000000000000" pitchFamily="50" charset="-127"/>
                <a:ea typeface="하나2.0 M" panose="020B0603000000000000" pitchFamily="50" charset="-127"/>
                <a:cs typeface="Samsung Sharp Sans Bold" pitchFamily="2" charset="0"/>
              </a:defRPr>
            </a:lvl1pPr>
          </a:lstStyle>
          <a:p>
            <a:pPr>
              <a:buFont typeface="하나2.0 M" panose="020B0603000000000000" pitchFamily="50" charset="-127"/>
              <a:buChar char="▦"/>
            </a:pPr>
            <a:r>
              <a:rPr lang="ko-KR" altLang="en-US" dirty="0">
                <a:solidFill>
                  <a:srgbClr val="AD9A5F"/>
                </a:solidFill>
              </a:rPr>
              <a:t>회원번호</a:t>
            </a:r>
            <a:r>
              <a:rPr lang="en-US" altLang="ko-KR" dirty="0">
                <a:solidFill>
                  <a:srgbClr val="AD9A5F"/>
                </a:solidFill>
              </a:rPr>
              <a:t>:</a:t>
            </a:r>
            <a:r>
              <a:rPr lang="en-US" altLang="ko-KR" dirty="0"/>
              <a:t> mdHNF9Bj</a:t>
            </a:r>
          </a:p>
          <a:p>
            <a:pPr>
              <a:buFont typeface="하나2.0 M" panose="020B0603000000000000" pitchFamily="50" charset="-127"/>
              <a:buChar char="▦"/>
            </a:pPr>
            <a:r>
              <a:rPr lang="ko-KR" altLang="en-US" dirty="0" err="1">
                <a:solidFill>
                  <a:srgbClr val="AD9A5F"/>
                </a:solidFill>
              </a:rPr>
              <a:t>이용후경과월</a:t>
            </a:r>
            <a:r>
              <a:rPr lang="en-US" altLang="ko-KR" dirty="0">
                <a:solidFill>
                  <a:srgbClr val="AD9A5F"/>
                </a:solidFill>
              </a:rPr>
              <a:t>_</a:t>
            </a:r>
            <a:r>
              <a:rPr lang="ko-KR" altLang="en-US" dirty="0">
                <a:solidFill>
                  <a:srgbClr val="AD9A5F"/>
                </a:solidFill>
              </a:rPr>
              <a:t>신용</a:t>
            </a:r>
            <a:r>
              <a:rPr lang="en-US" altLang="ko-KR" dirty="0">
                <a:solidFill>
                  <a:srgbClr val="AD9A5F"/>
                </a:solidFill>
              </a:rPr>
              <a:t>: </a:t>
            </a:r>
            <a:r>
              <a:rPr lang="en-US" altLang="ko-KR" dirty="0"/>
              <a:t>0</a:t>
            </a:r>
          </a:p>
          <a:p>
            <a:pPr>
              <a:buFont typeface="하나2.0 M" panose="020B0603000000000000" pitchFamily="50" charset="-127"/>
              <a:buChar char="▦"/>
            </a:pPr>
            <a:r>
              <a:rPr lang="ko-KR" altLang="en-US" dirty="0">
                <a:solidFill>
                  <a:srgbClr val="AD9A5F"/>
                </a:solidFill>
              </a:rPr>
              <a:t>이용건수</a:t>
            </a:r>
            <a:r>
              <a:rPr lang="en-US" altLang="ko-KR" dirty="0">
                <a:solidFill>
                  <a:srgbClr val="AD9A5F"/>
                </a:solidFill>
              </a:rPr>
              <a:t>_</a:t>
            </a:r>
            <a:r>
              <a:rPr lang="ko-KR" altLang="en-US" dirty="0">
                <a:solidFill>
                  <a:srgbClr val="AD9A5F"/>
                </a:solidFill>
              </a:rPr>
              <a:t>신용</a:t>
            </a:r>
            <a:r>
              <a:rPr lang="en-US" altLang="ko-KR" dirty="0">
                <a:solidFill>
                  <a:srgbClr val="AD9A5F"/>
                </a:solidFill>
              </a:rPr>
              <a:t>_R12M</a:t>
            </a:r>
            <a:r>
              <a:rPr lang="ko-KR" altLang="en-US" dirty="0">
                <a:solidFill>
                  <a:srgbClr val="AD9A5F"/>
                </a:solidFill>
              </a:rPr>
              <a:t>: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523</a:t>
            </a:r>
          </a:p>
          <a:p>
            <a:pPr>
              <a:buFont typeface="하나2.0 M" panose="020B0603000000000000" pitchFamily="50" charset="-127"/>
              <a:buChar char="▦"/>
            </a:pPr>
            <a:r>
              <a:rPr lang="ko-KR" altLang="en-US" dirty="0">
                <a:solidFill>
                  <a:srgbClr val="AD9A5F"/>
                </a:solidFill>
              </a:rPr>
              <a:t>이용금액</a:t>
            </a:r>
            <a:r>
              <a:rPr lang="en-US" altLang="ko-KR" dirty="0">
                <a:solidFill>
                  <a:srgbClr val="AD9A5F"/>
                </a:solidFill>
              </a:rPr>
              <a:t>_</a:t>
            </a:r>
            <a:r>
              <a:rPr lang="ko-KR" altLang="en-US" dirty="0">
                <a:solidFill>
                  <a:srgbClr val="AD9A5F"/>
                </a:solidFill>
              </a:rPr>
              <a:t>신용</a:t>
            </a:r>
            <a:r>
              <a:rPr lang="en-US" altLang="ko-KR" dirty="0">
                <a:solidFill>
                  <a:srgbClr val="AD9A5F"/>
                </a:solidFill>
              </a:rPr>
              <a:t>_R12M: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9673390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FC661-1D44-7274-600B-49425F71CEDB}"/>
              </a:ext>
            </a:extLst>
          </p:cNvPr>
          <p:cNvSpPr txBox="1"/>
          <p:nvPr/>
        </p:nvSpPr>
        <p:spPr>
          <a:xfrm>
            <a:off x="8584319" y="2878589"/>
            <a:ext cx="3371707" cy="1467322"/>
          </a:xfrm>
          <a:prstGeom prst="rect">
            <a:avLst/>
          </a:prstGeom>
          <a:noFill/>
        </p:spPr>
        <p:txBody>
          <a:bodyPr wrap="square" lIns="83119" tIns="41559" rIns="83119" bIns="41559" rtlCol="0">
            <a:spAutoFit/>
          </a:bodyPr>
          <a:lstStyle>
            <a:defPPr>
              <a:defRPr lang="ko-KR"/>
            </a:defPPr>
            <a:lvl1pPr marL="311696" lvl="0" indent="-311696" latinLnBrk="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defRPr kumimoji="0" sz="200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하나2.0 M" panose="020B0603000000000000" pitchFamily="50" charset="-127"/>
                <a:ea typeface="하나2.0 M" panose="020B0603000000000000" pitchFamily="50" charset="-127"/>
                <a:cs typeface="Samsung Sharp Sans Bold" pitchFamily="2" charset="0"/>
              </a:defRPr>
            </a:lvl1pPr>
          </a:lstStyle>
          <a:p>
            <a:pPr>
              <a:buFont typeface="하나2.0 M" panose="020B0603000000000000" pitchFamily="50" charset="-127"/>
              <a:buChar char="▦"/>
            </a:pPr>
            <a:r>
              <a:rPr lang="ko-KR" altLang="en-US" sz="1600" dirty="0">
                <a:solidFill>
                  <a:srgbClr val="AD9A5F"/>
                </a:solidFill>
              </a:rPr>
              <a:t>회원번호</a:t>
            </a:r>
            <a:r>
              <a:rPr lang="en-US" altLang="ko-KR" sz="1600" dirty="0">
                <a:solidFill>
                  <a:srgbClr val="AD9A5F"/>
                </a:solidFill>
              </a:rPr>
              <a:t>:</a:t>
            </a:r>
            <a:r>
              <a:rPr lang="en-US" altLang="ko-KR" sz="1600" dirty="0"/>
              <a:t>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Helvetica Neue"/>
              </a:rPr>
              <a:t>aEiVZNMH</a:t>
            </a:r>
            <a:endParaRPr lang="en-US" altLang="ko-KR" sz="1600" dirty="0"/>
          </a:p>
          <a:p>
            <a:pPr>
              <a:buFont typeface="하나2.0 M" panose="020B0603000000000000" pitchFamily="50" charset="-127"/>
              <a:buChar char="▦"/>
            </a:pPr>
            <a:r>
              <a:rPr lang="ko-KR" altLang="en-US" sz="1600" dirty="0" err="1">
                <a:solidFill>
                  <a:srgbClr val="AD9A5F"/>
                </a:solidFill>
              </a:rPr>
              <a:t>이용후경과월</a:t>
            </a:r>
            <a:r>
              <a:rPr lang="en-US" altLang="ko-KR" sz="1600" dirty="0">
                <a:solidFill>
                  <a:srgbClr val="AD9A5F"/>
                </a:solidFill>
              </a:rPr>
              <a:t>_</a:t>
            </a:r>
            <a:r>
              <a:rPr lang="ko-KR" altLang="en-US" sz="1600" dirty="0">
                <a:solidFill>
                  <a:srgbClr val="AD9A5F"/>
                </a:solidFill>
              </a:rPr>
              <a:t>신용</a:t>
            </a:r>
            <a:r>
              <a:rPr lang="en-US" altLang="ko-KR" sz="1600" dirty="0">
                <a:solidFill>
                  <a:srgbClr val="AD9A5F"/>
                </a:solidFill>
              </a:rPr>
              <a:t>: </a:t>
            </a:r>
            <a:r>
              <a:rPr lang="en-US" altLang="ko-KR" sz="1600" dirty="0"/>
              <a:t>2</a:t>
            </a:r>
          </a:p>
          <a:p>
            <a:pPr>
              <a:buFont typeface="하나2.0 M" panose="020B0603000000000000" pitchFamily="50" charset="-127"/>
              <a:buChar char="▦"/>
            </a:pPr>
            <a:r>
              <a:rPr lang="ko-KR" altLang="en-US" sz="1600" dirty="0">
                <a:solidFill>
                  <a:srgbClr val="AD9A5F"/>
                </a:solidFill>
              </a:rPr>
              <a:t>이용건수</a:t>
            </a:r>
            <a:r>
              <a:rPr lang="en-US" altLang="ko-KR" sz="1600" dirty="0">
                <a:solidFill>
                  <a:srgbClr val="AD9A5F"/>
                </a:solidFill>
              </a:rPr>
              <a:t>_</a:t>
            </a:r>
            <a:r>
              <a:rPr lang="ko-KR" altLang="en-US" sz="1600" dirty="0">
                <a:solidFill>
                  <a:srgbClr val="AD9A5F"/>
                </a:solidFill>
              </a:rPr>
              <a:t>신용</a:t>
            </a:r>
            <a:r>
              <a:rPr lang="en-US" altLang="ko-KR" sz="1600" dirty="0">
                <a:solidFill>
                  <a:srgbClr val="AD9A5F"/>
                </a:solidFill>
              </a:rPr>
              <a:t>_R12M</a:t>
            </a:r>
            <a:r>
              <a:rPr lang="ko-KR" altLang="en-US" sz="1600" dirty="0">
                <a:solidFill>
                  <a:srgbClr val="AD9A5F"/>
                </a:solidFill>
              </a:rPr>
              <a:t>: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13</a:t>
            </a:r>
          </a:p>
          <a:p>
            <a:pPr>
              <a:buFont typeface="하나2.0 M" panose="020B0603000000000000" pitchFamily="50" charset="-127"/>
              <a:buChar char="▦"/>
            </a:pPr>
            <a:r>
              <a:rPr lang="ko-KR" altLang="en-US" sz="1600" dirty="0">
                <a:solidFill>
                  <a:srgbClr val="AD9A5F"/>
                </a:solidFill>
              </a:rPr>
              <a:t>이용금액</a:t>
            </a:r>
            <a:r>
              <a:rPr lang="en-US" altLang="ko-KR" sz="1600" dirty="0">
                <a:solidFill>
                  <a:srgbClr val="AD9A5F"/>
                </a:solidFill>
              </a:rPr>
              <a:t>_</a:t>
            </a:r>
            <a:r>
              <a:rPr lang="ko-KR" altLang="en-US" sz="1600" dirty="0">
                <a:solidFill>
                  <a:srgbClr val="AD9A5F"/>
                </a:solidFill>
              </a:rPr>
              <a:t>신용</a:t>
            </a:r>
            <a:r>
              <a:rPr lang="en-US" altLang="ko-KR" sz="1600" dirty="0">
                <a:solidFill>
                  <a:srgbClr val="AD9A5F"/>
                </a:solidFill>
              </a:rPr>
              <a:t>_R12M: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336800</a:t>
            </a:r>
            <a:endParaRPr lang="en-US" altLang="ko-KR" sz="16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Picture 4" descr="Man Generic Detailed Outline icon">
            <a:extLst>
              <a:ext uri="{FF2B5EF4-FFF2-40B4-BE49-F238E27FC236}">
                <a16:creationId xmlns:a16="http://schemas.microsoft.com/office/drawing/2014/main" id="{9CCDFC36-A191-E1DB-AC39-4D71582E3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065" y="2761318"/>
            <a:ext cx="1880218" cy="188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oman - Free people icons">
            <a:extLst>
              <a:ext uri="{FF2B5EF4-FFF2-40B4-BE49-F238E27FC236}">
                <a16:creationId xmlns:a16="http://schemas.microsoft.com/office/drawing/2014/main" id="{9BD42E02-C136-EB95-AC88-B4E2BBB19F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4"/>
          <a:stretch/>
        </p:blipFill>
        <p:spPr bwMode="auto">
          <a:xfrm>
            <a:off x="328786" y="2761318"/>
            <a:ext cx="1752442" cy="17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08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F10AE5-935A-26BA-3DA7-6B0BA7AEAE43}"/>
              </a:ext>
            </a:extLst>
          </p:cNvPr>
          <p:cNvSpPr txBox="1"/>
          <p:nvPr/>
        </p:nvSpPr>
        <p:spPr>
          <a:xfrm>
            <a:off x="494522" y="615820"/>
            <a:ext cx="11159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RFM </a:t>
            </a:r>
            <a:r>
              <a:rPr lang="ko-KR" altLang="en-US" dirty="0"/>
              <a:t>분석 결과 나온 그룹별 고객들에 대한 구체적인 프로파일을 </a:t>
            </a:r>
            <a:r>
              <a:rPr lang="ko-KR" altLang="en-US" dirty="0" err="1"/>
              <a:t>보여드리면은</a:t>
            </a:r>
            <a:r>
              <a:rPr lang="ko-KR" altLang="en-US" dirty="0"/>
              <a:t> 다음과 같이 회원번호가 </a:t>
            </a:r>
            <a:r>
              <a:rPr lang="en-US" altLang="ko-KR" dirty="0"/>
              <a:t>mdHNF9Bj</a:t>
            </a:r>
            <a:r>
              <a:rPr lang="ko-KR" altLang="en-US" dirty="0"/>
              <a:t>인 충성고객의 경우 최근에도 이용을 했었고 최근 </a:t>
            </a:r>
            <a:r>
              <a:rPr lang="en-US" altLang="ko-KR" dirty="0"/>
              <a:t>1</a:t>
            </a:r>
            <a:r>
              <a:rPr lang="ko-KR" altLang="en-US" dirty="0"/>
              <a:t>년 동안의 이용건수나 이용금액을 봐도 매우 높으나</a:t>
            </a:r>
            <a:r>
              <a:rPr lang="en-US" altLang="ko-KR" dirty="0"/>
              <a:t>, </a:t>
            </a:r>
            <a:r>
              <a:rPr lang="ko-KR" altLang="en-US" dirty="0"/>
              <a:t>회원번호가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Helvetica Neue"/>
              </a:rPr>
              <a:t>aEiVZNMH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 Neue"/>
              </a:rPr>
              <a:t>인 이탈우려고객은 최근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 Neue"/>
              </a:rPr>
              <a:t>2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 Neue"/>
              </a:rPr>
              <a:t>달 동안 이용을 하지 않았을 뿐만 아니라 최근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 Neue"/>
              </a:rPr>
              <a:t>년 동안의 이용건수나 이용금액을 봐도 충성고객에 비해 매우 낮습니다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78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DD302B4-8FC2-C5B9-3702-6750E888ACF9}"/>
              </a:ext>
            </a:extLst>
          </p:cNvPr>
          <p:cNvSpPr txBox="1"/>
          <p:nvPr/>
        </p:nvSpPr>
        <p:spPr>
          <a:xfrm>
            <a:off x="214604" y="139959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RFM</a:t>
            </a:r>
            <a:r>
              <a:rPr lang="ko-KR" altLang="en-US" dirty="0"/>
              <a:t> 분석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9A953D-4146-5EC5-60D5-AE21107124C7}"/>
              </a:ext>
            </a:extLst>
          </p:cNvPr>
          <p:cNvSpPr txBox="1"/>
          <p:nvPr/>
        </p:nvSpPr>
        <p:spPr>
          <a:xfrm>
            <a:off x="214603" y="545532"/>
            <a:ext cx="307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(3). RFM</a:t>
            </a:r>
            <a:r>
              <a:rPr lang="ko-KR" altLang="en-US" dirty="0"/>
              <a:t> 분석 결과 및 비교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96A1ED-551F-5F7A-EE48-0A478560A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121" y="2092724"/>
            <a:ext cx="3590969" cy="3636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011FC3-5FEF-51AA-9BD0-13BC72338869}"/>
              </a:ext>
            </a:extLst>
          </p:cNvPr>
          <p:cNvSpPr txBox="1"/>
          <p:nvPr/>
        </p:nvSpPr>
        <p:spPr>
          <a:xfrm>
            <a:off x="1278295" y="1319128"/>
            <a:ext cx="29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고객구분</a:t>
            </a:r>
            <a:r>
              <a:rPr lang="en-US" altLang="ko-KR" dirty="0"/>
              <a:t>_New</a:t>
            </a:r>
            <a:r>
              <a:rPr lang="ko-KR" altLang="en-US" dirty="0"/>
              <a:t> 분류 그래프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9E27D-F6FF-4C34-11C3-A8A1F8FF69E5}"/>
              </a:ext>
            </a:extLst>
          </p:cNvPr>
          <p:cNvSpPr txBox="1"/>
          <p:nvPr/>
        </p:nvSpPr>
        <p:spPr>
          <a:xfrm>
            <a:off x="6204153" y="1319128"/>
            <a:ext cx="46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고객구분</a:t>
            </a:r>
            <a:r>
              <a:rPr lang="en-US" altLang="ko-KR" dirty="0"/>
              <a:t>_New</a:t>
            </a:r>
            <a:r>
              <a:rPr lang="ko-KR" altLang="en-US" dirty="0"/>
              <a:t>의 </a:t>
            </a:r>
            <a:r>
              <a:rPr lang="ko-KR" altLang="en-US" dirty="0" err="1"/>
              <a:t>이용후경과월</a:t>
            </a:r>
            <a:r>
              <a:rPr lang="en-US" altLang="ko-KR" dirty="0"/>
              <a:t>_</a:t>
            </a:r>
            <a:r>
              <a:rPr lang="ko-KR" altLang="en-US" dirty="0"/>
              <a:t>신용 평균</a:t>
            </a:r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2B0C71C8-14AD-78C7-A12A-2ADCD5D6E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59077"/>
              </p:ext>
            </p:extLst>
          </p:nvPr>
        </p:nvGraphicFramePr>
        <p:xfrm>
          <a:off x="6204153" y="2165008"/>
          <a:ext cx="4404852" cy="3183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2426">
                  <a:extLst>
                    <a:ext uri="{9D8B030D-6E8A-4147-A177-3AD203B41FA5}">
                      <a16:colId xmlns:a16="http://schemas.microsoft.com/office/drawing/2014/main" val="1105522229"/>
                    </a:ext>
                  </a:extLst>
                </a:gridCol>
                <a:gridCol w="2202426">
                  <a:extLst>
                    <a:ext uri="{9D8B030D-6E8A-4147-A177-3AD203B41FA5}">
                      <a16:colId xmlns:a16="http://schemas.microsoft.com/office/drawing/2014/main" val="833343866"/>
                    </a:ext>
                  </a:extLst>
                </a:gridCol>
              </a:tblGrid>
              <a:tr h="79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고객구분</a:t>
                      </a:r>
                      <a:r>
                        <a:rPr lang="en-US" altLang="ko-KR" dirty="0"/>
                        <a:t>_New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이용후경과월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신용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222521"/>
                  </a:ext>
                </a:extLst>
              </a:tr>
              <a:tr h="79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0.121677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332786"/>
                  </a:ext>
                </a:extLst>
              </a:tr>
              <a:tr h="79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간헐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0.375621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293074"/>
                  </a:ext>
                </a:extLst>
              </a:tr>
              <a:tr h="79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3.540714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5183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B9AB81-87FA-F370-A461-97F3C42FA17C}"/>
              </a:ext>
            </a:extLst>
          </p:cNvPr>
          <p:cNvSpPr txBox="1"/>
          <p:nvPr/>
        </p:nvSpPr>
        <p:spPr>
          <a:xfrm>
            <a:off x="767731" y="5794711"/>
            <a:ext cx="17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연속 </a:t>
            </a:r>
            <a:r>
              <a:rPr lang="en-US" altLang="ko-KR" dirty="0"/>
              <a:t>111254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간헐 </a:t>
            </a:r>
            <a:r>
              <a:rPr lang="en-US" altLang="ko-KR" dirty="0"/>
              <a:t>69389</a:t>
            </a:r>
          </a:p>
          <a:p>
            <a:r>
              <a:rPr lang="ko-KR" altLang="en-US" dirty="0"/>
              <a:t>휴면 </a:t>
            </a:r>
            <a:r>
              <a:rPr lang="en-US" altLang="ko-KR" dirty="0"/>
              <a:t>119357</a:t>
            </a:r>
          </a:p>
        </p:txBody>
      </p:sp>
    </p:spTree>
    <p:extLst>
      <p:ext uri="{BB962C8B-B14F-4D97-AF65-F5344CB8AC3E}">
        <p14:creationId xmlns:p14="http://schemas.microsoft.com/office/powerpoint/2010/main" val="411610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999</Words>
  <Application>Microsoft Office PowerPoint</Application>
  <PresentationFormat>와이드스크린</PresentationFormat>
  <Paragraphs>74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Arial Unicode MS</vt:lpstr>
      <vt:lpstr>Helvetica Neue</vt:lpstr>
      <vt:lpstr>T1</vt:lpstr>
      <vt:lpstr>T9</vt:lpstr>
      <vt:lpstr>맑은 고딕</vt:lpstr>
      <vt:lpstr>하나2.0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하나로 H035</dc:creator>
  <cp:lastModifiedBy>하나로 H035</cp:lastModifiedBy>
  <cp:revision>9</cp:revision>
  <dcterms:created xsi:type="dcterms:W3CDTF">2023-08-20T07:32:31Z</dcterms:created>
  <dcterms:modified xsi:type="dcterms:W3CDTF">2023-08-22T04:49:53Z</dcterms:modified>
</cp:coreProperties>
</file>