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- 7.xlsx]Sheet2!Sheet2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Sheet2!$B$1:$B$2</c:f>
              <c:strCache>
                <c:ptCount val="1"/>
                <c:pt idx="0">
                  <c:v>Fully Meets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Sheet2!$B$3:$B$14</c:f>
              <c:numCache>
                <c:formatCode>General</c:formatCode>
                <c:ptCount val="11"/>
                <c:pt idx="0">
                  <c:v>3484</c:v>
                </c:pt>
                <c:pt idx="1">
                  <c:v>3486</c:v>
                </c:pt>
                <c:pt idx="3">
                  <c:v>3485</c:v>
                </c:pt>
                <c:pt idx="4">
                  <c:v>3483</c:v>
                </c:pt>
                <c:pt idx="5">
                  <c:v>3480</c:v>
                </c:pt>
                <c:pt idx="6">
                  <c:v>3481</c:v>
                </c:pt>
                <c:pt idx="7">
                  <c:v>3479</c:v>
                </c:pt>
                <c:pt idx="9">
                  <c:v>3478</c:v>
                </c:pt>
              </c:numCache>
            </c:numRef>
          </c:val>
        </c:ser>
        <c:ser>
          <c:idx val="1"/>
          <c:order val="1"/>
          <c:tx>
            <c:strRef>
              <c:f>Sheet2!$C$1:$C$2</c:f>
              <c:strCache>
                <c:ptCount val="1"/>
                <c:pt idx="0">
                  <c:v>Needs Improvement</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Sheet2!$C$3:$C$14</c:f>
              <c:numCache>
                <c:formatCode>General</c:formatCode>
                <c:ptCount val="11"/>
                <c:pt idx="2">
                  <c:v>3482</c:v>
                </c:pt>
                <c:pt idx="8">
                  <c:v>3477</c:v>
                </c:pt>
              </c:numCache>
            </c:numRef>
          </c:val>
        </c:ser>
        <c:ser>
          <c:idx val="2"/>
          <c:order val="2"/>
          <c:tx>
            <c:strRef>
              <c:f>Sheet2!$D$1:$D$2</c:f>
              <c:strCache>
                <c:ptCount val="1"/>
                <c:pt idx="0">
                  <c:v>(blank)</c:v>
                </c:pt>
              </c:strCache>
            </c:strRef>
          </c:tx>
          <c:spPr>
            <a:solidFill>
              <a:schemeClr val="accent3"/>
            </a:solidFill>
            <a:ln>
              <a:noFill/>
            </a:ln>
            <a:effectLst/>
          </c:spPr>
          <c:invertIfNegative val="0"/>
          <c:trendline>
            <c:spPr>
              <a:ln w="19050" cap="rnd">
                <a:solidFill>
                  <a:schemeClr val="accent3"/>
                </a:solidFill>
                <a:prstDash val="sysDot"/>
              </a:ln>
              <a:effectLst/>
            </c:spPr>
            <c:trendlineType val="movingAvg"/>
            <c:period val="2"/>
            <c:dispRSqr val="0"/>
            <c:dispEq val="0"/>
          </c:trendline>
          <c:trendline>
            <c:spPr>
              <a:ln w="19050" cap="rnd">
                <a:solidFill>
                  <a:schemeClr val="accent3"/>
                </a:solidFill>
                <a:prstDash val="sysDot"/>
              </a:ln>
              <a:effectLst/>
            </c:spPr>
            <c:trendlineType val="linear"/>
            <c:forward val="2"/>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Sheet2!$D$3:$D$14</c:f>
              <c:numCache>
                <c:formatCode>General</c:formatCode>
                <c:ptCount val="11"/>
              </c:numCache>
            </c:numRef>
          </c:val>
        </c:ser>
        <c:dLbls>
          <c:showLegendKey val="0"/>
          <c:showVal val="0"/>
          <c:showCatName val="0"/>
          <c:showSerName val="0"/>
          <c:showPercent val="0"/>
          <c:showBubbleSize val="0"/>
        </c:dLbls>
        <c:gapWidth val="219"/>
        <c:overlap val="-27"/>
        <c:axId val="308528832"/>
        <c:axId val="308534320"/>
      </c:barChart>
      <c:catAx>
        <c:axId val="30852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534320"/>
        <c:crosses val="autoZero"/>
        <c:auto val="1"/>
        <c:lblAlgn val="ctr"/>
        <c:lblOffset val="100"/>
        <c:noMultiLvlLbl val="0"/>
      </c:catAx>
      <c:valAx>
        <c:axId val="308534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5288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4" loCatId="hierarchy" qsTypeId="urn:microsoft.com/office/officeart/2005/8/quickstyle/3d2" qsCatId="3D" csTypeId="urn:microsoft.com/office/officeart/2005/8/colors/accent2_4" csCatId="accent2"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9E1455F1-11D0-48B2-B219-9652523BFC9B}" type="pres">
      <dgm:prSet presAssocID="{658CD5FA-649D-409A-AB13-5590FFB290F1}" presName="Name0" presStyleCnt="0">
        <dgm:presLayoutVars>
          <dgm:chPref val="1"/>
          <dgm:dir/>
          <dgm:animOne val="branch"/>
          <dgm:animLvl val="lvl"/>
          <dgm:resizeHandles/>
        </dgm:presLayoutVars>
      </dgm:prSet>
      <dgm:spPr/>
      <dgm:t>
        <a:bodyPr/>
        <a:lstStyle/>
        <a:p>
          <a:endParaRPr lang="en-IN"/>
        </a:p>
      </dgm:t>
    </dgm:pt>
    <dgm:pt modelId="{5267ABF1-1600-4488-94FE-3E285682EE0F}" type="pres">
      <dgm:prSet presAssocID="{A866F0C3-EE89-4A00-9F86-DE76FA9C32F5}" presName="vertOne" presStyleCnt="0"/>
      <dgm:spPr/>
      <dgm:t>
        <a:bodyPr/>
        <a:lstStyle/>
        <a:p>
          <a:endParaRPr lang="en-IN"/>
        </a:p>
      </dgm:t>
    </dgm:pt>
    <dgm:pt modelId="{FDBFCA17-DA8C-4643-BC02-9684631110E3}" type="pres">
      <dgm:prSet presAssocID="{A866F0C3-EE89-4A00-9F86-DE76FA9C32F5}" presName="txOne" presStyleLbl="node0" presStyleIdx="0" presStyleCnt="5">
        <dgm:presLayoutVars>
          <dgm:chPref val="3"/>
        </dgm:presLayoutVars>
      </dgm:prSet>
      <dgm:spPr/>
      <dgm:t>
        <a:bodyPr/>
        <a:lstStyle/>
        <a:p>
          <a:endParaRPr lang="en-IN"/>
        </a:p>
      </dgm:t>
    </dgm:pt>
    <dgm:pt modelId="{FD22D7FF-1FFC-44DE-9F41-A8B51D3368A7}" type="pres">
      <dgm:prSet presAssocID="{A866F0C3-EE89-4A00-9F86-DE76FA9C32F5}" presName="horzOne" presStyleCnt="0"/>
      <dgm:spPr/>
      <dgm:t>
        <a:bodyPr/>
        <a:lstStyle/>
        <a:p>
          <a:endParaRPr lang="en-IN"/>
        </a:p>
      </dgm:t>
    </dgm:pt>
    <dgm:pt modelId="{C6BA44F8-C90E-4BFE-893D-A24001320F79}" type="pres">
      <dgm:prSet presAssocID="{C41F2E6E-50FC-41EC-AC54-A3C1CB5EB4A4}" presName="sibSpaceOne" presStyleCnt="0"/>
      <dgm:spPr/>
      <dgm:t>
        <a:bodyPr/>
        <a:lstStyle/>
        <a:p>
          <a:endParaRPr lang="en-IN"/>
        </a:p>
      </dgm:t>
    </dgm:pt>
    <dgm:pt modelId="{4CC72F17-DA2A-4DB9-B104-05403E1E47B1}" type="pres">
      <dgm:prSet presAssocID="{1D244653-2238-4EA4-82F4-89DE61AD31BC}" presName="vertOne" presStyleCnt="0"/>
      <dgm:spPr/>
      <dgm:t>
        <a:bodyPr/>
        <a:lstStyle/>
        <a:p>
          <a:endParaRPr lang="en-IN"/>
        </a:p>
      </dgm:t>
    </dgm:pt>
    <dgm:pt modelId="{21A9285B-4EA1-446F-9EC4-B6D0BD9D11F0}" type="pres">
      <dgm:prSet presAssocID="{1D244653-2238-4EA4-82F4-89DE61AD31BC}" presName="txOne" presStyleLbl="node0" presStyleIdx="1" presStyleCnt="5">
        <dgm:presLayoutVars>
          <dgm:chPref val="3"/>
        </dgm:presLayoutVars>
      </dgm:prSet>
      <dgm:spPr/>
      <dgm:t>
        <a:bodyPr/>
        <a:lstStyle/>
        <a:p>
          <a:endParaRPr lang="en-IN"/>
        </a:p>
      </dgm:t>
    </dgm:pt>
    <dgm:pt modelId="{4A98F09C-8C14-400E-BB8F-8682E6D1B5D5}" type="pres">
      <dgm:prSet presAssocID="{1D244653-2238-4EA4-82F4-89DE61AD31BC}" presName="horzOne" presStyleCnt="0"/>
      <dgm:spPr/>
      <dgm:t>
        <a:bodyPr/>
        <a:lstStyle/>
        <a:p>
          <a:endParaRPr lang="en-IN"/>
        </a:p>
      </dgm:t>
    </dgm:pt>
    <dgm:pt modelId="{D1779FBF-E52B-445B-B57A-BA992EA26223}" type="pres">
      <dgm:prSet presAssocID="{FA03C3EB-97DE-4D3A-873A-2775DEB4C561}" presName="sibSpaceOne" presStyleCnt="0"/>
      <dgm:spPr/>
      <dgm:t>
        <a:bodyPr/>
        <a:lstStyle/>
        <a:p>
          <a:endParaRPr lang="en-IN"/>
        </a:p>
      </dgm:t>
    </dgm:pt>
    <dgm:pt modelId="{B9C8FAA2-BA8F-40E8-950C-7E7A25E3185B}" type="pres">
      <dgm:prSet presAssocID="{FD41BEA5-4598-4803-B3D4-E724E987CACC}" presName="vertOne" presStyleCnt="0"/>
      <dgm:spPr/>
      <dgm:t>
        <a:bodyPr/>
        <a:lstStyle/>
        <a:p>
          <a:endParaRPr lang="en-IN"/>
        </a:p>
      </dgm:t>
    </dgm:pt>
    <dgm:pt modelId="{5A408CC0-B26F-4C5E-B114-A2331B4D3789}" type="pres">
      <dgm:prSet presAssocID="{FD41BEA5-4598-4803-B3D4-E724E987CACC}" presName="txOne" presStyleLbl="node0" presStyleIdx="2" presStyleCnt="5">
        <dgm:presLayoutVars>
          <dgm:chPref val="3"/>
        </dgm:presLayoutVars>
      </dgm:prSet>
      <dgm:spPr/>
      <dgm:t>
        <a:bodyPr/>
        <a:lstStyle/>
        <a:p>
          <a:endParaRPr lang="en-IN"/>
        </a:p>
      </dgm:t>
    </dgm:pt>
    <dgm:pt modelId="{EB2B12F9-AC39-4CF0-8377-05D5CD7A1C6F}" type="pres">
      <dgm:prSet presAssocID="{FD41BEA5-4598-4803-B3D4-E724E987CACC}" presName="horzOne" presStyleCnt="0"/>
      <dgm:spPr/>
      <dgm:t>
        <a:bodyPr/>
        <a:lstStyle/>
        <a:p>
          <a:endParaRPr lang="en-IN"/>
        </a:p>
      </dgm:t>
    </dgm:pt>
    <dgm:pt modelId="{E51B818E-6823-40DC-870A-10A4583BFF44}" type="pres">
      <dgm:prSet presAssocID="{7932AE51-4A74-4458-BB40-3DA7A739400A}" presName="sibSpaceOne" presStyleCnt="0"/>
      <dgm:spPr/>
      <dgm:t>
        <a:bodyPr/>
        <a:lstStyle/>
        <a:p>
          <a:endParaRPr lang="en-IN"/>
        </a:p>
      </dgm:t>
    </dgm:pt>
    <dgm:pt modelId="{25EA4B2C-5B09-4FC8-BB4A-9B5BF6C4C8B2}" type="pres">
      <dgm:prSet presAssocID="{38731D6D-5C8D-443E-A8A3-65A9E3716F3E}" presName="vertOne" presStyleCnt="0"/>
      <dgm:spPr/>
      <dgm:t>
        <a:bodyPr/>
        <a:lstStyle/>
        <a:p>
          <a:endParaRPr lang="en-IN"/>
        </a:p>
      </dgm:t>
    </dgm:pt>
    <dgm:pt modelId="{86FB8BFC-193F-4771-BB1D-EF83696D5706}" type="pres">
      <dgm:prSet presAssocID="{38731D6D-5C8D-443E-A8A3-65A9E3716F3E}" presName="txOne" presStyleLbl="node0" presStyleIdx="3" presStyleCnt="5">
        <dgm:presLayoutVars>
          <dgm:chPref val="3"/>
        </dgm:presLayoutVars>
      </dgm:prSet>
      <dgm:spPr/>
      <dgm:t>
        <a:bodyPr/>
        <a:lstStyle/>
        <a:p>
          <a:endParaRPr lang="en-IN"/>
        </a:p>
      </dgm:t>
    </dgm:pt>
    <dgm:pt modelId="{CBABF79A-7C25-4785-8A9B-6ED867750F53}" type="pres">
      <dgm:prSet presAssocID="{38731D6D-5C8D-443E-A8A3-65A9E3716F3E}" presName="horzOne" presStyleCnt="0"/>
      <dgm:spPr/>
      <dgm:t>
        <a:bodyPr/>
        <a:lstStyle/>
        <a:p>
          <a:endParaRPr lang="en-IN"/>
        </a:p>
      </dgm:t>
    </dgm:pt>
    <dgm:pt modelId="{0406E97A-9D2B-4CDA-84DE-064541726D41}" type="pres">
      <dgm:prSet presAssocID="{A3B5EDA5-CFC0-476C-B16C-1EA19363EB90}" presName="sibSpaceOne" presStyleCnt="0"/>
      <dgm:spPr/>
      <dgm:t>
        <a:bodyPr/>
        <a:lstStyle/>
        <a:p>
          <a:endParaRPr lang="en-IN"/>
        </a:p>
      </dgm:t>
    </dgm:pt>
    <dgm:pt modelId="{651846EF-C820-45DE-91B7-5E4B30ECAFF1}" type="pres">
      <dgm:prSet presAssocID="{F38AD4C5-235E-4450-BFD9-70E9C2CE6F84}" presName="vertOne" presStyleCnt="0"/>
      <dgm:spPr/>
      <dgm:t>
        <a:bodyPr/>
        <a:lstStyle/>
        <a:p>
          <a:endParaRPr lang="en-IN"/>
        </a:p>
      </dgm:t>
    </dgm:pt>
    <dgm:pt modelId="{B29EDE5A-1A33-4E59-BCE8-8D6E60041D2F}" type="pres">
      <dgm:prSet presAssocID="{F38AD4C5-235E-4450-BFD9-70E9C2CE6F84}" presName="txOne" presStyleLbl="node0" presStyleIdx="4" presStyleCnt="5">
        <dgm:presLayoutVars>
          <dgm:chPref val="3"/>
        </dgm:presLayoutVars>
      </dgm:prSet>
      <dgm:spPr/>
      <dgm:t>
        <a:bodyPr/>
        <a:lstStyle/>
        <a:p>
          <a:endParaRPr lang="en-IN"/>
        </a:p>
      </dgm:t>
    </dgm:pt>
    <dgm:pt modelId="{98624900-876B-48EB-B223-77FACDC164F8}" type="pres">
      <dgm:prSet presAssocID="{F38AD4C5-235E-4450-BFD9-70E9C2CE6F84}" presName="horzOne" presStyleCnt="0"/>
      <dgm:spPr/>
      <dgm:t>
        <a:bodyPr/>
        <a:lstStyle/>
        <a:p>
          <a:endParaRPr lang="en-IN"/>
        </a:p>
      </dgm:t>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2F0F35B4-1B47-4BC8-B1C4-C8930CAFE770}" type="presOf" srcId="{1D244653-2238-4EA4-82F4-89DE61AD31BC}" destId="{21A9285B-4EA1-446F-9EC4-B6D0BD9D11F0}" srcOrd="0" destOrd="0" presId="urn:microsoft.com/office/officeart/2005/8/layout/hierarchy4"/>
    <dgm:cxn modelId="{0ADEEC48-4D47-429F-B2F9-EA3A444002F8}" type="presOf" srcId="{658CD5FA-649D-409A-AB13-5590FFB290F1}" destId="{9E1455F1-11D0-48B2-B219-9652523BFC9B}" srcOrd="0" destOrd="0" presId="urn:microsoft.com/office/officeart/2005/8/layout/hierarchy4"/>
    <dgm:cxn modelId="{59067D15-73B1-48AB-8F95-7CBE19997F41}" srcId="{658CD5FA-649D-409A-AB13-5590FFB290F1}" destId="{F38AD4C5-235E-4450-BFD9-70E9C2CE6F84}" srcOrd="4" destOrd="0" parTransId="{7B210181-429E-4DFD-9A75-5E75432756A9}" sibTransId="{5F8ECA51-A9D8-41DE-A532-81DAECCDD3D2}"/>
    <dgm:cxn modelId="{F20330CB-0CC1-424F-9665-C71524DE3B9F}" type="presOf" srcId="{A866F0C3-EE89-4A00-9F86-DE76FA9C32F5}" destId="{FDBFCA17-DA8C-4643-BC02-9684631110E3}" srcOrd="0" destOrd="0" presId="urn:microsoft.com/office/officeart/2005/8/layout/hierarchy4"/>
    <dgm:cxn modelId="{B80CDB59-05E7-4A9A-9C2C-2550FAB02C22}" type="presOf" srcId="{F38AD4C5-235E-4450-BFD9-70E9C2CE6F84}" destId="{B29EDE5A-1A33-4E59-BCE8-8D6E60041D2F}" srcOrd="0" destOrd="0" presId="urn:microsoft.com/office/officeart/2005/8/layout/hierarchy4"/>
    <dgm:cxn modelId="{E85B4448-D5E7-4C4F-95E2-6A196C06F7B0}" type="presOf" srcId="{38731D6D-5C8D-443E-A8A3-65A9E3716F3E}" destId="{86FB8BFC-193F-4771-BB1D-EF83696D5706}" srcOrd="0" destOrd="0" presId="urn:microsoft.com/office/officeart/2005/8/layout/hierarchy4"/>
    <dgm:cxn modelId="{9D69F8FE-09B6-4BA3-A76A-49418C89D042}" type="presOf" srcId="{FD41BEA5-4598-4803-B3D4-E724E987CACC}" destId="{5A408CC0-B26F-4C5E-B114-A2331B4D3789}" srcOrd="0" destOrd="0" presId="urn:microsoft.com/office/officeart/2005/8/layout/hierarchy4"/>
    <dgm:cxn modelId="{276476E9-938F-4116-96B7-BACAC8E8526E}" srcId="{658CD5FA-649D-409A-AB13-5590FFB290F1}" destId="{FD41BEA5-4598-4803-B3D4-E724E987CACC}" srcOrd="2" destOrd="0" parTransId="{B23E819B-5FA2-45C5-8FE4-17AB0D221F30}" sibTransId="{7932AE51-4A74-4458-BB40-3DA7A739400A}"/>
    <dgm:cxn modelId="{98A0B07E-6531-4246-8BF1-AF09B262C08C}" type="presParOf" srcId="{9E1455F1-11D0-48B2-B219-9652523BFC9B}" destId="{5267ABF1-1600-4488-94FE-3E285682EE0F}" srcOrd="0" destOrd="0" presId="urn:microsoft.com/office/officeart/2005/8/layout/hierarchy4"/>
    <dgm:cxn modelId="{A30B9BDE-EA9B-4007-83CD-6402AB1733FA}" type="presParOf" srcId="{5267ABF1-1600-4488-94FE-3E285682EE0F}" destId="{FDBFCA17-DA8C-4643-BC02-9684631110E3}" srcOrd="0" destOrd="0" presId="urn:microsoft.com/office/officeart/2005/8/layout/hierarchy4"/>
    <dgm:cxn modelId="{FC864BE6-C55E-4A8C-A288-F940A2C0A432}" type="presParOf" srcId="{5267ABF1-1600-4488-94FE-3E285682EE0F}" destId="{FD22D7FF-1FFC-44DE-9F41-A8B51D3368A7}" srcOrd="1" destOrd="0" presId="urn:microsoft.com/office/officeart/2005/8/layout/hierarchy4"/>
    <dgm:cxn modelId="{6296C521-F29C-42E3-9310-CB3E960AD46D}" type="presParOf" srcId="{9E1455F1-11D0-48B2-B219-9652523BFC9B}" destId="{C6BA44F8-C90E-4BFE-893D-A24001320F79}" srcOrd="1" destOrd="0" presId="urn:microsoft.com/office/officeart/2005/8/layout/hierarchy4"/>
    <dgm:cxn modelId="{3F03E43A-3BEB-4E08-8825-FACC2E90FF21}" type="presParOf" srcId="{9E1455F1-11D0-48B2-B219-9652523BFC9B}" destId="{4CC72F17-DA2A-4DB9-B104-05403E1E47B1}" srcOrd="2" destOrd="0" presId="urn:microsoft.com/office/officeart/2005/8/layout/hierarchy4"/>
    <dgm:cxn modelId="{D81D3754-81AA-4707-BF49-03E09C8C5F98}" type="presParOf" srcId="{4CC72F17-DA2A-4DB9-B104-05403E1E47B1}" destId="{21A9285B-4EA1-446F-9EC4-B6D0BD9D11F0}" srcOrd="0" destOrd="0" presId="urn:microsoft.com/office/officeart/2005/8/layout/hierarchy4"/>
    <dgm:cxn modelId="{5FC0F5B8-A93A-4CEB-A2D0-6F09F8B42BAF}" type="presParOf" srcId="{4CC72F17-DA2A-4DB9-B104-05403E1E47B1}" destId="{4A98F09C-8C14-400E-BB8F-8682E6D1B5D5}" srcOrd="1" destOrd="0" presId="urn:microsoft.com/office/officeart/2005/8/layout/hierarchy4"/>
    <dgm:cxn modelId="{37DCE112-8DB8-4884-AFD8-487B0834857A}" type="presParOf" srcId="{9E1455F1-11D0-48B2-B219-9652523BFC9B}" destId="{D1779FBF-E52B-445B-B57A-BA992EA26223}" srcOrd="3" destOrd="0" presId="urn:microsoft.com/office/officeart/2005/8/layout/hierarchy4"/>
    <dgm:cxn modelId="{D2E18CBD-B3A3-4912-8099-117E52AA17F3}" type="presParOf" srcId="{9E1455F1-11D0-48B2-B219-9652523BFC9B}" destId="{B9C8FAA2-BA8F-40E8-950C-7E7A25E3185B}" srcOrd="4" destOrd="0" presId="urn:microsoft.com/office/officeart/2005/8/layout/hierarchy4"/>
    <dgm:cxn modelId="{78DA05FA-9FD5-4A82-AA1A-0AEACAC7D5A3}" type="presParOf" srcId="{B9C8FAA2-BA8F-40E8-950C-7E7A25E3185B}" destId="{5A408CC0-B26F-4C5E-B114-A2331B4D3789}" srcOrd="0" destOrd="0" presId="urn:microsoft.com/office/officeart/2005/8/layout/hierarchy4"/>
    <dgm:cxn modelId="{E77A68FE-951E-4FAE-98CF-2153C405BBF4}" type="presParOf" srcId="{B9C8FAA2-BA8F-40E8-950C-7E7A25E3185B}" destId="{EB2B12F9-AC39-4CF0-8377-05D5CD7A1C6F}" srcOrd="1" destOrd="0" presId="urn:microsoft.com/office/officeart/2005/8/layout/hierarchy4"/>
    <dgm:cxn modelId="{169342EA-618E-4D49-BCD9-B09642076BFA}" type="presParOf" srcId="{9E1455F1-11D0-48B2-B219-9652523BFC9B}" destId="{E51B818E-6823-40DC-870A-10A4583BFF44}" srcOrd="5" destOrd="0" presId="urn:microsoft.com/office/officeart/2005/8/layout/hierarchy4"/>
    <dgm:cxn modelId="{D0D41B0E-E229-407D-AE71-F1F8E3AA2838}" type="presParOf" srcId="{9E1455F1-11D0-48B2-B219-9652523BFC9B}" destId="{25EA4B2C-5B09-4FC8-BB4A-9B5BF6C4C8B2}" srcOrd="6" destOrd="0" presId="urn:microsoft.com/office/officeart/2005/8/layout/hierarchy4"/>
    <dgm:cxn modelId="{51EBF5F0-1E26-4301-B23F-1DC7410ED1F1}" type="presParOf" srcId="{25EA4B2C-5B09-4FC8-BB4A-9B5BF6C4C8B2}" destId="{86FB8BFC-193F-4771-BB1D-EF83696D5706}" srcOrd="0" destOrd="0" presId="urn:microsoft.com/office/officeart/2005/8/layout/hierarchy4"/>
    <dgm:cxn modelId="{67CDD1C3-F49B-4736-B410-F79D78BD8976}" type="presParOf" srcId="{25EA4B2C-5B09-4FC8-BB4A-9B5BF6C4C8B2}" destId="{CBABF79A-7C25-4785-8A9B-6ED867750F53}" srcOrd="1" destOrd="0" presId="urn:microsoft.com/office/officeart/2005/8/layout/hierarchy4"/>
    <dgm:cxn modelId="{06F90621-81AA-47CB-8A3A-285DDE999C84}" type="presParOf" srcId="{9E1455F1-11D0-48B2-B219-9652523BFC9B}" destId="{0406E97A-9D2B-4CDA-84DE-064541726D41}" srcOrd="7" destOrd="0" presId="urn:microsoft.com/office/officeart/2005/8/layout/hierarchy4"/>
    <dgm:cxn modelId="{CE0B3F2D-FA36-4F45-8E96-41CD11265165}" type="presParOf" srcId="{9E1455F1-11D0-48B2-B219-9652523BFC9B}" destId="{651846EF-C820-45DE-91B7-5E4B30ECAFF1}" srcOrd="8" destOrd="0" presId="urn:microsoft.com/office/officeart/2005/8/layout/hierarchy4"/>
    <dgm:cxn modelId="{C9CBA52F-77CC-4F94-8726-E2F39A056F8F}" type="presParOf" srcId="{651846EF-C820-45DE-91B7-5E4B30ECAFF1}" destId="{B29EDE5A-1A33-4E59-BCE8-8D6E60041D2F}" srcOrd="0" destOrd="0" presId="urn:microsoft.com/office/officeart/2005/8/layout/hierarchy4"/>
    <dgm:cxn modelId="{25DC8959-E1F2-4D20-8D0B-55706186914B}" type="presParOf" srcId="{651846EF-C820-45DE-91B7-5E4B30ECAFF1}" destId="{98624900-876B-48EB-B223-77FACDC164F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FCA17-DA8C-4643-BC02-9684631110E3}">
      <dsp:nvSpPr>
        <dsp:cNvPr id="0" name=""/>
        <dsp:cNvSpPr/>
      </dsp:nvSpPr>
      <dsp:spPr>
        <a:xfrm>
          <a:off x="937" y="0"/>
          <a:ext cx="1658724" cy="4099244"/>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Human Resources (HR) Department  </a:t>
          </a:r>
        </a:p>
      </dsp:txBody>
      <dsp:txXfrm>
        <a:off x="49519" y="48582"/>
        <a:ext cx="1561560" cy="4002080"/>
      </dsp:txXfrm>
    </dsp:sp>
    <dsp:sp modelId="{21A9285B-4EA1-446F-9EC4-B6D0BD9D11F0}">
      <dsp:nvSpPr>
        <dsp:cNvPr id="0" name=""/>
        <dsp:cNvSpPr/>
      </dsp:nvSpPr>
      <dsp:spPr>
        <a:xfrm>
          <a:off x="1938327" y="0"/>
          <a:ext cx="1658724" cy="4099244"/>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Department Managers (Sales &amp; Production)</a:t>
          </a:r>
        </a:p>
      </dsp:txBody>
      <dsp:txXfrm>
        <a:off x="1986909" y="48582"/>
        <a:ext cx="1561560" cy="4002080"/>
      </dsp:txXfrm>
    </dsp:sp>
    <dsp:sp modelId="{5A408CC0-B26F-4C5E-B114-A2331B4D3789}">
      <dsp:nvSpPr>
        <dsp:cNvPr id="0" name=""/>
        <dsp:cNvSpPr/>
      </dsp:nvSpPr>
      <dsp:spPr>
        <a:xfrm>
          <a:off x="3875718" y="0"/>
          <a:ext cx="1658724" cy="4099244"/>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Senior Leadership/Executives</a:t>
          </a:r>
        </a:p>
      </dsp:txBody>
      <dsp:txXfrm>
        <a:off x="3924300" y="48582"/>
        <a:ext cx="1561560" cy="4002080"/>
      </dsp:txXfrm>
    </dsp:sp>
    <dsp:sp modelId="{86FB8BFC-193F-4771-BB1D-EF83696D5706}">
      <dsp:nvSpPr>
        <dsp:cNvPr id="0" name=""/>
        <dsp:cNvSpPr/>
      </dsp:nvSpPr>
      <dsp:spPr>
        <a:xfrm>
          <a:off x="5813109" y="0"/>
          <a:ext cx="1658724" cy="4099244"/>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Employees</a:t>
          </a:r>
        </a:p>
      </dsp:txBody>
      <dsp:txXfrm>
        <a:off x="5861691" y="48582"/>
        <a:ext cx="1561560" cy="4002080"/>
      </dsp:txXfrm>
    </dsp:sp>
    <dsp:sp modelId="{B29EDE5A-1A33-4E59-BCE8-8D6E60041D2F}">
      <dsp:nvSpPr>
        <dsp:cNvPr id="0" name=""/>
        <dsp:cNvSpPr/>
      </dsp:nvSpPr>
      <dsp:spPr>
        <a:xfrm>
          <a:off x="7750499" y="0"/>
          <a:ext cx="1658724" cy="4099244"/>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Finance/Compensation Teams</a:t>
          </a:r>
        </a:p>
      </dsp:txBody>
      <dsp:txXfrm>
        <a:off x="7799081" y="48582"/>
        <a:ext cx="1561560" cy="40020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a:t>
            </a:r>
            <a:r>
              <a:rPr lang="en-US" sz="2400" dirty="0" smtClean="0"/>
              <a:t>BY: DINOS I </a:t>
            </a:r>
            <a:endParaRPr lang="en-US" sz="2400" dirty="0"/>
          </a:p>
          <a:p>
            <a:r>
              <a:rPr lang="en-US" sz="2400" dirty="0"/>
              <a:t>REGISTER </a:t>
            </a:r>
            <a:r>
              <a:rPr lang="en-US" sz="2400" dirty="0" smtClean="0"/>
              <a:t>NO</a:t>
            </a:r>
            <a:r>
              <a:rPr lang="en-US" sz="2400" dirty="0"/>
              <a:t> </a:t>
            </a:r>
            <a:r>
              <a:rPr lang="en-US" sz="2400" dirty="0" smtClean="0"/>
              <a:t> : 312204463</a:t>
            </a:r>
            <a:endParaRPr lang="en-US" sz="2400" dirty="0"/>
          </a:p>
          <a:p>
            <a:r>
              <a:rPr lang="en-US" sz="2400" dirty="0" smtClean="0"/>
              <a:t>DEPARTMENT  :  COMMERCE</a:t>
            </a:r>
            <a:endParaRPr lang="en-US" sz="2400" dirty="0"/>
          </a:p>
          <a:p>
            <a:r>
              <a:rPr lang="en-US" sz="2400" dirty="0" smtClean="0"/>
              <a:t>COLLEGE        :  </a:t>
            </a:r>
            <a:r>
              <a:rPr lang="en-US" sz="2400" dirty="0"/>
              <a:t>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214" y="218941"/>
            <a:ext cx="2361127" cy="2274170"/>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3246808867"/>
              </p:ext>
            </p:extLst>
          </p:nvPr>
        </p:nvGraphicFramePr>
        <p:xfrm>
          <a:off x="1210613" y="1803041"/>
          <a:ext cx="6207617" cy="3902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437322" y="185530"/>
            <a:ext cx="5658678" cy="923330"/>
          </a:xfrm>
          <a:prstGeom prst="rect">
            <a:avLst/>
          </a:prstGeom>
          <a:noFill/>
        </p:spPr>
        <p:txBody>
          <a:bodyPr wrap="square" rtlCol="0">
            <a:spAutoFit/>
          </a:bodyPr>
          <a:lstStyle/>
          <a:p>
            <a:r>
              <a:rPr lang="en-US" sz="5400" dirty="0"/>
              <a:t>CONCLUSION</a:t>
            </a:r>
          </a:p>
        </p:txBody>
      </p:sp>
      <p:pic>
        <p:nvPicPr>
          <p:cNvPr id="4" name="Graphic 5" descr="Research">
            <a:extLst>
              <a:ext uri="{FF2B5EF4-FFF2-40B4-BE49-F238E27FC236}">
                <a16:creationId xmlns:a16="http://schemas.microsoft.com/office/drawing/2014/main" xmlns="" id="{0CA0D5F1-7946-4DD0-ADDD-600DB2DE9264}"/>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5075582" y="446251"/>
            <a:ext cx="914400" cy="914400"/>
          </a:xfrm>
          <a:prstGeom prst="rect">
            <a:avLst/>
          </a:prstGeom>
        </p:spPr>
      </p:pic>
      <p:sp>
        <p:nvSpPr>
          <p:cNvPr id="6" name="Rectangle 1"/>
          <p:cNvSpPr>
            <a:spLocks noChangeArrowheads="1"/>
          </p:cNvSpPr>
          <p:nvPr/>
        </p:nvSpPr>
        <p:spPr bwMode="auto">
          <a:xfrm>
            <a:off x="336446" y="1830602"/>
            <a:ext cx="927119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Distribution of Employee Performance: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The majority of employee IDs (27,856) are categorized under "Fully Meets," indicating a positive performance trend.</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A smaller subset of IDs (6,959) falls under "Needs Improvement," which is significantly less compared to those categorized as "Fully Meets."</a:t>
            </a: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Data Integrity:</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The grand total of all employee IDs (34,815) aligns with the sum of the categorized IDs, suggesting accurate data aggregation.</a:t>
            </a: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Performance Insights: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The data suggests that most employees are performing at an acceptable level ("Fully Meets"), while a smaller portion requires improvement.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This distribution indicates a generally strong performance across the workforce, but it also highlights a segment that might need additional support or intervention.</a:t>
            </a:r>
          </a:p>
          <a:p>
            <a:pPr marR="0" lvl="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214" y="1978853"/>
            <a:ext cx="6867323" cy="4061340"/>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5" name="Rectangle 4"/>
          <p:cNvSpPr/>
          <p:nvPr/>
        </p:nvSpPr>
        <p:spPr>
          <a:xfrm>
            <a:off x="1000259" y="2336065"/>
            <a:ext cx="7680102" cy="3970318"/>
          </a:xfrm>
          <a:prstGeom prst="rect">
            <a:avLst/>
          </a:prstGeom>
        </p:spPr>
        <p:txBody>
          <a:bodyPr wrap="square">
            <a:spAutoFit/>
          </a:bodyPr>
          <a:lstStyle/>
          <a:p>
            <a:r>
              <a:rPr lang="en-GB" sz="2800" dirty="0" err="1"/>
              <a:t>Analyze</a:t>
            </a:r>
            <a:r>
              <a:rPr lang="en-GB" sz="2800" dirty="0"/>
              <a:t> and report the distribution of employee performance based on their IDs, categorized into 'Fully Meets,' 'Needs Improvement,' or 'blank' if no specific category data is provided. The goal is to determine the total count of employee IDs in each performance category, as well as the overall distribution of employee performance across all categories."</a:t>
            </a:r>
            <a:endParaRPr lang="en-IN" sz="2800" dirty="0"/>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sp>
        <p:nvSpPr>
          <p:cNvPr id="4" name="Rectangle 3"/>
          <p:cNvSpPr/>
          <p:nvPr/>
        </p:nvSpPr>
        <p:spPr>
          <a:xfrm>
            <a:off x="2516054" y="2247909"/>
            <a:ext cx="4554447"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Arial" panose="020B0604020202020204" pitchFamily="34" charset="0"/>
              <a:buChar char="•"/>
            </a:pPr>
            <a:r>
              <a:rPr lang="en-IN" sz="2400" dirty="0"/>
              <a:t>Data </a:t>
            </a:r>
            <a:r>
              <a:rPr lang="en-IN" sz="2400" dirty="0" smtClean="0"/>
              <a:t>Categorization</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a:t>Analysis of </a:t>
            </a:r>
            <a:r>
              <a:rPr lang="en-IN" sz="2400" dirty="0" smtClean="0"/>
              <a:t>Distribution</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a:t>Grand Total </a:t>
            </a:r>
            <a:r>
              <a:rPr lang="en-IN" sz="2400" dirty="0" smtClean="0"/>
              <a:t>Comparison</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a:t>Identifying </a:t>
            </a:r>
            <a:r>
              <a:rPr lang="en-IN" sz="2400" dirty="0" smtClean="0"/>
              <a:t>Gaps</a:t>
            </a:r>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a:t>Reporting </a:t>
            </a:r>
            <a:r>
              <a:rPr lang="en-IN" sz="2400" dirty="0" smtClean="0"/>
              <a:t>Insights</a:t>
            </a:r>
            <a:endParaRPr lang="en-IN" sz="24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379834"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2285880540"/>
              </p:ext>
            </p:extLst>
          </p:nvPr>
        </p:nvGraphicFramePr>
        <p:xfrm>
          <a:off x="379834" y="1760644"/>
          <a:ext cx="9410162" cy="4099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improvements and fully meets.</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795130" y="2543666"/>
            <a:ext cx="8645084" cy="3046988"/>
          </a:xfrm>
          <a:prstGeom prst="rect">
            <a:avLst/>
          </a:prstGeom>
          <a:noFill/>
        </p:spPr>
        <p:txBody>
          <a:bodyPr wrap="square" rtlCol="0">
            <a:spAutoFit/>
          </a:bodyPr>
          <a:lstStyle/>
          <a:p>
            <a:r>
              <a:rPr lang="en-US" sz="2400" dirty="0">
                <a:solidFill>
                  <a:schemeClr val="accent2">
                    <a:lumMod val="75000"/>
                  </a:schemeClr>
                </a:solidFill>
                <a:effectLst>
                  <a:outerShdw blurRad="38100" dist="38100" dir="2700000" algn="tl">
                    <a:srgbClr val="000000">
                      <a:alpha val="43137"/>
                    </a:srgbClr>
                  </a:outerShdw>
                </a:effectLst>
              </a:rPr>
              <a:t>EMPLOYEE ID</a:t>
            </a:r>
            <a:r>
              <a:rPr lang="en-US" sz="2400" dirty="0">
                <a:solidFill>
                  <a:schemeClr val="accent2">
                    <a:lumMod val="75000"/>
                  </a:schemeClr>
                </a:solidFill>
              </a:rPr>
              <a:t>: Unique identifier for each employee in the    organization.</a:t>
            </a:r>
          </a:p>
          <a:p>
            <a:endParaRPr lang="en-US" sz="2400" dirty="0">
              <a:solidFill>
                <a:schemeClr val="accent2">
                  <a:lumMod val="75000"/>
                </a:schemeClr>
              </a:solidFill>
            </a:endParaRPr>
          </a:p>
          <a:p>
            <a:r>
              <a:rPr lang="en-US" sz="2400" dirty="0">
                <a:solidFill>
                  <a:schemeClr val="accent2">
                    <a:lumMod val="75000"/>
                  </a:schemeClr>
                </a:solidFill>
                <a:effectLst>
                  <a:outerShdw blurRad="38100" dist="38100" dir="2700000" algn="tl">
                    <a:srgbClr val="000000">
                      <a:alpha val="43137"/>
                    </a:srgbClr>
                  </a:outerShdw>
                </a:effectLst>
              </a:rPr>
              <a:t>FIRST NAME</a:t>
            </a:r>
            <a:r>
              <a:rPr lang="en-US" sz="2400" dirty="0">
                <a:solidFill>
                  <a:schemeClr val="accent2">
                    <a:lumMod val="75000"/>
                  </a:schemeClr>
                </a:solidFill>
              </a:rPr>
              <a:t>: The first name of the employee.</a:t>
            </a:r>
          </a:p>
          <a:p>
            <a:endParaRPr lang="en-US" sz="2400" dirty="0">
              <a:solidFill>
                <a:schemeClr val="accent2">
                  <a:lumMod val="75000"/>
                </a:schemeClr>
              </a:solidFill>
            </a:endParaRPr>
          </a:p>
          <a:p>
            <a:r>
              <a:rPr lang="en-GB" sz="2400" dirty="0">
                <a:solidFill>
                  <a:schemeClr val="accent2">
                    <a:lumMod val="50000"/>
                  </a:schemeClr>
                </a:solidFill>
              </a:rPr>
              <a:t>Performance Score</a:t>
            </a:r>
            <a:r>
              <a:rPr lang="en-GB" sz="2400" dirty="0">
                <a:solidFill>
                  <a:schemeClr val="accent2">
                    <a:lumMod val="75000"/>
                  </a:schemeClr>
                </a:solidFill>
              </a:rPr>
              <a:t>: A score indicating the employee's performance level (e.g., Excellent, Satisfactory, Needs Improvement).</a:t>
            </a:r>
            <a:endParaRPr lang="en-US" sz="2400" dirty="0">
              <a:solidFill>
                <a:schemeClr val="accent2">
                  <a:lumMod val="75000"/>
                </a:schemeClr>
              </a:solidFill>
            </a:endParaRP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Pay zone, Department Type, Current Employee Rating.  </a:t>
            </a:r>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568</TotalTime>
  <Words>493</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43</cp:revision>
  <dcterms:created xsi:type="dcterms:W3CDTF">2024-08-21T00:32:52Z</dcterms:created>
  <dcterms:modified xsi:type="dcterms:W3CDTF">2024-08-28T05:50:57Z</dcterms:modified>
</cp:coreProperties>
</file>