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Roboto Serif"/>
      <p:regular r:id="rId39"/>
      <p:bold r:id="rId40"/>
      <p:italic r:id="rId41"/>
      <p:boldItalic r:id="rId42"/>
    </p:embeddedFont>
    <p:embeddedFont>
      <p:font typeface="Roboto Serif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5" roundtripDataSignature="AMtx7mjhQEt84z7NdZDiJSFuwAy8V23l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erif-bold.fntdata"/><Relationship Id="rId20" Type="http://schemas.openxmlformats.org/officeDocument/2006/relationships/slide" Target="slides/slide14.xml"/><Relationship Id="rId42" Type="http://schemas.openxmlformats.org/officeDocument/2006/relationships/font" Target="fonts/RobotoSerif-boldItalic.fntdata"/><Relationship Id="rId41" Type="http://schemas.openxmlformats.org/officeDocument/2006/relationships/font" Target="fonts/RobotoSerif-italic.fntdata"/><Relationship Id="rId22" Type="http://schemas.openxmlformats.org/officeDocument/2006/relationships/slide" Target="slides/slide16.xml"/><Relationship Id="rId44" Type="http://schemas.openxmlformats.org/officeDocument/2006/relationships/font" Target="fonts/RobotoSerifExtraBold-boldItalic.fntdata"/><Relationship Id="rId21" Type="http://schemas.openxmlformats.org/officeDocument/2006/relationships/slide" Target="slides/slide15.xml"/><Relationship Id="rId43" Type="http://schemas.openxmlformats.org/officeDocument/2006/relationships/font" Target="fonts/RobotoSerifExtraBold-bold.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Serif-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b5426d63f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b5426d63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b5426d63f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b5426d63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0b5426d63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0b5426d63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b5426d63f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b5426d63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0b5426d63f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0b5426d63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0b5426d63f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0b5426d63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b5426d63f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b5426d63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32"/>
          <p:cNvSpPr/>
          <p:nvPr/>
        </p:nvSpPr>
        <p:spPr>
          <a:xfrm>
            <a:off x="0" y="0"/>
            <a:ext cx="9144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2"/>
          <p:cNvSpPr/>
          <p:nvPr/>
        </p:nvSpPr>
        <p:spPr>
          <a:xfrm>
            <a:off x="4762" y="0"/>
            <a:ext cx="9139239" cy="4572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2"/>
          <p:cNvSpPr txBox="1"/>
          <p:nvPr>
            <p:ph type="ctrTitle"/>
          </p:nvPr>
        </p:nvSpPr>
        <p:spPr>
          <a:xfrm>
            <a:off x="342900" y="4960137"/>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FEFEFE"/>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2"/>
          <p:cNvSpPr txBox="1"/>
          <p:nvPr>
            <p:ph idx="1" type="subTitle"/>
          </p:nvPr>
        </p:nvSpPr>
        <p:spPr>
          <a:xfrm>
            <a:off x="6457950" y="4960137"/>
            <a:ext cx="24003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rgbClr val="FEFEFE"/>
                </a:solidFill>
              </a:defRPr>
            </a:lvl1pPr>
            <a:lvl2pPr lvl="1" algn="ctr">
              <a:lnSpc>
                <a:spcPct val="90000"/>
              </a:lnSpc>
              <a:spcBef>
                <a:spcPts val="200"/>
              </a:spcBef>
              <a:spcAft>
                <a:spcPts val="0"/>
              </a:spcAft>
              <a:buSzPts val="1600"/>
              <a:buNone/>
              <a:defRPr sz="1600"/>
            </a:lvl2pPr>
            <a:lvl3pPr lvl="2" algn="ctr">
              <a:lnSpc>
                <a:spcPct val="90000"/>
              </a:lnSpc>
              <a:spcBef>
                <a:spcPts val="400"/>
              </a:spcBef>
              <a:spcAft>
                <a:spcPts val="0"/>
              </a:spcAft>
              <a:buSzPts val="1600"/>
              <a:buNone/>
              <a:defRPr sz="16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sp>
        <p:nvSpPr>
          <p:cNvPr id="17" name="Google Shape;17;p32"/>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2"/>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 name="Google Shape;20;p32"/>
          <p:cNvCxnSpPr/>
          <p:nvPr/>
        </p:nvCxnSpPr>
        <p:spPr>
          <a:xfrm rot="10800000">
            <a:off x="6290132"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40"/>
          <p:cNvSpPr txBox="1"/>
          <p:nvPr>
            <p:ph type="title"/>
          </p:nvPr>
        </p:nvSpPr>
        <p:spPr>
          <a:xfrm>
            <a:off x="768096" y="471509"/>
            <a:ext cx="329184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0"/>
          <p:cNvSpPr txBox="1"/>
          <p:nvPr>
            <p:ph idx="1" type="body"/>
          </p:nvPr>
        </p:nvSpPr>
        <p:spPr>
          <a:xfrm>
            <a:off x="4286250" y="822960"/>
            <a:ext cx="4258818" cy="5184648"/>
          </a:xfrm>
          <a:prstGeom prst="rect">
            <a:avLst/>
          </a:prstGeom>
          <a:noFill/>
          <a:ln>
            <a:noFill/>
          </a:ln>
        </p:spPr>
        <p:txBody>
          <a:bodyPr anchorCtr="0" anchor="t" bIns="45700" lIns="45700" spcFirstLastPara="1" rIns="45700" wrap="square" tIns="45700">
            <a:normAutofit/>
          </a:bodyPr>
          <a:lstStyle>
            <a:lvl1pPr indent="-355600" lvl="0" marL="457200" algn="l">
              <a:lnSpc>
                <a:spcPct val="90000"/>
              </a:lnSpc>
              <a:spcBef>
                <a:spcPts val="1200"/>
              </a:spcBef>
              <a:spcAft>
                <a:spcPts val="0"/>
              </a:spcAft>
              <a:buSzPts val="2000"/>
              <a:buChar char=" "/>
              <a:defRPr sz="2000"/>
            </a:lvl1pPr>
            <a:lvl2pPr indent="-330200" lvl="1" marL="914400" algn="l">
              <a:lnSpc>
                <a:spcPct val="90000"/>
              </a:lnSpc>
              <a:spcBef>
                <a:spcPts val="200"/>
              </a:spcBef>
              <a:spcAft>
                <a:spcPts val="0"/>
              </a:spcAft>
              <a:buSzPts val="1600"/>
              <a:buChar char="🢝"/>
              <a:defRPr sz="1600"/>
            </a:lvl2pPr>
            <a:lvl3pPr indent="-304800" lvl="2" marL="1371600" algn="l">
              <a:lnSpc>
                <a:spcPct val="90000"/>
              </a:lnSpc>
              <a:spcBef>
                <a:spcPts val="400"/>
              </a:spcBef>
              <a:spcAft>
                <a:spcPts val="0"/>
              </a:spcAft>
              <a:buSzPts val="1200"/>
              <a:buChar char="🢝"/>
              <a:defRPr sz="12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04800" lvl="5" marL="2743200" algn="l">
              <a:lnSpc>
                <a:spcPct val="90000"/>
              </a:lnSpc>
              <a:spcBef>
                <a:spcPts val="400"/>
              </a:spcBef>
              <a:spcAft>
                <a:spcPts val="0"/>
              </a:spcAft>
              <a:buSzPts val="1200"/>
              <a:buChar char="🢝"/>
              <a:defRPr sz="1200"/>
            </a:lvl6pPr>
            <a:lvl7pPr indent="-304800" lvl="6" marL="3200400" algn="l">
              <a:lnSpc>
                <a:spcPct val="90000"/>
              </a:lnSpc>
              <a:spcBef>
                <a:spcPts val="400"/>
              </a:spcBef>
              <a:spcAft>
                <a:spcPts val="0"/>
              </a:spcAft>
              <a:buSzPts val="1200"/>
              <a:buChar char="🢝"/>
              <a:defRPr sz="1200"/>
            </a:lvl7pPr>
            <a:lvl8pPr indent="-304800" lvl="7" marL="3657600" algn="l">
              <a:lnSpc>
                <a:spcPct val="90000"/>
              </a:lnSpc>
              <a:spcBef>
                <a:spcPts val="400"/>
              </a:spcBef>
              <a:spcAft>
                <a:spcPts val="0"/>
              </a:spcAft>
              <a:buSzPts val="1200"/>
              <a:buChar char="🢝"/>
              <a:defRPr sz="1200"/>
            </a:lvl8pPr>
            <a:lvl9pPr indent="-304800" lvl="8" marL="4114800" algn="l">
              <a:lnSpc>
                <a:spcPct val="90000"/>
              </a:lnSpc>
              <a:spcBef>
                <a:spcPts val="400"/>
              </a:spcBef>
              <a:spcAft>
                <a:spcPts val="400"/>
              </a:spcAft>
              <a:buSzPts val="1200"/>
              <a:buChar char="🢝"/>
              <a:defRPr sz="1200"/>
            </a:lvl9pPr>
          </a:lstStyle>
          <a:p/>
        </p:txBody>
      </p:sp>
      <p:sp>
        <p:nvSpPr>
          <p:cNvPr id="86" name="Google Shape;86;p40"/>
          <p:cNvSpPr txBox="1"/>
          <p:nvPr>
            <p:ph idx="2" type="body"/>
          </p:nvPr>
        </p:nvSpPr>
        <p:spPr>
          <a:xfrm>
            <a:off x="768096" y="2257506"/>
            <a:ext cx="329184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7" name="Google Shape;87;p40"/>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0" name="Shape 90"/>
        <p:cNvGrpSpPr/>
        <p:nvPr/>
      </p:nvGrpSpPr>
      <p:grpSpPr>
        <a:xfrm>
          <a:off x="0" y="0"/>
          <a:ext cx="0" cy="0"/>
          <a:chOff x="0" y="0"/>
          <a:chExt cx="0" cy="0"/>
        </a:xfrm>
      </p:grpSpPr>
      <p:sp>
        <p:nvSpPr>
          <p:cNvPr id="91" name="Google Shape;91;p41"/>
          <p:cNvSpPr txBox="1"/>
          <p:nvPr>
            <p:ph type="title"/>
          </p:nvPr>
        </p:nvSpPr>
        <p:spPr>
          <a:xfrm>
            <a:off x="342900" y="4960138"/>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1"/>
          <p:cNvSpPr/>
          <p:nvPr>
            <p:ph idx="2" type="pic"/>
          </p:nvPr>
        </p:nvSpPr>
        <p:spPr>
          <a:xfrm>
            <a:off x="0" y="-1"/>
            <a:ext cx="9141714" cy="4572000"/>
          </a:xfrm>
          <a:prstGeom prst="rect">
            <a:avLst/>
          </a:prstGeom>
          <a:solidFill>
            <a:srgbClr val="76CEEF"/>
          </a:solidFill>
          <a:ln>
            <a:noFill/>
          </a:ln>
        </p:spPr>
      </p:sp>
      <p:sp>
        <p:nvSpPr>
          <p:cNvPr id="93" name="Google Shape;93;p41"/>
          <p:cNvSpPr txBox="1"/>
          <p:nvPr>
            <p:ph idx="1" type="body"/>
          </p:nvPr>
        </p:nvSpPr>
        <p:spPr>
          <a:xfrm>
            <a:off x="6457950" y="4960138"/>
            <a:ext cx="24003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600"/>
              <a:buNone/>
              <a:defRPr sz="1600">
                <a:solidFill>
                  <a:srgbClr val="0C0C0C"/>
                </a:solidFill>
              </a:defRPr>
            </a:lvl1pPr>
            <a:lvl2pPr indent="-228600" lvl="1" marL="914400" algn="l">
              <a:lnSpc>
                <a:spcPct val="90000"/>
              </a:lnSpc>
              <a:spcBef>
                <a:spcPts val="200"/>
              </a:spcBef>
              <a:spcAft>
                <a:spcPts val="0"/>
              </a:spcAft>
              <a:buSzPts val="1050"/>
              <a:buNone/>
              <a:defRPr sz="105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750"/>
              <a:buNone/>
              <a:defRPr sz="750"/>
            </a:lvl4pPr>
            <a:lvl5pPr indent="-228600" lvl="4" marL="2286000" algn="l">
              <a:lnSpc>
                <a:spcPct val="90000"/>
              </a:lnSpc>
              <a:spcBef>
                <a:spcPts val="400"/>
              </a:spcBef>
              <a:spcAft>
                <a:spcPts val="0"/>
              </a:spcAft>
              <a:buSzPts val="750"/>
              <a:buNone/>
              <a:defRPr sz="750"/>
            </a:lvl5pPr>
            <a:lvl6pPr indent="-228600" lvl="5" marL="2743200" algn="l">
              <a:lnSpc>
                <a:spcPct val="90000"/>
              </a:lnSpc>
              <a:spcBef>
                <a:spcPts val="400"/>
              </a:spcBef>
              <a:spcAft>
                <a:spcPts val="0"/>
              </a:spcAft>
              <a:buSzPts val="750"/>
              <a:buNone/>
              <a:defRPr sz="750"/>
            </a:lvl6pPr>
            <a:lvl7pPr indent="-228600" lvl="6" marL="3200400" algn="l">
              <a:lnSpc>
                <a:spcPct val="90000"/>
              </a:lnSpc>
              <a:spcBef>
                <a:spcPts val="400"/>
              </a:spcBef>
              <a:spcAft>
                <a:spcPts val="0"/>
              </a:spcAft>
              <a:buSzPts val="750"/>
              <a:buNone/>
              <a:defRPr sz="750"/>
            </a:lvl7pPr>
            <a:lvl8pPr indent="-228600" lvl="7" marL="3657600" algn="l">
              <a:lnSpc>
                <a:spcPct val="90000"/>
              </a:lnSpc>
              <a:spcBef>
                <a:spcPts val="400"/>
              </a:spcBef>
              <a:spcAft>
                <a:spcPts val="0"/>
              </a:spcAft>
              <a:buSzPts val="750"/>
              <a:buNone/>
              <a:defRPr sz="750"/>
            </a:lvl8pPr>
            <a:lvl9pPr indent="-228600" lvl="8" marL="4114800" algn="l">
              <a:lnSpc>
                <a:spcPct val="90000"/>
              </a:lnSpc>
              <a:spcBef>
                <a:spcPts val="400"/>
              </a:spcBef>
              <a:spcAft>
                <a:spcPts val="400"/>
              </a:spcAft>
              <a:buSzPts val="750"/>
              <a:buNone/>
              <a:defRPr sz="750"/>
            </a:lvl9pPr>
          </a:lstStyle>
          <a:p/>
        </p:txBody>
      </p:sp>
      <p:sp>
        <p:nvSpPr>
          <p:cNvPr id="94" name="Google Shape;94;p41"/>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1"/>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7" name="Google Shape;97;p41"/>
          <p:cNvCxnSpPr/>
          <p:nvPr/>
        </p:nvCxnSpPr>
        <p:spPr>
          <a:xfrm rot="10800000">
            <a:off x="6290132"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42"/>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2"/>
          <p:cNvSpPr txBox="1"/>
          <p:nvPr>
            <p:ph idx="1" type="body"/>
          </p:nvPr>
        </p:nvSpPr>
        <p:spPr>
          <a:xfrm rot="5400000">
            <a:off x="2401444" y="652653"/>
            <a:ext cx="4023360" cy="729005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1" name="Google Shape;101;p42"/>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2"/>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2"/>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43"/>
          <p:cNvSpPr txBox="1"/>
          <p:nvPr>
            <p:ph type="title"/>
          </p:nvPr>
        </p:nvSpPr>
        <p:spPr>
          <a:xfrm rot="5400000">
            <a:off x="4824414" y="2481263"/>
            <a:ext cx="5410200" cy="1971675"/>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3"/>
          <p:cNvSpPr txBox="1"/>
          <p:nvPr>
            <p:ph idx="1" type="body"/>
          </p:nvPr>
        </p:nvSpPr>
        <p:spPr>
          <a:xfrm rot="5400000">
            <a:off x="881064" y="623888"/>
            <a:ext cx="5410200" cy="568642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7" name="Google Shape;107;p43"/>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3"/>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3"/>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10" name="Google Shape;110;p43"/>
          <p:cNvCxnSpPr/>
          <p:nvPr/>
        </p:nvCxnSpPr>
        <p:spPr>
          <a:xfrm rot="10800000">
            <a:off x="7543800" y="173563"/>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4"/>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3"/>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3"/>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33"/>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35"/>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768096" y="2286000"/>
            <a:ext cx="356616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35"/>
          <p:cNvSpPr txBox="1"/>
          <p:nvPr>
            <p:ph idx="2" type="body"/>
          </p:nvPr>
        </p:nvSpPr>
        <p:spPr>
          <a:xfrm>
            <a:off x="4491990" y="2286000"/>
            <a:ext cx="356616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35"/>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7" name="Shape 47"/>
        <p:cNvGrpSpPr/>
        <p:nvPr/>
      </p:nvGrpSpPr>
      <p:grpSpPr>
        <a:xfrm>
          <a:off x="0" y="0"/>
          <a:ext cx="0" cy="0"/>
          <a:chOff x="0" y="0"/>
          <a:chExt cx="0" cy="0"/>
        </a:xfrm>
      </p:grpSpPr>
      <p:sp>
        <p:nvSpPr>
          <p:cNvPr id="48" name="Google Shape;48;p36"/>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7"/>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7"/>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7"/>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7"/>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sp>
        <p:nvSpPr>
          <p:cNvPr id="57" name="Google Shape;57;p31"/>
          <p:cNvSpPr/>
          <p:nvPr/>
        </p:nvSpPr>
        <p:spPr>
          <a:xfrm>
            <a:off x="0" y="0"/>
            <a:ext cx="9144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1"/>
          <p:cNvSpPr/>
          <p:nvPr/>
        </p:nvSpPr>
        <p:spPr>
          <a:xfrm>
            <a:off x="4762" y="0"/>
            <a:ext cx="9139239" cy="4572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1"/>
          <p:cNvSpPr txBox="1"/>
          <p:nvPr>
            <p:ph type="ctrTitle"/>
          </p:nvPr>
        </p:nvSpPr>
        <p:spPr>
          <a:xfrm>
            <a:off x="342900" y="4960137"/>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subTitle"/>
          </p:nvPr>
        </p:nvSpPr>
        <p:spPr>
          <a:xfrm>
            <a:off x="6457950" y="4960137"/>
            <a:ext cx="24003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600"/>
              <a:buNone/>
              <a:defRPr sz="1600"/>
            </a:lvl2pPr>
            <a:lvl3pPr lvl="2" algn="ctr">
              <a:lnSpc>
                <a:spcPct val="90000"/>
              </a:lnSpc>
              <a:spcBef>
                <a:spcPts val="400"/>
              </a:spcBef>
              <a:spcAft>
                <a:spcPts val="0"/>
              </a:spcAft>
              <a:buSzPts val="1600"/>
              <a:buNone/>
              <a:defRPr sz="16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sp>
        <p:nvSpPr>
          <p:cNvPr id="61" name="Google Shape;61;p31"/>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4" name="Google Shape;64;p31"/>
          <p:cNvCxnSpPr/>
          <p:nvPr/>
        </p:nvCxnSpPr>
        <p:spPr>
          <a:xfrm rot="10800000">
            <a:off x="6290132"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5" name="Shape 65"/>
        <p:cNvGrpSpPr/>
        <p:nvPr/>
      </p:nvGrpSpPr>
      <p:grpSpPr>
        <a:xfrm>
          <a:off x="0" y="0"/>
          <a:ext cx="0" cy="0"/>
          <a:chOff x="0" y="0"/>
          <a:chExt cx="0" cy="0"/>
        </a:xfrm>
      </p:grpSpPr>
      <p:sp>
        <p:nvSpPr>
          <p:cNvPr id="66" name="Google Shape;66;p38"/>
          <p:cNvSpPr/>
          <p:nvPr/>
        </p:nvSpPr>
        <p:spPr>
          <a:xfrm>
            <a:off x="0" y="0"/>
            <a:ext cx="9144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8"/>
          <p:cNvSpPr/>
          <p:nvPr/>
        </p:nvSpPr>
        <p:spPr>
          <a:xfrm>
            <a:off x="4762" y="0"/>
            <a:ext cx="9139239" cy="4572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8"/>
          <p:cNvSpPr txBox="1"/>
          <p:nvPr>
            <p:ph type="title"/>
          </p:nvPr>
        </p:nvSpPr>
        <p:spPr>
          <a:xfrm>
            <a:off x="342900" y="4960137"/>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8"/>
          <p:cNvSpPr txBox="1"/>
          <p:nvPr>
            <p:ph idx="1" type="body"/>
          </p:nvPr>
        </p:nvSpPr>
        <p:spPr>
          <a:xfrm>
            <a:off x="6457950" y="4960137"/>
            <a:ext cx="24003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600"/>
              <a:buNone/>
              <a:defRPr sz="1600">
                <a:solidFill>
                  <a:srgbClr val="0C0C0C"/>
                </a:solidFill>
              </a:defRPr>
            </a:lvl1pPr>
            <a:lvl2pPr indent="-228600" lvl="1" marL="914400" algn="l">
              <a:lnSpc>
                <a:spcPct val="90000"/>
              </a:lnSpc>
              <a:spcBef>
                <a:spcPts val="200"/>
              </a:spcBef>
              <a:spcAft>
                <a:spcPts val="0"/>
              </a:spcAft>
              <a:buSzPts val="1600"/>
              <a:buNone/>
              <a:defRPr sz="16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70" name="Google Shape;70;p38"/>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3" name="Google Shape;73;p38"/>
          <p:cNvCxnSpPr/>
          <p:nvPr/>
        </p:nvCxnSpPr>
        <p:spPr>
          <a:xfrm rot="10800000">
            <a:off x="6290132"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39"/>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a:off x="768096" y="2179636"/>
            <a:ext cx="356616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200"/>
              <a:buNone/>
              <a:defRPr b="0" sz="22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7" name="Google Shape;77;p39"/>
          <p:cNvSpPr txBox="1"/>
          <p:nvPr>
            <p:ph idx="2" type="body"/>
          </p:nvPr>
        </p:nvSpPr>
        <p:spPr>
          <a:xfrm>
            <a:off x="768096" y="2967788"/>
            <a:ext cx="356616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39"/>
          <p:cNvSpPr txBox="1"/>
          <p:nvPr>
            <p:ph idx="3" type="body"/>
          </p:nvPr>
        </p:nvSpPr>
        <p:spPr>
          <a:xfrm>
            <a:off x="4491990" y="2179636"/>
            <a:ext cx="356616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200"/>
              <a:buNone/>
              <a:defRPr b="0" sz="22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9" name="Google Shape;79;p39"/>
          <p:cNvSpPr txBox="1"/>
          <p:nvPr>
            <p:ph idx="4" type="body"/>
          </p:nvPr>
        </p:nvSpPr>
        <p:spPr>
          <a:xfrm>
            <a:off x="4491990" y="2967788"/>
            <a:ext cx="356616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39"/>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FEFEFE"/>
              </a:buClr>
              <a:buSzPts val="4400"/>
              <a:buFont typeface="Twentieth Century"/>
              <a:buNone/>
              <a:defRPr b="0" i="0" sz="4400" u="none" cap="none" strike="noStrik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0"/>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200"/>
              </a:spcBef>
              <a:spcAft>
                <a:spcPts val="0"/>
              </a:spcAft>
              <a:buClr>
                <a:schemeClr val="accent1"/>
              </a:buClr>
              <a:buSzPts val="2000"/>
              <a:buFont typeface="Twentieth Century"/>
              <a:buChar char=" "/>
              <a:defRPr b="0" i="0" sz="2000" u="none" cap="none" strike="noStrike">
                <a:solidFill>
                  <a:schemeClr val="lt1"/>
                </a:solidFill>
                <a:latin typeface="Twentieth Century"/>
                <a:ea typeface="Twentieth Century"/>
                <a:cs typeface="Twentieth Century"/>
                <a:sym typeface="Twentieth Century"/>
              </a:defRPr>
            </a:lvl1pPr>
            <a:lvl2pPr indent="-330200" lvl="1" marL="914400" marR="0" rtl="0" algn="l">
              <a:lnSpc>
                <a:spcPct val="90000"/>
              </a:lnSpc>
              <a:spcBef>
                <a:spcPts val="200"/>
              </a:spcBef>
              <a:spcAft>
                <a:spcPts val="0"/>
              </a:spcAft>
              <a:buClr>
                <a:schemeClr val="accent1"/>
              </a:buClr>
              <a:buSzPts val="1600"/>
              <a:buFont typeface="Noto Sans Symbols"/>
              <a:buChar char="🢝"/>
              <a:defRPr b="0" i="0" sz="1600" u="none" cap="none" strike="noStrike">
                <a:solidFill>
                  <a:schemeClr val="lt1"/>
                </a:solidFill>
                <a:latin typeface="Twentieth Century"/>
                <a:ea typeface="Twentieth Century"/>
                <a:cs typeface="Twentieth Century"/>
                <a:sym typeface="Twentieth Century"/>
              </a:defRPr>
            </a:lvl2pPr>
            <a:lvl3pPr indent="-304800" lvl="2" marL="1371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lt1"/>
                </a:solidFill>
                <a:latin typeface="Twentieth Century"/>
                <a:ea typeface="Twentieth Century"/>
                <a:cs typeface="Twentieth Century"/>
                <a:sym typeface="Twentieth Century"/>
              </a:defRPr>
            </a:lvl3pPr>
            <a:lvl4pPr indent="-304800" lvl="3" marL="18288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lt1"/>
                </a:solidFill>
                <a:latin typeface="Twentieth Century"/>
                <a:ea typeface="Twentieth Century"/>
                <a:cs typeface="Twentieth Century"/>
                <a:sym typeface="Twentieth Century"/>
              </a:defRPr>
            </a:lvl4pPr>
            <a:lvl5pPr indent="-304800" lvl="4" marL="22860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lt1"/>
                </a:solidFill>
                <a:latin typeface="Twentieth Century"/>
                <a:ea typeface="Twentieth Century"/>
                <a:cs typeface="Twentieth Century"/>
                <a:sym typeface="Twentieth Century"/>
              </a:defRPr>
            </a:lvl5pPr>
            <a:lvl6pPr indent="-304800" lvl="5" marL="27432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lt1"/>
                </a:solidFill>
                <a:latin typeface="Twentieth Century"/>
                <a:ea typeface="Twentieth Century"/>
                <a:cs typeface="Twentieth Century"/>
                <a:sym typeface="Twentieth Century"/>
              </a:defRPr>
            </a:lvl6pPr>
            <a:lvl7pPr indent="-304800" lvl="6" marL="32004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lt1"/>
                </a:solidFill>
                <a:latin typeface="Twentieth Century"/>
                <a:ea typeface="Twentieth Century"/>
                <a:cs typeface="Twentieth Century"/>
                <a:sym typeface="Twentieth Century"/>
              </a:defRPr>
            </a:lvl7pPr>
            <a:lvl8pPr indent="-304800" lvl="7" marL="3657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lt1"/>
                </a:solidFill>
                <a:latin typeface="Twentieth Century"/>
                <a:ea typeface="Twentieth Century"/>
                <a:cs typeface="Twentieth Century"/>
                <a:sym typeface="Twentieth Century"/>
              </a:defRPr>
            </a:lvl8pPr>
            <a:lvl9pPr indent="-304800" lvl="8" marL="4114800" marR="0" rtl="0" algn="l">
              <a:lnSpc>
                <a:spcPct val="90000"/>
              </a:lnSpc>
              <a:spcBef>
                <a:spcPts val="400"/>
              </a:spcBef>
              <a:spcAft>
                <a:spcPts val="400"/>
              </a:spcAft>
              <a:buClr>
                <a:schemeClr val="accent1"/>
              </a:buClr>
              <a:buSzPts val="1200"/>
              <a:buFont typeface="Noto Sans Symbols"/>
              <a:buChar char="🢝"/>
              <a:defRPr b="0" i="0" sz="1200" u="none" cap="none" strike="noStrike">
                <a:solidFill>
                  <a:schemeClr val="lt1"/>
                </a:solidFill>
                <a:latin typeface="Twentieth Century"/>
                <a:ea typeface="Twentieth Century"/>
                <a:cs typeface="Twentieth Century"/>
                <a:sym typeface="Twentieth Century"/>
              </a:defRPr>
            </a:lvl9pPr>
          </a:lstStyle>
          <a:p/>
        </p:txBody>
      </p:sp>
      <p:sp>
        <p:nvSpPr>
          <p:cNvPr id="8" name="Google Shape;8;p30"/>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 name="Google Shape;9;p30"/>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30"/>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FEFEFE"/>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30"/>
          <p:cNvCxnSpPr/>
          <p:nvPr/>
        </p:nvCxnSpPr>
        <p:spPr>
          <a:xfrm rot="10800000">
            <a:off x="5715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29"/>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4400"/>
              <a:buFont typeface="Twentieth Century"/>
              <a:buNone/>
              <a:defRPr b="0" i="0" sz="44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29"/>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200"/>
              </a:spcBef>
              <a:spcAft>
                <a:spcPts val="0"/>
              </a:spcAft>
              <a:buClr>
                <a:schemeClr val="accent1"/>
              </a:buClr>
              <a:buSzPts val="2000"/>
              <a:buFont typeface="Twentieth Century"/>
              <a:buChar char=" "/>
              <a:defRPr b="0" i="0" sz="2000" u="none" cap="none" strike="noStrike">
                <a:solidFill>
                  <a:schemeClr val="dk1"/>
                </a:solidFill>
                <a:latin typeface="Twentieth Century"/>
                <a:ea typeface="Twentieth Century"/>
                <a:cs typeface="Twentieth Century"/>
                <a:sym typeface="Twentieth Century"/>
              </a:defRPr>
            </a:lvl1pPr>
            <a:lvl2pPr indent="-330200" lvl="1" marL="914400" marR="0" rtl="0" algn="l">
              <a:lnSpc>
                <a:spcPct val="90000"/>
              </a:lnSpc>
              <a:spcBef>
                <a:spcPts val="200"/>
              </a:spcBef>
              <a:spcAft>
                <a:spcPts val="0"/>
              </a:spcAft>
              <a:buClr>
                <a:schemeClr val="accent1"/>
              </a:buClr>
              <a:buSzPts val="1600"/>
              <a:buFont typeface="Noto Sans Symbols"/>
              <a:buChar char="🢝"/>
              <a:defRPr b="0" i="0" sz="1600" u="none" cap="none" strike="noStrike">
                <a:solidFill>
                  <a:schemeClr val="dk1"/>
                </a:solidFill>
                <a:latin typeface="Twentieth Century"/>
                <a:ea typeface="Twentieth Century"/>
                <a:cs typeface="Twentieth Century"/>
                <a:sym typeface="Twentieth Century"/>
              </a:defRPr>
            </a:lvl2pPr>
            <a:lvl3pPr indent="-304800" lvl="2" marL="1371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3pPr>
            <a:lvl4pPr indent="-304800" lvl="3" marL="18288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4pPr>
            <a:lvl5pPr indent="-304800" lvl="4" marL="22860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5pPr>
            <a:lvl6pPr indent="-304800" lvl="5" marL="27432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6pPr>
            <a:lvl7pPr indent="-304800" lvl="6" marL="32004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7pPr>
            <a:lvl8pPr indent="-304800" lvl="7" marL="3657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8pPr>
            <a:lvl9pPr indent="-304800" lvl="8" marL="4114800" marR="0" rtl="0" algn="l">
              <a:lnSpc>
                <a:spcPct val="90000"/>
              </a:lnSpc>
              <a:spcBef>
                <a:spcPts val="400"/>
              </a:spcBef>
              <a:spcAft>
                <a:spcPts val="40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29"/>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1" name="Google Shape;31;p29"/>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2" name="Google Shape;32;p29"/>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33" name="Google Shape;33;p29"/>
          <p:cNvCxnSpPr/>
          <p:nvPr/>
        </p:nvCxnSpPr>
        <p:spPr>
          <a:xfrm rot="10800000">
            <a:off x="5715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jpg"/><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hyperlink" Target="https://github.com/DinpuiaHmar/Marketing-Campaign-Analysis" TargetMode="External"/><Relationship Id="rId5"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30b5426d63f_0_69"/>
          <p:cNvPicPr preferRelativeResize="0"/>
          <p:nvPr/>
        </p:nvPicPr>
        <p:blipFill>
          <a:blip r:embed="rId3">
            <a:alphaModFix amt="70000"/>
          </a:blip>
          <a:stretch>
            <a:fillRect/>
          </a:stretch>
        </p:blipFill>
        <p:spPr>
          <a:xfrm>
            <a:off x="0" y="0"/>
            <a:ext cx="9144000" cy="6857999"/>
          </a:xfrm>
          <a:prstGeom prst="rect">
            <a:avLst/>
          </a:prstGeom>
          <a:noFill/>
          <a:ln>
            <a:noFill/>
          </a:ln>
          <a:effectLst>
            <a:outerShdw blurRad="57150" rotWithShape="0" algn="bl" dir="5400000" dist="19050">
              <a:srgbClr val="000000">
                <a:alpha val="80000"/>
              </a:srgbClr>
            </a:outerShdw>
            <a:reflection blurRad="0" dir="5400000" dist="38100" endA="0" endPos="30000" fadeDir="5400012" kx="0" rotWithShape="0" algn="bl" stA="0" stPos="0" sy="-100000" ky="0"/>
          </a:effectLst>
        </p:spPr>
      </p:pic>
      <p:sp>
        <p:nvSpPr>
          <p:cNvPr id="116" name="Google Shape;116;g30b5426d63f_0_69"/>
          <p:cNvSpPr/>
          <p:nvPr/>
        </p:nvSpPr>
        <p:spPr>
          <a:xfrm>
            <a:off x="493250" y="459250"/>
            <a:ext cx="8147400" cy="5697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3600">
                <a:solidFill>
                  <a:schemeClr val="lt1"/>
                </a:solidFill>
                <a:latin typeface="Roboto Serif ExtraBold"/>
                <a:ea typeface="Roboto Serif ExtraBold"/>
                <a:cs typeface="Roboto Serif ExtraBold"/>
                <a:sym typeface="Roboto Serif ExtraBold"/>
              </a:rPr>
              <a:t>Marketing Campaign Analysis</a:t>
            </a:r>
            <a:endParaRPr i="1" sz="3600">
              <a:solidFill>
                <a:schemeClr val="lt1"/>
              </a:solidFill>
              <a:latin typeface="Roboto Serif ExtraBold"/>
              <a:ea typeface="Roboto Serif ExtraBold"/>
              <a:cs typeface="Roboto Serif ExtraBold"/>
              <a:sym typeface="Roboto Serif ExtraBold"/>
            </a:endParaRPr>
          </a:p>
          <a:p>
            <a:pPr indent="0" lvl="0" marL="0" rtl="0" algn="ctr">
              <a:spcBef>
                <a:spcPts val="0"/>
              </a:spcBef>
              <a:spcAft>
                <a:spcPts val="0"/>
              </a:spcAft>
              <a:buNone/>
            </a:pPr>
            <a:r>
              <a:t/>
            </a:r>
            <a:endParaRPr sz="3600">
              <a:solidFill>
                <a:schemeClr val="lt1"/>
              </a:solidFill>
              <a:latin typeface="Roboto Serif ExtraBold"/>
              <a:ea typeface="Roboto Serif ExtraBold"/>
              <a:cs typeface="Roboto Serif ExtraBold"/>
              <a:sym typeface="Roboto Serif ExtraBold"/>
            </a:endParaRPr>
          </a:p>
          <a:p>
            <a:pPr indent="0" lvl="0" marL="0" rtl="0" algn="ctr">
              <a:spcBef>
                <a:spcPts val="0"/>
              </a:spcBef>
              <a:spcAft>
                <a:spcPts val="0"/>
              </a:spcAft>
              <a:buNone/>
            </a:pPr>
            <a:r>
              <a:rPr lang="en-US" sz="3600">
                <a:solidFill>
                  <a:schemeClr val="lt1"/>
                </a:solidFill>
                <a:latin typeface="Roboto Serif ExtraBold"/>
                <a:ea typeface="Roboto Serif ExtraBold"/>
                <a:cs typeface="Roboto Serif ExtraBold"/>
                <a:sym typeface="Roboto Serif ExtraBold"/>
              </a:rPr>
              <a:t>ENT 2017: AI and Data Analytics</a:t>
            </a:r>
            <a:endParaRPr sz="3600">
              <a:solidFill>
                <a:schemeClr val="lt1"/>
              </a:solidFill>
              <a:latin typeface="Roboto Serif ExtraBold"/>
              <a:ea typeface="Roboto Serif ExtraBold"/>
              <a:cs typeface="Roboto Serif ExtraBold"/>
              <a:sym typeface="Roboto Serif ExtraBold"/>
            </a:endParaRPr>
          </a:p>
          <a:p>
            <a:pPr indent="0" lvl="0" marL="0" rtl="0" algn="ctr">
              <a:spcBef>
                <a:spcPts val="0"/>
              </a:spcBef>
              <a:spcAft>
                <a:spcPts val="0"/>
              </a:spcAft>
              <a:buNone/>
            </a:pPr>
            <a:r>
              <a:t/>
            </a:r>
            <a:endParaRPr sz="3600">
              <a:solidFill>
                <a:schemeClr val="lt1"/>
              </a:solidFill>
              <a:latin typeface="Roboto Serif ExtraBold"/>
              <a:ea typeface="Roboto Serif ExtraBold"/>
              <a:cs typeface="Roboto Serif ExtraBold"/>
              <a:sym typeface="Roboto Serif ExtraBold"/>
            </a:endParaRPr>
          </a:p>
          <a:p>
            <a:pPr indent="0" lvl="0" marL="0" rtl="0" algn="ctr">
              <a:spcBef>
                <a:spcPts val="0"/>
              </a:spcBef>
              <a:spcAft>
                <a:spcPts val="0"/>
              </a:spcAft>
              <a:buNone/>
            </a:pPr>
            <a:r>
              <a:t/>
            </a:r>
            <a:endParaRPr sz="3600">
              <a:solidFill>
                <a:schemeClr val="lt1"/>
              </a:solidFill>
              <a:latin typeface="Roboto Serif ExtraBold"/>
              <a:ea typeface="Roboto Serif ExtraBold"/>
              <a:cs typeface="Roboto Serif ExtraBold"/>
              <a:sym typeface="Roboto Serif ExtraBold"/>
            </a:endParaRPr>
          </a:p>
          <a:p>
            <a:pPr indent="0" lvl="0" marL="0" rtl="0" algn="l">
              <a:spcBef>
                <a:spcPts val="0"/>
              </a:spcBef>
              <a:spcAft>
                <a:spcPts val="0"/>
              </a:spcAft>
              <a:buNone/>
            </a:pPr>
            <a:r>
              <a:t/>
            </a:r>
            <a:endParaRPr sz="3600">
              <a:solidFill>
                <a:schemeClr val="lt1"/>
              </a:solidFill>
              <a:latin typeface="Roboto Serif ExtraBold"/>
              <a:ea typeface="Roboto Serif ExtraBold"/>
              <a:cs typeface="Roboto Serif ExtraBold"/>
              <a:sym typeface="Roboto Serif ExtraBold"/>
            </a:endParaRPr>
          </a:p>
          <a:p>
            <a:pPr indent="0" lvl="0" marL="0" rtl="0" algn="l">
              <a:spcBef>
                <a:spcPts val="0"/>
              </a:spcBef>
              <a:spcAft>
                <a:spcPts val="0"/>
              </a:spcAft>
              <a:buNone/>
            </a:pPr>
            <a:r>
              <a:rPr lang="en-US" sz="3000">
                <a:solidFill>
                  <a:schemeClr val="lt1"/>
                </a:solidFill>
                <a:latin typeface="Roboto Serif ExtraBold"/>
                <a:ea typeface="Roboto Serif ExtraBold"/>
                <a:cs typeface="Roboto Serif ExtraBold"/>
                <a:sym typeface="Roboto Serif ExtraBold"/>
              </a:rPr>
              <a:t>Group 8: </a:t>
            </a:r>
            <a:endParaRPr sz="3000">
              <a:solidFill>
                <a:schemeClr val="lt1"/>
              </a:solidFill>
              <a:latin typeface="Roboto Serif ExtraBold"/>
              <a:ea typeface="Roboto Serif ExtraBold"/>
              <a:cs typeface="Roboto Serif ExtraBold"/>
              <a:sym typeface="Roboto Serif ExtraBold"/>
            </a:endParaRPr>
          </a:p>
          <a:p>
            <a:pPr indent="0" lvl="0" marL="0" rtl="0" algn="l">
              <a:spcBef>
                <a:spcPts val="0"/>
              </a:spcBef>
              <a:spcAft>
                <a:spcPts val="0"/>
              </a:spcAft>
              <a:buNone/>
            </a:pPr>
            <a:r>
              <a:rPr lang="en-US" sz="3000">
                <a:solidFill>
                  <a:schemeClr val="lt1"/>
                </a:solidFill>
                <a:latin typeface="Roboto Serif ExtraBold"/>
                <a:ea typeface="Roboto Serif ExtraBold"/>
                <a:cs typeface="Roboto Serif ExtraBold"/>
                <a:sym typeface="Roboto Serif ExtraBold"/>
              </a:rPr>
              <a:t>Adarsh Tiwari, Isha, Kushal Shahi, Laldinpuia Hmar, Shruti</a:t>
            </a:r>
            <a:endParaRPr sz="3000">
              <a:solidFill>
                <a:schemeClr val="lt1"/>
              </a:solidFill>
              <a:latin typeface="Roboto Serif ExtraBold"/>
              <a:ea typeface="Roboto Serif ExtraBold"/>
              <a:cs typeface="Roboto Serif ExtraBold"/>
              <a:sym typeface="Roboto Serif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190" name="Shape 190"/>
        <p:cNvGrpSpPr/>
        <p:nvPr/>
      </p:nvGrpSpPr>
      <p:grpSpPr>
        <a:xfrm>
          <a:off x="0" y="0"/>
          <a:ext cx="0" cy="0"/>
          <a:chOff x="0" y="0"/>
          <a:chExt cx="0" cy="0"/>
        </a:xfrm>
      </p:grpSpPr>
      <p:grpSp>
        <p:nvGrpSpPr>
          <p:cNvPr id="191" name="Google Shape;191;p10"/>
          <p:cNvGrpSpPr/>
          <p:nvPr/>
        </p:nvGrpSpPr>
        <p:grpSpPr>
          <a:xfrm>
            <a:off x="482600" y="1174431"/>
            <a:ext cx="8178799" cy="4509133"/>
            <a:chOff x="0" y="2287856"/>
            <a:chExt cx="7289800" cy="4019012"/>
          </a:xfrm>
        </p:grpSpPr>
        <p:sp>
          <p:nvSpPr>
            <p:cNvPr id="192" name="Google Shape;192;p10"/>
            <p:cNvSpPr/>
            <p:nvPr/>
          </p:nvSpPr>
          <p:spPr>
            <a:xfrm>
              <a:off x="1457959" y="2287856"/>
              <a:ext cx="5831840" cy="961486"/>
            </a:xfrm>
            <a:custGeom>
              <a:rect b="b" l="l" r="r" t="t"/>
              <a:pathLst>
                <a:path extrusionOk="0" h="961486" w="5831840">
                  <a:moveTo>
                    <a:pt x="0" y="0"/>
                  </a:moveTo>
                  <a:lnTo>
                    <a:pt x="5831840" y="0"/>
                  </a:lnTo>
                  <a:lnTo>
                    <a:pt x="5831840" y="961486"/>
                  </a:lnTo>
                  <a:lnTo>
                    <a:pt x="0" y="961486"/>
                  </a:lnTo>
                  <a:lnTo>
                    <a:pt x="0" y="0"/>
                  </a:lnTo>
                  <a:close/>
                </a:path>
              </a:pathLst>
            </a:custGeom>
            <a:solidFill>
              <a:srgbClr val="76A5AF"/>
            </a:solidFill>
            <a:ln cap="flat" cmpd="sng" w="15875">
              <a:solidFill>
                <a:srgbClr val="CBD8EA">
                  <a:alpha val="89803"/>
                </a:srgbClr>
              </a:solidFill>
              <a:prstDash val="solid"/>
              <a:round/>
              <a:headEnd len="sm" w="sm" type="none"/>
              <a:tailEnd len="sm" w="sm" type="none"/>
            </a:ln>
          </p:spPr>
          <p:txBody>
            <a:bodyPr anchorCtr="0" anchor="ctr" bIns="244200" lIns="113150" spcFirstLastPara="1" rIns="113150" wrap="square" tIns="244200">
              <a:noAutofit/>
            </a:bodyPr>
            <a:lstStyle/>
            <a:p>
              <a:pPr indent="0" lvl="0" marL="0" marR="0" rtl="0" algn="l">
                <a:lnSpc>
                  <a:spcPct val="90000"/>
                </a:lnSpc>
                <a:spcBef>
                  <a:spcPts val="0"/>
                </a:spcBef>
                <a:spcAft>
                  <a:spcPts val="0"/>
                </a:spcAft>
                <a:buNone/>
              </a:pPr>
              <a:r>
                <a:rPr lang="en-US" sz="1432">
                  <a:solidFill>
                    <a:schemeClr val="lt1"/>
                  </a:solidFill>
                  <a:latin typeface="Roboto Serif"/>
                  <a:ea typeface="Roboto Serif"/>
                  <a:cs typeface="Roboto Serif"/>
                  <a:sym typeface="Roboto Serif"/>
                </a:rPr>
                <a:t>Young Adults (18-24)</a:t>
              </a:r>
              <a:br>
                <a:rPr lang="en-US" sz="1432">
                  <a:solidFill>
                    <a:schemeClr val="lt1"/>
                  </a:solidFill>
                  <a:latin typeface="Roboto Serif"/>
                  <a:ea typeface="Roboto Serif"/>
                  <a:cs typeface="Roboto Serif"/>
                  <a:sym typeface="Roboto Serif"/>
                </a:rPr>
              </a:br>
              <a:r>
                <a:rPr lang="en-US" sz="1432">
                  <a:solidFill>
                    <a:schemeClr val="lt1"/>
                  </a:solidFill>
                  <a:latin typeface="Roboto Serif"/>
                  <a:ea typeface="Roboto Serif"/>
                  <a:cs typeface="Roboto Serif"/>
                  <a:sym typeface="Roboto Serif"/>
                </a:rPr>
                <a:t>Highest Buyers (324): Most receptive to purchasing.</a:t>
              </a:r>
              <a:br>
                <a:rPr lang="en-US" sz="1432">
                  <a:solidFill>
                    <a:schemeClr val="lt1"/>
                  </a:solidFill>
                  <a:latin typeface="Roboto Serif"/>
                  <a:ea typeface="Roboto Serif"/>
                  <a:cs typeface="Roboto Serif"/>
                  <a:sym typeface="Roboto Serif"/>
                </a:rPr>
              </a:br>
              <a:r>
                <a:rPr lang="en-US" sz="1432">
                  <a:solidFill>
                    <a:schemeClr val="lt1"/>
                  </a:solidFill>
                  <a:latin typeface="Roboto Serif"/>
                  <a:ea typeface="Roboto Serif"/>
                  <a:cs typeface="Roboto Serif"/>
                  <a:sym typeface="Roboto Serif"/>
                </a:rPr>
                <a:t>Action: Prioritize campaigns targeting this group with relevant offers and digital engagement.</a:t>
              </a:r>
              <a:endParaRPr sz="1300" u="none">
                <a:solidFill>
                  <a:schemeClr val="lt1"/>
                </a:solidFill>
                <a:latin typeface="Roboto Serif"/>
                <a:ea typeface="Roboto Serif"/>
                <a:cs typeface="Roboto Serif"/>
                <a:sym typeface="Roboto Serif"/>
              </a:endParaRPr>
            </a:p>
          </p:txBody>
        </p:sp>
        <p:sp>
          <p:nvSpPr>
            <p:cNvPr id="193" name="Google Shape;193;p10"/>
            <p:cNvSpPr/>
            <p:nvPr/>
          </p:nvSpPr>
          <p:spPr>
            <a:xfrm>
              <a:off x="0" y="2287856"/>
              <a:ext cx="1457960" cy="961486"/>
            </a:xfrm>
            <a:custGeom>
              <a:rect b="b" l="l" r="r" t="t"/>
              <a:pathLst>
                <a:path extrusionOk="0" h="961486" w="1457960">
                  <a:moveTo>
                    <a:pt x="0" y="0"/>
                  </a:moveTo>
                  <a:lnTo>
                    <a:pt x="1457960" y="0"/>
                  </a:lnTo>
                  <a:lnTo>
                    <a:pt x="1457960" y="961486"/>
                  </a:lnTo>
                  <a:lnTo>
                    <a:pt x="0" y="961486"/>
                  </a:lnTo>
                  <a:lnTo>
                    <a:pt x="0" y="0"/>
                  </a:lnTo>
                  <a:close/>
                </a:path>
              </a:pathLst>
            </a:custGeom>
            <a:solidFill>
              <a:srgbClr val="0C343D"/>
            </a:solidFill>
            <a:ln cap="flat" cmpd="sng" w="15875">
              <a:solidFill>
                <a:srgbClr val="2383C6"/>
              </a:solidFill>
              <a:prstDash val="solid"/>
              <a:round/>
              <a:headEnd len="sm" w="sm" type="none"/>
              <a:tailEnd len="sm" w="sm" type="none"/>
            </a:ln>
          </p:spPr>
          <p:txBody>
            <a:bodyPr anchorCtr="0" anchor="ctr" bIns="94950" lIns="77150" spcFirstLastPara="1" rIns="77150" wrap="square" tIns="94950">
              <a:noAutofit/>
            </a:bodyPr>
            <a:lstStyle/>
            <a:p>
              <a:pPr indent="0" lvl="0" marL="0" marR="0" rtl="0" algn="ctr">
                <a:lnSpc>
                  <a:spcPct val="90000"/>
                </a:lnSpc>
                <a:spcBef>
                  <a:spcPts val="0"/>
                </a:spcBef>
                <a:spcAft>
                  <a:spcPts val="0"/>
                </a:spcAft>
                <a:buNone/>
              </a:pPr>
              <a:r>
                <a:rPr lang="en-US" sz="2268">
                  <a:solidFill>
                    <a:schemeClr val="lt1"/>
                  </a:solidFill>
                  <a:latin typeface="Roboto Serif"/>
                  <a:ea typeface="Roboto Serif"/>
                  <a:cs typeface="Roboto Serif"/>
                  <a:sym typeface="Roboto Serif"/>
                </a:rPr>
                <a:t>Prioritize</a:t>
              </a:r>
              <a:endParaRPr sz="2100">
                <a:solidFill>
                  <a:schemeClr val="lt1"/>
                </a:solidFill>
                <a:latin typeface="Roboto Serif"/>
                <a:ea typeface="Roboto Serif"/>
                <a:cs typeface="Roboto Serif"/>
                <a:sym typeface="Roboto Serif"/>
              </a:endParaRPr>
            </a:p>
          </p:txBody>
        </p:sp>
        <p:sp>
          <p:nvSpPr>
            <p:cNvPr id="194" name="Google Shape;194;p10"/>
            <p:cNvSpPr/>
            <p:nvPr/>
          </p:nvSpPr>
          <p:spPr>
            <a:xfrm>
              <a:off x="1457960" y="3307031"/>
              <a:ext cx="5831840" cy="961486"/>
            </a:xfrm>
            <a:custGeom>
              <a:rect b="b" l="l" r="r" t="t"/>
              <a:pathLst>
                <a:path extrusionOk="0" h="961486" w="5831840">
                  <a:moveTo>
                    <a:pt x="0" y="0"/>
                  </a:moveTo>
                  <a:lnTo>
                    <a:pt x="5831840" y="0"/>
                  </a:lnTo>
                  <a:lnTo>
                    <a:pt x="5831840" y="961486"/>
                  </a:lnTo>
                  <a:lnTo>
                    <a:pt x="0" y="961486"/>
                  </a:lnTo>
                  <a:lnTo>
                    <a:pt x="0" y="0"/>
                  </a:lnTo>
                  <a:close/>
                </a:path>
              </a:pathLst>
            </a:custGeom>
            <a:solidFill>
              <a:srgbClr val="45818E"/>
            </a:solidFill>
            <a:ln cap="flat" cmpd="sng" w="15875">
              <a:solidFill>
                <a:srgbClr val="CADDEB">
                  <a:alpha val="89803"/>
                </a:srgbClr>
              </a:solidFill>
              <a:prstDash val="solid"/>
              <a:round/>
              <a:headEnd len="sm" w="sm" type="none"/>
              <a:tailEnd len="sm" w="sm" type="none"/>
            </a:ln>
          </p:spPr>
          <p:txBody>
            <a:bodyPr anchorCtr="0" anchor="ctr" bIns="244200" lIns="113150" spcFirstLastPara="1" rIns="113150" wrap="square" tIns="244200">
              <a:noAutofit/>
            </a:bodyPr>
            <a:lstStyle/>
            <a:p>
              <a:pPr indent="0" lvl="0" marL="0" marR="0" rtl="0" algn="l">
                <a:lnSpc>
                  <a:spcPct val="90000"/>
                </a:lnSpc>
                <a:spcBef>
                  <a:spcPts val="0"/>
                </a:spcBef>
                <a:spcAft>
                  <a:spcPts val="0"/>
                </a:spcAft>
                <a:buNone/>
              </a:pPr>
              <a:r>
                <a:rPr lang="en-US" sz="1432">
                  <a:solidFill>
                    <a:schemeClr val="lt1"/>
                  </a:solidFill>
                  <a:latin typeface="Roboto Serif"/>
                  <a:ea typeface="Roboto Serif"/>
                  <a:cs typeface="Roboto Serif"/>
                  <a:sym typeface="Roboto Serif"/>
                </a:rPr>
                <a:t>Older Adults (50-54)</a:t>
              </a:r>
              <a:br>
                <a:rPr lang="en-US" sz="1432">
                  <a:solidFill>
                    <a:schemeClr val="lt1"/>
                  </a:solidFill>
                  <a:latin typeface="Roboto Serif"/>
                  <a:ea typeface="Roboto Serif"/>
                  <a:cs typeface="Roboto Serif"/>
                  <a:sym typeface="Roboto Serif"/>
                </a:rPr>
              </a:br>
              <a:r>
                <a:rPr lang="en-US" sz="1432">
                  <a:solidFill>
                    <a:schemeClr val="lt1"/>
                  </a:solidFill>
                  <a:latin typeface="Roboto Serif"/>
                  <a:ea typeface="Roboto Serif"/>
                  <a:cs typeface="Roboto Serif"/>
                  <a:sym typeface="Roboto Serif"/>
                </a:rPr>
                <a:t>Highest Non-Buyers (283): Least likely to purchase.</a:t>
              </a:r>
              <a:br>
                <a:rPr lang="en-US" sz="1432">
                  <a:solidFill>
                    <a:schemeClr val="lt1"/>
                  </a:solidFill>
                  <a:latin typeface="Roboto Serif"/>
                  <a:ea typeface="Roboto Serif"/>
                  <a:cs typeface="Roboto Serif"/>
                  <a:sym typeface="Roboto Serif"/>
                </a:rPr>
              </a:br>
              <a:r>
                <a:rPr lang="en-US" sz="1432">
                  <a:solidFill>
                    <a:schemeClr val="lt1"/>
                  </a:solidFill>
                  <a:latin typeface="Roboto Serif"/>
                  <a:ea typeface="Roboto Serif"/>
                  <a:cs typeface="Roboto Serif"/>
                  <a:sym typeface="Roboto Serif"/>
                </a:rPr>
                <a:t>Action: Address their concerns or shift resources to more responsive demographics.</a:t>
              </a:r>
              <a:endParaRPr sz="1300">
                <a:solidFill>
                  <a:schemeClr val="lt1"/>
                </a:solidFill>
                <a:latin typeface="Roboto Serif"/>
                <a:ea typeface="Roboto Serif"/>
                <a:cs typeface="Roboto Serif"/>
                <a:sym typeface="Roboto Serif"/>
              </a:endParaRPr>
            </a:p>
          </p:txBody>
        </p:sp>
        <p:sp>
          <p:nvSpPr>
            <p:cNvPr id="195" name="Google Shape;195;p10"/>
            <p:cNvSpPr/>
            <p:nvPr/>
          </p:nvSpPr>
          <p:spPr>
            <a:xfrm>
              <a:off x="0" y="3307031"/>
              <a:ext cx="1457960" cy="961486"/>
            </a:xfrm>
            <a:custGeom>
              <a:rect b="b" l="l" r="r" t="t"/>
              <a:pathLst>
                <a:path extrusionOk="0" h="961486" w="1457960">
                  <a:moveTo>
                    <a:pt x="0" y="0"/>
                  </a:moveTo>
                  <a:lnTo>
                    <a:pt x="1457960" y="0"/>
                  </a:lnTo>
                  <a:lnTo>
                    <a:pt x="1457960" y="961486"/>
                  </a:lnTo>
                  <a:lnTo>
                    <a:pt x="0" y="961486"/>
                  </a:lnTo>
                  <a:lnTo>
                    <a:pt x="0" y="0"/>
                  </a:lnTo>
                  <a:close/>
                </a:path>
              </a:pathLst>
            </a:custGeom>
            <a:solidFill>
              <a:srgbClr val="134F5C"/>
            </a:solidFill>
            <a:ln cap="flat" cmpd="sng" w="15875">
              <a:solidFill>
                <a:srgbClr val="2499CB"/>
              </a:solidFill>
              <a:prstDash val="solid"/>
              <a:round/>
              <a:headEnd len="sm" w="sm" type="none"/>
              <a:tailEnd len="sm" w="sm" type="none"/>
            </a:ln>
          </p:spPr>
          <p:txBody>
            <a:bodyPr anchorCtr="0" anchor="ctr" bIns="94950" lIns="77150" spcFirstLastPara="1" rIns="77150" wrap="square" tIns="94950">
              <a:noAutofit/>
            </a:bodyPr>
            <a:lstStyle/>
            <a:p>
              <a:pPr indent="0" lvl="0" marL="0" marR="0" rtl="0" algn="ctr">
                <a:lnSpc>
                  <a:spcPct val="90000"/>
                </a:lnSpc>
                <a:spcBef>
                  <a:spcPts val="0"/>
                </a:spcBef>
                <a:spcAft>
                  <a:spcPts val="0"/>
                </a:spcAft>
                <a:buNone/>
              </a:pPr>
              <a:r>
                <a:rPr lang="en-US" sz="2268">
                  <a:solidFill>
                    <a:schemeClr val="lt1"/>
                  </a:solidFill>
                  <a:latin typeface="Roboto Serif"/>
                  <a:ea typeface="Roboto Serif"/>
                  <a:cs typeface="Roboto Serif"/>
                  <a:sym typeface="Roboto Serif"/>
                </a:rPr>
                <a:t>Address</a:t>
              </a:r>
              <a:endParaRPr sz="2100">
                <a:solidFill>
                  <a:schemeClr val="lt1"/>
                </a:solidFill>
                <a:latin typeface="Roboto Serif"/>
                <a:ea typeface="Roboto Serif"/>
                <a:cs typeface="Roboto Serif"/>
                <a:sym typeface="Roboto Serif"/>
              </a:endParaRPr>
            </a:p>
          </p:txBody>
        </p:sp>
        <p:sp>
          <p:nvSpPr>
            <p:cNvPr id="196" name="Google Shape;196;p10"/>
            <p:cNvSpPr/>
            <p:nvPr/>
          </p:nvSpPr>
          <p:spPr>
            <a:xfrm>
              <a:off x="1457960" y="4326207"/>
              <a:ext cx="5831840" cy="961486"/>
            </a:xfrm>
            <a:custGeom>
              <a:rect b="b" l="l" r="r" t="t"/>
              <a:pathLst>
                <a:path extrusionOk="0" h="961486" w="5831840">
                  <a:moveTo>
                    <a:pt x="0" y="0"/>
                  </a:moveTo>
                  <a:lnTo>
                    <a:pt x="5831840" y="0"/>
                  </a:lnTo>
                  <a:lnTo>
                    <a:pt x="5831840" y="961486"/>
                  </a:lnTo>
                  <a:lnTo>
                    <a:pt x="0" y="961486"/>
                  </a:lnTo>
                  <a:lnTo>
                    <a:pt x="0" y="0"/>
                  </a:lnTo>
                  <a:close/>
                </a:path>
              </a:pathLst>
            </a:custGeom>
            <a:solidFill>
              <a:srgbClr val="134F5C"/>
            </a:solidFill>
            <a:ln cap="flat" cmpd="sng" w="15875">
              <a:solidFill>
                <a:srgbClr val="CAE4EC">
                  <a:alpha val="89803"/>
                </a:srgbClr>
              </a:solidFill>
              <a:prstDash val="solid"/>
              <a:round/>
              <a:headEnd len="sm" w="sm" type="none"/>
              <a:tailEnd len="sm" w="sm" type="none"/>
            </a:ln>
          </p:spPr>
          <p:txBody>
            <a:bodyPr anchorCtr="0" anchor="ctr" bIns="244200" lIns="113150" spcFirstLastPara="1" rIns="113150" wrap="square" tIns="244200">
              <a:noAutofit/>
            </a:bodyPr>
            <a:lstStyle/>
            <a:p>
              <a:pPr indent="0" lvl="0" marL="0" marR="0" rtl="0" algn="l">
                <a:lnSpc>
                  <a:spcPct val="90000"/>
                </a:lnSpc>
                <a:spcBef>
                  <a:spcPts val="0"/>
                </a:spcBef>
                <a:spcAft>
                  <a:spcPts val="0"/>
                </a:spcAft>
                <a:buNone/>
              </a:pPr>
              <a:r>
                <a:rPr lang="en-US" sz="1432">
                  <a:solidFill>
                    <a:schemeClr val="lt1"/>
                  </a:solidFill>
                  <a:latin typeface="Roboto Serif"/>
                  <a:ea typeface="Roboto Serif"/>
                  <a:cs typeface="Roboto Serif"/>
                  <a:sym typeface="Roboto Serif"/>
                </a:rPr>
                <a:t>Mid-Age Adults (30-34)</a:t>
              </a:r>
              <a:br>
                <a:rPr lang="en-US" sz="1432">
                  <a:solidFill>
                    <a:schemeClr val="lt1"/>
                  </a:solidFill>
                  <a:latin typeface="Roboto Serif"/>
                  <a:ea typeface="Roboto Serif"/>
                  <a:cs typeface="Roboto Serif"/>
                  <a:sym typeface="Roboto Serif"/>
                </a:rPr>
              </a:br>
              <a:r>
                <a:rPr lang="en-US" sz="1432">
                  <a:solidFill>
                    <a:schemeClr val="lt1"/>
                  </a:solidFill>
                  <a:latin typeface="Roboto Serif"/>
                  <a:ea typeface="Roboto Serif"/>
                  <a:cs typeface="Roboto Serif"/>
                  <a:sym typeface="Roboto Serif"/>
                </a:rPr>
                <a:t>Lowest Buyers (244): Engagement is low.</a:t>
              </a:r>
              <a:br>
                <a:rPr lang="en-US" sz="1432">
                  <a:solidFill>
                    <a:schemeClr val="lt1"/>
                  </a:solidFill>
                  <a:latin typeface="Roboto Serif"/>
                  <a:ea typeface="Roboto Serif"/>
                  <a:cs typeface="Roboto Serif"/>
                  <a:sym typeface="Roboto Serif"/>
                </a:rPr>
              </a:br>
              <a:r>
                <a:rPr lang="en-US" sz="1432">
                  <a:solidFill>
                    <a:schemeClr val="lt1"/>
                  </a:solidFill>
                  <a:latin typeface="Roboto Serif"/>
                  <a:ea typeface="Roboto Serif"/>
                  <a:cs typeface="Roboto Serif"/>
                  <a:sym typeface="Roboto Serif"/>
                </a:rPr>
                <a:t>Action: Explore new product positioning or targeted promotions for this group.</a:t>
              </a:r>
              <a:endParaRPr sz="1300">
                <a:solidFill>
                  <a:schemeClr val="lt1"/>
                </a:solidFill>
                <a:latin typeface="Roboto Serif"/>
                <a:ea typeface="Roboto Serif"/>
                <a:cs typeface="Roboto Serif"/>
                <a:sym typeface="Roboto Serif"/>
              </a:endParaRPr>
            </a:p>
          </p:txBody>
        </p:sp>
        <p:sp>
          <p:nvSpPr>
            <p:cNvPr id="197" name="Google Shape;197;p10"/>
            <p:cNvSpPr/>
            <p:nvPr/>
          </p:nvSpPr>
          <p:spPr>
            <a:xfrm>
              <a:off x="0" y="4326207"/>
              <a:ext cx="1457960" cy="961486"/>
            </a:xfrm>
            <a:custGeom>
              <a:rect b="b" l="l" r="r" t="t"/>
              <a:pathLst>
                <a:path extrusionOk="0" h="961486" w="1457960">
                  <a:moveTo>
                    <a:pt x="0" y="0"/>
                  </a:moveTo>
                  <a:lnTo>
                    <a:pt x="1457960" y="0"/>
                  </a:lnTo>
                  <a:lnTo>
                    <a:pt x="1457960" y="961486"/>
                  </a:lnTo>
                  <a:lnTo>
                    <a:pt x="0" y="961486"/>
                  </a:lnTo>
                  <a:lnTo>
                    <a:pt x="0" y="0"/>
                  </a:lnTo>
                  <a:close/>
                </a:path>
              </a:pathLst>
            </a:custGeom>
            <a:solidFill>
              <a:srgbClr val="45818E"/>
            </a:solidFill>
            <a:ln cap="flat" cmpd="sng" w="15875">
              <a:solidFill>
                <a:srgbClr val="24B2D1"/>
              </a:solidFill>
              <a:prstDash val="solid"/>
              <a:round/>
              <a:headEnd len="sm" w="sm" type="none"/>
              <a:tailEnd len="sm" w="sm" type="none"/>
            </a:ln>
          </p:spPr>
          <p:txBody>
            <a:bodyPr anchorCtr="0" anchor="ctr" bIns="94950" lIns="77150" spcFirstLastPara="1" rIns="77150" wrap="square" tIns="94950">
              <a:noAutofit/>
            </a:bodyPr>
            <a:lstStyle/>
            <a:p>
              <a:pPr indent="0" lvl="0" marL="0" marR="0" rtl="0" algn="ctr">
                <a:lnSpc>
                  <a:spcPct val="90000"/>
                </a:lnSpc>
                <a:spcBef>
                  <a:spcPts val="0"/>
                </a:spcBef>
                <a:spcAft>
                  <a:spcPts val="0"/>
                </a:spcAft>
                <a:buNone/>
              </a:pPr>
              <a:r>
                <a:rPr lang="en-US" sz="2268">
                  <a:solidFill>
                    <a:schemeClr val="lt1"/>
                  </a:solidFill>
                  <a:latin typeface="Roboto Serif"/>
                  <a:ea typeface="Roboto Serif"/>
                  <a:cs typeface="Roboto Serif"/>
                  <a:sym typeface="Roboto Serif"/>
                </a:rPr>
                <a:t>Explore</a:t>
              </a:r>
              <a:endParaRPr sz="2100">
                <a:solidFill>
                  <a:schemeClr val="lt1"/>
                </a:solidFill>
                <a:latin typeface="Roboto Serif"/>
                <a:ea typeface="Roboto Serif"/>
                <a:cs typeface="Roboto Serif"/>
                <a:sym typeface="Roboto Serif"/>
              </a:endParaRPr>
            </a:p>
          </p:txBody>
        </p:sp>
        <p:sp>
          <p:nvSpPr>
            <p:cNvPr id="198" name="Google Shape;198;p10"/>
            <p:cNvSpPr/>
            <p:nvPr/>
          </p:nvSpPr>
          <p:spPr>
            <a:xfrm>
              <a:off x="1457960" y="5345382"/>
              <a:ext cx="5831840" cy="961486"/>
            </a:xfrm>
            <a:custGeom>
              <a:rect b="b" l="l" r="r" t="t"/>
              <a:pathLst>
                <a:path extrusionOk="0" h="961486" w="5831840">
                  <a:moveTo>
                    <a:pt x="0" y="0"/>
                  </a:moveTo>
                  <a:lnTo>
                    <a:pt x="5831840" y="0"/>
                  </a:lnTo>
                  <a:lnTo>
                    <a:pt x="5831840" y="961486"/>
                  </a:lnTo>
                  <a:lnTo>
                    <a:pt x="0" y="961486"/>
                  </a:lnTo>
                  <a:lnTo>
                    <a:pt x="0" y="0"/>
                  </a:lnTo>
                  <a:close/>
                </a:path>
              </a:pathLst>
            </a:custGeom>
            <a:solidFill>
              <a:srgbClr val="0C343D"/>
            </a:solidFill>
            <a:ln cap="flat" cmpd="sng" w="15875">
              <a:solidFill>
                <a:srgbClr val="CAEBEF">
                  <a:alpha val="89803"/>
                </a:srgbClr>
              </a:solidFill>
              <a:prstDash val="solid"/>
              <a:round/>
              <a:headEnd len="sm" w="sm" type="none"/>
              <a:tailEnd len="sm" w="sm" type="none"/>
            </a:ln>
          </p:spPr>
          <p:txBody>
            <a:bodyPr anchorCtr="0" anchor="ctr" bIns="244200" lIns="113150" spcFirstLastPara="1" rIns="113150" wrap="square" tIns="244200">
              <a:noAutofit/>
            </a:bodyPr>
            <a:lstStyle/>
            <a:p>
              <a:pPr indent="0" lvl="0" marL="0" marR="0" rtl="0" algn="l">
                <a:lnSpc>
                  <a:spcPct val="90000"/>
                </a:lnSpc>
                <a:spcBef>
                  <a:spcPts val="0"/>
                </a:spcBef>
                <a:spcAft>
                  <a:spcPts val="0"/>
                </a:spcAft>
                <a:buNone/>
              </a:pPr>
              <a:r>
                <a:rPr lang="en-US" sz="1432">
                  <a:solidFill>
                    <a:schemeClr val="lt1"/>
                  </a:solidFill>
                  <a:latin typeface="Roboto Serif"/>
                  <a:ea typeface="Roboto Serif"/>
                  <a:cs typeface="Roboto Serif"/>
                  <a:sym typeface="Roboto Serif"/>
                </a:rPr>
                <a:t>45-49 Age Group Opportunity</a:t>
              </a:r>
              <a:br>
                <a:rPr lang="en-US" sz="1432">
                  <a:solidFill>
                    <a:schemeClr val="lt1"/>
                  </a:solidFill>
                  <a:latin typeface="Roboto Serif"/>
                  <a:ea typeface="Roboto Serif"/>
                  <a:cs typeface="Roboto Serif"/>
                  <a:sym typeface="Roboto Serif"/>
                </a:rPr>
              </a:br>
              <a:r>
                <a:rPr lang="en-US" sz="1432">
                  <a:solidFill>
                    <a:schemeClr val="lt1"/>
                  </a:solidFill>
                  <a:latin typeface="Roboto Serif"/>
                  <a:ea typeface="Roboto Serif"/>
                  <a:cs typeface="Roboto Serif"/>
                  <a:sym typeface="Roboto Serif"/>
                </a:rPr>
                <a:t>Fewest Non-Buyers (243): Neutral or slightly inclined to purchase.</a:t>
              </a:r>
              <a:br>
                <a:rPr lang="en-US" sz="1432">
                  <a:solidFill>
                    <a:schemeClr val="lt1"/>
                  </a:solidFill>
                  <a:latin typeface="Roboto Serif"/>
                  <a:ea typeface="Roboto Serif"/>
                  <a:cs typeface="Roboto Serif"/>
                  <a:sym typeface="Roboto Serif"/>
                </a:rPr>
              </a:br>
              <a:r>
                <a:rPr lang="en-US" sz="1432">
                  <a:solidFill>
                    <a:schemeClr val="lt1"/>
                  </a:solidFill>
                  <a:latin typeface="Roboto Serif"/>
                  <a:ea typeface="Roboto Serif"/>
                  <a:cs typeface="Roboto Serif"/>
                  <a:sym typeface="Roboto Serif"/>
                </a:rPr>
                <a:t>Action: Offer personalized deals to convert this group into loyal buyers.</a:t>
              </a:r>
              <a:br>
                <a:rPr lang="en-US" sz="1432">
                  <a:solidFill>
                    <a:schemeClr val="lt1"/>
                  </a:solidFill>
                  <a:latin typeface="Roboto Serif"/>
                  <a:ea typeface="Roboto Serif"/>
                  <a:cs typeface="Roboto Serif"/>
                  <a:sym typeface="Roboto Serif"/>
                </a:rPr>
              </a:br>
              <a:endParaRPr sz="1300">
                <a:solidFill>
                  <a:schemeClr val="lt1"/>
                </a:solidFill>
                <a:latin typeface="Roboto Serif"/>
                <a:ea typeface="Roboto Serif"/>
                <a:cs typeface="Roboto Serif"/>
                <a:sym typeface="Roboto Serif"/>
              </a:endParaRPr>
            </a:p>
          </p:txBody>
        </p:sp>
        <p:sp>
          <p:nvSpPr>
            <p:cNvPr id="199" name="Google Shape;199;p10"/>
            <p:cNvSpPr/>
            <p:nvPr/>
          </p:nvSpPr>
          <p:spPr>
            <a:xfrm>
              <a:off x="0" y="5345382"/>
              <a:ext cx="1457960" cy="961486"/>
            </a:xfrm>
            <a:custGeom>
              <a:rect b="b" l="l" r="r" t="t"/>
              <a:pathLst>
                <a:path extrusionOk="0" h="961486" w="1457960">
                  <a:moveTo>
                    <a:pt x="0" y="0"/>
                  </a:moveTo>
                  <a:lnTo>
                    <a:pt x="1457960" y="0"/>
                  </a:lnTo>
                  <a:lnTo>
                    <a:pt x="1457960" y="961486"/>
                  </a:lnTo>
                  <a:lnTo>
                    <a:pt x="0" y="961486"/>
                  </a:lnTo>
                  <a:lnTo>
                    <a:pt x="0" y="0"/>
                  </a:lnTo>
                  <a:close/>
                </a:path>
              </a:pathLst>
            </a:custGeom>
            <a:solidFill>
              <a:srgbClr val="76A5AF"/>
            </a:solidFill>
            <a:ln cap="flat" cmpd="sng" w="15875">
              <a:solidFill>
                <a:srgbClr val="25CCD6"/>
              </a:solidFill>
              <a:prstDash val="solid"/>
              <a:round/>
              <a:headEnd len="sm" w="sm" type="none"/>
              <a:tailEnd len="sm" w="sm" type="none"/>
            </a:ln>
          </p:spPr>
          <p:txBody>
            <a:bodyPr anchorCtr="0" anchor="ctr" bIns="94950" lIns="77150" spcFirstLastPara="1" rIns="77150" wrap="square" tIns="94950">
              <a:noAutofit/>
            </a:bodyPr>
            <a:lstStyle/>
            <a:p>
              <a:pPr indent="0" lvl="0" marL="0" marR="0" rtl="0" algn="ctr">
                <a:lnSpc>
                  <a:spcPct val="90000"/>
                </a:lnSpc>
                <a:spcBef>
                  <a:spcPts val="0"/>
                </a:spcBef>
                <a:spcAft>
                  <a:spcPts val="0"/>
                </a:spcAft>
                <a:buNone/>
              </a:pPr>
              <a:r>
                <a:rPr lang="en-US" sz="2268">
                  <a:solidFill>
                    <a:schemeClr val="lt1"/>
                  </a:solidFill>
                  <a:latin typeface="Roboto Serif"/>
                  <a:ea typeface="Roboto Serif"/>
                  <a:cs typeface="Roboto Serif"/>
                  <a:sym typeface="Roboto Serif"/>
                </a:rPr>
                <a:t>Offer</a:t>
              </a:r>
              <a:endParaRPr sz="2100">
                <a:solidFill>
                  <a:schemeClr val="lt1"/>
                </a:solidFill>
                <a:latin typeface="Roboto Serif"/>
                <a:ea typeface="Roboto Serif"/>
                <a:cs typeface="Roboto Serif"/>
                <a:sym typeface="Roboto Serif"/>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203" name="Shape 203"/>
        <p:cNvGrpSpPr/>
        <p:nvPr/>
      </p:nvGrpSpPr>
      <p:grpSpPr>
        <a:xfrm>
          <a:off x="0" y="0"/>
          <a:ext cx="0" cy="0"/>
          <a:chOff x="0" y="0"/>
          <a:chExt cx="0" cy="0"/>
        </a:xfrm>
      </p:grpSpPr>
      <p:pic>
        <p:nvPicPr>
          <p:cNvPr descr="A blue and orange rectangular shapes&#10;&#10;Description automatically generated" id="204" name="Google Shape;204;p11"/>
          <p:cNvPicPr preferRelativeResize="0"/>
          <p:nvPr/>
        </p:nvPicPr>
        <p:blipFill rotWithShape="1">
          <a:blip r:embed="rId3">
            <a:alphaModFix/>
          </a:blip>
          <a:srcRect b="0" l="0" r="0" t="0"/>
          <a:stretch/>
        </p:blipFill>
        <p:spPr>
          <a:xfrm>
            <a:off x="268725" y="1244600"/>
            <a:ext cx="8606526" cy="3689900"/>
          </a:xfrm>
          <a:prstGeom prst="rect">
            <a:avLst/>
          </a:prstGeom>
          <a:noFill/>
          <a:ln>
            <a:noFill/>
          </a:ln>
        </p:spPr>
      </p:pic>
      <p:sp>
        <p:nvSpPr>
          <p:cNvPr id="205" name="Google Shape;205;p11"/>
          <p:cNvSpPr txBox="1"/>
          <p:nvPr/>
        </p:nvSpPr>
        <p:spPr>
          <a:xfrm>
            <a:off x="408100" y="374100"/>
            <a:ext cx="7777500" cy="11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chemeClr val="dk1"/>
                </a:solidFill>
                <a:latin typeface="Roboto Serif"/>
                <a:ea typeface="Roboto Serif"/>
                <a:cs typeface="Roboto Serif"/>
                <a:sym typeface="Roboto Serif"/>
              </a:rPr>
              <a:t>Product Preferences by gender</a:t>
            </a:r>
            <a:endParaRPr b="1" sz="3400">
              <a:solidFill>
                <a:schemeClr val="dk1"/>
              </a:solidFill>
              <a:latin typeface="Roboto Serif"/>
              <a:ea typeface="Roboto Serif"/>
              <a:cs typeface="Roboto Serif"/>
              <a:sym typeface="Roboto Serif"/>
            </a:endParaRPr>
          </a:p>
        </p:txBody>
      </p:sp>
      <p:pic>
        <p:nvPicPr>
          <p:cNvPr id="206" name="Google Shape;206;p11"/>
          <p:cNvPicPr preferRelativeResize="0"/>
          <p:nvPr/>
        </p:nvPicPr>
        <p:blipFill>
          <a:blip r:embed="rId4">
            <a:alphaModFix/>
          </a:blip>
          <a:stretch>
            <a:fillRect/>
          </a:stretch>
        </p:blipFill>
        <p:spPr>
          <a:xfrm>
            <a:off x="268725" y="4934500"/>
            <a:ext cx="2928950" cy="1600200"/>
          </a:xfrm>
          <a:prstGeom prst="rect">
            <a:avLst/>
          </a:prstGeom>
          <a:noFill/>
          <a:ln>
            <a:noFill/>
          </a:ln>
        </p:spPr>
      </p:pic>
      <p:pic>
        <p:nvPicPr>
          <p:cNvPr id="207" name="Google Shape;207;p11"/>
          <p:cNvPicPr preferRelativeResize="0"/>
          <p:nvPr/>
        </p:nvPicPr>
        <p:blipFill>
          <a:blip r:embed="rId5">
            <a:alphaModFix/>
          </a:blip>
          <a:stretch>
            <a:fillRect/>
          </a:stretch>
        </p:blipFill>
        <p:spPr>
          <a:xfrm>
            <a:off x="6191250" y="4925250"/>
            <a:ext cx="2639100" cy="1618700"/>
          </a:xfrm>
          <a:prstGeom prst="rect">
            <a:avLst/>
          </a:prstGeom>
          <a:noFill/>
          <a:ln>
            <a:noFill/>
          </a:ln>
        </p:spPr>
      </p:pic>
      <p:pic>
        <p:nvPicPr>
          <p:cNvPr id="208" name="Google Shape;208;p11"/>
          <p:cNvPicPr preferRelativeResize="0"/>
          <p:nvPr/>
        </p:nvPicPr>
        <p:blipFill rotWithShape="1">
          <a:blip r:embed="rId6">
            <a:alphaModFix/>
          </a:blip>
          <a:srcRect b="12820" l="24716" r="6949" t="23302"/>
          <a:stretch/>
        </p:blipFill>
        <p:spPr>
          <a:xfrm>
            <a:off x="3229988" y="4934500"/>
            <a:ext cx="2928950"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212" name="Shape 212"/>
        <p:cNvGrpSpPr/>
        <p:nvPr/>
      </p:nvGrpSpPr>
      <p:grpSpPr>
        <a:xfrm>
          <a:off x="0" y="0"/>
          <a:ext cx="0" cy="0"/>
          <a:chOff x="0" y="0"/>
          <a:chExt cx="0" cy="0"/>
        </a:xfrm>
      </p:grpSpPr>
      <p:grpSp>
        <p:nvGrpSpPr>
          <p:cNvPr id="213" name="Google Shape;213;p12"/>
          <p:cNvGrpSpPr/>
          <p:nvPr/>
        </p:nvGrpSpPr>
        <p:grpSpPr>
          <a:xfrm>
            <a:off x="306150" y="493266"/>
            <a:ext cx="8538381" cy="5936354"/>
            <a:chOff x="889" y="485261"/>
            <a:chExt cx="7288417" cy="4319233"/>
          </a:xfrm>
        </p:grpSpPr>
        <p:sp>
          <p:nvSpPr>
            <p:cNvPr id="214" name="Google Shape;214;p12"/>
            <p:cNvSpPr/>
            <p:nvPr/>
          </p:nvSpPr>
          <p:spPr>
            <a:xfrm>
              <a:off x="889" y="485261"/>
              <a:ext cx="3470674" cy="2082404"/>
            </a:xfrm>
            <a:prstGeom prst="rect">
              <a:avLst/>
            </a:prstGeom>
            <a:solidFill>
              <a:srgbClr val="2383C6"/>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
            <p:cNvSpPr txBox="1"/>
            <p:nvPr/>
          </p:nvSpPr>
          <p:spPr>
            <a:xfrm>
              <a:off x="889" y="485261"/>
              <a:ext cx="3470700" cy="2082300"/>
            </a:xfrm>
            <a:prstGeom prst="rect">
              <a:avLst/>
            </a:prstGeom>
            <a:solidFill>
              <a:srgbClr val="0C343D"/>
            </a:solidFill>
            <a:ln>
              <a:noFill/>
            </a:ln>
          </p:spPr>
          <p:txBody>
            <a:bodyPr anchorCtr="0" anchor="t" bIns="72375" lIns="72375" spcFirstLastPara="1" rIns="72375" wrap="square" tIns="72375">
              <a:noAutofit/>
            </a:bodyPr>
            <a:lstStyle/>
            <a:p>
              <a:pPr indent="0" lvl="0" marL="0" marR="0" rtl="0" algn="l">
                <a:lnSpc>
                  <a:spcPct val="115000"/>
                </a:lnSpc>
                <a:spcBef>
                  <a:spcPts val="0"/>
                </a:spcBef>
                <a:spcAft>
                  <a:spcPts val="0"/>
                </a:spcAft>
                <a:buClr>
                  <a:schemeClr val="lt1"/>
                </a:buClr>
                <a:buSzPts val="1900"/>
                <a:buFont typeface="Twentieth Century"/>
                <a:buNone/>
              </a:pPr>
              <a:r>
                <a:rPr i="0" lang="en-US" sz="1600">
                  <a:solidFill>
                    <a:schemeClr val="lt1"/>
                  </a:solidFill>
                  <a:latin typeface="Roboto Serif"/>
                  <a:ea typeface="Roboto Serif"/>
                  <a:cs typeface="Roboto Serif"/>
                  <a:sym typeface="Roboto Serif"/>
                </a:rPr>
                <a:t>Female Preferences:</a:t>
              </a:r>
              <a:endParaRPr sz="1600">
                <a:solidFill>
                  <a:schemeClr val="lt1"/>
                </a:solidFill>
                <a:latin typeface="Roboto Serif"/>
                <a:ea typeface="Roboto Serif"/>
                <a:cs typeface="Roboto Serif"/>
                <a:sym typeface="Roboto Serif"/>
              </a:endParaRPr>
            </a:p>
            <a:p>
              <a:pPr indent="-120650" lvl="1" marL="114300" marR="0" rtl="0" algn="l">
                <a:lnSpc>
                  <a:spcPct val="115000"/>
                </a:lnSpc>
                <a:spcBef>
                  <a:spcPts val="665"/>
                </a:spcBef>
                <a:spcAft>
                  <a:spcPts val="0"/>
                </a:spcAft>
                <a:buClr>
                  <a:schemeClr val="lt1"/>
                </a:buClr>
                <a:buSzPts val="1600"/>
                <a:buFont typeface="Roboto Serif"/>
                <a:buChar char="•"/>
              </a:pPr>
              <a:r>
                <a:rPr i="0" lang="en-US" sz="1600" u="none" cap="none" strike="noStrike">
                  <a:solidFill>
                    <a:schemeClr val="lt1"/>
                  </a:solidFill>
                  <a:latin typeface="Roboto Serif"/>
                  <a:ea typeface="Roboto Serif"/>
                  <a:cs typeface="Roboto Serif"/>
                  <a:sym typeface="Roboto Serif"/>
                </a:rPr>
                <a:t>Most Popular: Electronics (667)</a:t>
              </a:r>
              <a:endParaRPr i="0" sz="1600" u="none" cap="none" strike="noStrike">
                <a:solidFill>
                  <a:schemeClr val="lt1"/>
                </a:solidFill>
                <a:latin typeface="Roboto Serif"/>
                <a:ea typeface="Roboto Serif"/>
                <a:cs typeface="Roboto Serif"/>
                <a:sym typeface="Roboto Serif"/>
              </a:endParaRPr>
            </a:p>
            <a:p>
              <a:pPr indent="-120650" lvl="1" marL="114300" marR="0" rtl="0" algn="l">
                <a:lnSpc>
                  <a:spcPct val="115000"/>
                </a:lnSpc>
                <a:spcBef>
                  <a:spcPts val="225"/>
                </a:spcBef>
                <a:spcAft>
                  <a:spcPts val="0"/>
                </a:spcAft>
                <a:buClr>
                  <a:schemeClr val="lt1"/>
                </a:buClr>
                <a:buSzPts val="1600"/>
                <a:buFont typeface="Roboto Serif"/>
                <a:buChar char="•"/>
              </a:pPr>
              <a:r>
                <a:rPr i="0" lang="en-US" sz="1600" u="none" cap="none" strike="noStrike">
                  <a:solidFill>
                    <a:schemeClr val="lt1"/>
                  </a:solidFill>
                  <a:latin typeface="Roboto Serif"/>
                  <a:ea typeface="Roboto Serif"/>
                  <a:cs typeface="Roboto Serif"/>
                  <a:sym typeface="Roboto Serif"/>
                </a:rPr>
                <a:t>Electronics are the top choice for female buyers, highlighting a strong interest in tech products.</a:t>
              </a:r>
              <a:endParaRPr i="0" sz="1600" u="none" cap="none" strike="noStrike">
                <a:solidFill>
                  <a:schemeClr val="lt1"/>
                </a:solidFill>
                <a:latin typeface="Roboto Serif"/>
                <a:ea typeface="Roboto Serif"/>
                <a:cs typeface="Roboto Serif"/>
                <a:sym typeface="Roboto Serif"/>
              </a:endParaRPr>
            </a:p>
            <a:p>
              <a:pPr indent="-120650" lvl="1" marL="114300" marR="0" rtl="0" algn="l">
                <a:lnSpc>
                  <a:spcPct val="115000"/>
                </a:lnSpc>
                <a:spcBef>
                  <a:spcPts val="225"/>
                </a:spcBef>
                <a:spcAft>
                  <a:spcPts val="0"/>
                </a:spcAft>
                <a:buClr>
                  <a:schemeClr val="lt1"/>
                </a:buClr>
                <a:buSzPts val="1600"/>
                <a:buFont typeface="Roboto Serif"/>
                <a:buChar char="•"/>
              </a:pPr>
              <a:r>
                <a:rPr i="0" lang="en-US" sz="1600" u="none" cap="none" strike="noStrike">
                  <a:solidFill>
                    <a:schemeClr val="lt1"/>
                  </a:solidFill>
                  <a:latin typeface="Roboto Serif"/>
                  <a:ea typeface="Roboto Serif"/>
                  <a:cs typeface="Roboto Serif"/>
                  <a:sym typeface="Roboto Serif"/>
                </a:rPr>
                <a:t>Least Popular: Apparel (602)</a:t>
              </a:r>
              <a:endParaRPr i="0" sz="1600" u="none" cap="none" strike="noStrike">
                <a:solidFill>
                  <a:schemeClr val="lt1"/>
                </a:solidFill>
                <a:latin typeface="Roboto Serif"/>
                <a:ea typeface="Roboto Serif"/>
                <a:cs typeface="Roboto Serif"/>
                <a:sym typeface="Roboto Serif"/>
              </a:endParaRPr>
            </a:p>
            <a:p>
              <a:pPr indent="-120650" lvl="1" marL="114300" marR="0" rtl="0" algn="l">
                <a:lnSpc>
                  <a:spcPct val="115000"/>
                </a:lnSpc>
                <a:spcBef>
                  <a:spcPts val="225"/>
                </a:spcBef>
                <a:spcAft>
                  <a:spcPts val="0"/>
                </a:spcAft>
                <a:buClr>
                  <a:schemeClr val="lt1"/>
                </a:buClr>
                <a:buSzPts val="1600"/>
                <a:buFont typeface="Roboto Serif"/>
                <a:buChar char="•"/>
              </a:pPr>
              <a:r>
                <a:rPr i="0" lang="en-US" sz="1600" u="none" cap="none" strike="noStrike">
                  <a:solidFill>
                    <a:schemeClr val="lt1"/>
                  </a:solidFill>
                  <a:latin typeface="Roboto Serif"/>
                  <a:ea typeface="Roboto Serif"/>
                  <a:cs typeface="Roboto Serif"/>
                  <a:sym typeface="Roboto Serif"/>
                </a:rPr>
                <a:t>Apparel is the least preferred product category among females.</a:t>
              </a:r>
              <a:endParaRPr i="0" sz="1600" u="none" cap="none" strike="noStrike">
                <a:solidFill>
                  <a:schemeClr val="lt1"/>
                </a:solidFill>
                <a:latin typeface="Roboto Serif"/>
                <a:ea typeface="Roboto Serif"/>
                <a:cs typeface="Roboto Serif"/>
                <a:sym typeface="Roboto Serif"/>
              </a:endParaRPr>
            </a:p>
          </p:txBody>
        </p:sp>
        <p:sp>
          <p:nvSpPr>
            <p:cNvPr id="216" name="Google Shape;216;p12"/>
            <p:cNvSpPr/>
            <p:nvPr/>
          </p:nvSpPr>
          <p:spPr>
            <a:xfrm>
              <a:off x="3818632" y="485261"/>
              <a:ext cx="3470674" cy="2082404"/>
            </a:xfrm>
            <a:prstGeom prst="rect">
              <a:avLst/>
            </a:prstGeom>
            <a:solidFill>
              <a:srgbClr val="24CED7"/>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txBox="1"/>
            <p:nvPr/>
          </p:nvSpPr>
          <p:spPr>
            <a:xfrm>
              <a:off x="3818632" y="485261"/>
              <a:ext cx="3470674" cy="2082404"/>
            </a:xfrm>
            <a:prstGeom prst="rect">
              <a:avLst/>
            </a:prstGeom>
            <a:solidFill>
              <a:srgbClr val="134F5C"/>
            </a:solidFill>
            <a:ln>
              <a:noFill/>
            </a:ln>
          </p:spPr>
          <p:txBody>
            <a:bodyPr anchorCtr="0" anchor="t" bIns="72375" lIns="72375" spcFirstLastPara="1" rIns="72375" wrap="square" tIns="72375">
              <a:noAutofit/>
            </a:bodyPr>
            <a:lstStyle/>
            <a:p>
              <a:pPr indent="0" lvl="0" marL="0" marR="0" rtl="0" algn="l">
                <a:lnSpc>
                  <a:spcPct val="115000"/>
                </a:lnSpc>
                <a:spcBef>
                  <a:spcPts val="0"/>
                </a:spcBef>
                <a:spcAft>
                  <a:spcPts val="0"/>
                </a:spcAft>
                <a:buClr>
                  <a:schemeClr val="lt1"/>
                </a:buClr>
                <a:buSzPts val="1900"/>
                <a:buFont typeface="Twentieth Century"/>
                <a:buNone/>
              </a:pPr>
              <a:r>
                <a:rPr i="0" lang="en-US" sz="1600">
                  <a:solidFill>
                    <a:schemeClr val="lt1"/>
                  </a:solidFill>
                  <a:latin typeface="Roboto Serif"/>
                  <a:ea typeface="Roboto Serif"/>
                  <a:cs typeface="Roboto Serif"/>
                  <a:sym typeface="Roboto Serif"/>
                </a:rPr>
                <a:t>Male Preferences:</a:t>
              </a:r>
              <a:endParaRPr sz="1600">
                <a:solidFill>
                  <a:schemeClr val="lt1"/>
                </a:solidFill>
                <a:latin typeface="Roboto Serif"/>
                <a:ea typeface="Roboto Serif"/>
                <a:cs typeface="Roboto Serif"/>
                <a:sym typeface="Roboto Serif"/>
              </a:endParaRPr>
            </a:p>
            <a:p>
              <a:pPr indent="-120650" lvl="1" marL="114300" marR="0" rtl="0" algn="l">
                <a:lnSpc>
                  <a:spcPct val="115000"/>
                </a:lnSpc>
                <a:spcBef>
                  <a:spcPts val="665"/>
                </a:spcBef>
                <a:spcAft>
                  <a:spcPts val="0"/>
                </a:spcAft>
                <a:buClr>
                  <a:schemeClr val="lt1"/>
                </a:buClr>
                <a:buSzPts val="1600"/>
                <a:buFont typeface="Roboto Serif"/>
                <a:buChar char="•"/>
              </a:pPr>
              <a:r>
                <a:rPr i="0" lang="en-US" sz="1600" u="none" cap="none" strike="noStrike">
                  <a:solidFill>
                    <a:schemeClr val="lt1"/>
                  </a:solidFill>
                  <a:latin typeface="Roboto Serif"/>
                  <a:ea typeface="Roboto Serif"/>
                  <a:cs typeface="Roboto Serif"/>
                  <a:sym typeface="Roboto Serif"/>
                </a:rPr>
                <a:t>Most Popular: Cosmetics (670) </a:t>
              </a:r>
              <a:r>
                <a:rPr lang="en-US" sz="1600">
                  <a:solidFill>
                    <a:schemeClr val="lt1"/>
                  </a:solidFill>
                  <a:latin typeface="Roboto Serif"/>
                  <a:ea typeface="Roboto Serif"/>
                  <a:cs typeface="Roboto Serif"/>
                  <a:sym typeface="Roboto Serif"/>
                </a:rPr>
                <a:t>Surprisingly</a:t>
              </a:r>
              <a:r>
                <a:rPr i="0" lang="en-US" sz="1600" u="none" cap="none" strike="noStrike">
                  <a:solidFill>
                    <a:schemeClr val="lt1"/>
                  </a:solidFill>
                  <a:latin typeface="Roboto Serif"/>
                  <a:ea typeface="Roboto Serif"/>
                  <a:cs typeface="Roboto Serif"/>
                  <a:sym typeface="Roboto Serif"/>
                </a:rPr>
                <a:t>, cosmetics are the top-selling category for male buyers, indicating growing interest in grooming products.</a:t>
              </a:r>
              <a:endParaRPr i="0" sz="1600" u="none" cap="none" strike="noStrike">
                <a:solidFill>
                  <a:schemeClr val="lt1"/>
                </a:solidFill>
                <a:latin typeface="Roboto Serif"/>
                <a:ea typeface="Roboto Serif"/>
                <a:cs typeface="Roboto Serif"/>
                <a:sym typeface="Roboto Serif"/>
              </a:endParaRPr>
            </a:p>
            <a:p>
              <a:pPr indent="-120650" lvl="1" marL="114300" marR="0" rtl="0" algn="l">
                <a:lnSpc>
                  <a:spcPct val="115000"/>
                </a:lnSpc>
                <a:spcBef>
                  <a:spcPts val="225"/>
                </a:spcBef>
                <a:spcAft>
                  <a:spcPts val="0"/>
                </a:spcAft>
                <a:buClr>
                  <a:schemeClr val="lt1"/>
                </a:buClr>
                <a:buSzPts val="1600"/>
                <a:buFont typeface="Roboto Serif"/>
                <a:buChar char="•"/>
              </a:pPr>
              <a:r>
                <a:rPr i="0" lang="en-US" sz="1600" u="none" cap="none" strike="noStrike">
                  <a:solidFill>
                    <a:schemeClr val="lt1"/>
                  </a:solidFill>
                  <a:latin typeface="Roboto Serif"/>
                  <a:ea typeface="Roboto Serif"/>
                  <a:cs typeface="Roboto Serif"/>
                  <a:sym typeface="Roboto Serif"/>
                </a:rPr>
                <a:t>Least Popular: Apparel (574)</a:t>
              </a:r>
              <a:endParaRPr i="0" sz="1600" u="none" cap="none" strike="noStrike">
                <a:solidFill>
                  <a:schemeClr val="lt1"/>
                </a:solidFill>
                <a:latin typeface="Roboto Serif"/>
                <a:ea typeface="Roboto Serif"/>
                <a:cs typeface="Roboto Serif"/>
                <a:sym typeface="Roboto Serif"/>
              </a:endParaRPr>
            </a:p>
            <a:p>
              <a:pPr indent="-120650" lvl="1" marL="114300" marR="0" rtl="0" algn="l">
                <a:lnSpc>
                  <a:spcPct val="115000"/>
                </a:lnSpc>
                <a:spcBef>
                  <a:spcPts val="225"/>
                </a:spcBef>
                <a:spcAft>
                  <a:spcPts val="0"/>
                </a:spcAft>
                <a:buClr>
                  <a:schemeClr val="lt1"/>
                </a:buClr>
                <a:buSzPts val="1600"/>
                <a:buFont typeface="Roboto Serif"/>
                <a:buChar char="•"/>
              </a:pPr>
              <a:r>
                <a:rPr i="0" lang="en-US" sz="1600" u="none" cap="none" strike="noStrike">
                  <a:solidFill>
                    <a:schemeClr val="lt1"/>
                  </a:solidFill>
                  <a:latin typeface="Roboto Serif"/>
                  <a:ea typeface="Roboto Serif"/>
                  <a:cs typeface="Roboto Serif"/>
                  <a:sym typeface="Roboto Serif"/>
                </a:rPr>
                <a:t>Apparel is the least purchased category among males.</a:t>
              </a:r>
              <a:endParaRPr i="0" sz="1600" u="none" cap="none" strike="noStrike">
                <a:solidFill>
                  <a:schemeClr val="lt1"/>
                </a:solidFill>
                <a:latin typeface="Roboto Serif"/>
                <a:ea typeface="Roboto Serif"/>
                <a:cs typeface="Roboto Serif"/>
                <a:sym typeface="Roboto Serif"/>
              </a:endParaRPr>
            </a:p>
          </p:txBody>
        </p:sp>
        <p:sp>
          <p:nvSpPr>
            <p:cNvPr id="218" name="Google Shape;218;p12"/>
            <p:cNvSpPr/>
            <p:nvPr/>
          </p:nvSpPr>
          <p:spPr>
            <a:xfrm>
              <a:off x="1993334" y="2722090"/>
              <a:ext cx="3470674" cy="2082404"/>
            </a:xfrm>
            <a:prstGeom prst="rect">
              <a:avLst/>
            </a:prstGeom>
            <a:solidFill>
              <a:schemeClr val="accent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
            <p:cNvSpPr txBox="1"/>
            <p:nvPr/>
          </p:nvSpPr>
          <p:spPr>
            <a:xfrm>
              <a:off x="1993334" y="2722090"/>
              <a:ext cx="3470700" cy="2082300"/>
            </a:xfrm>
            <a:prstGeom prst="rect">
              <a:avLst/>
            </a:prstGeom>
            <a:solidFill>
              <a:srgbClr val="45818E"/>
            </a:solidFill>
            <a:ln>
              <a:noFill/>
            </a:ln>
          </p:spPr>
          <p:txBody>
            <a:bodyPr anchorCtr="0" anchor="ctr" bIns="76200" lIns="76200" spcFirstLastPara="1" rIns="76200" wrap="square" tIns="76200">
              <a:noAutofit/>
            </a:bodyPr>
            <a:lstStyle/>
            <a:p>
              <a:pPr indent="0" lvl="0" marL="0" marR="0" rtl="0" algn="l">
                <a:lnSpc>
                  <a:spcPct val="115000"/>
                </a:lnSpc>
                <a:spcBef>
                  <a:spcPts val="0"/>
                </a:spcBef>
                <a:spcAft>
                  <a:spcPts val="0"/>
                </a:spcAft>
                <a:buClr>
                  <a:schemeClr val="lt1"/>
                </a:buClr>
                <a:buSzPts val="2000"/>
                <a:buFont typeface="Twentieth Century"/>
                <a:buNone/>
              </a:pPr>
              <a:r>
                <a:rPr i="0" lang="en-US" sz="1600">
                  <a:solidFill>
                    <a:schemeClr val="lt1"/>
                  </a:solidFill>
                  <a:latin typeface="Roboto Serif"/>
                  <a:ea typeface="Roboto Serif"/>
                  <a:cs typeface="Roboto Serif"/>
                  <a:sym typeface="Roboto Serif"/>
                </a:rPr>
                <a:t>Overall Insights: </a:t>
              </a:r>
              <a:endParaRPr sz="1600">
                <a:latin typeface="Roboto Serif"/>
                <a:ea typeface="Roboto Serif"/>
                <a:cs typeface="Roboto Serif"/>
                <a:sym typeface="Roboto Serif"/>
              </a:endParaRPr>
            </a:p>
            <a:p>
              <a:pPr indent="0" lvl="0" marL="0" marR="0" rtl="0" algn="l">
                <a:lnSpc>
                  <a:spcPct val="115000"/>
                </a:lnSpc>
                <a:spcBef>
                  <a:spcPts val="700"/>
                </a:spcBef>
                <a:spcAft>
                  <a:spcPts val="0"/>
                </a:spcAft>
                <a:buClr>
                  <a:schemeClr val="lt1"/>
                </a:buClr>
                <a:buSzPts val="1500"/>
                <a:buFont typeface="Twentieth Century"/>
                <a:buNone/>
              </a:pPr>
              <a:r>
                <a:rPr lang="en-US" sz="1600">
                  <a:solidFill>
                    <a:schemeClr val="lt1"/>
                  </a:solidFill>
                  <a:latin typeface="Roboto Serif"/>
                  <a:ea typeface="Roboto Serif"/>
                  <a:cs typeface="Roboto Serif"/>
                  <a:sym typeface="Roboto Serif"/>
                </a:rPr>
                <a:t>Cosmetics and Electronics dominate as the most popular products across both genders.</a:t>
              </a:r>
              <a:endParaRPr sz="1600">
                <a:latin typeface="Roboto Serif"/>
                <a:ea typeface="Roboto Serif"/>
                <a:cs typeface="Roboto Serif"/>
                <a:sym typeface="Roboto Serif"/>
              </a:endParaRPr>
            </a:p>
            <a:p>
              <a:pPr indent="0" lvl="0" marL="0" marR="0" rtl="0" algn="l">
                <a:lnSpc>
                  <a:spcPct val="115000"/>
                </a:lnSpc>
                <a:spcBef>
                  <a:spcPts val="525"/>
                </a:spcBef>
                <a:spcAft>
                  <a:spcPts val="0"/>
                </a:spcAft>
                <a:buClr>
                  <a:schemeClr val="lt1"/>
                </a:buClr>
                <a:buSzPts val="1500"/>
                <a:buFont typeface="Twentieth Century"/>
                <a:buNone/>
              </a:pPr>
              <a:r>
                <a:rPr lang="en-US" sz="1600">
                  <a:solidFill>
                    <a:schemeClr val="lt1"/>
                  </a:solidFill>
                  <a:latin typeface="Roboto Serif"/>
                  <a:ea typeface="Roboto Serif"/>
                  <a:cs typeface="Roboto Serif"/>
                  <a:sym typeface="Roboto Serif"/>
                </a:rPr>
                <a:t>Apparel is the least purchased category for both male and female customers, suggesting potential for re-strategizing marketing or product offerings in this segment.</a:t>
              </a:r>
              <a:endParaRPr sz="1600">
                <a:latin typeface="Roboto Serif"/>
                <a:ea typeface="Roboto Serif"/>
                <a:cs typeface="Roboto Serif"/>
                <a:sym typeface="Roboto Serif"/>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223" name="Shape 223"/>
        <p:cNvGrpSpPr/>
        <p:nvPr/>
      </p:nvGrpSpPr>
      <p:grpSpPr>
        <a:xfrm>
          <a:off x="0" y="0"/>
          <a:ext cx="0" cy="0"/>
          <a:chOff x="0" y="0"/>
          <a:chExt cx="0" cy="0"/>
        </a:xfrm>
      </p:grpSpPr>
      <p:pic>
        <p:nvPicPr>
          <p:cNvPr descr="A colorful squares with black text&#10;&#10;Description automatically generated with medium confidence" id="224" name="Google Shape;224;p13"/>
          <p:cNvPicPr preferRelativeResize="0"/>
          <p:nvPr/>
        </p:nvPicPr>
        <p:blipFill rotWithShape="1">
          <a:blip r:embed="rId3">
            <a:alphaModFix/>
          </a:blip>
          <a:srcRect b="0" l="0" r="0" t="0"/>
          <a:stretch/>
        </p:blipFill>
        <p:spPr>
          <a:xfrm>
            <a:off x="954024" y="1275455"/>
            <a:ext cx="7052056" cy="1697537"/>
          </a:xfrm>
          <a:prstGeom prst="rect">
            <a:avLst/>
          </a:prstGeom>
          <a:noFill/>
          <a:ln cap="flat" cmpd="sng" w="9525">
            <a:solidFill>
              <a:schemeClr val="dk1"/>
            </a:solidFill>
            <a:prstDash val="solid"/>
            <a:round/>
            <a:headEnd len="sm" w="sm" type="none"/>
            <a:tailEnd len="sm" w="sm" type="none"/>
          </a:ln>
        </p:spPr>
      </p:pic>
      <p:pic>
        <p:nvPicPr>
          <p:cNvPr descr="A graph with red and blue squares&#10;&#10;Description automatically generated" id="225" name="Google Shape;225;p13"/>
          <p:cNvPicPr preferRelativeResize="0"/>
          <p:nvPr/>
        </p:nvPicPr>
        <p:blipFill rotWithShape="1">
          <a:blip r:embed="rId4">
            <a:alphaModFix/>
          </a:blip>
          <a:srcRect b="0" l="0" r="0" t="0"/>
          <a:stretch/>
        </p:blipFill>
        <p:spPr>
          <a:xfrm>
            <a:off x="954024" y="4875797"/>
            <a:ext cx="7052056" cy="1697537"/>
          </a:xfrm>
          <a:prstGeom prst="rect">
            <a:avLst/>
          </a:prstGeom>
          <a:noFill/>
          <a:ln cap="flat" cmpd="sng" w="9525">
            <a:solidFill>
              <a:schemeClr val="dk1"/>
            </a:solidFill>
            <a:prstDash val="solid"/>
            <a:round/>
            <a:headEnd len="sm" w="sm" type="none"/>
            <a:tailEnd len="sm" w="sm" type="none"/>
          </a:ln>
        </p:spPr>
      </p:pic>
      <p:pic>
        <p:nvPicPr>
          <p:cNvPr descr="A graph showing a number of different colored squares&#10;&#10;Description automatically generated with medium confidence" id="226" name="Google Shape;226;p13"/>
          <p:cNvPicPr preferRelativeResize="0"/>
          <p:nvPr/>
        </p:nvPicPr>
        <p:blipFill rotWithShape="1">
          <a:blip r:embed="rId5">
            <a:alphaModFix/>
          </a:blip>
          <a:srcRect b="0" l="0" r="0" t="0"/>
          <a:stretch/>
        </p:blipFill>
        <p:spPr>
          <a:xfrm>
            <a:off x="954023" y="3070546"/>
            <a:ext cx="7052055" cy="1697537"/>
          </a:xfrm>
          <a:prstGeom prst="rect">
            <a:avLst/>
          </a:prstGeom>
          <a:noFill/>
          <a:ln cap="flat" cmpd="sng" w="9525">
            <a:solidFill>
              <a:schemeClr val="dk1"/>
            </a:solidFill>
            <a:prstDash val="solid"/>
            <a:round/>
            <a:headEnd len="sm" w="sm" type="none"/>
            <a:tailEnd len="sm" w="sm" type="none"/>
          </a:ln>
        </p:spPr>
      </p:pic>
      <p:sp>
        <p:nvSpPr>
          <p:cNvPr id="227" name="Google Shape;227;p13"/>
          <p:cNvSpPr txBox="1"/>
          <p:nvPr/>
        </p:nvSpPr>
        <p:spPr>
          <a:xfrm>
            <a:off x="505955" y="259650"/>
            <a:ext cx="8132100" cy="101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700">
                <a:solidFill>
                  <a:schemeClr val="dk1"/>
                </a:solidFill>
                <a:latin typeface="Roboto Serif"/>
                <a:ea typeface="Roboto Serif"/>
                <a:cs typeface="Roboto Serif"/>
                <a:sym typeface="Roboto Serif"/>
              </a:rPr>
              <a:t>Product Preferences by age, marital and parental status</a:t>
            </a:r>
            <a:endParaRPr b="1" sz="2700">
              <a:solidFill>
                <a:schemeClr val="dk1"/>
              </a:solidFill>
              <a:latin typeface="Roboto Serif"/>
              <a:ea typeface="Roboto Serif"/>
              <a:cs typeface="Roboto Serif"/>
              <a:sym typeface="Roboto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231" name="Shape 231"/>
        <p:cNvGrpSpPr/>
        <p:nvPr/>
      </p:nvGrpSpPr>
      <p:grpSpPr>
        <a:xfrm>
          <a:off x="0" y="0"/>
          <a:ext cx="0" cy="0"/>
          <a:chOff x="0" y="0"/>
          <a:chExt cx="0" cy="0"/>
        </a:xfrm>
      </p:grpSpPr>
      <p:grpSp>
        <p:nvGrpSpPr>
          <p:cNvPr id="232" name="Google Shape;232;p16"/>
          <p:cNvGrpSpPr/>
          <p:nvPr/>
        </p:nvGrpSpPr>
        <p:grpSpPr>
          <a:xfrm>
            <a:off x="720725" y="833509"/>
            <a:ext cx="8179156" cy="5375108"/>
            <a:chOff x="0" y="2287856"/>
            <a:chExt cx="7289800" cy="2999837"/>
          </a:xfrm>
        </p:grpSpPr>
        <p:sp>
          <p:nvSpPr>
            <p:cNvPr id="233" name="Google Shape;233;p16"/>
            <p:cNvSpPr/>
            <p:nvPr/>
          </p:nvSpPr>
          <p:spPr>
            <a:xfrm>
              <a:off x="1457959" y="2287856"/>
              <a:ext cx="5831840" cy="961486"/>
            </a:xfrm>
            <a:custGeom>
              <a:rect b="b" l="l" r="r" t="t"/>
              <a:pathLst>
                <a:path extrusionOk="0" h="961486" w="5831840">
                  <a:moveTo>
                    <a:pt x="0" y="0"/>
                  </a:moveTo>
                  <a:lnTo>
                    <a:pt x="5831840" y="0"/>
                  </a:lnTo>
                  <a:lnTo>
                    <a:pt x="5831840" y="961486"/>
                  </a:lnTo>
                  <a:lnTo>
                    <a:pt x="0" y="961486"/>
                  </a:lnTo>
                  <a:lnTo>
                    <a:pt x="0" y="0"/>
                  </a:lnTo>
                  <a:close/>
                </a:path>
              </a:pathLst>
            </a:custGeom>
            <a:solidFill>
              <a:srgbClr val="134F5C"/>
            </a:solidFill>
            <a:ln cap="flat" cmpd="sng" w="15875">
              <a:solidFill>
                <a:srgbClr val="CBD8EA">
                  <a:alpha val="89800"/>
                </a:srgbClr>
              </a:solidFill>
              <a:prstDash val="solid"/>
              <a:round/>
              <a:headEnd len="sm" w="sm" type="none"/>
              <a:tailEnd len="sm" w="sm" type="none"/>
            </a:ln>
          </p:spPr>
          <p:txBody>
            <a:bodyPr anchorCtr="0" anchor="ctr" bIns="244200" lIns="113150" spcFirstLastPara="1" rIns="113150" wrap="square" tIns="244200">
              <a:noAutofit/>
            </a:bodyPr>
            <a:lstStyle/>
            <a:p>
              <a:pPr indent="0" lvl="0" marL="0" marR="0" rtl="0" algn="l">
                <a:lnSpc>
                  <a:spcPct val="115000"/>
                </a:lnSpc>
                <a:spcBef>
                  <a:spcPts val="0"/>
                </a:spcBef>
                <a:spcAft>
                  <a:spcPts val="0"/>
                </a:spcAft>
                <a:buNone/>
              </a:pPr>
              <a:r>
                <a:rPr lang="en-US" sz="1600">
                  <a:solidFill>
                    <a:schemeClr val="lt1"/>
                  </a:solidFill>
                  <a:latin typeface="Roboto Serif"/>
                  <a:ea typeface="Roboto Serif"/>
                  <a:cs typeface="Roboto Serif"/>
                  <a:sym typeface="Roboto Serif"/>
                </a:rPr>
                <a:t>In younger age groups (18-34), Apparel and Cosmetics dominate, especially between ages 18-24, while older age groups (50+) show a growing interest in Home Appliances and Electronics.</a:t>
              </a:r>
              <a:endParaRPr sz="1600" u="none">
                <a:solidFill>
                  <a:schemeClr val="lt1"/>
                </a:solidFill>
                <a:latin typeface="Roboto Serif"/>
                <a:ea typeface="Roboto Serif"/>
                <a:cs typeface="Roboto Serif"/>
                <a:sym typeface="Roboto Serif"/>
              </a:endParaRPr>
            </a:p>
          </p:txBody>
        </p:sp>
        <p:sp>
          <p:nvSpPr>
            <p:cNvPr id="234" name="Google Shape;234;p16"/>
            <p:cNvSpPr/>
            <p:nvPr/>
          </p:nvSpPr>
          <p:spPr>
            <a:xfrm>
              <a:off x="0" y="2287856"/>
              <a:ext cx="1457960" cy="961486"/>
            </a:xfrm>
            <a:custGeom>
              <a:rect b="b" l="l" r="r" t="t"/>
              <a:pathLst>
                <a:path extrusionOk="0" h="961486" w="1457960">
                  <a:moveTo>
                    <a:pt x="0" y="0"/>
                  </a:moveTo>
                  <a:lnTo>
                    <a:pt x="1457960" y="0"/>
                  </a:lnTo>
                  <a:lnTo>
                    <a:pt x="1457960" y="961486"/>
                  </a:lnTo>
                  <a:lnTo>
                    <a:pt x="0" y="961486"/>
                  </a:lnTo>
                  <a:lnTo>
                    <a:pt x="0" y="0"/>
                  </a:lnTo>
                  <a:close/>
                </a:path>
              </a:pathLst>
            </a:custGeom>
            <a:solidFill>
              <a:srgbClr val="0C343D"/>
            </a:solidFill>
            <a:ln cap="flat" cmpd="sng" w="15875">
              <a:solidFill>
                <a:srgbClr val="2383C6"/>
              </a:solidFill>
              <a:prstDash val="solid"/>
              <a:round/>
              <a:headEnd len="sm" w="sm" type="none"/>
              <a:tailEnd len="sm" w="sm" type="none"/>
            </a:ln>
          </p:spPr>
          <p:txBody>
            <a:bodyPr anchorCtr="0" anchor="ctr" bIns="94950" lIns="77150" spcFirstLastPara="1" rIns="77150" wrap="square" tIns="94950">
              <a:noAutofit/>
            </a:bodyPr>
            <a:lstStyle/>
            <a:p>
              <a:pPr indent="0" lvl="0" marL="0" marR="0" rtl="0" algn="ctr">
                <a:lnSpc>
                  <a:spcPct val="115000"/>
                </a:lnSpc>
                <a:spcBef>
                  <a:spcPts val="0"/>
                </a:spcBef>
                <a:spcAft>
                  <a:spcPts val="0"/>
                </a:spcAft>
                <a:buNone/>
              </a:pPr>
              <a:r>
                <a:rPr b="1" lang="en-US" sz="2268">
                  <a:solidFill>
                    <a:schemeClr val="lt1"/>
                  </a:solidFill>
                  <a:latin typeface="Roboto Serif"/>
                  <a:ea typeface="Roboto Serif"/>
                  <a:cs typeface="Roboto Serif"/>
                  <a:sym typeface="Roboto Serif"/>
                </a:rPr>
                <a:t>Age group</a:t>
              </a:r>
              <a:endParaRPr b="1" sz="2100">
                <a:solidFill>
                  <a:schemeClr val="lt1"/>
                </a:solidFill>
                <a:latin typeface="Roboto Serif"/>
                <a:ea typeface="Roboto Serif"/>
                <a:cs typeface="Roboto Serif"/>
                <a:sym typeface="Roboto Serif"/>
              </a:endParaRPr>
            </a:p>
          </p:txBody>
        </p:sp>
        <p:sp>
          <p:nvSpPr>
            <p:cNvPr id="235" name="Google Shape;235;p16"/>
            <p:cNvSpPr/>
            <p:nvPr/>
          </p:nvSpPr>
          <p:spPr>
            <a:xfrm>
              <a:off x="1457955" y="3307036"/>
              <a:ext cx="5831840" cy="961486"/>
            </a:xfrm>
            <a:custGeom>
              <a:rect b="b" l="l" r="r" t="t"/>
              <a:pathLst>
                <a:path extrusionOk="0" h="961486" w="5831840">
                  <a:moveTo>
                    <a:pt x="0" y="0"/>
                  </a:moveTo>
                  <a:lnTo>
                    <a:pt x="5831840" y="0"/>
                  </a:lnTo>
                  <a:lnTo>
                    <a:pt x="5831840" y="961486"/>
                  </a:lnTo>
                  <a:lnTo>
                    <a:pt x="0" y="961486"/>
                  </a:lnTo>
                  <a:lnTo>
                    <a:pt x="0" y="0"/>
                  </a:lnTo>
                  <a:close/>
                </a:path>
              </a:pathLst>
            </a:custGeom>
            <a:solidFill>
              <a:srgbClr val="45818E"/>
            </a:solidFill>
            <a:ln cap="flat" cmpd="sng" w="15875">
              <a:solidFill>
                <a:srgbClr val="CADDEB">
                  <a:alpha val="89800"/>
                </a:srgbClr>
              </a:solidFill>
              <a:prstDash val="solid"/>
              <a:round/>
              <a:headEnd len="sm" w="sm" type="none"/>
              <a:tailEnd len="sm" w="sm" type="none"/>
            </a:ln>
          </p:spPr>
          <p:txBody>
            <a:bodyPr anchorCtr="0" anchor="ctr" bIns="244200" lIns="113150" spcFirstLastPara="1" rIns="113150" wrap="square" tIns="244200">
              <a:noAutofit/>
            </a:bodyPr>
            <a:lstStyle/>
            <a:p>
              <a:pPr indent="0" lvl="0" marL="0" rtl="0" algn="l">
                <a:lnSpc>
                  <a:spcPct val="115000"/>
                </a:lnSpc>
                <a:spcBef>
                  <a:spcPts val="0"/>
                </a:spcBef>
                <a:spcAft>
                  <a:spcPts val="0"/>
                </a:spcAft>
                <a:buSzPts val="1100"/>
                <a:buNone/>
              </a:pPr>
              <a:r>
                <a:rPr lang="en-US" sz="1600">
                  <a:solidFill>
                    <a:schemeClr val="lt1"/>
                  </a:solidFill>
                  <a:latin typeface="Roboto Serif"/>
                  <a:ea typeface="Roboto Serif"/>
                  <a:cs typeface="Roboto Serif"/>
                  <a:sym typeface="Roboto Serif"/>
                </a:rPr>
                <a:t>Married consumers tend to prefer Cosmetics, Electronics, and Home Appliances, with a noticeable preference in Cosmetics (657 vs. 639 for unmarried). Targeting married individuals with promotional campaigns in these categories could yield better results.</a:t>
              </a:r>
              <a:endParaRPr sz="1600">
                <a:solidFill>
                  <a:schemeClr val="lt1"/>
                </a:solidFill>
                <a:latin typeface="Roboto Serif"/>
                <a:ea typeface="Roboto Serif"/>
                <a:cs typeface="Roboto Serif"/>
                <a:sym typeface="Roboto Serif"/>
              </a:endParaRPr>
            </a:p>
          </p:txBody>
        </p:sp>
        <p:sp>
          <p:nvSpPr>
            <p:cNvPr id="236" name="Google Shape;236;p16"/>
            <p:cNvSpPr/>
            <p:nvPr/>
          </p:nvSpPr>
          <p:spPr>
            <a:xfrm>
              <a:off x="1457960" y="4326207"/>
              <a:ext cx="5831840" cy="961486"/>
            </a:xfrm>
            <a:custGeom>
              <a:rect b="b" l="l" r="r" t="t"/>
              <a:pathLst>
                <a:path extrusionOk="0" h="961486" w="5831840">
                  <a:moveTo>
                    <a:pt x="0" y="0"/>
                  </a:moveTo>
                  <a:lnTo>
                    <a:pt x="5831840" y="0"/>
                  </a:lnTo>
                  <a:lnTo>
                    <a:pt x="5831840" y="961486"/>
                  </a:lnTo>
                  <a:lnTo>
                    <a:pt x="0" y="961486"/>
                  </a:lnTo>
                  <a:lnTo>
                    <a:pt x="0" y="0"/>
                  </a:lnTo>
                  <a:close/>
                </a:path>
              </a:pathLst>
            </a:custGeom>
            <a:solidFill>
              <a:srgbClr val="0C343D"/>
            </a:solidFill>
            <a:ln cap="flat" cmpd="sng" w="15875">
              <a:solidFill>
                <a:srgbClr val="CAE4EC">
                  <a:alpha val="89800"/>
                </a:srgbClr>
              </a:solidFill>
              <a:prstDash val="solid"/>
              <a:round/>
              <a:headEnd len="sm" w="sm" type="none"/>
              <a:tailEnd len="sm" w="sm" type="none"/>
            </a:ln>
          </p:spPr>
          <p:txBody>
            <a:bodyPr anchorCtr="0" anchor="ctr" bIns="244200" lIns="113150" spcFirstLastPara="1" rIns="113150" wrap="square" tIns="244200">
              <a:noAutofit/>
            </a:bodyPr>
            <a:lstStyle/>
            <a:p>
              <a:pPr indent="0" lvl="0" marL="0" rtl="0" algn="l">
                <a:lnSpc>
                  <a:spcPct val="115000"/>
                </a:lnSpc>
                <a:spcBef>
                  <a:spcPts val="0"/>
                </a:spcBef>
                <a:spcAft>
                  <a:spcPts val="0"/>
                </a:spcAft>
                <a:buSzPts val="1100"/>
                <a:buNone/>
              </a:pPr>
              <a:r>
                <a:rPr lang="en-US" sz="1600">
                  <a:solidFill>
                    <a:schemeClr val="lt1"/>
                  </a:solidFill>
                  <a:latin typeface="Roboto Serif"/>
                  <a:ea typeface="Roboto Serif"/>
                  <a:cs typeface="Roboto Serif"/>
                  <a:sym typeface="Roboto Serif"/>
                </a:rPr>
                <a:t>Parents show a significantly higher preference for all product categories (Apparel, Cosmetics, Beverages, Home Appliances) compared to non-parents, with a noticeable gap in categories like Cosmetics and Beverages.</a:t>
              </a:r>
              <a:endParaRPr sz="1600">
                <a:solidFill>
                  <a:schemeClr val="lt1"/>
                </a:solidFill>
                <a:latin typeface="Roboto Serif"/>
                <a:ea typeface="Roboto Serif"/>
                <a:cs typeface="Roboto Serif"/>
                <a:sym typeface="Roboto Serif"/>
              </a:endParaRPr>
            </a:p>
          </p:txBody>
        </p:sp>
        <p:sp>
          <p:nvSpPr>
            <p:cNvPr id="237" name="Google Shape;237;p16"/>
            <p:cNvSpPr/>
            <p:nvPr/>
          </p:nvSpPr>
          <p:spPr>
            <a:xfrm>
              <a:off x="0" y="4326207"/>
              <a:ext cx="1457960" cy="961486"/>
            </a:xfrm>
            <a:custGeom>
              <a:rect b="b" l="l" r="r" t="t"/>
              <a:pathLst>
                <a:path extrusionOk="0" h="961486" w="1457960">
                  <a:moveTo>
                    <a:pt x="0" y="0"/>
                  </a:moveTo>
                  <a:lnTo>
                    <a:pt x="1457960" y="0"/>
                  </a:lnTo>
                  <a:lnTo>
                    <a:pt x="1457960" y="961486"/>
                  </a:lnTo>
                  <a:lnTo>
                    <a:pt x="0" y="961486"/>
                  </a:lnTo>
                  <a:lnTo>
                    <a:pt x="0" y="0"/>
                  </a:lnTo>
                  <a:close/>
                </a:path>
              </a:pathLst>
            </a:custGeom>
            <a:solidFill>
              <a:srgbClr val="45818E"/>
            </a:solidFill>
            <a:ln cap="flat" cmpd="sng" w="15875">
              <a:solidFill>
                <a:srgbClr val="24B2D1"/>
              </a:solidFill>
              <a:prstDash val="solid"/>
              <a:round/>
              <a:headEnd len="sm" w="sm" type="none"/>
              <a:tailEnd len="sm" w="sm" type="none"/>
            </a:ln>
          </p:spPr>
          <p:txBody>
            <a:bodyPr anchorCtr="0" anchor="ctr" bIns="94950" lIns="77150" spcFirstLastPara="1" rIns="77150" wrap="square" tIns="94950">
              <a:noAutofit/>
            </a:bodyPr>
            <a:lstStyle/>
            <a:p>
              <a:pPr indent="0" lvl="0" marL="0" marR="0" rtl="0" algn="ctr">
                <a:lnSpc>
                  <a:spcPct val="115000"/>
                </a:lnSpc>
                <a:spcBef>
                  <a:spcPts val="0"/>
                </a:spcBef>
                <a:spcAft>
                  <a:spcPts val="0"/>
                </a:spcAft>
                <a:buNone/>
              </a:pPr>
              <a:r>
                <a:rPr b="1" lang="en-US" sz="2268">
                  <a:solidFill>
                    <a:schemeClr val="lt1"/>
                  </a:solidFill>
                  <a:latin typeface="Roboto Serif"/>
                  <a:ea typeface="Roboto Serif"/>
                  <a:cs typeface="Roboto Serif"/>
                  <a:sym typeface="Roboto Serif"/>
                </a:rPr>
                <a:t>Parental Status</a:t>
              </a:r>
              <a:endParaRPr b="1" sz="2100">
                <a:solidFill>
                  <a:schemeClr val="lt1"/>
                </a:solidFill>
                <a:latin typeface="Roboto Serif"/>
                <a:ea typeface="Roboto Serif"/>
                <a:cs typeface="Roboto Serif"/>
                <a:sym typeface="Roboto Serif"/>
              </a:endParaRPr>
            </a:p>
          </p:txBody>
        </p:sp>
        <p:sp>
          <p:nvSpPr>
            <p:cNvPr id="238" name="Google Shape;238;p16"/>
            <p:cNvSpPr/>
            <p:nvPr/>
          </p:nvSpPr>
          <p:spPr>
            <a:xfrm>
              <a:off x="0" y="3307031"/>
              <a:ext cx="1457960" cy="961486"/>
            </a:xfrm>
            <a:custGeom>
              <a:rect b="b" l="l" r="r" t="t"/>
              <a:pathLst>
                <a:path extrusionOk="0" h="961486" w="1457960">
                  <a:moveTo>
                    <a:pt x="0" y="0"/>
                  </a:moveTo>
                  <a:lnTo>
                    <a:pt x="1457960" y="0"/>
                  </a:lnTo>
                  <a:lnTo>
                    <a:pt x="1457960" y="961486"/>
                  </a:lnTo>
                  <a:lnTo>
                    <a:pt x="0" y="961486"/>
                  </a:lnTo>
                  <a:lnTo>
                    <a:pt x="0" y="0"/>
                  </a:lnTo>
                  <a:close/>
                </a:path>
              </a:pathLst>
            </a:custGeom>
            <a:solidFill>
              <a:srgbClr val="134F5C"/>
            </a:solidFill>
            <a:ln cap="flat" cmpd="sng" w="15875">
              <a:solidFill>
                <a:srgbClr val="2499CB"/>
              </a:solidFill>
              <a:prstDash val="solid"/>
              <a:round/>
              <a:headEnd len="sm" w="sm" type="none"/>
              <a:tailEnd len="sm" w="sm" type="none"/>
            </a:ln>
          </p:spPr>
          <p:txBody>
            <a:bodyPr anchorCtr="0" anchor="ctr" bIns="94950" lIns="77150" spcFirstLastPara="1" rIns="77150" wrap="square" tIns="94950">
              <a:noAutofit/>
            </a:bodyPr>
            <a:lstStyle/>
            <a:p>
              <a:pPr indent="0" lvl="0" marL="0" marR="0" rtl="0" algn="ctr">
                <a:lnSpc>
                  <a:spcPct val="115000"/>
                </a:lnSpc>
                <a:spcBef>
                  <a:spcPts val="0"/>
                </a:spcBef>
                <a:spcAft>
                  <a:spcPts val="0"/>
                </a:spcAft>
                <a:buNone/>
              </a:pPr>
              <a:r>
                <a:rPr b="1" lang="en-US" sz="2268">
                  <a:solidFill>
                    <a:schemeClr val="lt1"/>
                  </a:solidFill>
                  <a:latin typeface="Roboto Serif"/>
                  <a:ea typeface="Roboto Serif"/>
                  <a:cs typeface="Roboto Serif"/>
                  <a:sym typeface="Roboto Serif"/>
                </a:rPr>
                <a:t>Marital Status</a:t>
              </a:r>
              <a:endParaRPr b="1" sz="2100">
                <a:solidFill>
                  <a:schemeClr val="lt1"/>
                </a:solidFill>
                <a:latin typeface="Roboto Serif"/>
                <a:ea typeface="Roboto Serif"/>
                <a:cs typeface="Roboto Serif"/>
                <a:sym typeface="Roboto Serif"/>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242" name="Shape 242"/>
        <p:cNvGrpSpPr/>
        <p:nvPr/>
      </p:nvGrpSpPr>
      <p:grpSpPr>
        <a:xfrm>
          <a:off x="0" y="0"/>
          <a:ext cx="0" cy="0"/>
          <a:chOff x="0" y="0"/>
          <a:chExt cx="0" cy="0"/>
        </a:xfrm>
      </p:grpSpPr>
      <p:sp>
        <p:nvSpPr>
          <p:cNvPr id="243" name="Google Shape;243;p17"/>
          <p:cNvSpPr txBox="1"/>
          <p:nvPr>
            <p:ph type="title"/>
          </p:nvPr>
        </p:nvSpPr>
        <p:spPr>
          <a:xfrm>
            <a:off x="561300" y="793425"/>
            <a:ext cx="8430300" cy="5952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3960"/>
              <a:buFont typeface="Twentieth Century"/>
              <a:buNone/>
            </a:pPr>
            <a:r>
              <a:rPr b="1" lang="en-US" sz="2500">
                <a:latin typeface="Roboto Serif"/>
                <a:ea typeface="Roboto Serif"/>
                <a:cs typeface="Roboto Serif"/>
                <a:sym typeface="Roboto Serif"/>
              </a:rPr>
              <a:t>Product Preferences based on different factors</a:t>
            </a:r>
            <a:endParaRPr b="1" sz="2500">
              <a:latin typeface="Roboto Serif"/>
              <a:ea typeface="Roboto Serif"/>
              <a:cs typeface="Roboto Serif"/>
              <a:sym typeface="Roboto Serif"/>
            </a:endParaRPr>
          </a:p>
        </p:txBody>
      </p:sp>
      <p:pic>
        <p:nvPicPr>
          <p:cNvPr id="244" name="Google Shape;244;p17"/>
          <p:cNvPicPr preferRelativeResize="0"/>
          <p:nvPr/>
        </p:nvPicPr>
        <p:blipFill>
          <a:blip r:embed="rId3">
            <a:alphaModFix/>
          </a:blip>
          <a:stretch>
            <a:fillRect/>
          </a:stretch>
        </p:blipFill>
        <p:spPr>
          <a:xfrm>
            <a:off x="152400" y="3429000"/>
            <a:ext cx="8839199" cy="3428999"/>
          </a:xfrm>
          <a:prstGeom prst="rect">
            <a:avLst/>
          </a:prstGeom>
          <a:noFill/>
          <a:ln>
            <a:noFill/>
          </a:ln>
        </p:spPr>
      </p:pic>
      <p:pic>
        <p:nvPicPr>
          <p:cNvPr id="245" name="Google Shape;245;p17"/>
          <p:cNvPicPr preferRelativeResize="0"/>
          <p:nvPr/>
        </p:nvPicPr>
        <p:blipFill>
          <a:blip r:embed="rId4">
            <a:alphaModFix/>
          </a:blip>
          <a:stretch>
            <a:fillRect/>
          </a:stretch>
        </p:blipFill>
        <p:spPr>
          <a:xfrm>
            <a:off x="152400" y="1388625"/>
            <a:ext cx="8839200" cy="212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249" name="Shape 249"/>
        <p:cNvGrpSpPr/>
        <p:nvPr/>
      </p:nvGrpSpPr>
      <p:grpSpPr>
        <a:xfrm>
          <a:off x="0" y="0"/>
          <a:ext cx="0" cy="0"/>
          <a:chOff x="0" y="0"/>
          <a:chExt cx="0" cy="0"/>
        </a:xfrm>
      </p:grpSpPr>
      <p:sp>
        <p:nvSpPr>
          <p:cNvPr id="250" name="Google Shape;250;p18"/>
          <p:cNvSpPr/>
          <p:nvPr/>
        </p:nvSpPr>
        <p:spPr>
          <a:xfrm>
            <a:off x="839967" y="595674"/>
            <a:ext cx="7286400" cy="2234400"/>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1" name="Google Shape;251;p18"/>
          <p:cNvSpPr/>
          <p:nvPr/>
        </p:nvSpPr>
        <p:spPr>
          <a:xfrm>
            <a:off x="839967" y="3810849"/>
            <a:ext cx="7286400" cy="2234400"/>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52" name="Google Shape;252;p18"/>
          <p:cNvSpPr/>
          <p:nvPr/>
        </p:nvSpPr>
        <p:spPr>
          <a:xfrm>
            <a:off x="1305400" y="4166350"/>
            <a:ext cx="7285813" cy="2236385"/>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0"/>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457200" rtl="0" algn="ctr">
              <a:lnSpc>
                <a:spcPct val="115000"/>
              </a:lnSpc>
              <a:spcBef>
                <a:spcPts val="0"/>
              </a:spcBef>
              <a:spcAft>
                <a:spcPts val="0"/>
              </a:spcAft>
              <a:buClr>
                <a:schemeClr val="dk1"/>
              </a:buClr>
              <a:buSzPts val="1100"/>
              <a:buFont typeface="Arial"/>
              <a:buNone/>
            </a:pPr>
            <a:r>
              <a:rPr lang="en-US" sz="1600">
                <a:latin typeface="Roboto Serif"/>
                <a:ea typeface="Roboto Serif"/>
                <a:cs typeface="Roboto Serif"/>
                <a:sym typeface="Roboto Serif"/>
              </a:rPr>
              <a:t>Product Preferences by Income Group (Parents Only): Across all income brackets, Apparel and Home Appliances are the most purchased categories, with higher-income groups ($80-100K) showing a stronger preference for Home Appliances, while mid-income groups ($40-60K) lean more towards Apparel. Electronics and Cosmetics are more evenly distributed but consistently lower in comparison.</a:t>
            </a:r>
            <a:endParaRPr sz="1600">
              <a:latin typeface="Roboto Serif"/>
              <a:ea typeface="Roboto Serif"/>
              <a:cs typeface="Roboto Serif"/>
              <a:sym typeface="Roboto Serif"/>
            </a:endParaRPr>
          </a:p>
          <a:p>
            <a:pPr indent="0" lvl="0" marL="457200" rtl="0" algn="l">
              <a:spcBef>
                <a:spcPts val="0"/>
              </a:spcBef>
              <a:spcAft>
                <a:spcPts val="0"/>
              </a:spcAft>
              <a:buClr>
                <a:schemeClr val="dk1"/>
              </a:buClr>
              <a:buSzPts val="1100"/>
              <a:buFont typeface="Arial"/>
              <a:buNone/>
            </a:pPr>
            <a:r>
              <a:t/>
            </a:r>
            <a:endParaRPr/>
          </a:p>
        </p:txBody>
      </p:sp>
      <p:sp>
        <p:nvSpPr>
          <p:cNvPr id="253" name="Google Shape;253;p18"/>
          <p:cNvSpPr/>
          <p:nvPr/>
        </p:nvSpPr>
        <p:spPr>
          <a:xfrm>
            <a:off x="1236684" y="950980"/>
            <a:ext cx="7285813" cy="2236385"/>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0"/>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457200" marR="0" rtl="0" algn="ctr">
              <a:spcBef>
                <a:spcPts val="0"/>
              </a:spcBef>
              <a:spcAft>
                <a:spcPts val="0"/>
              </a:spcAft>
              <a:buNone/>
            </a:pPr>
            <a:r>
              <a:rPr lang="en-US" sz="1700">
                <a:solidFill>
                  <a:schemeClr val="dk1"/>
                </a:solidFill>
                <a:latin typeface="Roboto Serif"/>
                <a:ea typeface="Roboto Serif"/>
                <a:cs typeface="Roboto Serif"/>
                <a:sym typeface="Roboto Serif"/>
              </a:rPr>
              <a:t>Product Preferences by Number of Children: Parents with one child are most responsive to Cosmetics and Electronics, while parents with two children show equal interest across product categories. Tailoring promotions to the number of children could be an effective strategy, especially in categories like Electronics for parents with one child.</a:t>
            </a:r>
            <a:endParaRPr sz="1300">
              <a:latin typeface="Roboto Serif"/>
              <a:ea typeface="Roboto Serif"/>
              <a:cs typeface="Roboto Serif"/>
              <a:sym typeface="Roboto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257" name="Shape 257"/>
        <p:cNvGrpSpPr/>
        <p:nvPr/>
      </p:nvGrpSpPr>
      <p:grpSpPr>
        <a:xfrm>
          <a:off x="0" y="0"/>
          <a:ext cx="0" cy="0"/>
          <a:chOff x="0" y="0"/>
          <a:chExt cx="0" cy="0"/>
        </a:xfrm>
      </p:grpSpPr>
      <p:sp>
        <p:nvSpPr>
          <p:cNvPr id="258" name="Google Shape;258;p19"/>
          <p:cNvSpPr txBox="1"/>
          <p:nvPr>
            <p:ph type="title"/>
          </p:nvPr>
        </p:nvSpPr>
        <p:spPr>
          <a:xfrm>
            <a:off x="768100" y="585221"/>
            <a:ext cx="7209000" cy="8094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b="1" lang="en-US" sz="2500">
                <a:latin typeface="Roboto Serif"/>
                <a:ea typeface="Roboto Serif"/>
                <a:cs typeface="Roboto Serif"/>
                <a:sym typeface="Roboto Serif"/>
              </a:rPr>
              <a:t>Promotion Responses based on different factors</a:t>
            </a:r>
            <a:endParaRPr b="1" sz="2500">
              <a:latin typeface="Roboto Serif"/>
              <a:ea typeface="Roboto Serif"/>
              <a:cs typeface="Roboto Serif"/>
              <a:sym typeface="Roboto Serif"/>
            </a:endParaRPr>
          </a:p>
        </p:txBody>
      </p:sp>
      <p:pic>
        <p:nvPicPr>
          <p:cNvPr id="259" name="Google Shape;259;p19"/>
          <p:cNvPicPr preferRelativeResize="0"/>
          <p:nvPr/>
        </p:nvPicPr>
        <p:blipFill>
          <a:blip r:embed="rId3">
            <a:alphaModFix/>
          </a:blip>
          <a:stretch>
            <a:fillRect/>
          </a:stretch>
        </p:blipFill>
        <p:spPr>
          <a:xfrm>
            <a:off x="0" y="1437150"/>
            <a:ext cx="9144000" cy="2925650"/>
          </a:xfrm>
          <a:prstGeom prst="rect">
            <a:avLst/>
          </a:prstGeom>
          <a:noFill/>
          <a:ln>
            <a:noFill/>
          </a:ln>
        </p:spPr>
      </p:pic>
      <p:sp>
        <p:nvSpPr>
          <p:cNvPr id="260" name="Google Shape;260;p19"/>
          <p:cNvSpPr/>
          <p:nvPr/>
        </p:nvSpPr>
        <p:spPr>
          <a:xfrm>
            <a:off x="611550" y="4405325"/>
            <a:ext cx="7920900" cy="1989900"/>
          </a:xfrm>
          <a:prstGeom prst="roundRect">
            <a:avLst>
              <a:gd fmla="val 16667" name="adj"/>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1500">
                <a:solidFill>
                  <a:schemeClr val="lt1"/>
                </a:solidFill>
                <a:latin typeface="Roboto Serif"/>
                <a:ea typeface="Roboto Serif"/>
                <a:cs typeface="Roboto Serif"/>
                <a:sym typeface="Roboto Serif"/>
              </a:rPr>
              <a:t>Consumers in different product categories (Apparel, Cosmetics, Electronics, and Home Appliances) show a nearly equal split between responding to promotions, with a slight preference for promotions in categories like Electronics (51.11%) and Apparel (50.77%). Marketing efforts should focus on promotions for Apparel and Electronics as they seem to drive higher responses.</a:t>
            </a:r>
            <a:endParaRPr sz="1500">
              <a:solidFill>
                <a:schemeClr val="lt1"/>
              </a:solidFill>
              <a:latin typeface="Roboto Serif"/>
              <a:ea typeface="Roboto Serif"/>
              <a:cs typeface="Roboto Serif"/>
              <a:sym typeface="Roboto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000" scaled="0"/>
        </a:gradFill>
      </p:bgPr>
    </p:bg>
    <p:spTree>
      <p:nvGrpSpPr>
        <p:cNvPr id="264" name="Shape 264"/>
        <p:cNvGrpSpPr/>
        <p:nvPr/>
      </p:nvGrpSpPr>
      <p:grpSpPr>
        <a:xfrm>
          <a:off x="0" y="0"/>
          <a:ext cx="0" cy="0"/>
          <a:chOff x="0" y="0"/>
          <a:chExt cx="0" cy="0"/>
        </a:xfrm>
      </p:grpSpPr>
      <p:pic>
        <p:nvPicPr>
          <p:cNvPr descr="A graph showing the growth of the company's company&#10;&#10;Description automatically generated with medium confidence" id="265" name="Google Shape;265;p14"/>
          <p:cNvPicPr preferRelativeResize="0"/>
          <p:nvPr/>
        </p:nvPicPr>
        <p:blipFill rotWithShape="1">
          <a:blip r:embed="rId3">
            <a:alphaModFix/>
          </a:blip>
          <a:srcRect b="0" l="0" r="0" t="0"/>
          <a:stretch/>
        </p:blipFill>
        <p:spPr>
          <a:xfrm>
            <a:off x="384781" y="2199191"/>
            <a:ext cx="8374437" cy="3308238"/>
          </a:xfrm>
          <a:prstGeom prst="rect">
            <a:avLst/>
          </a:prstGeom>
          <a:noFill/>
          <a:ln cap="flat" cmpd="sng" w="9525">
            <a:solidFill>
              <a:schemeClr val="dk1"/>
            </a:solidFill>
            <a:prstDash val="solid"/>
            <a:round/>
            <a:headEnd len="sm" w="sm" type="none"/>
            <a:tailEnd len="sm" w="sm" type="none"/>
          </a:ln>
        </p:spPr>
      </p:pic>
      <p:sp>
        <p:nvSpPr>
          <p:cNvPr id="266" name="Google Shape;266;p14"/>
          <p:cNvSpPr txBox="1"/>
          <p:nvPr>
            <p:ph type="title"/>
          </p:nvPr>
        </p:nvSpPr>
        <p:spPr>
          <a:xfrm>
            <a:off x="578300" y="1013375"/>
            <a:ext cx="8374500" cy="915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02060"/>
              </a:buClr>
              <a:buSzPct val="119999"/>
              <a:buFont typeface="Twentieth Century"/>
              <a:buNone/>
            </a:pPr>
            <a:r>
              <a:rPr b="1" lang="en-US" sz="3666">
                <a:solidFill>
                  <a:srgbClr val="002060"/>
                </a:solidFill>
                <a:latin typeface="Roboto Serif"/>
                <a:ea typeface="Roboto Serif"/>
                <a:cs typeface="Roboto Serif"/>
                <a:sym typeface="Roboto Serif"/>
              </a:rPr>
              <a:t>Promotion Response by Age Group</a:t>
            </a:r>
            <a:br>
              <a:rPr lang="en-US">
                <a:solidFill>
                  <a:srgbClr val="002060"/>
                </a:solidFill>
              </a:rPr>
            </a:br>
            <a:endParaRPr>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270" name="Shape 270"/>
        <p:cNvGrpSpPr/>
        <p:nvPr/>
      </p:nvGrpSpPr>
      <p:grpSpPr>
        <a:xfrm>
          <a:off x="0" y="0"/>
          <a:ext cx="0" cy="0"/>
          <a:chOff x="0" y="0"/>
          <a:chExt cx="0" cy="0"/>
        </a:xfrm>
      </p:grpSpPr>
      <p:grpSp>
        <p:nvGrpSpPr>
          <p:cNvPr id="271" name="Google Shape;271;p15"/>
          <p:cNvGrpSpPr/>
          <p:nvPr/>
        </p:nvGrpSpPr>
        <p:grpSpPr>
          <a:xfrm>
            <a:off x="640080" y="923047"/>
            <a:ext cx="7772400" cy="4827240"/>
            <a:chOff x="0" y="587201"/>
            <a:chExt cx="7772400" cy="4827240"/>
          </a:xfrm>
        </p:grpSpPr>
        <p:sp>
          <p:nvSpPr>
            <p:cNvPr id="272" name="Google Shape;272;p15"/>
            <p:cNvSpPr/>
            <p:nvPr/>
          </p:nvSpPr>
          <p:spPr>
            <a:xfrm>
              <a:off x="0" y="587201"/>
              <a:ext cx="7772400" cy="115713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txBox="1"/>
            <p:nvPr/>
          </p:nvSpPr>
          <p:spPr>
            <a:xfrm>
              <a:off x="56486" y="643687"/>
              <a:ext cx="7659428" cy="1044158"/>
            </a:xfrm>
            <a:prstGeom prst="rect">
              <a:avLst/>
            </a:prstGeom>
            <a:solidFill>
              <a:srgbClr val="0C343D"/>
            </a:solidFill>
            <a:ln>
              <a:noFill/>
            </a:ln>
          </p:spPr>
          <p:txBody>
            <a:bodyPr anchorCtr="0" anchor="ctr" bIns="87625" lIns="87625" spcFirstLastPara="1" rIns="87625" wrap="square" tIns="87625">
              <a:noAutofit/>
            </a:bodyPr>
            <a:lstStyle/>
            <a:p>
              <a:pPr indent="0" lvl="0" marL="0" marR="0" rtl="0" algn="l">
                <a:lnSpc>
                  <a:spcPct val="115000"/>
                </a:lnSpc>
                <a:spcBef>
                  <a:spcPts val="0"/>
                </a:spcBef>
                <a:spcAft>
                  <a:spcPts val="0"/>
                </a:spcAft>
                <a:buClr>
                  <a:schemeClr val="lt1"/>
                </a:buClr>
                <a:buSzPts val="2300"/>
                <a:buFont typeface="Twentieth Century"/>
                <a:buNone/>
              </a:pPr>
              <a:r>
                <a:rPr i="0" lang="en-US" sz="1800">
                  <a:solidFill>
                    <a:schemeClr val="lt1"/>
                  </a:solidFill>
                  <a:latin typeface="Roboto Serif"/>
                  <a:ea typeface="Roboto Serif"/>
                  <a:cs typeface="Roboto Serif"/>
                  <a:sym typeface="Roboto Serif"/>
                </a:rPr>
                <a:t>Younger age groups (18-24) show the highest positive response ("Yes") to promotions compared to older groups, with a noticeable decline in promotion sensitivity between ages 25-29.</a:t>
              </a:r>
              <a:endParaRPr sz="1800">
                <a:solidFill>
                  <a:schemeClr val="lt1"/>
                </a:solidFill>
                <a:latin typeface="Roboto Serif"/>
                <a:ea typeface="Roboto Serif"/>
                <a:cs typeface="Roboto Serif"/>
                <a:sym typeface="Roboto Serif"/>
              </a:endParaRPr>
            </a:p>
          </p:txBody>
        </p:sp>
        <p:sp>
          <p:nvSpPr>
            <p:cNvPr id="274" name="Google Shape;274;p15"/>
            <p:cNvSpPr/>
            <p:nvPr/>
          </p:nvSpPr>
          <p:spPr>
            <a:xfrm>
              <a:off x="0" y="1810571"/>
              <a:ext cx="7772400" cy="115713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txBox="1"/>
            <p:nvPr/>
          </p:nvSpPr>
          <p:spPr>
            <a:xfrm>
              <a:off x="56486" y="1867057"/>
              <a:ext cx="7659428" cy="1044158"/>
            </a:xfrm>
            <a:prstGeom prst="rect">
              <a:avLst/>
            </a:prstGeom>
            <a:solidFill>
              <a:srgbClr val="134F5C"/>
            </a:solidFill>
            <a:ln>
              <a:noFill/>
            </a:ln>
          </p:spPr>
          <p:txBody>
            <a:bodyPr anchorCtr="0" anchor="ctr" bIns="87625" lIns="87625" spcFirstLastPara="1" rIns="87625" wrap="square" tIns="87625">
              <a:noAutofit/>
            </a:bodyPr>
            <a:lstStyle/>
            <a:p>
              <a:pPr indent="0" lvl="0" marL="0" marR="0" rtl="0" algn="l">
                <a:lnSpc>
                  <a:spcPct val="115000"/>
                </a:lnSpc>
                <a:spcBef>
                  <a:spcPts val="0"/>
                </a:spcBef>
                <a:spcAft>
                  <a:spcPts val="0"/>
                </a:spcAft>
                <a:buClr>
                  <a:schemeClr val="lt1"/>
                </a:buClr>
                <a:buSzPts val="2300"/>
                <a:buFont typeface="Twentieth Century"/>
                <a:buNone/>
              </a:pPr>
              <a:r>
                <a:rPr i="0" lang="en-US" sz="1800">
                  <a:solidFill>
                    <a:schemeClr val="lt1"/>
                  </a:solidFill>
                  <a:latin typeface="Roboto Serif"/>
                  <a:ea typeface="Roboto Serif"/>
                  <a:cs typeface="Roboto Serif"/>
                  <a:sym typeface="Roboto Serif"/>
                </a:rPr>
                <a:t>From 50-54, there is a resurgence of interest in promotions, peaking in this age range before sharply declining as age increases beyond 60. </a:t>
              </a:r>
              <a:endParaRPr sz="1800">
                <a:solidFill>
                  <a:schemeClr val="lt1"/>
                </a:solidFill>
                <a:latin typeface="Roboto Serif"/>
                <a:ea typeface="Roboto Serif"/>
                <a:cs typeface="Roboto Serif"/>
                <a:sym typeface="Roboto Serif"/>
              </a:endParaRPr>
            </a:p>
          </p:txBody>
        </p:sp>
        <p:sp>
          <p:nvSpPr>
            <p:cNvPr id="276" name="Google Shape;276;p15"/>
            <p:cNvSpPr/>
            <p:nvPr/>
          </p:nvSpPr>
          <p:spPr>
            <a:xfrm>
              <a:off x="0" y="3033941"/>
              <a:ext cx="7772400" cy="115713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txBox="1"/>
            <p:nvPr/>
          </p:nvSpPr>
          <p:spPr>
            <a:xfrm>
              <a:off x="56486" y="3090427"/>
              <a:ext cx="7659428" cy="1044158"/>
            </a:xfrm>
            <a:prstGeom prst="rect">
              <a:avLst/>
            </a:prstGeom>
            <a:solidFill>
              <a:srgbClr val="45818E"/>
            </a:solidFill>
            <a:ln>
              <a:noFill/>
            </a:ln>
          </p:spPr>
          <p:txBody>
            <a:bodyPr anchorCtr="0" anchor="ctr" bIns="87625" lIns="87625" spcFirstLastPara="1" rIns="87625" wrap="square" tIns="87625">
              <a:noAutofit/>
            </a:bodyPr>
            <a:lstStyle/>
            <a:p>
              <a:pPr indent="0" lvl="0" marL="0" marR="0" rtl="0" algn="l">
                <a:lnSpc>
                  <a:spcPct val="115000"/>
                </a:lnSpc>
                <a:spcBef>
                  <a:spcPts val="0"/>
                </a:spcBef>
                <a:spcAft>
                  <a:spcPts val="0"/>
                </a:spcAft>
                <a:buNone/>
              </a:pPr>
              <a:r>
                <a:rPr i="0" lang="en-US" sz="1800">
                  <a:solidFill>
                    <a:schemeClr val="lt1"/>
                  </a:solidFill>
                  <a:latin typeface="Roboto Serif"/>
                  <a:ea typeface="Roboto Serif"/>
                  <a:cs typeface="Roboto Serif"/>
                  <a:sym typeface="Roboto Serif"/>
                </a:rPr>
                <a:t>Ages 55-59 show the largest gap between positive and negative responses, with more individuals responding favorably to promotions.</a:t>
              </a:r>
              <a:endParaRPr sz="1800">
                <a:solidFill>
                  <a:schemeClr val="lt1"/>
                </a:solidFill>
                <a:latin typeface="Roboto Serif"/>
                <a:ea typeface="Roboto Serif"/>
                <a:cs typeface="Roboto Serif"/>
                <a:sym typeface="Roboto Serif"/>
              </a:endParaRPr>
            </a:p>
          </p:txBody>
        </p:sp>
        <p:sp>
          <p:nvSpPr>
            <p:cNvPr id="278" name="Google Shape;278;p15"/>
            <p:cNvSpPr/>
            <p:nvPr/>
          </p:nvSpPr>
          <p:spPr>
            <a:xfrm>
              <a:off x="0" y="4257311"/>
              <a:ext cx="7772400" cy="1157130"/>
            </a:xfrm>
            <a:prstGeom prst="roundRect">
              <a:avLst>
                <a:gd fmla="val 16667" name="adj"/>
              </a:avLst>
            </a:prstGeom>
            <a:solidFill>
              <a:srgbClr val="19ACE4"/>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txBox="1"/>
            <p:nvPr/>
          </p:nvSpPr>
          <p:spPr>
            <a:xfrm>
              <a:off x="56486" y="4313797"/>
              <a:ext cx="7659428" cy="1044158"/>
            </a:xfrm>
            <a:prstGeom prst="rect">
              <a:avLst/>
            </a:prstGeom>
            <a:solidFill>
              <a:srgbClr val="76A5AF"/>
            </a:solidFill>
            <a:ln cap="flat" cmpd="sng" w="9525">
              <a:solidFill>
                <a:srgbClr val="76A5AF"/>
              </a:solidFill>
              <a:prstDash val="solid"/>
              <a:round/>
              <a:headEnd len="sm" w="sm" type="none"/>
              <a:tailEnd len="sm" w="sm" type="none"/>
            </a:ln>
          </p:spPr>
          <p:txBody>
            <a:bodyPr anchorCtr="0" anchor="ctr" bIns="87625" lIns="87625" spcFirstLastPara="1" rIns="87625" wrap="square" tIns="87625">
              <a:noAutofit/>
            </a:bodyPr>
            <a:lstStyle/>
            <a:p>
              <a:pPr indent="0" lvl="0" marL="0" marR="0" rtl="0" algn="l">
                <a:lnSpc>
                  <a:spcPct val="115000"/>
                </a:lnSpc>
                <a:spcBef>
                  <a:spcPts val="0"/>
                </a:spcBef>
                <a:spcAft>
                  <a:spcPts val="0"/>
                </a:spcAft>
                <a:buClr>
                  <a:schemeClr val="lt1"/>
                </a:buClr>
                <a:buSzPts val="2300"/>
                <a:buFont typeface="Twentieth Century"/>
                <a:buNone/>
              </a:pPr>
              <a:r>
                <a:rPr i="0" lang="en-US" sz="1800">
                  <a:solidFill>
                    <a:schemeClr val="lt1"/>
                  </a:solidFill>
                  <a:latin typeface="Roboto Serif"/>
                  <a:ea typeface="Roboto Serif"/>
                  <a:cs typeface="Roboto Serif"/>
                  <a:sym typeface="Roboto Serif"/>
                </a:rPr>
                <a:t>This suggests that marketing campaigns focusing on promotions may be most effective for young adults and middle-aged consumers (50-54).</a:t>
              </a:r>
              <a:endParaRPr sz="1800">
                <a:solidFill>
                  <a:schemeClr val="lt1"/>
                </a:solidFill>
                <a:latin typeface="Roboto Serif"/>
                <a:ea typeface="Roboto Serif"/>
                <a:cs typeface="Roboto Serif"/>
                <a:sym typeface="Roboto Serif"/>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120" name="Shape 120"/>
        <p:cNvGrpSpPr/>
        <p:nvPr/>
      </p:nvGrpSpPr>
      <p:grpSpPr>
        <a:xfrm>
          <a:off x="0" y="0"/>
          <a:ext cx="0" cy="0"/>
          <a:chOff x="0" y="0"/>
          <a:chExt cx="0" cy="0"/>
        </a:xfrm>
      </p:grpSpPr>
      <p:sp>
        <p:nvSpPr>
          <p:cNvPr id="121" name="Google Shape;121;p3"/>
          <p:cNvSpPr txBox="1"/>
          <p:nvPr>
            <p:ph type="title"/>
          </p:nvPr>
        </p:nvSpPr>
        <p:spPr>
          <a:xfrm>
            <a:off x="715550" y="965875"/>
            <a:ext cx="3720300" cy="605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FFFFFF"/>
              </a:buClr>
              <a:buSzPts val="3200"/>
              <a:buFont typeface="Twentieth Century"/>
              <a:buNone/>
            </a:pPr>
            <a:r>
              <a:rPr b="1" lang="en-US" sz="3600">
                <a:solidFill>
                  <a:schemeClr val="dk1"/>
                </a:solidFill>
                <a:latin typeface="Roboto Serif"/>
                <a:ea typeface="Roboto Serif"/>
                <a:cs typeface="Roboto Serif"/>
                <a:sym typeface="Roboto Serif"/>
              </a:rPr>
              <a:t>Introduction</a:t>
            </a:r>
            <a:endParaRPr b="1" sz="3600">
              <a:solidFill>
                <a:schemeClr val="dk1"/>
              </a:solidFill>
              <a:latin typeface="Roboto Serif"/>
              <a:ea typeface="Roboto Serif"/>
              <a:cs typeface="Roboto Serif"/>
              <a:sym typeface="Roboto Serif"/>
            </a:endParaRPr>
          </a:p>
        </p:txBody>
      </p:sp>
      <p:pic>
        <p:nvPicPr>
          <p:cNvPr id="122" name="Google Shape;122;p3"/>
          <p:cNvPicPr preferRelativeResize="0"/>
          <p:nvPr/>
        </p:nvPicPr>
        <p:blipFill>
          <a:blip r:embed="rId3">
            <a:alphaModFix/>
          </a:blip>
          <a:stretch>
            <a:fillRect/>
          </a:stretch>
        </p:blipFill>
        <p:spPr>
          <a:xfrm>
            <a:off x="223575" y="2655043"/>
            <a:ext cx="3179400" cy="2126207"/>
          </a:xfrm>
          <a:prstGeom prst="rect">
            <a:avLst/>
          </a:prstGeom>
          <a:noFill/>
          <a:ln>
            <a:noFill/>
          </a:ln>
        </p:spPr>
      </p:pic>
      <p:sp>
        <p:nvSpPr>
          <p:cNvPr id="123" name="Google Shape;123;p3"/>
          <p:cNvSpPr/>
          <p:nvPr/>
        </p:nvSpPr>
        <p:spPr>
          <a:xfrm>
            <a:off x="3622900" y="1853975"/>
            <a:ext cx="5204700" cy="4167300"/>
          </a:xfrm>
          <a:prstGeom prst="rect">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91440" rtl="0" algn="ctr">
              <a:lnSpc>
                <a:spcPct val="90000"/>
              </a:lnSpc>
              <a:spcBef>
                <a:spcPts val="0"/>
              </a:spcBef>
              <a:spcAft>
                <a:spcPts val="0"/>
              </a:spcAft>
              <a:buClr>
                <a:schemeClr val="lt1"/>
              </a:buClr>
              <a:buSzPts val="2500"/>
              <a:buFont typeface="Roboto Serif"/>
              <a:buChar char=" "/>
            </a:pPr>
            <a:r>
              <a:rPr lang="en-US" sz="2500">
                <a:solidFill>
                  <a:schemeClr val="lt1"/>
                </a:solidFill>
                <a:latin typeface="Roboto Serif"/>
                <a:ea typeface="Roboto Serif"/>
                <a:cs typeface="Roboto Serif"/>
                <a:sym typeface="Roboto Serif"/>
              </a:rPr>
              <a:t>The purpose of this analysis is to evaluate the effectiveness of the recent marketing campaigns. By examining customer demographics, spending behaviors, and responses to promotions, we aim to uncover insights that will inform future campaign strategies and maximize ROI.</a:t>
            </a:r>
            <a:endParaRPr>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283" name="Shape 283"/>
        <p:cNvGrpSpPr/>
        <p:nvPr/>
      </p:nvGrpSpPr>
      <p:grpSpPr>
        <a:xfrm>
          <a:off x="0" y="0"/>
          <a:ext cx="0" cy="0"/>
          <a:chOff x="0" y="0"/>
          <a:chExt cx="0" cy="0"/>
        </a:xfrm>
      </p:grpSpPr>
      <p:pic>
        <p:nvPicPr>
          <p:cNvPr id="284" name="Google Shape;284;p20"/>
          <p:cNvPicPr preferRelativeResize="0"/>
          <p:nvPr/>
        </p:nvPicPr>
        <p:blipFill>
          <a:blip r:embed="rId3">
            <a:alphaModFix/>
          </a:blip>
          <a:stretch>
            <a:fillRect/>
          </a:stretch>
        </p:blipFill>
        <p:spPr>
          <a:xfrm>
            <a:off x="152400" y="799425"/>
            <a:ext cx="8839200" cy="2857600"/>
          </a:xfrm>
          <a:prstGeom prst="rect">
            <a:avLst/>
          </a:prstGeom>
          <a:noFill/>
          <a:ln>
            <a:noFill/>
          </a:ln>
        </p:spPr>
      </p:pic>
      <p:pic>
        <p:nvPicPr>
          <p:cNvPr id="285" name="Google Shape;285;p20"/>
          <p:cNvPicPr preferRelativeResize="0"/>
          <p:nvPr/>
        </p:nvPicPr>
        <p:blipFill>
          <a:blip r:embed="rId4">
            <a:alphaModFix/>
          </a:blip>
          <a:stretch>
            <a:fillRect/>
          </a:stretch>
        </p:blipFill>
        <p:spPr>
          <a:xfrm>
            <a:off x="152400" y="3657025"/>
            <a:ext cx="8839200" cy="2908725"/>
          </a:xfrm>
          <a:prstGeom prst="rect">
            <a:avLst/>
          </a:prstGeom>
          <a:noFill/>
          <a:ln>
            <a:noFill/>
          </a:ln>
        </p:spPr>
      </p:pic>
      <p:sp>
        <p:nvSpPr>
          <p:cNvPr id="286" name="Google Shape;286;p20"/>
          <p:cNvSpPr txBox="1"/>
          <p:nvPr/>
        </p:nvSpPr>
        <p:spPr>
          <a:xfrm>
            <a:off x="340175" y="238125"/>
            <a:ext cx="86514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solidFill>
                  <a:schemeClr val="lt1"/>
                </a:solidFill>
                <a:latin typeface="Roboto Serif"/>
                <a:ea typeface="Roboto Serif"/>
                <a:cs typeface="Roboto Serif"/>
                <a:sym typeface="Roboto Serif"/>
              </a:rPr>
              <a:t>Promotion Responses based on Gender and Marital Status</a:t>
            </a:r>
            <a:endParaRPr b="1" sz="2100">
              <a:solidFill>
                <a:schemeClr val="lt1"/>
              </a:solidFill>
              <a:latin typeface="Roboto Serif"/>
              <a:ea typeface="Roboto Serif"/>
              <a:cs typeface="Roboto Serif"/>
              <a:sym typeface="Roboto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290" name="Shape 290"/>
        <p:cNvGrpSpPr/>
        <p:nvPr/>
      </p:nvGrpSpPr>
      <p:grpSpPr>
        <a:xfrm>
          <a:off x="0" y="0"/>
          <a:ext cx="0" cy="0"/>
          <a:chOff x="0" y="0"/>
          <a:chExt cx="0" cy="0"/>
        </a:xfrm>
      </p:grpSpPr>
      <p:sp>
        <p:nvSpPr>
          <p:cNvPr id="291" name="Google Shape;291;p22"/>
          <p:cNvSpPr/>
          <p:nvPr/>
        </p:nvSpPr>
        <p:spPr>
          <a:xfrm>
            <a:off x="567142" y="3810849"/>
            <a:ext cx="7286400" cy="2234400"/>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2" name="Google Shape;292;p22"/>
          <p:cNvSpPr/>
          <p:nvPr/>
        </p:nvSpPr>
        <p:spPr>
          <a:xfrm>
            <a:off x="567142" y="578474"/>
            <a:ext cx="7286400" cy="2234400"/>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3" name="Google Shape;293;p22"/>
          <p:cNvSpPr/>
          <p:nvPr/>
        </p:nvSpPr>
        <p:spPr>
          <a:xfrm>
            <a:off x="1031900" y="968000"/>
            <a:ext cx="7285813" cy="2162004"/>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0"/>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457200" rtl="0" algn="l">
              <a:lnSpc>
                <a:spcPct val="115000"/>
              </a:lnSpc>
              <a:spcBef>
                <a:spcPts val="0"/>
              </a:spcBef>
              <a:spcAft>
                <a:spcPts val="0"/>
              </a:spcAft>
              <a:buNone/>
            </a:pPr>
            <a:r>
              <a:rPr lang="en-US" sz="1800">
                <a:solidFill>
                  <a:schemeClr val="dk1"/>
                </a:solidFill>
                <a:latin typeface="Roboto Serif"/>
                <a:ea typeface="Roboto Serif"/>
                <a:cs typeface="Roboto Serif"/>
                <a:sym typeface="Roboto Serif"/>
              </a:rPr>
              <a:t>Promotion Response by Marital Status: Both married and </a:t>
            </a:r>
            <a:r>
              <a:rPr lang="en-US" sz="1800">
                <a:solidFill>
                  <a:schemeClr val="dk1"/>
                </a:solidFill>
                <a:latin typeface="Roboto Serif"/>
                <a:ea typeface="Roboto Serif"/>
                <a:cs typeface="Roboto Serif"/>
                <a:sym typeface="Roboto Serif"/>
              </a:rPr>
              <a:t>unmarried</a:t>
            </a:r>
            <a:r>
              <a:rPr lang="en-US" sz="1800">
                <a:solidFill>
                  <a:schemeClr val="dk1"/>
                </a:solidFill>
                <a:latin typeface="Roboto Serif"/>
                <a:ea typeface="Roboto Serif"/>
                <a:cs typeface="Roboto Serif"/>
                <a:sym typeface="Roboto Serif"/>
              </a:rPr>
              <a:t> individuals respond similarly to promotions, though non-married individuals show a slightly higher positive response to promotions.</a:t>
            </a:r>
            <a:endParaRPr sz="1800">
              <a:solidFill>
                <a:schemeClr val="dk1"/>
              </a:solidFill>
              <a:latin typeface="Roboto Serif"/>
              <a:ea typeface="Roboto Serif"/>
              <a:cs typeface="Roboto Serif"/>
              <a:sym typeface="Roboto Serif"/>
            </a:endParaRPr>
          </a:p>
        </p:txBody>
      </p:sp>
      <p:sp>
        <p:nvSpPr>
          <p:cNvPr id="294" name="Google Shape;294;p22"/>
          <p:cNvSpPr/>
          <p:nvPr/>
        </p:nvSpPr>
        <p:spPr>
          <a:xfrm>
            <a:off x="1031909" y="4199005"/>
            <a:ext cx="7285813" cy="2236385"/>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0"/>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457200" rtl="0" algn="l">
              <a:lnSpc>
                <a:spcPct val="115000"/>
              </a:lnSpc>
              <a:spcBef>
                <a:spcPts val="0"/>
              </a:spcBef>
              <a:spcAft>
                <a:spcPts val="0"/>
              </a:spcAft>
              <a:buClr>
                <a:schemeClr val="dk1"/>
              </a:buClr>
              <a:buSzPts val="1100"/>
              <a:buFont typeface="Arial"/>
              <a:buNone/>
            </a:pPr>
            <a:r>
              <a:rPr lang="en-US" sz="1800">
                <a:solidFill>
                  <a:schemeClr val="dk1"/>
                </a:solidFill>
                <a:latin typeface="Roboto Serif"/>
                <a:ea typeface="Roboto Serif"/>
                <a:cs typeface="Roboto Serif"/>
                <a:sym typeface="Roboto Serif"/>
              </a:rPr>
              <a:t>Promotion Response by Gender: Promotion responses are almost evenly split across genders, with a marginally higher response rate in females compared to males. This indicates that marketing promotions are equally effective for both male and female audiences.</a:t>
            </a:r>
            <a:endParaRPr>
              <a:latin typeface="Roboto Serif"/>
              <a:ea typeface="Roboto Serif"/>
              <a:cs typeface="Roboto Serif"/>
              <a:sym typeface="Roboto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298" name="Shape 298"/>
        <p:cNvGrpSpPr/>
        <p:nvPr/>
      </p:nvGrpSpPr>
      <p:grpSpPr>
        <a:xfrm>
          <a:off x="0" y="0"/>
          <a:ext cx="0" cy="0"/>
          <a:chOff x="0" y="0"/>
          <a:chExt cx="0" cy="0"/>
        </a:xfrm>
      </p:grpSpPr>
      <p:pic>
        <p:nvPicPr>
          <p:cNvPr id="299" name="Google Shape;299;p23"/>
          <p:cNvPicPr preferRelativeResize="0"/>
          <p:nvPr/>
        </p:nvPicPr>
        <p:blipFill>
          <a:blip r:embed="rId3">
            <a:alphaModFix/>
          </a:blip>
          <a:stretch>
            <a:fillRect/>
          </a:stretch>
        </p:blipFill>
        <p:spPr>
          <a:xfrm>
            <a:off x="132675" y="2176500"/>
            <a:ext cx="8878650" cy="4508000"/>
          </a:xfrm>
          <a:prstGeom prst="rect">
            <a:avLst/>
          </a:prstGeom>
          <a:noFill/>
          <a:ln>
            <a:noFill/>
          </a:ln>
        </p:spPr>
      </p:pic>
      <p:sp>
        <p:nvSpPr>
          <p:cNvPr id="300" name="Google Shape;300;p23"/>
          <p:cNvSpPr txBox="1"/>
          <p:nvPr/>
        </p:nvSpPr>
        <p:spPr>
          <a:xfrm>
            <a:off x="821550" y="935500"/>
            <a:ext cx="7989000" cy="8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lt1"/>
                </a:solidFill>
                <a:latin typeface="Roboto Serif"/>
                <a:ea typeface="Roboto Serif"/>
                <a:cs typeface="Roboto Serif"/>
                <a:sym typeface="Roboto Serif"/>
              </a:rPr>
              <a:t>K Means</a:t>
            </a:r>
            <a:r>
              <a:rPr b="1" lang="en-US" sz="3000">
                <a:solidFill>
                  <a:schemeClr val="lt1"/>
                </a:solidFill>
                <a:latin typeface="Roboto Serif"/>
                <a:ea typeface="Roboto Serif"/>
                <a:cs typeface="Roboto Serif"/>
                <a:sym typeface="Roboto Serif"/>
              </a:rPr>
              <a:t> Clustering</a:t>
            </a:r>
            <a:endParaRPr b="1" sz="3000">
              <a:solidFill>
                <a:schemeClr val="lt1"/>
              </a:solidFill>
              <a:latin typeface="Roboto Serif"/>
              <a:ea typeface="Roboto Serif"/>
              <a:cs typeface="Roboto Serif"/>
              <a:sym typeface="Roboto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304" name="Shape 304"/>
        <p:cNvGrpSpPr/>
        <p:nvPr/>
      </p:nvGrpSpPr>
      <p:grpSpPr>
        <a:xfrm>
          <a:off x="0" y="0"/>
          <a:ext cx="0" cy="0"/>
          <a:chOff x="0" y="0"/>
          <a:chExt cx="0" cy="0"/>
        </a:xfrm>
      </p:grpSpPr>
      <p:pic>
        <p:nvPicPr>
          <p:cNvPr id="305" name="Google Shape;305;p24"/>
          <p:cNvPicPr preferRelativeResize="0"/>
          <p:nvPr/>
        </p:nvPicPr>
        <p:blipFill>
          <a:blip r:embed="rId3">
            <a:alphaModFix/>
          </a:blip>
          <a:stretch>
            <a:fillRect/>
          </a:stretch>
        </p:blipFill>
        <p:spPr>
          <a:xfrm>
            <a:off x="152400" y="152400"/>
            <a:ext cx="8839202" cy="4173184"/>
          </a:xfrm>
          <a:prstGeom prst="rect">
            <a:avLst/>
          </a:prstGeom>
          <a:noFill/>
          <a:ln>
            <a:noFill/>
          </a:ln>
        </p:spPr>
      </p:pic>
      <p:sp>
        <p:nvSpPr>
          <p:cNvPr id="306" name="Google Shape;306;p24"/>
          <p:cNvSpPr/>
          <p:nvPr/>
        </p:nvSpPr>
        <p:spPr>
          <a:xfrm>
            <a:off x="152425" y="4422325"/>
            <a:ext cx="8839200" cy="2245200"/>
          </a:xfrm>
          <a:prstGeom prst="roundRect">
            <a:avLst>
              <a:gd fmla="val 16667" name="adj"/>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a:solidFill>
                  <a:schemeClr val="lt1"/>
                </a:solidFill>
                <a:latin typeface="Roboto Serif"/>
                <a:ea typeface="Roboto Serif"/>
                <a:cs typeface="Roboto Serif"/>
                <a:sym typeface="Roboto Serif"/>
              </a:rPr>
              <a:t>Clustering has helped us understand certain characteristics of the groups. Cluster 0 has high income customers who are also spending a lot, this spending goes down for cluster 2 even though their average income levels go up. Cluster 2 is interesting in how even though their average income levels are </a:t>
            </a:r>
            <a:r>
              <a:rPr lang="en-US">
                <a:solidFill>
                  <a:schemeClr val="lt1"/>
                </a:solidFill>
                <a:latin typeface="Roboto Serif"/>
                <a:ea typeface="Roboto Serif"/>
                <a:cs typeface="Roboto Serif"/>
                <a:sym typeface="Roboto Serif"/>
              </a:rPr>
              <a:t>moderately</a:t>
            </a:r>
            <a:r>
              <a:rPr lang="en-US">
                <a:solidFill>
                  <a:schemeClr val="lt1"/>
                </a:solidFill>
                <a:latin typeface="Roboto Serif"/>
                <a:ea typeface="Roboto Serif"/>
                <a:cs typeface="Roboto Serif"/>
                <a:sym typeface="Roboto Serif"/>
              </a:rPr>
              <a:t> low relative to other clusters, their spending is more than their average income levels. The </a:t>
            </a:r>
            <a:r>
              <a:rPr lang="en-US">
                <a:solidFill>
                  <a:schemeClr val="lt1"/>
                </a:solidFill>
                <a:latin typeface="Roboto Serif"/>
                <a:ea typeface="Roboto Serif"/>
                <a:cs typeface="Roboto Serif"/>
                <a:sym typeface="Roboto Serif"/>
              </a:rPr>
              <a:t>fourth</a:t>
            </a:r>
            <a:r>
              <a:rPr lang="en-US">
                <a:solidFill>
                  <a:schemeClr val="lt1"/>
                </a:solidFill>
                <a:latin typeface="Roboto Serif"/>
                <a:ea typeface="Roboto Serif"/>
                <a:cs typeface="Roboto Serif"/>
                <a:sym typeface="Roboto Serif"/>
              </a:rPr>
              <a:t> cluster has people who are on average oldest of all the other customers in other clusters, they are spending very low compared to their average earnings.</a:t>
            </a:r>
            <a:endParaRPr>
              <a:solidFill>
                <a:schemeClr val="lt1"/>
              </a:solidFill>
              <a:latin typeface="Roboto Serif"/>
              <a:ea typeface="Roboto Serif"/>
              <a:cs typeface="Roboto Serif"/>
              <a:sym typeface="Roboto 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310" name="Shape 310"/>
        <p:cNvGrpSpPr/>
        <p:nvPr/>
      </p:nvGrpSpPr>
      <p:grpSpPr>
        <a:xfrm>
          <a:off x="0" y="0"/>
          <a:ext cx="0" cy="0"/>
          <a:chOff x="0" y="0"/>
          <a:chExt cx="0" cy="0"/>
        </a:xfrm>
      </p:grpSpPr>
      <p:sp>
        <p:nvSpPr>
          <p:cNvPr id="311" name="Google Shape;311;g30b5426d63f_0_115"/>
          <p:cNvSpPr txBox="1"/>
          <p:nvPr>
            <p:ph type="title"/>
          </p:nvPr>
        </p:nvSpPr>
        <p:spPr>
          <a:xfrm>
            <a:off x="442300" y="381100"/>
            <a:ext cx="8317200" cy="1499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000">
                <a:solidFill>
                  <a:schemeClr val="lt1"/>
                </a:solidFill>
                <a:latin typeface="Roboto Serif"/>
                <a:ea typeface="Roboto Serif"/>
                <a:cs typeface="Roboto Serif"/>
                <a:sym typeface="Roboto Serif"/>
              </a:rPr>
              <a:t>Income Score VS Spending Score</a:t>
            </a:r>
            <a:endParaRPr b="1" sz="3000">
              <a:solidFill>
                <a:schemeClr val="lt1"/>
              </a:solidFill>
              <a:latin typeface="Roboto Serif"/>
              <a:ea typeface="Roboto Serif"/>
              <a:cs typeface="Roboto Serif"/>
              <a:sym typeface="Roboto Serif"/>
            </a:endParaRPr>
          </a:p>
        </p:txBody>
      </p:sp>
      <p:pic>
        <p:nvPicPr>
          <p:cNvPr id="312" name="Google Shape;312;g30b5426d63f_0_115"/>
          <p:cNvPicPr preferRelativeResize="0"/>
          <p:nvPr/>
        </p:nvPicPr>
        <p:blipFill>
          <a:blip r:embed="rId3">
            <a:alphaModFix/>
          </a:blip>
          <a:stretch>
            <a:fillRect/>
          </a:stretch>
        </p:blipFill>
        <p:spPr>
          <a:xfrm>
            <a:off x="442225" y="1583025"/>
            <a:ext cx="8317250" cy="5105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316" name="Shape 316"/>
        <p:cNvGrpSpPr/>
        <p:nvPr/>
      </p:nvGrpSpPr>
      <p:grpSpPr>
        <a:xfrm>
          <a:off x="0" y="0"/>
          <a:ext cx="0" cy="0"/>
          <a:chOff x="0" y="0"/>
          <a:chExt cx="0" cy="0"/>
        </a:xfrm>
      </p:grpSpPr>
      <p:pic>
        <p:nvPicPr>
          <p:cNvPr id="317" name="Google Shape;317;p25"/>
          <p:cNvPicPr preferRelativeResize="0"/>
          <p:nvPr/>
        </p:nvPicPr>
        <p:blipFill>
          <a:blip r:embed="rId3">
            <a:alphaModFix/>
          </a:blip>
          <a:stretch>
            <a:fillRect/>
          </a:stretch>
        </p:blipFill>
        <p:spPr>
          <a:xfrm>
            <a:off x="186100" y="1972350"/>
            <a:ext cx="4681825" cy="3725626"/>
          </a:xfrm>
          <a:prstGeom prst="rect">
            <a:avLst/>
          </a:prstGeom>
          <a:noFill/>
          <a:ln>
            <a:noFill/>
          </a:ln>
        </p:spPr>
      </p:pic>
      <p:pic>
        <p:nvPicPr>
          <p:cNvPr id="318" name="Google Shape;318;p25"/>
          <p:cNvPicPr preferRelativeResize="0"/>
          <p:nvPr/>
        </p:nvPicPr>
        <p:blipFill>
          <a:blip r:embed="rId4">
            <a:alphaModFix/>
          </a:blip>
          <a:stretch>
            <a:fillRect/>
          </a:stretch>
        </p:blipFill>
        <p:spPr>
          <a:xfrm>
            <a:off x="4867925" y="1972350"/>
            <a:ext cx="4276075" cy="3725626"/>
          </a:xfrm>
          <a:prstGeom prst="rect">
            <a:avLst/>
          </a:prstGeom>
          <a:noFill/>
          <a:ln>
            <a:noFill/>
          </a:ln>
        </p:spPr>
      </p:pic>
      <p:sp>
        <p:nvSpPr>
          <p:cNvPr id="319" name="Google Shape;319;p25"/>
          <p:cNvSpPr txBox="1"/>
          <p:nvPr/>
        </p:nvSpPr>
        <p:spPr>
          <a:xfrm>
            <a:off x="605650" y="5851025"/>
            <a:ext cx="34017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Roboto Serif"/>
                <a:ea typeface="Roboto Serif"/>
                <a:cs typeface="Roboto Serif"/>
                <a:sym typeface="Roboto Serif"/>
              </a:rPr>
              <a:t>Accuracy obtained from KNN Model = 0.487 </a:t>
            </a:r>
            <a:r>
              <a:rPr lang="en-US" sz="1050">
                <a:solidFill>
                  <a:srgbClr val="D4D4D4"/>
                </a:solidFill>
                <a:latin typeface="Courier New"/>
                <a:ea typeface="Courier New"/>
                <a:cs typeface="Courier New"/>
                <a:sym typeface="Courier New"/>
              </a:rPr>
              <a:t>0.499</a:t>
            </a:r>
            <a:r>
              <a:rPr b="1" lang="en-US" sz="1800">
                <a:solidFill>
                  <a:schemeClr val="dk1"/>
                </a:solidFill>
                <a:latin typeface="Roboto Serif"/>
                <a:ea typeface="Roboto Serif"/>
                <a:cs typeface="Roboto Serif"/>
                <a:sym typeface="Roboto Serif"/>
              </a:rPr>
              <a:t> </a:t>
            </a:r>
            <a:r>
              <a:rPr lang="en-US" sz="1050">
                <a:solidFill>
                  <a:srgbClr val="D4D4D4"/>
                </a:solidFill>
                <a:latin typeface="Courier New"/>
                <a:ea typeface="Courier New"/>
                <a:cs typeface="Courier New"/>
                <a:sym typeface="Courier New"/>
              </a:rPr>
              <a:t>0.4870.4879%</a:t>
            </a:r>
            <a:endParaRPr b="1" sz="1800">
              <a:solidFill>
                <a:schemeClr val="dk1"/>
              </a:solidFill>
              <a:latin typeface="Roboto Serif"/>
              <a:ea typeface="Roboto Serif"/>
              <a:cs typeface="Roboto Serif"/>
              <a:sym typeface="Roboto Serif"/>
            </a:endParaRPr>
          </a:p>
        </p:txBody>
      </p:sp>
      <p:sp>
        <p:nvSpPr>
          <p:cNvPr id="320" name="Google Shape;320;p25"/>
          <p:cNvSpPr txBox="1"/>
          <p:nvPr/>
        </p:nvSpPr>
        <p:spPr>
          <a:xfrm>
            <a:off x="5117925" y="5851025"/>
            <a:ext cx="37761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Roboto Serif"/>
                <a:ea typeface="Roboto Serif"/>
                <a:cs typeface="Roboto Serif"/>
                <a:sym typeface="Roboto Serif"/>
              </a:rPr>
              <a:t>Accuracy obtained from NAIVE BAYES Model =  0.499</a:t>
            </a:r>
            <a:endParaRPr b="1" sz="1800">
              <a:solidFill>
                <a:schemeClr val="dk1"/>
              </a:solidFill>
              <a:latin typeface="Roboto Serif"/>
              <a:ea typeface="Roboto Serif"/>
              <a:cs typeface="Roboto Serif"/>
              <a:sym typeface="Roboto Serif"/>
            </a:endParaRPr>
          </a:p>
        </p:txBody>
      </p:sp>
      <p:sp>
        <p:nvSpPr>
          <p:cNvPr id="321" name="Google Shape;321;p25"/>
          <p:cNvSpPr txBox="1"/>
          <p:nvPr/>
        </p:nvSpPr>
        <p:spPr>
          <a:xfrm>
            <a:off x="605650" y="726525"/>
            <a:ext cx="7602900" cy="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latin typeface="Roboto Serif"/>
                <a:ea typeface="Roboto Serif"/>
                <a:cs typeface="Roboto Serif"/>
                <a:sym typeface="Roboto Serif"/>
              </a:rPr>
              <a:t>Findings from KNN and Naive Bayes</a:t>
            </a:r>
            <a:endParaRPr b="1" sz="3000">
              <a:solidFill>
                <a:schemeClr val="dk1"/>
              </a:solidFill>
              <a:latin typeface="Roboto Serif"/>
              <a:ea typeface="Roboto Serif"/>
              <a:cs typeface="Roboto Serif"/>
              <a:sym typeface="Roboto Serif"/>
            </a:endParaRPr>
          </a:p>
        </p:txBody>
      </p:sp>
      <p:sp>
        <p:nvSpPr>
          <p:cNvPr id="322" name="Google Shape;322;p25"/>
          <p:cNvSpPr txBox="1"/>
          <p:nvPr/>
        </p:nvSpPr>
        <p:spPr>
          <a:xfrm>
            <a:off x="605650" y="1325850"/>
            <a:ext cx="8436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latin typeface="Roboto Serif"/>
                <a:ea typeface="Roboto Serif"/>
                <a:cs typeface="Roboto Serif"/>
                <a:sym typeface="Roboto Serif"/>
              </a:rPr>
              <a:t>Confusion</a:t>
            </a:r>
            <a:r>
              <a:rPr b="1" lang="en-US" sz="2500">
                <a:solidFill>
                  <a:schemeClr val="dk1"/>
                </a:solidFill>
                <a:latin typeface="Roboto Serif"/>
                <a:ea typeface="Roboto Serif"/>
                <a:cs typeface="Roboto Serif"/>
                <a:sym typeface="Roboto Serif"/>
              </a:rPr>
              <a:t> Matrix</a:t>
            </a:r>
            <a:endParaRPr b="1" sz="2500">
              <a:solidFill>
                <a:schemeClr val="dk1"/>
              </a:solidFill>
              <a:latin typeface="Roboto Serif"/>
              <a:ea typeface="Roboto Serif"/>
              <a:cs typeface="Roboto Serif"/>
              <a:sym typeface="Roboto 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326" name="Shape 326"/>
        <p:cNvGrpSpPr/>
        <p:nvPr/>
      </p:nvGrpSpPr>
      <p:grpSpPr>
        <a:xfrm>
          <a:off x="0" y="0"/>
          <a:ext cx="0" cy="0"/>
          <a:chOff x="0" y="0"/>
          <a:chExt cx="0" cy="0"/>
        </a:xfrm>
      </p:grpSpPr>
      <p:sp>
        <p:nvSpPr>
          <p:cNvPr id="327" name="Google Shape;327;p26"/>
          <p:cNvSpPr/>
          <p:nvPr/>
        </p:nvSpPr>
        <p:spPr>
          <a:xfrm>
            <a:off x="527275" y="612325"/>
            <a:ext cx="7381800" cy="4813500"/>
          </a:xfrm>
          <a:prstGeom prst="rect">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
        <p:nvSpPr>
          <p:cNvPr id="328" name="Google Shape;328;p26"/>
          <p:cNvSpPr/>
          <p:nvPr/>
        </p:nvSpPr>
        <p:spPr>
          <a:xfrm>
            <a:off x="1564825" y="1802950"/>
            <a:ext cx="7228800" cy="44394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sz="1800">
                <a:solidFill>
                  <a:schemeClr val="dk1"/>
                </a:solidFill>
                <a:latin typeface="Roboto Serif"/>
                <a:ea typeface="Roboto Serif"/>
                <a:cs typeface="Roboto Serif"/>
                <a:sym typeface="Roboto Serif"/>
              </a:rPr>
              <a:t>The Naive Bayes and KNN models perform poorly, with accuracy rates of roughly </a:t>
            </a:r>
            <a:r>
              <a:rPr lang="en-US" sz="1800">
                <a:solidFill>
                  <a:srgbClr val="FF0000"/>
                </a:solidFill>
                <a:latin typeface="Roboto Serif"/>
                <a:ea typeface="Roboto Serif"/>
                <a:cs typeface="Roboto Serif"/>
                <a:sym typeface="Roboto Serif"/>
              </a:rPr>
              <a:t>~</a:t>
            </a:r>
            <a:r>
              <a:rPr lang="en-US" sz="1800" u="sng">
                <a:solidFill>
                  <a:srgbClr val="FF0000"/>
                </a:solidFill>
                <a:latin typeface="Roboto Serif"/>
                <a:ea typeface="Roboto Serif"/>
                <a:cs typeface="Roboto Serif"/>
                <a:sym typeface="Roboto Serif"/>
              </a:rPr>
              <a:t>50%</a:t>
            </a:r>
            <a:r>
              <a:rPr lang="en-US" sz="1800">
                <a:solidFill>
                  <a:schemeClr val="dk1"/>
                </a:solidFill>
                <a:latin typeface="Roboto Serif"/>
                <a:ea typeface="Roboto Serif"/>
                <a:cs typeface="Roboto Serif"/>
                <a:sym typeface="Roboto Serif"/>
              </a:rPr>
              <a:t> and </a:t>
            </a:r>
            <a:r>
              <a:rPr lang="en-US" sz="1800">
                <a:solidFill>
                  <a:srgbClr val="FF0000"/>
                </a:solidFill>
                <a:latin typeface="Roboto Serif"/>
                <a:ea typeface="Roboto Serif"/>
                <a:cs typeface="Roboto Serif"/>
                <a:sym typeface="Roboto Serif"/>
              </a:rPr>
              <a:t>~</a:t>
            </a:r>
            <a:r>
              <a:rPr lang="en-US" sz="1800" u="sng">
                <a:solidFill>
                  <a:srgbClr val="FF0000"/>
                </a:solidFill>
                <a:latin typeface="Roboto Serif"/>
                <a:ea typeface="Roboto Serif"/>
                <a:cs typeface="Roboto Serif"/>
                <a:sym typeface="Roboto Serif"/>
              </a:rPr>
              <a:t>49%</a:t>
            </a:r>
            <a:r>
              <a:rPr lang="en-US" sz="1800">
                <a:solidFill>
                  <a:schemeClr val="dk1"/>
                </a:solidFill>
                <a:latin typeface="Roboto Serif"/>
                <a:ea typeface="Roboto Serif"/>
                <a:cs typeface="Roboto Serif"/>
                <a:sym typeface="Roboto Serif"/>
              </a:rPr>
              <a:t> respectively, indicating that the data is not predictive enough to determine product purchases(Buy or Not Buy). This suggests the data lacks distinct features or insights for effective campaign analysis. Though Naive Bayes slightly outperforms KNN, its underfitting makes it unreliable for purchasing insights. The marketing team should try other classification models or prioritize gathering more comprehensive and predictive data, such as transactional and behavioral information, before using these models. Relying on the current data risks inaccurate predictions, wasteful spending, and misdirected efforts.</a:t>
            </a:r>
            <a:endParaRPr sz="1800">
              <a:solidFill>
                <a:schemeClr val="dk1"/>
              </a:solidFill>
              <a:latin typeface="Roboto Serif"/>
              <a:ea typeface="Roboto Serif"/>
              <a:cs typeface="Roboto Serif"/>
              <a:sym typeface="Roboto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332" name="Shape 332"/>
        <p:cNvGrpSpPr/>
        <p:nvPr/>
      </p:nvGrpSpPr>
      <p:grpSpPr>
        <a:xfrm>
          <a:off x="0" y="0"/>
          <a:ext cx="0" cy="0"/>
          <a:chOff x="0" y="0"/>
          <a:chExt cx="0" cy="0"/>
        </a:xfrm>
      </p:grpSpPr>
      <p:pic>
        <p:nvPicPr>
          <p:cNvPr id="333" name="Google Shape;333;p27"/>
          <p:cNvPicPr preferRelativeResize="0"/>
          <p:nvPr/>
        </p:nvPicPr>
        <p:blipFill>
          <a:blip r:embed="rId3">
            <a:alphaModFix/>
          </a:blip>
          <a:stretch>
            <a:fillRect/>
          </a:stretch>
        </p:blipFill>
        <p:spPr>
          <a:xfrm>
            <a:off x="595325" y="2019900"/>
            <a:ext cx="8155476" cy="4154350"/>
          </a:xfrm>
          <a:prstGeom prst="rect">
            <a:avLst/>
          </a:prstGeom>
          <a:noFill/>
          <a:ln>
            <a:noFill/>
          </a:ln>
        </p:spPr>
      </p:pic>
      <p:sp>
        <p:nvSpPr>
          <p:cNvPr id="334" name="Google Shape;334;p27"/>
          <p:cNvSpPr txBox="1"/>
          <p:nvPr/>
        </p:nvSpPr>
        <p:spPr>
          <a:xfrm>
            <a:off x="850450" y="901475"/>
            <a:ext cx="77562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chemeClr val="dk1"/>
                </a:solidFill>
                <a:latin typeface="Roboto Serif"/>
                <a:ea typeface="Roboto Serif"/>
                <a:cs typeface="Roboto Serif"/>
                <a:sym typeface="Roboto Serif"/>
              </a:rPr>
              <a:t>Red Pill or Blue Pill?</a:t>
            </a:r>
            <a:endParaRPr b="1" sz="3600">
              <a:solidFill>
                <a:schemeClr val="dk1"/>
              </a:solidFill>
              <a:latin typeface="Roboto Serif"/>
              <a:ea typeface="Roboto Serif"/>
              <a:cs typeface="Roboto Serif"/>
              <a:sym typeface="Roboto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338" name="Shape 338"/>
        <p:cNvGrpSpPr/>
        <p:nvPr/>
      </p:nvGrpSpPr>
      <p:grpSpPr>
        <a:xfrm>
          <a:off x="0" y="0"/>
          <a:ext cx="0" cy="0"/>
          <a:chOff x="0" y="0"/>
          <a:chExt cx="0" cy="0"/>
        </a:xfrm>
      </p:grpSpPr>
      <p:sp>
        <p:nvSpPr>
          <p:cNvPr id="339" name="Google Shape;339;p28"/>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b="1" lang="en-US" sz="3600">
                <a:latin typeface="Roboto Serif"/>
                <a:ea typeface="Roboto Serif"/>
                <a:cs typeface="Roboto Serif"/>
                <a:sym typeface="Roboto Serif"/>
              </a:rPr>
              <a:t>We suggest NO pill! Exercise!</a:t>
            </a:r>
            <a:endParaRPr b="1" sz="3600">
              <a:latin typeface="Roboto Serif"/>
              <a:ea typeface="Roboto Serif"/>
              <a:cs typeface="Roboto Serif"/>
              <a:sym typeface="Roboto Serif"/>
            </a:endParaRPr>
          </a:p>
        </p:txBody>
      </p:sp>
      <p:pic>
        <p:nvPicPr>
          <p:cNvPr id="340" name="Google Shape;340;p28"/>
          <p:cNvPicPr preferRelativeResize="0"/>
          <p:nvPr/>
        </p:nvPicPr>
        <p:blipFill rotWithShape="1">
          <a:blip r:embed="rId3">
            <a:alphaModFix/>
          </a:blip>
          <a:srcRect b="7868" l="0" r="0" t="0"/>
          <a:stretch/>
        </p:blipFill>
        <p:spPr>
          <a:xfrm>
            <a:off x="498350" y="2673800"/>
            <a:ext cx="8147275" cy="3959675"/>
          </a:xfrm>
          <a:prstGeom prst="rect">
            <a:avLst/>
          </a:prstGeom>
          <a:noFill/>
          <a:ln>
            <a:noFill/>
          </a:ln>
        </p:spPr>
      </p:pic>
      <p:sp>
        <p:nvSpPr>
          <p:cNvPr id="341" name="Google Shape;341;p28"/>
          <p:cNvSpPr txBox="1"/>
          <p:nvPr/>
        </p:nvSpPr>
        <p:spPr>
          <a:xfrm>
            <a:off x="498350" y="1768925"/>
            <a:ext cx="8414400" cy="110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600">
                <a:solidFill>
                  <a:schemeClr val="dk1"/>
                </a:solidFill>
                <a:latin typeface="Roboto Serif"/>
                <a:ea typeface="Roboto Serif"/>
                <a:cs typeface="Roboto Serif"/>
                <a:sym typeface="Roboto Serif"/>
              </a:rPr>
              <a:t>Based on the clustering findings, marketing strategies can be tailored to target each consumer group differently, see different exercise for different needs!</a:t>
            </a:r>
            <a:endParaRPr sz="1600">
              <a:solidFill>
                <a:schemeClr val="dk1"/>
              </a:solidFill>
              <a:latin typeface="Roboto Serif"/>
              <a:ea typeface="Roboto Serif"/>
              <a:cs typeface="Roboto Serif"/>
              <a:sym typeface="Roboto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345" name="Shape 345"/>
        <p:cNvGrpSpPr/>
        <p:nvPr/>
      </p:nvGrpSpPr>
      <p:grpSpPr>
        <a:xfrm>
          <a:off x="0" y="0"/>
          <a:ext cx="0" cy="0"/>
          <a:chOff x="0" y="0"/>
          <a:chExt cx="0" cy="0"/>
        </a:xfrm>
      </p:grpSpPr>
      <p:sp>
        <p:nvSpPr>
          <p:cNvPr id="346" name="Google Shape;346;g30b5426d63f_0_54"/>
          <p:cNvSpPr/>
          <p:nvPr/>
        </p:nvSpPr>
        <p:spPr>
          <a:xfrm>
            <a:off x="567142" y="578474"/>
            <a:ext cx="7286400" cy="2234400"/>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47" name="Google Shape;347;g30b5426d63f_0_54"/>
          <p:cNvSpPr/>
          <p:nvPr/>
        </p:nvSpPr>
        <p:spPr>
          <a:xfrm>
            <a:off x="651492" y="3792474"/>
            <a:ext cx="7286400" cy="2234400"/>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48" name="Google Shape;348;g30b5426d63f_0_54"/>
          <p:cNvSpPr/>
          <p:nvPr/>
        </p:nvSpPr>
        <p:spPr>
          <a:xfrm>
            <a:off x="1031900" y="968000"/>
            <a:ext cx="7285813" cy="2162004"/>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0"/>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latin typeface="Roboto Serif"/>
                <a:ea typeface="Roboto Serif"/>
                <a:cs typeface="Roboto Serif"/>
                <a:sym typeface="Roboto Serif"/>
              </a:rPr>
              <a:t>Cluster 0: High-Income, High-Spending Customers</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Premium Products: Promote luxury items and exclusive services.</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Loyalty Programs: Offer high-end rewards for continued spending.</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Personalized Marketing: Focus on new products or luxury upgrades.</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Experiential Campaigns: Host VIP events or product launches.</a:t>
            </a:r>
            <a:endParaRPr sz="2200">
              <a:solidFill>
                <a:schemeClr val="dk1"/>
              </a:solidFill>
              <a:latin typeface="Roboto Serif"/>
              <a:ea typeface="Roboto Serif"/>
              <a:cs typeface="Roboto Serif"/>
              <a:sym typeface="Roboto Serif"/>
            </a:endParaRPr>
          </a:p>
        </p:txBody>
      </p:sp>
      <p:sp>
        <p:nvSpPr>
          <p:cNvPr id="349" name="Google Shape;349;g30b5426d63f_0_54"/>
          <p:cNvSpPr/>
          <p:nvPr/>
        </p:nvSpPr>
        <p:spPr>
          <a:xfrm>
            <a:off x="1184325" y="4199025"/>
            <a:ext cx="7285813" cy="2162004"/>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0"/>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0" rtl="0" algn="l">
              <a:lnSpc>
                <a:spcPct val="115000"/>
              </a:lnSpc>
              <a:spcBef>
                <a:spcPts val="1200"/>
              </a:spcBef>
              <a:spcAft>
                <a:spcPts val="0"/>
              </a:spcAft>
              <a:buNone/>
            </a:pPr>
            <a:r>
              <a:rPr lang="en-US" sz="1500">
                <a:solidFill>
                  <a:schemeClr val="dk1"/>
                </a:solidFill>
                <a:latin typeface="Roboto Serif"/>
                <a:ea typeface="Roboto Serif"/>
                <a:cs typeface="Roboto Serif"/>
                <a:sym typeface="Roboto Serif"/>
              </a:rPr>
              <a:t>Cluster 2: Low-to-Moderate Income, High Spending</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Value Products: Highlight quality over price.</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Installment Plans: Offer flexible payment options.</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Discount Campaigns: Use exclusive discounts or flash sales.</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Emotional Campaigns: Appeal to aspirations or self-expression.</a:t>
            </a:r>
            <a:endParaRPr sz="2200">
              <a:solidFill>
                <a:schemeClr val="dk1"/>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000" scaled="0"/>
        </a:gradFill>
      </p:bgPr>
    </p:bg>
    <p:spTree>
      <p:nvGrpSpPr>
        <p:cNvPr id="127" name="Shape 127"/>
        <p:cNvGrpSpPr/>
        <p:nvPr/>
      </p:nvGrpSpPr>
      <p:grpSpPr>
        <a:xfrm>
          <a:off x="0" y="0"/>
          <a:ext cx="0" cy="0"/>
          <a:chOff x="0" y="0"/>
          <a:chExt cx="0" cy="0"/>
        </a:xfrm>
      </p:grpSpPr>
      <p:sp>
        <p:nvSpPr>
          <p:cNvPr id="128" name="Google Shape;128;p4"/>
          <p:cNvSpPr txBox="1"/>
          <p:nvPr>
            <p:ph type="title"/>
          </p:nvPr>
        </p:nvSpPr>
        <p:spPr>
          <a:xfrm>
            <a:off x="768096" y="1085532"/>
            <a:ext cx="7290054" cy="498983"/>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3200"/>
              <a:buFont typeface="Twentieth Century"/>
              <a:buNone/>
            </a:pPr>
            <a:r>
              <a:rPr b="1" lang="en-US" sz="3600">
                <a:latin typeface="Roboto Serif"/>
                <a:ea typeface="Roboto Serif"/>
                <a:cs typeface="Roboto Serif"/>
                <a:sym typeface="Roboto Serif"/>
              </a:rPr>
              <a:t>Objectives &amp; Goals</a:t>
            </a:r>
            <a:endParaRPr b="1" sz="4800">
              <a:latin typeface="Roboto Serif"/>
              <a:ea typeface="Roboto Serif"/>
              <a:cs typeface="Roboto Serif"/>
              <a:sym typeface="Roboto Serif"/>
            </a:endParaRPr>
          </a:p>
        </p:txBody>
      </p:sp>
      <p:grpSp>
        <p:nvGrpSpPr>
          <p:cNvPr id="129" name="Google Shape;129;p4"/>
          <p:cNvGrpSpPr/>
          <p:nvPr/>
        </p:nvGrpSpPr>
        <p:grpSpPr>
          <a:xfrm>
            <a:off x="768350" y="2287669"/>
            <a:ext cx="7289800" cy="4019385"/>
            <a:chOff x="0" y="1669"/>
            <a:chExt cx="7289800" cy="4019385"/>
          </a:xfrm>
        </p:grpSpPr>
        <p:sp>
          <p:nvSpPr>
            <p:cNvPr id="130" name="Google Shape;130;p4"/>
            <p:cNvSpPr/>
            <p:nvPr/>
          </p:nvSpPr>
          <p:spPr>
            <a:xfrm>
              <a:off x="0" y="1669"/>
              <a:ext cx="7289800" cy="846186"/>
            </a:xfrm>
            <a:prstGeom prst="roundRect">
              <a:avLst>
                <a:gd fmla="val 10000" name="adj"/>
              </a:avLst>
            </a:prstGeom>
            <a:solidFill>
              <a:srgbClr val="23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31" name="Google Shape;131;p4"/>
            <p:cNvSpPr/>
            <p:nvPr/>
          </p:nvSpPr>
          <p:spPr>
            <a:xfrm>
              <a:off x="255971" y="192061"/>
              <a:ext cx="465402" cy="46540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32" name="Google Shape;132;p4"/>
            <p:cNvSpPr/>
            <p:nvPr/>
          </p:nvSpPr>
          <p:spPr>
            <a:xfrm>
              <a:off x="977345" y="1669"/>
              <a:ext cx="6312454" cy="8461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33" name="Google Shape;133;p4"/>
            <p:cNvSpPr txBox="1"/>
            <p:nvPr/>
          </p:nvSpPr>
          <p:spPr>
            <a:xfrm>
              <a:off x="977345" y="1669"/>
              <a:ext cx="6312454" cy="846186"/>
            </a:xfrm>
            <a:prstGeom prst="rect">
              <a:avLst/>
            </a:prstGeom>
            <a:noFill/>
            <a:ln>
              <a:noFill/>
            </a:ln>
          </p:spPr>
          <p:txBody>
            <a:bodyPr anchorCtr="0" anchor="ctr" bIns="89550" lIns="89550" spcFirstLastPara="1" rIns="89550" wrap="square" tIns="89550">
              <a:noAutofit/>
            </a:bodyPr>
            <a:lstStyle/>
            <a:p>
              <a:pPr indent="0" lvl="0" marL="0" marR="0" rtl="0" algn="l">
                <a:lnSpc>
                  <a:spcPct val="100000"/>
                </a:lnSpc>
                <a:spcBef>
                  <a:spcPts val="0"/>
                </a:spcBef>
                <a:spcAft>
                  <a:spcPts val="0"/>
                </a:spcAft>
                <a:buClr>
                  <a:schemeClr val="dk1"/>
                </a:buClr>
                <a:buSzPts val="2200"/>
                <a:buFont typeface="Twentieth Century"/>
                <a:buNone/>
              </a:pPr>
              <a:r>
                <a:rPr lang="en-US" sz="2100">
                  <a:solidFill>
                    <a:schemeClr val="dk1"/>
                  </a:solidFill>
                  <a:latin typeface="Roboto Serif"/>
                  <a:ea typeface="Roboto Serif"/>
                  <a:cs typeface="Roboto Serif"/>
                  <a:sym typeface="Roboto Serif"/>
                </a:rPr>
                <a:t>Understand customer demographics and their influence on purchasing behavior.</a:t>
              </a:r>
              <a:endParaRPr sz="2100">
                <a:latin typeface="Roboto Serif"/>
                <a:ea typeface="Roboto Serif"/>
                <a:cs typeface="Roboto Serif"/>
                <a:sym typeface="Roboto Serif"/>
              </a:endParaRPr>
            </a:p>
          </p:txBody>
        </p:sp>
        <p:sp>
          <p:nvSpPr>
            <p:cNvPr id="134" name="Google Shape;134;p4"/>
            <p:cNvSpPr/>
            <p:nvPr/>
          </p:nvSpPr>
          <p:spPr>
            <a:xfrm>
              <a:off x="0" y="1059402"/>
              <a:ext cx="7289800" cy="846186"/>
            </a:xfrm>
            <a:prstGeom prst="roundRect">
              <a:avLst>
                <a:gd fmla="val 10000" name="adj"/>
              </a:avLst>
            </a:prstGeom>
            <a:solidFill>
              <a:srgbClr val="24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35" name="Google Shape;135;p4"/>
            <p:cNvSpPr/>
            <p:nvPr/>
          </p:nvSpPr>
          <p:spPr>
            <a:xfrm>
              <a:off x="255971" y="1249794"/>
              <a:ext cx="465402" cy="46540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36" name="Google Shape;136;p4"/>
            <p:cNvSpPr/>
            <p:nvPr/>
          </p:nvSpPr>
          <p:spPr>
            <a:xfrm>
              <a:off x="977345" y="1059402"/>
              <a:ext cx="6312454" cy="8461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37" name="Google Shape;137;p4"/>
            <p:cNvSpPr txBox="1"/>
            <p:nvPr/>
          </p:nvSpPr>
          <p:spPr>
            <a:xfrm>
              <a:off x="977345" y="1059402"/>
              <a:ext cx="6312454" cy="846186"/>
            </a:xfrm>
            <a:prstGeom prst="rect">
              <a:avLst/>
            </a:prstGeom>
            <a:noFill/>
            <a:ln>
              <a:noFill/>
            </a:ln>
          </p:spPr>
          <p:txBody>
            <a:bodyPr anchorCtr="0" anchor="ctr" bIns="89550" lIns="89550" spcFirstLastPara="1" rIns="89550" wrap="square" tIns="89550">
              <a:noAutofit/>
            </a:bodyPr>
            <a:lstStyle/>
            <a:p>
              <a:pPr indent="0" lvl="0" marL="0" marR="0" rtl="0" algn="l">
                <a:lnSpc>
                  <a:spcPct val="100000"/>
                </a:lnSpc>
                <a:spcBef>
                  <a:spcPts val="0"/>
                </a:spcBef>
                <a:spcAft>
                  <a:spcPts val="0"/>
                </a:spcAft>
                <a:buClr>
                  <a:schemeClr val="dk1"/>
                </a:buClr>
                <a:buSzPts val="2200"/>
                <a:buFont typeface="Twentieth Century"/>
                <a:buNone/>
              </a:pPr>
              <a:r>
                <a:rPr lang="en-US" sz="2100">
                  <a:solidFill>
                    <a:schemeClr val="dk1"/>
                  </a:solidFill>
                  <a:latin typeface="Roboto Serif"/>
                  <a:ea typeface="Roboto Serif"/>
                  <a:cs typeface="Roboto Serif"/>
                  <a:sym typeface="Roboto Serif"/>
                </a:rPr>
                <a:t>Assess the effectiveness of promotional campaigns and customer responses.</a:t>
              </a:r>
              <a:endParaRPr sz="2100">
                <a:latin typeface="Roboto Serif"/>
                <a:ea typeface="Roboto Serif"/>
                <a:cs typeface="Roboto Serif"/>
                <a:sym typeface="Roboto Serif"/>
              </a:endParaRPr>
            </a:p>
          </p:txBody>
        </p:sp>
        <p:sp>
          <p:nvSpPr>
            <p:cNvPr id="138" name="Google Shape;138;p4"/>
            <p:cNvSpPr/>
            <p:nvPr/>
          </p:nvSpPr>
          <p:spPr>
            <a:xfrm>
              <a:off x="0" y="2117135"/>
              <a:ext cx="7289800" cy="846186"/>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39" name="Google Shape;139;p4"/>
            <p:cNvSpPr/>
            <p:nvPr/>
          </p:nvSpPr>
          <p:spPr>
            <a:xfrm>
              <a:off x="255971" y="2307527"/>
              <a:ext cx="465402" cy="46540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40" name="Google Shape;140;p4"/>
            <p:cNvSpPr/>
            <p:nvPr/>
          </p:nvSpPr>
          <p:spPr>
            <a:xfrm>
              <a:off x="977345" y="2117135"/>
              <a:ext cx="6312454" cy="8461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41" name="Google Shape;141;p4"/>
            <p:cNvSpPr txBox="1"/>
            <p:nvPr/>
          </p:nvSpPr>
          <p:spPr>
            <a:xfrm>
              <a:off x="977345" y="2117135"/>
              <a:ext cx="6312454" cy="846186"/>
            </a:xfrm>
            <a:prstGeom prst="rect">
              <a:avLst/>
            </a:prstGeom>
            <a:noFill/>
            <a:ln>
              <a:noFill/>
            </a:ln>
          </p:spPr>
          <p:txBody>
            <a:bodyPr anchorCtr="0" anchor="ctr" bIns="89550" lIns="89550" spcFirstLastPara="1" rIns="89550" wrap="square" tIns="89550">
              <a:noAutofit/>
            </a:bodyPr>
            <a:lstStyle/>
            <a:p>
              <a:pPr indent="0" lvl="0" marL="0" marR="0" rtl="0" algn="l">
                <a:lnSpc>
                  <a:spcPct val="100000"/>
                </a:lnSpc>
                <a:spcBef>
                  <a:spcPts val="0"/>
                </a:spcBef>
                <a:spcAft>
                  <a:spcPts val="0"/>
                </a:spcAft>
                <a:buClr>
                  <a:schemeClr val="dk1"/>
                </a:buClr>
                <a:buSzPts val="2200"/>
                <a:buFont typeface="Twentieth Century"/>
                <a:buNone/>
              </a:pPr>
              <a:r>
                <a:rPr lang="en-US" sz="2100">
                  <a:solidFill>
                    <a:schemeClr val="dk1"/>
                  </a:solidFill>
                  <a:latin typeface="Roboto Serif"/>
                  <a:ea typeface="Roboto Serif"/>
                  <a:cs typeface="Roboto Serif"/>
                  <a:sym typeface="Roboto Serif"/>
                </a:rPr>
                <a:t>Identify key product preferences and customer segments.</a:t>
              </a:r>
              <a:endParaRPr sz="2100">
                <a:latin typeface="Roboto Serif"/>
                <a:ea typeface="Roboto Serif"/>
                <a:cs typeface="Roboto Serif"/>
                <a:sym typeface="Roboto Serif"/>
              </a:endParaRPr>
            </a:p>
          </p:txBody>
        </p:sp>
        <p:sp>
          <p:nvSpPr>
            <p:cNvPr id="142" name="Google Shape;142;p4"/>
            <p:cNvSpPr/>
            <p:nvPr/>
          </p:nvSpPr>
          <p:spPr>
            <a:xfrm>
              <a:off x="0" y="3174868"/>
              <a:ext cx="7289800" cy="846186"/>
            </a:xfrm>
            <a:prstGeom prst="roundRect">
              <a:avLst>
                <a:gd fmla="val 10000" name="adj"/>
              </a:avLst>
            </a:prstGeom>
            <a:solidFill>
              <a:srgbClr val="3B8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43" name="Google Shape;143;p4"/>
            <p:cNvSpPr/>
            <p:nvPr/>
          </p:nvSpPr>
          <p:spPr>
            <a:xfrm>
              <a:off x="255971" y="3365260"/>
              <a:ext cx="465402" cy="465402"/>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44" name="Google Shape;144;p4"/>
            <p:cNvSpPr/>
            <p:nvPr/>
          </p:nvSpPr>
          <p:spPr>
            <a:xfrm>
              <a:off x="977345" y="3174868"/>
              <a:ext cx="6312454" cy="8461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latin typeface="Roboto Serif"/>
                <a:ea typeface="Roboto Serif"/>
                <a:cs typeface="Roboto Serif"/>
                <a:sym typeface="Roboto Serif"/>
              </a:endParaRPr>
            </a:p>
          </p:txBody>
        </p:sp>
        <p:sp>
          <p:nvSpPr>
            <p:cNvPr id="145" name="Google Shape;145;p4"/>
            <p:cNvSpPr txBox="1"/>
            <p:nvPr/>
          </p:nvSpPr>
          <p:spPr>
            <a:xfrm>
              <a:off x="977345" y="3174868"/>
              <a:ext cx="6312454" cy="846186"/>
            </a:xfrm>
            <a:prstGeom prst="rect">
              <a:avLst/>
            </a:prstGeom>
            <a:noFill/>
            <a:ln>
              <a:noFill/>
            </a:ln>
          </p:spPr>
          <p:txBody>
            <a:bodyPr anchorCtr="0" anchor="ctr" bIns="89550" lIns="89550" spcFirstLastPara="1" rIns="89550" wrap="square" tIns="89550">
              <a:noAutofit/>
            </a:bodyPr>
            <a:lstStyle/>
            <a:p>
              <a:pPr indent="0" lvl="0" marL="0" marR="0" rtl="0" algn="l">
                <a:lnSpc>
                  <a:spcPct val="100000"/>
                </a:lnSpc>
                <a:spcBef>
                  <a:spcPts val="0"/>
                </a:spcBef>
                <a:spcAft>
                  <a:spcPts val="0"/>
                </a:spcAft>
                <a:buClr>
                  <a:schemeClr val="dk1"/>
                </a:buClr>
                <a:buSzPts val="2200"/>
                <a:buFont typeface="Twentieth Century"/>
                <a:buNone/>
              </a:pPr>
              <a:r>
                <a:rPr lang="en-US" sz="2100">
                  <a:solidFill>
                    <a:schemeClr val="dk1"/>
                  </a:solidFill>
                  <a:latin typeface="Roboto Serif"/>
                  <a:ea typeface="Roboto Serif"/>
                  <a:cs typeface="Roboto Serif"/>
                  <a:sym typeface="Roboto Serif"/>
                </a:rPr>
                <a:t>Provide recommendations for optimizing future marketing strategies.</a:t>
              </a:r>
              <a:endParaRPr sz="2100">
                <a:latin typeface="Roboto Serif"/>
                <a:ea typeface="Roboto Serif"/>
                <a:cs typeface="Roboto Serif"/>
                <a:sym typeface="Roboto Serif"/>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700" scaled="0"/>
        </a:gradFill>
      </p:bgPr>
    </p:bg>
    <p:spTree>
      <p:nvGrpSpPr>
        <p:cNvPr id="353" name="Shape 353"/>
        <p:cNvGrpSpPr/>
        <p:nvPr/>
      </p:nvGrpSpPr>
      <p:grpSpPr>
        <a:xfrm>
          <a:off x="0" y="0"/>
          <a:ext cx="0" cy="0"/>
          <a:chOff x="0" y="0"/>
          <a:chExt cx="0" cy="0"/>
        </a:xfrm>
      </p:grpSpPr>
      <p:sp>
        <p:nvSpPr>
          <p:cNvPr id="354" name="Google Shape;354;g30b5426d63f_0_59"/>
          <p:cNvSpPr/>
          <p:nvPr/>
        </p:nvSpPr>
        <p:spPr>
          <a:xfrm>
            <a:off x="567142" y="578474"/>
            <a:ext cx="7286400" cy="2234400"/>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55" name="Google Shape;355;g30b5426d63f_0_59"/>
          <p:cNvSpPr/>
          <p:nvPr/>
        </p:nvSpPr>
        <p:spPr>
          <a:xfrm>
            <a:off x="651492" y="3809499"/>
            <a:ext cx="7286400" cy="2234400"/>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56" name="Google Shape;356;g30b5426d63f_0_59"/>
          <p:cNvSpPr/>
          <p:nvPr/>
        </p:nvSpPr>
        <p:spPr>
          <a:xfrm>
            <a:off x="1031900" y="968000"/>
            <a:ext cx="7285813" cy="2162004"/>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0"/>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latin typeface="Roboto Serif"/>
                <a:ea typeface="Roboto Serif"/>
                <a:cs typeface="Roboto Serif"/>
                <a:sym typeface="Roboto Serif"/>
              </a:rPr>
              <a:t>Cluster 3: Moderate Income, Moderate Spending</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Mid-Range Products: Balance quality and affordability.</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Upselling: Bundle products to boost spending.</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Incentive Promotions: Offer cashback or points to encourage purchases.</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Educational Campaigns: Promote “smart shopping” tips.</a:t>
            </a:r>
            <a:endParaRPr sz="2200">
              <a:solidFill>
                <a:schemeClr val="dk1"/>
              </a:solidFill>
              <a:latin typeface="Roboto Serif"/>
              <a:ea typeface="Roboto Serif"/>
              <a:cs typeface="Roboto Serif"/>
              <a:sym typeface="Roboto Serif"/>
            </a:endParaRPr>
          </a:p>
        </p:txBody>
      </p:sp>
      <p:sp>
        <p:nvSpPr>
          <p:cNvPr id="357" name="Google Shape;357;g30b5426d63f_0_59"/>
          <p:cNvSpPr/>
          <p:nvPr/>
        </p:nvSpPr>
        <p:spPr>
          <a:xfrm>
            <a:off x="1167300" y="4284075"/>
            <a:ext cx="7285813" cy="2162004"/>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0"/>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latin typeface="Roboto Serif"/>
                <a:ea typeface="Roboto Serif"/>
                <a:cs typeface="Roboto Serif"/>
                <a:sym typeface="Roboto Serif"/>
              </a:rPr>
              <a:t>Cluster 4: Older Customers with High Income, Low Spending</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Retirement Products: Focus on financial security and investment.</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Health Campaigns: Promote wellness, insurance, and travel services.</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Trust Marketing: Emphasize long-term reliability and support.</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Charity Campaigns: Align spending with legacy or charitable cause</a:t>
            </a:r>
            <a:endParaRPr sz="2200">
              <a:solidFill>
                <a:schemeClr val="dk1"/>
              </a:solidFill>
              <a:latin typeface="Roboto Serif"/>
              <a:ea typeface="Roboto Serif"/>
              <a:cs typeface="Roboto Serif"/>
              <a:sym typeface="Roboto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361" name="Shape 361"/>
        <p:cNvGrpSpPr/>
        <p:nvPr/>
      </p:nvGrpSpPr>
      <p:grpSpPr>
        <a:xfrm>
          <a:off x="0" y="0"/>
          <a:ext cx="0" cy="0"/>
          <a:chOff x="0" y="0"/>
          <a:chExt cx="0" cy="0"/>
        </a:xfrm>
      </p:grpSpPr>
      <p:pic>
        <p:nvPicPr>
          <p:cNvPr id="362" name="Google Shape;362;g30b5426d63f_0_64"/>
          <p:cNvPicPr preferRelativeResize="0"/>
          <p:nvPr/>
        </p:nvPicPr>
        <p:blipFill>
          <a:blip r:embed="rId3">
            <a:alphaModFix/>
          </a:blip>
          <a:stretch>
            <a:fillRect/>
          </a:stretch>
        </p:blipFill>
        <p:spPr>
          <a:xfrm>
            <a:off x="408225" y="2143900"/>
            <a:ext cx="3537849" cy="4166426"/>
          </a:xfrm>
          <a:prstGeom prst="rect">
            <a:avLst/>
          </a:prstGeom>
          <a:noFill/>
          <a:ln>
            <a:noFill/>
          </a:ln>
        </p:spPr>
      </p:pic>
      <p:sp>
        <p:nvSpPr>
          <p:cNvPr id="363" name="Google Shape;363;g30b5426d63f_0_64"/>
          <p:cNvSpPr/>
          <p:nvPr/>
        </p:nvSpPr>
        <p:spPr>
          <a:xfrm>
            <a:off x="306150" y="663325"/>
            <a:ext cx="2091900" cy="1360800"/>
          </a:xfrm>
          <a:prstGeom prst="flowChartMagneticTap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1600">
                <a:latin typeface="Roboto Serif"/>
                <a:ea typeface="Roboto Serif"/>
                <a:cs typeface="Roboto Serif"/>
                <a:sym typeface="Roboto Serif"/>
              </a:rPr>
              <a:t>What about me???</a:t>
            </a:r>
            <a:endParaRPr b="1" sz="1600">
              <a:latin typeface="Roboto Serif"/>
              <a:ea typeface="Roboto Serif"/>
              <a:cs typeface="Roboto Serif"/>
              <a:sym typeface="Roboto Serif"/>
            </a:endParaRPr>
          </a:p>
        </p:txBody>
      </p:sp>
      <p:sp>
        <p:nvSpPr>
          <p:cNvPr id="364" name="Google Shape;364;g30b5426d63f_0_64"/>
          <p:cNvSpPr txBox="1"/>
          <p:nvPr/>
        </p:nvSpPr>
        <p:spPr>
          <a:xfrm>
            <a:off x="4572000" y="1224625"/>
            <a:ext cx="38100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latin typeface="Roboto Serif"/>
                <a:ea typeface="Roboto Serif"/>
                <a:cs typeface="Roboto Serif"/>
                <a:sym typeface="Roboto Serif"/>
              </a:rPr>
              <a:t>Cross-Cluster Strategy:</a:t>
            </a:r>
            <a:endParaRPr b="1" sz="2200">
              <a:solidFill>
                <a:schemeClr val="dk1"/>
              </a:solidFill>
              <a:latin typeface="Roboto Serif"/>
              <a:ea typeface="Roboto Serif"/>
              <a:cs typeface="Roboto Serif"/>
              <a:sym typeface="Roboto Serif"/>
            </a:endParaRPr>
          </a:p>
        </p:txBody>
      </p:sp>
      <p:sp>
        <p:nvSpPr>
          <p:cNvPr id="365" name="Google Shape;365;g30b5426d63f_0_64"/>
          <p:cNvSpPr/>
          <p:nvPr/>
        </p:nvSpPr>
        <p:spPr>
          <a:xfrm>
            <a:off x="4218225" y="2058900"/>
            <a:ext cx="4609500" cy="41664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500">
                <a:solidFill>
                  <a:schemeClr val="dk1"/>
                </a:solidFill>
                <a:latin typeface="Roboto Serif"/>
                <a:ea typeface="Roboto Serif"/>
                <a:cs typeface="Roboto Serif"/>
                <a:sym typeface="Roboto Serif"/>
              </a:rPr>
              <a:t>Personalization and Segmentation</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Targeted Communication: Customize offers based on spending patterns.</a:t>
            </a:r>
            <a:endParaRPr sz="1500">
              <a:solidFill>
                <a:schemeClr val="dk1"/>
              </a:solidFill>
              <a:latin typeface="Roboto Serif"/>
              <a:ea typeface="Roboto Serif"/>
              <a:cs typeface="Roboto Serif"/>
              <a:sym typeface="Roboto Serif"/>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Roboto Serif"/>
                <a:ea typeface="Roboto Serif"/>
                <a:cs typeface="Roboto Serif"/>
                <a:sym typeface="Roboto Serif"/>
              </a:rPr>
              <a:t>Lifecycle Marketing: Adapt to stages like aspirational spending or wealth management.</a:t>
            </a:r>
            <a:endParaRPr sz="1500">
              <a:solidFill>
                <a:schemeClr val="dk1"/>
              </a:solidFill>
              <a:latin typeface="Roboto Serif"/>
              <a:ea typeface="Roboto Serif"/>
              <a:cs typeface="Roboto Serif"/>
              <a:sym typeface="Roboto Serif"/>
            </a:endParaRPr>
          </a:p>
          <a:p>
            <a:pPr indent="0" lvl="0" marL="0" rtl="0" algn="l">
              <a:lnSpc>
                <a:spcPct val="115000"/>
              </a:lnSpc>
              <a:spcBef>
                <a:spcPts val="1200"/>
              </a:spcBef>
              <a:spcAft>
                <a:spcPts val="1200"/>
              </a:spcAft>
              <a:buNone/>
            </a:pPr>
            <a:r>
              <a:rPr lang="en-US" sz="1500">
                <a:solidFill>
                  <a:schemeClr val="dk1"/>
                </a:solidFill>
                <a:latin typeface="Roboto Serif"/>
                <a:ea typeface="Roboto Serif"/>
                <a:cs typeface="Roboto Serif"/>
                <a:sym typeface="Roboto Serif"/>
              </a:rPr>
              <a:t>By aligning strategies with each </a:t>
            </a:r>
            <a:r>
              <a:rPr lang="en-US" sz="1500">
                <a:solidFill>
                  <a:schemeClr val="dk1"/>
                </a:solidFill>
                <a:latin typeface="Roboto Serif"/>
                <a:ea typeface="Roboto Serif"/>
                <a:cs typeface="Roboto Serif"/>
                <a:sym typeface="Roboto Serif"/>
              </a:rPr>
              <a:t>cluster</a:t>
            </a:r>
            <a:r>
              <a:rPr lang="en-US" sz="1500">
                <a:solidFill>
                  <a:schemeClr val="dk1"/>
                </a:solidFill>
                <a:latin typeface="Roboto Serif"/>
                <a:ea typeface="Roboto Serif"/>
                <a:cs typeface="Roboto Serif"/>
                <a:sym typeface="Roboto Serif"/>
              </a:rPr>
              <a:t> characteristics, the agency can enhance customer engagement and boost conversions.</a:t>
            </a:r>
            <a:endParaRPr sz="1500">
              <a:solidFill>
                <a:schemeClr val="dk1"/>
              </a:solidFill>
              <a:latin typeface="Roboto Serif"/>
              <a:ea typeface="Roboto Serif"/>
              <a:cs typeface="Roboto Serif"/>
              <a:sym typeface="Roboto Serif"/>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369" name="Shape 369"/>
        <p:cNvGrpSpPr/>
        <p:nvPr/>
      </p:nvGrpSpPr>
      <p:grpSpPr>
        <a:xfrm>
          <a:off x="0" y="0"/>
          <a:ext cx="0" cy="0"/>
          <a:chOff x="0" y="0"/>
          <a:chExt cx="0" cy="0"/>
        </a:xfrm>
      </p:grpSpPr>
      <p:pic>
        <p:nvPicPr>
          <p:cNvPr id="370" name="Google Shape;370;g30b5426d63f_0_74"/>
          <p:cNvPicPr preferRelativeResize="0"/>
          <p:nvPr/>
        </p:nvPicPr>
        <p:blipFill>
          <a:blip r:embed="rId3">
            <a:alphaModFix/>
          </a:blip>
          <a:stretch>
            <a:fillRect/>
          </a:stretch>
        </p:blipFill>
        <p:spPr>
          <a:xfrm>
            <a:off x="449025" y="717800"/>
            <a:ext cx="4122976" cy="4691050"/>
          </a:xfrm>
          <a:prstGeom prst="rect">
            <a:avLst/>
          </a:prstGeom>
          <a:noFill/>
          <a:ln>
            <a:noFill/>
          </a:ln>
        </p:spPr>
      </p:pic>
      <p:sp>
        <p:nvSpPr>
          <p:cNvPr id="371" name="Google Shape;371;g30b5426d63f_0_74"/>
          <p:cNvSpPr txBox="1"/>
          <p:nvPr/>
        </p:nvSpPr>
        <p:spPr>
          <a:xfrm>
            <a:off x="2347225" y="5715000"/>
            <a:ext cx="5469000" cy="8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6AA84F"/>
                </a:solidFill>
                <a:latin typeface="Roboto Serif"/>
                <a:ea typeface="Roboto Serif"/>
                <a:cs typeface="Roboto Serif"/>
                <a:sym typeface="Roboto Serif"/>
              </a:rPr>
              <a:t>Github</a:t>
            </a:r>
            <a:r>
              <a:rPr b="1" lang="en-US" sz="2000">
                <a:solidFill>
                  <a:srgbClr val="93C47D"/>
                </a:solidFill>
                <a:latin typeface="Roboto Serif"/>
                <a:ea typeface="Roboto Serif"/>
                <a:cs typeface="Roboto Serif"/>
                <a:sym typeface="Roboto Serif"/>
              </a:rPr>
              <a:t>:</a:t>
            </a:r>
            <a:r>
              <a:rPr b="1" lang="en-US" sz="2000">
                <a:solidFill>
                  <a:schemeClr val="dk1"/>
                </a:solidFill>
                <a:latin typeface="Roboto Serif"/>
                <a:ea typeface="Roboto Serif"/>
                <a:cs typeface="Roboto Serif"/>
                <a:sym typeface="Roboto Serif"/>
              </a:rPr>
              <a:t> </a:t>
            </a:r>
            <a:r>
              <a:rPr b="1" lang="en-US" sz="2000" u="sng">
                <a:solidFill>
                  <a:schemeClr val="hlink"/>
                </a:solidFill>
                <a:latin typeface="Roboto Serif"/>
                <a:ea typeface="Roboto Serif"/>
                <a:cs typeface="Roboto Serif"/>
                <a:sym typeface="Roboto Serif"/>
                <a:hlinkClick r:id="rId4"/>
              </a:rPr>
              <a:t>Marketing Campaign Analysis</a:t>
            </a:r>
            <a:r>
              <a:rPr b="1" lang="en-US" sz="2000">
                <a:solidFill>
                  <a:schemeClr val="dk1"/>
                </a:solidFill>
                <a:latin typeface="Roboto Serif"/>
                <a:ea typeface="Roboto Serif"/>
                <a:cs typeface="Roboto Serif"/>
                <a:sym typeface="Roboto Serif"/>
              </a:rPr>
              <a:t> </a:t>
            </a:r>
            <a:endParaRPr b="1" sz="2000">
              <a:solidFill>
                <a:schemeClr val="dk1"/>
              </a:solidFill>
              <a:latin typeface="Roboto Serif"/>
              <a:ea typeface="Roboto Serif"/>
              <a:cs typeface="Roboto Serif"/>
              <a:sym typeface="Roboto Serif"/>
            </a:endParaRPr>
          </a:p>
        </p:txBody>
      </p:sp>
      <p:pic>
        <p:nvPicPr>
          <p:cNvPr id="372" name="Google Shape;372;g30b5426d63f_0_74"/>
          <p:cNvPicPr preferRelativeResize="0"/>
          <p:nvPr/>
        </p:nvPicPr>
        <p:blipFill>
          <a:blip r:embed="rId5">
            <a:alphaModFix/>
          </a:blip>
          <a:stretch>
            <a:fillRect/>
          </a:stretch>
        </p:blipFill>
        <p:spPr>
          <a:xfrm>
            <a:off x="4704650" y="717800"/>
            <a:ext cx="4122975" cy="469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149" name="Shape 149"/>
        <p:cNvGrpSpPr/>
        <p:nvPr/>
      </p:nvGrpSpPr>
      <p:grpSpPr>
        <a:xfrm>
          <a:off x="0" y="0"/>
          <a:ext cx="0" cy="0"/>
          <a:chOff x="0" y="0"/>
          <a:chExt cx="0" cy="0"/>
        </a:xfrm>
      </p:grpSpPr>
      <p:sp>
        <p:nvSpPr>
          <p:cNvPr id="150" name="Google Shape;150;g30b5426d63f_0_126"/>
          <p:cNvSpPr txBox="1"/>
          <p:nvPr>
            <p:ph type="title"/>
          </p:nvPr>
        </p:nvSpPr>
        <p:spPr>
          <a:xfrm>
            <a:off x="615025" y="833425"/>
            <a:ext cx="4079400" cy="833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Roboto Serif"/>
                <a:ea typeface="Roboto Serif"/>
                <a:cs typeface="Roboto Serif"/>
                <a:sym typeface="Roboto Serif"/>
              </a:rPr>
              <a:t>Correlation Matrix</a:t>
            </a:r>
            <a:endParaRPr b="1" sz="3000">
              <a:latin typeface="Roboto Serif"/>
              <a:ea typeface="Roboto Serif"/>
              <a:cs typeface="Roboto Serif"/>
              <a:sym typeface="Roboto Serif"/>
            </a:endParaRPr>
          </a:p>
        </p:txBody>
      </p:sp>
      <p:pic>
        <p:nvPicPr>
          <p:cNvPr id="151" name="Google Shape;151;g30b5426d63f_0_126"/>
          <p:cNvPicPr preferRelativeResize="0"/>
          <p:nvPr/>
        </p:nvPicPr>
        <p:blipFill>
          <a:blip r:embed="rId3">
            <a:alphaModFix/>
          </a:blip>
          <a:stretch>
            <a:fillRect/>
          </a:stretch>
        </p:blipFill>
        <p:spPr>
          <a:xfrm>
            <a:off x="152400" y="3121766"/>
            <a:ext cx="8839200" cy="3280172"/>
          </a:xfrm>
          <a:prstGeom prst="rect">
            <a:avLst/>
          </a:prstGeom>
          <a:noFill/>
          <a:ln>
            <a:noFill/>
          </a:ln>
        </p:spPr>
      </p:pic>
      <p:sp>
        <p:nvSpPr>
          <p:cNvPr id="152" name="Google Shape;152;g30b5426d63f_0_126"/>
          <p:cNvSpPr txBox="1"/>
          <p:nvPr/>
        </p:nvSpPr>
        <p:spPr>
          <a:xfrm>
            <a:off x="615025" y="1548075"/>
            <a:ext cx="7960200" cy="3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lt1"/>
                </a:solidFill>
                <a:latin typeface="Roboto Serif"/>
                <a:ea typeface="Roboto Serif"/>
                <a:cs typeface="Roboto Serif"/>
                <a:sym typeface="Roboto Serif"/>
              </a:rPr>
              <a:t>The correlation matrix shows weak or negligible relationships between all variables, indicating they are largely independent of each other. Spending score has a very slight negative correlation with age and income, while the number of children has a minimal positive impact on spending. Overall, none of the variables  influence one another.</a:t>
            </a:r>
            <a:endParaRPr>
              <a:solidFill>
                <a:schemeClr val="lt1"/>
              </a:solidFill>
              <a:latin typeface="Roboto Serif"/>
              <a:ea typeface="Roboto Serif"/>
              <a:cs typeface="Roboto Serif"/>
              <a:sym typeface="Roboto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156" name="Shape 156"/>
        <p:cNvGrpSpPr/>
        <p:nvPr/>
      </p:nvGrpSpPr>
      <p:grpSpPr>
        <a:xfrm>
          <a:off x="0" y="0"/>
          <a:ext cx="0" cy="0"/>
          <a:chOff x="0" y="0"/>
          <a:chExt cx="0" cy="0"/>
        </a:xfrm>
      </p:grpSpPr>
      <p:sp>
        <p:nvSpPr>
          <p:cNvPr id="157" name="Google Shape;157;p5"/>
          <p:cNvSpPr txBox="1"/>
          <p:nvPr>
            <p:ph type="title"/>
          </p:nvPr>
        </p:nvSpPr>
        <p:spPr>
          <a:xfrm>
            <a:off x="170075" y="285400"/>
            <a:ext cx="9144000" cy="6930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2400"/>
              <a:buFont typeface="Twentieth Century"/>
              <a:buNone/>
            </a:pPr>
            <a:r>
              <a:rPr b="1" lang="en-US" sz="2188" cap="none">
                <a:solidFill>
                  <a:schemeClr val="lt1"/>
                </a:solidFill>
                <a:latin typeface="Roboto Serif"/>
                <a:ea typeface="Roboto Serif"/>
                <a:cs typeface="Roboto Serif"/>
                <a:sym typeface="Roboto Serif"/>
              </a:rPr>
              <a:t>Distribution of income levels VS </a:t>
            </a:r>
            <a:r>
              <a:rPr b="1" lang="en-US" sz="2188">
                <a:solidFill>
                  <a:schemeClr val="lt1"/>
                </a:solidFill>
                <a:latin typeface="Roboto Serif"/>
                <a:ea typeface="Roboto Serif"/>
                <a:cs typeface="Roboto Serif"/>
                <a:sym typeface="Roboto Serif"/>
              </a:rPr>
              <a:t>spending score intervals</a:t>
            </a:r>
            <a:br>
              <a:rPr lang="en-US" sz="2400" cap="none">
                <a:solidFill>
                  <a:srgbClr val="0C0C0C"/>
                </a:solidFill>
                <a:latin typeface="Twentieth Century"/>
                <a:ea typeface="Twentieth Century"/>
                <a:cs typeface="Twentieth Century"/>
                <a:sym typeface="Twentieth Century"/>
              </a:rPr>
            </a:br>
            <a:endParaRPr sz="2400" cap="none">
              <a:solidFill>
                <a:srgbClr val="0C0C0C"/>
              </a:solidFill>
              <a:latin typeface="Twentieth Century"/>
              <a:ea typeface="Twentieth Century"/>
              <a:cs typeface="Twentieth Century"/>
              <a:sym typeface="Twentieth Century"/>
            </a:endParaRPr>
          </a:p>
        </p:txBody>
      </p:sp>
      <p:pic>
        <p:nvPicPr>
          <p:cNvPr id="158" name="Google Shape;158;p5"/>
          <p:cNvPicPr preferRelativeResize="0"/>
          <p:nvPr/>
        </p:nvPicPr>
        <p:blipFill>
          <a:blip r:embed="rId3">
            <a:alphaModFix/>
          </a:blip>
          <a:stretch>
            <a:fillRect/>
          </a:stretch>
        </p:blipFill>
        <p:spPr>
          <a:xfrm>
            <a:off x="519450" y="978400"/>
            <a:ext cx="8155101" cy="5511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000" scaled="0"/>
        </a:gradFill>
      </p:bgPr>
    </p:bg>
    <p:spTree>
      <p:nvGrpSpPr>
        <p:cNvPr id="162" name="Shape 162"/>
        <p:cNvGrpSpPr/>
        <p:nvPr/>
      </p:nvGrpSpPr>
      <p:grpSpPr>
        <a:xfrm>
          <a:off x="0" y="0"/>
          <a:ext cx="0" cy="0"/>
          <a:chOff x="0" y="0"/>
          <a:chExt cx="0" cy="0"/>
        </a:xfrm>
      </p:grpSpPr>
      <p:sp>
        <p:nvSpPr>
          <p:cNvPr id="163" name="Google Shape;163;p6"/>
          <p:cNvSpPr/>
          <p:nvPr/>
        </p:nvSpPr>
        <p:spPr>
          <a:xfrm>
            <a:off x="839967" y="595674"/>
            <a:ext cx="7286399" cy="2234371"/>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64" name="Google Shape;164;p6"/>
          <p:cNvSpPr/>
          <p:nvPr/>
        </p:nvSpPr>
        <p:spPr>
          <a:xfrm>
            <a:off x="1187034" y="925388"/>
            <a:ext cx="7286399" cy="2234371"/>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3"/>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0" marR="0" rtl="0" algn="ctr">
              <a:lnSpc>
                <a:spcPct val="150000"/>
              </a:lnSpc>
              <a:spcBef>
                <a:spcPts val="0"/>
              </a:spcBef>
              <a:spcAft>
                <a:spcPts val="0"/>
              </a:spcAft>
              <a:buClr>
                <a:schemeClr val="dk1"/>
              </a:buClr>
              <a:buSzPts val="1800"/>
              <a:buFont typeface="Times New Roman"/>
              <a:buNone/>
            </a:pPr>
            <a:r>
              <a:rPr lang="en-US" sz="1800">
                <a:solidFill>
                  <a:schemeClr val="dk1"/>
                </a:solidFill>
                <a:latin typeface="Roboto Serif"/>
                <a:ea typeface="Roboto Serif"/>
                <a:cs typeface="Roboto Serif"/>
                <a:sym typeface="Roboto Serif"/>
              </a:rPr>
              <a:t>Highest Spending Score: The highest value is 55, which occurs for the income group $40,000 - $50,000 in the spending score group 50-60. This suggests that individuals within this income range are likely to spend more, making it a prime target for higher-end products.</a:t>
            </a:r>
            <a:endParaRPr>
              <a:latin typeface="Roboto Serif"/>
              <a:ea typeface="Roboto Serif"/>
              <a:cs typeface="Roboto Serif"/>
              <a:sym typeface="Roboto Serif"/>
            </a:endParaRPr>
          </a:p>
        </p:txBody>
      </p:sp>
      <p:sp>
        <p:nvSpPr>
          <p:cNvPr id="165" name="Google Shape;165;p6"/>
          <p:cNvSpPr/>
          <p:nvPr/>
        </p:nvSpPr>
        <p:spPr>
          <a:xfrm>
            <a:off x="839967" y="3489473"/>
            <a:ext cx="7286399" cy="2234371"/>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66" name="Google Shape;166;p6"/>
          <p:cNvSpPr/>
          <p:nvPr/>
        </p:nvSpPr>
        <p:spPr>
          <a:xfrm>
            <a:off x="1187034" y="3809855"/>
            <a:ext cx="7286399" cy="2234371"/>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3"/>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0" marR="0" rtl="0" algn="ctr">
              <a:lnSpc>
                <a:spcPct val="150000"/>
              </a:lnSpc>
              <a:spcBef>
                <a:spcPts val="0"/>
              </a:spcBef>
              <a:spcAft>
                <a:spcPts val="0"/>
              </a:spcAft>
              <a:buClr>
                <a:schemeClr val="dk1"/>
              </a:buClr>
              <a:buSzPts val="1800"/>
              <a:buFont typeface="Times New Roman"/>
              <a:buNone/>
            </a:pPr>
            <a:r>
              <a:rPr lang="en-US" sz="1800">
                <a:solidFill>
                  <a:schemeClr val="dk1"/>
                </a:solidFill>
                <a:latin typeface="Roboto Serif"/>
                <a:ea typeface="Roboto Serif"/>
                <a:cs typeface="Roboto Serif"/>
                <a:sym typeface="Roboto Serif"/>
              </a:rPr>
              <a:t>Lowest Spending Score: The lowest value is 26, found in the $60,000 - $70,000 income group within the 20-30 spending score range. People in this income group are more conservative with their spending, indicating that low-end product offerings may appeal more to them here.</a:t>
            </a:r>
            <a:endParaRPr sz="1800">
              <a:solidFill>
                <a:schemeClr val="dk1"/>
              </a:solidFill>
              <a:latin typeface="Roboto Serif"/>
              <a:ea typeface="Roboto Serif"/>
              <a:cs typeface="Roboto Serif"/>
              <a:sym typeface="Roboto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7FA2"/>
            </a:gs>
            <a:gs pos="100000">
              <a:srgbClr val="233744"/>
            </a:gs>
          </a:gsLst>
          <a:path path="circle">
            <a:fillToRect b="50%" l="50%" r="50%" t="50%"/>
          </a:path>
          <a:tileRect/>
        </a:gradFill>
      </p:bgPr>
    </p:bg>
    <p:spTree>
      <p:nvGrpSpPr>
        <p:cNvPr id="170" name="Shape 170"/>
        <p:cNvGrpSpPr/>
        <p:nvPr/>
      </p:nvGrpSpPr>
      <p:grpSpPr>
        <a:xfrm>
          <a:off x="0" y="0"/>
          <a:ext cx="0" cy="0"/>
          <a:chOff x="0" y="0"/>
          <a:chExt cx="0" cy="0"/>
        </a:xfrm>
      </p:grpSpPr>
      <p:sp>
        <p:nvSpPr>
          <p:cNvPr id="171" name="Google Shape;171;p7"/>
          <p:cNvSpPr txBox="1"/>
          <p:nvPr>
            <p:ph type="title"/>
          </p:nvPr>
        </p:nvSpPr>
        <p:spPr>
          <a:xfrm>
            <a:off x="633300" y="447875"/>
            <a:ext cx="7803000" cy="12360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000"/>
              <a:buFont typeface="Twentieth Century"/>
              <a:buNone/>
            </a:pPr>
            <a:r>
              <a:rPr b="1" lang="en-US" sz="3400">
                <a:solidFill>
                  <a:schemeClr val="dk1"/>
                </a:solidFill>
                <a:latin typeface="Roboto Serif"/>
                <a:ea typeface="Roboto Serif"/>
                <a:cs typeface="Roboto Serif"/>
                <a:sym typeface="Roboto Serif"/>
              </a:rPr>
              <a:t>Product Preferences by income group</a:t>
            </a:r>
            <a:endParaRPr b="1" sz="3400">
              <a:solidFill>
                <a:schemeClr val="dk1"/>
              </a:solidFill>
              <a:latin typeface="Roboto Serif"/>
              <a:ea typeface="Roboto Serif"/>
              <a:cs typeface="Roboto Serif"/>
              <a:sym typeface="Roboto Serif"/>
            </a:endParaRPr>
          </a:p>
        </p:txBody>
      </p:sp>
      <p:pic>
        <p:nvPicPr>
          <p:cNvPr descr="A blue squares with numbers&#10;&#10;Description automatically generated" id="172" name="Google Shape;172;p7"/>
          <p:cNvPicPr preferRelativeResize="0"/>
          <p:nvPr/>
        </p:nvPicPr>
        <p:blipFill rotWithShape="1">
          <a:blip r:embed="rId3">
            <a:alphaModFix/>
          </a:blip>
          <a:srcRect b="0" l="0" r="0" t="0"/>
          <a:stretch/>
        </p:blipFill>
        <p:spPr>
          <a:xfrm>
            <a:off x="791100" y="1683875"/>
            <a:ext cx="7561800" cy="489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000" scaled="0"/>
        </a:gradFill>
      </p:bgPr>
    </p:bg>
    <p:spTree>
      <p:nvGrpSpPr>
        <p:cNvPr id="176" name="Shape 176"/>
        <p:cNvGrpSpPr/>
        <p:nvPr/>
      </p:nvGrpSpPr>
      <p:grpSpPr>
        <a:xfrm>
          <a:off x="0" y="0"/>
          <a:ext cx="0" cy="0"/>
          <a:chOff x="0" y="0"/>
          <a:chExt cx="0" cy="0"/>
        </a:xfrm>
      </p:grpSpPr>
      <p:sp>
        <p:nvSpPr>
          <p:cNvPr id="177" name="Google Shape;177;p8"/>
          <p:cNvSpPr/>
          <p:nvPr/>
        </p:nvSpPr>
        <p:spPr>
          <a:xfrm>
            <a:off x="839967" y="595674"/>
            <a:ext cx="7286399" cy="2234371"/>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78" name="Google Shape;178;p8"/>
          <p:cNvSpPr/>
          <p:nvPr/>
        </p:nvSpPr>
        <p:spPr>
          <a:xfrm>
            <a:off x="1187034" y="925388"/>
            <a:ext cx="7286399" cy="2234371"/>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3"/>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0" marR="0" rtl="0" algn="ctr">
              <a:lnSpc>
                <a:spcPct val="150000"/>
              </a:lnSpc>
              <a:spcBef>
                <a:spcPts val="0"/>
              </a:spcBef>
              <a:spcAft>
                <a:spcPts val="0"/>
              </a:spcAft>
              <a:buClr>
                <a:schemeClr val="dk1"/>
              </a:buClr>
              <a:buSzPts val="1800"/>
              <a:buFont typeface="Times New Roman"/>
              <a:buNone/>
            </a:pPr>
            <a:r>
              <a:rPr lang="en-US" sz="1800">
                <a:solidFill>
                  <a:schemeClr val="dk1"/>
                </a:solidFill>
                <a:latin typeface="Roboto Serif"/>
                <a:ea typeface="Roboto Serif"/>
                <a:cs typeface="Roboto Serif"/>
                <a:sym typeface="Roboto Serif"/>
              </a:rPr>
              <a:t>Highest Product Preference: The category Cosmetics shows the highest preference with a value of 141 for the income group $40,000 - $50,000. This group seems highly inclined toward purchasing cosmetics, making this category a lucrative area for targeted promotions.</a:t>
            </a:r>
            <a:endParaRPr sz="1800">
              <a:solidFill>
                <a:schemeClr val="dk1"/>
              </a:solidFill>
              <a:latin typeface="Roboto Serif"/>
              <a:ea typeface="Roboto Serif"/>
              <a:cs typeface="Roboto Serif"/>
              <a:sym typeface="Roboto Serif"/>
            </a:endParaRPr>
          </a:p>
        </p:txBody>
      </p:sp>
      <p:sp>
        <p:nvSpPr>
          <p:cNvPr id="179" name="Google Shape;179;p8"/>
          <p:cNvSpPr/>
          <p:nvPr/>
        </p:nvSpPr>
        <p:spPr>
          <a:xfrm>
            <a:off x="839967" y="3489473"/>
            <a:ext cx="7286399" cy="2234371"/>
          </a:xfrm>
          <a:prstGeom prst="roundRect">
            <a:avLst>
              <a:gd fmla="val 10000" name="adj"/>
            </a:avLst>
          </a:prstGeom>
          <a:solidFill>
            <a:srgbClr val="0C343D"/>
          </a:solidFill>
          <a:ln cap="flat"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0" name="Google Shape;180;p8"/>
          <p:cNvSpPr/>
          <p:nvPr/>
        </p:nvSpPr>
        <p:spPr>
          <a:xfrm>
            <a:off x="1187034" y="3809855"/>
            <a:ext cx="7286399" cy="2234371"/>
          </a:xfrm>
          <a:custGeom>
            <a:rect b="b" l="l" r="r" t="t"/>
            <a:pathLst>
              <a:path extrusionOk="0" h="1983490" w="3123607">
                <a:moveTo>
                  <a:pt x="0" y="198349"/>
                </a:moveTo>
                <a:cubicBezTo>
                  <a:pt x="0" y="88804"/>
                  <a:pt x="88804" y="0"/>
                  <a:pt x="198349" y="0"/>
                </a:cubicBezTo>
                <a:lnTo>
                  <a:pt x="2925258" y="0"/>
                </a:lnTo>
                <a:cubicBezTo>
                  <a:pt x="3034803" y="0"/>
                  <a:pt x="3123607" y="88804"/>
                  <a:pt x="3123607" y="198349"/>
                </a:cubicBezTo>
                <a:lnTo>
                  <a:pt x="3123607" y="1785141"/>
                </a:lnTo>
                <a:cubicBezTo>
                  <a:pt x="3123607" y="1894686"/>
                  <a:pt x="3034803" y="1983490"/>
                  <a:pt x="2925258" y="1983490"/>
                </a:cubicBezTo>
                <a:lnTo>
                  <a:pt x="198349" y="1983490"/>
                </a:lnTo>
                <a:cubicBezTo>
                  <a:pt x="88804" y="1983490"/>
                  <a:pt x="0" y="1894686"/>
                  <a:pt x="0" y="1785141"/>
                </a:cubicBezTo>
                <a:lnTo>
                  <a:pt x="0" y="198349"/>
                </a:lnTo>
                <a:close/>
              </a:path>
            </a:pathLst>
          </a:custGeom>
          <a:solidFill>
            <a:schemeClr val="lt1">
              <a:alpha val="89803"/>
            </a:schemeClr>
          </a:solidFill>
          <a:ln cap="flat" cmpd="sng" w="15875">
            <a:solidFill>
              <a:srgbClr val="19ACE4"/>
            </a:solidFill>
            <a:prstDash val="solid"/>
            <a:round/>
            <a:headEnd len="sm" w="sm" type="none"/>
            <a:tailEnd len="sm" w="sm" type="none"/>
          </a:ln>
        </p:spPr>
        <p:txBody>
          <a:bodyPr anchorCtr="0" anchor="ctr" bIns="111425" lIns="111425" spcFirstLastPara="1" rIns="111425" wrap="square" tIns="111425">
            <a:noAutofit/>
          </a:bodyPr>
          <a:lstStyle/>
          <a:p>
            <a:pPr indent="0" lvl="0" marL="0" marR="0" rtl="0" algn="ctr">
              <a:spcBef>
                <a:spcPts val="0"/>
              </a:spcBef>
              <a:spcAft>
                <a:spcPts val="0"/>
              </a:spcAft>
              <a:buNone/>
            </a:pPr>
            <a:r>
              <a:rPr lang="en-US" sz="1800">
                <a:solidFill>
                  <a:schemeClr val="dk1"/>
                </a:solidFill>
                <a:latin typeface="Roboto Serif"/>
                <a:ea typeface="Roboto Serif"/>
                <a:cs typeface="Roboto Serif"/>
                <a:sym typeface="Roboto Serif"/>
              </a:rPr>
              <a:t>Lowest Product Preference: The lowest product preference is in Home Appliances for the income group $60,000 - $70,000, with a value of 85. This suggests that people in this income bracket are less interested in purchasing home appliances, so marketing efforts for such products may be less effective.</a:t>
            </a:r>
            <a:endParaRPr sz="1800">
              <a:latin typeface="Roboto Serif"/>
              <a:ea typeface="Roboto Serif"/>
              <a:cs typeface="Roboto Serif"/>
              <a:sym typeface="Roboto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AFD"/>
            </a:gs>
            <a:gs pos="74000">
              <a:srgbClr val="97DAF2"/>
            </a:gs>
            <a:gs pos="83000">
              <a:srgbClr val="97DAF2"/>
            </a:gs>
            <a:gs pos="100000">
              <a:srgbClr val="BAE6F6"/>
            </a:gs>
          </a:gsLst>
          <a:lin ang="5400000" scaled="0"/>
        </a:gradFill>
      </p:bgPr>
    </p:bg>
    <p:spTree>
      <p:nvGrpSpPr>
        <p:cNvPr id="184" name="Shape 184"/>
        <p:cNvGrpSpPr/>
        <p:nvPr/>
      </p:nvGrpSpPr>
      <p:grpSpPr>
        <a:xfrm>
          <a:off x="0" y="0"/>
          <a:ext cx="0" cy="0"/>
          <a:chOff x="0" y="0"/>
          <a:chExt cx="0" cy="0"/>
        </a:xfrm>
      </p:grpSpPr>
      <p:sp>
        <p:nvSpPr>
          <p:cNvPr id="185" name="Google Shape;185;p9"/>
          <p:cNvSpPr txBox="1"/>
          <p:nvPr>
            <p:ph type="title"/>
          </p:nvPr>
        </p:nvSpPr>
        <p:spPr>
          <a:xfrm>
            <a:off x="632025" y="1105575"/>
            <a:ext cx="7563000" cy="73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00000"/>
              </a:buClr>
              <a:buSzPct val="77500"/>
              <a:buFont typeface="Twentieth Century"/>
              <a:buNone/>
            </a:pPr>
            <a:r>
              <a:rPr b="1" lang="en-US" sz="4000">
                <a:solidFill>
                  <a:schemeClr val="dk1"/>
                </a:solidFill>
                <a:latin typeface="Roboto Serif"/>
                <a:ea typeface="Roboto Serif"/>
                <a:cs typeface="Roboto Serif"/>
                <a:sym typeface="Roboto Serif"/>
              </a:rPr>
              <a:t>Age VS propensity to buy or to not buy</a:t>
            </a:r>
            <a:br>
              <a:rPr lang="en-US" sz="3100">
                <a:solidFill>
                  <a:srgbClr val="000000"/>
                </a:solidFill>
              </a:rPr>
            </a:br>
            <a:endParaRPr sz="3100">
              <a:solidFill>
                <a:srgbClr val="000000"/>
              </a:solidFill>
            </a:endParaRPr>
          </a:p>
        </p:txBody>
      </p:sp>
      <p:pic>
        <p:nvPicPr>
          <p:cNvPr descr="A graph of different colored bars&#10;&#10;Description automatically generated with medium confidence" id="186" name="Google Shape;186;p9"/>
          <p:cNvPicPr preferRelativeResize="0"/>
          <p:nvPr/>
        </p:nvPicPr>
        <p:blipFill rotWithShape="1">
          <a:blip r:embed="rId3">
            <a:alphaModFix/>
          </a:blip>
          <a:srcRect b="0" l="0" r="0" t="0"/>
          <a:stretch/>
        </p:blipFill>
        <p:spPr>
          <a:xfrm>
            <a:off x="768095" y="2186433"/>
            <a:ext cx="7549163" cy="356412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Shruti</dc:creator>
</cp:coreProperties>
</file>