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AA7853-C0D7-48DD-8C5F-9C9046F25C9B}">
  <a:tblStyle styleId="{18AA7853-C0D7-48DD-8C5F-9C9046F25C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0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133fb94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133fb94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272c5161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272c5161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133fb94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133fb94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272c5161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272c5161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133fb94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133fb94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272c5161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272c5161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272c51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272c51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272c5161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272c5161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272c5161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272c5161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72c5161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72c5161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272c5161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272c5161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272c5161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272c5161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72c5161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272c5161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272c5161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e272c5161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e272c51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e272c51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272c5161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272c5161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272c5161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272c5161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272c5161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272c5161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272c51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e272c51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272c5161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272c5161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272c5161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272c5161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4a3ed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14a3ed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272c5161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272c5161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1469a5f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1469a5f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14a3ed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14a3ed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14a3edd39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14a3edd39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14a3edd39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14a3edd39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14a3edd39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14a3edd39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14a3edd39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14a3edd39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14a3edd39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14a3edd39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Post-Pandemic Airbnb Market Analysis: New Orleans, LA</a:t>
            </a:r>
            <a:endParaRPr sz="4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Sean Oberer, Matt Campbell, Deevanshu Kishor Khatri, Krishna Deepika Chavali, Ambreen Abbas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909550"/>
            <a:ext cx="85206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What is Said in AirBNB Reviews and Listings?</a:t>
            </a:r>
            <a:endParaRPr sz="5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Reviews WordCloud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686275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443738" y="1054175"/>
            <a:ext cx="138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2023 Reviews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4825"/>
            <a:ext cx="3686275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744875" y="1054175"/>
            <a:ext cx="157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Summer 2022 Reviews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Listings Description WordCloud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00" y="1152425"/>
            <a:ext cx="3814200" cy="3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of AirBNB Reviews: 2023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450" y="1152425"/>
            <a:ext cx="643605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of AirBNB Reviews: Summer 2022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975" y="1152425"/>
            <a:ext cx="6436055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of AirBNB Listing Descriptions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13" y="1152425"/>
            <a:ext cx="668096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909550"/>
            <a:ext cx="8520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Market Supply/Demand</a:t>
            </a:r>
            <a:endParaRPr sz="5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Definitions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supply: the total number of available Airbnb’s over period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demand: the total number of unavailable Airbnb’s over a period of time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Supply Overview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trend (increasing then decreasing)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seasonality (peak high and peak low days in Summer months)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supply from December to March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50" y="1266325"/>
            <a:ext cx="35147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Supply Autocorrelation Analysis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significant indication that seasonality is present based on our correlation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Interesting patterns with our data where the 3rd and 4th days of each week have a negative correlation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1st and 7th days of each week seem to have a positive correlation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266325"/>
            <a:ext cx="38385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Reviews/Listings Topic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Supply/Demand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makes an Airbnb ‘successful’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Supply Forecasting Model Evaluation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percentage error used as main evaluation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Exponential Smoothing model performed the best among models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270 days of data, validated on 90 days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22% MAPE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 model seems to be overestimating market supply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5" y="1266325"/>
            <a:ext cx="34861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Demand Overview</a:t>
            </a:r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trend (decreasing then increasing)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seasonality (peak high and peak low days in Summer months)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demand from April to September with exception of peak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Consistently high demand from December to March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35623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Demand Autocorrelation Analysis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indication that there is seasonality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negative correlation between t and t-3, t-4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Consistent positive correlation between t and t-7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4825"/>
            <a:ext cx="4027975" cy="30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Demand Forecasting Model Evaluation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percentage error used as main evaluation metric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Exponential Smoothing model performed the best among models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Trained on 270 days of data, validated on 90 days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7.5% MAPE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 model seems to be underestimating market demand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3717600" cy="30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Supply/Demand Takeaways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Forecasting models perform much better when forecasting market demand compared to market supply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exponential smoothing model performed the best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for short term forecasting, may not be reliable for long-time forecasting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could be made with model performance if data covering a longer period of time were available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1909550"/>
            <a:ext cx="8520600" cy="1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What Makes an Airbnb Successful</a:t>
            </a:r>
            <a:endParaRPr sz="5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Definition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Airbnb: individual Airbnb listings that were booked for 180+ days in a 365 day time period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Successful = 1 if Airbnb is booked for 180+ days, else successful = 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Characteristics Considered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people the particular Airbnb </a:t>
            </a:r>
            <a:r>
              <a:rPr lang="en"/>
              <a:t>accommodates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beds and bedrooms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 nights required to stay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nights that can be rented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reviews in the last 365 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scores (cleanliness, location, communication,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Property type (home, townhouse, suite,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room (home, hotel,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bathrooms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70% of data used for training, 30% for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variables were imputed based on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variables had very low percentage of missing values, were placed into ‘Other’ category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 used: accuracy, precision, recall, F1 score, AUC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different models created: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Decision Tree (max depth = 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XGBClassifier (max depth = 4)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of Models</a:t>
            </a:r>
            <a:endParaRPr/>
          </a:p>
        </p:txBody>
      </p:sp>
      <p:graphicFrame>
        <p:nvGraphicFramePr>
          <p:cNvPr id="244" name="Google Shape;244;p41"/>
          <p:cNvGraphicFramePr/>
          <p:nvPr/>
        </p:nvGraphicFramePr>
        <p:xfrm>
          <a:off x="354600" y="14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{18AA7853-C0D7-48DD-8C5F-9C9046F25C9B}</a:tableStyleId>
              </a:tblPr>
              <a:tblGrid>
                <a:gridCol w="1359800"/>
                <a:gridCol w="1359800"/>
                <a:gridCol w="1359800"/>
                <a:gridCol w="1359800"/>
                <a:gridCol w="1359800"/>
                <a:gridCol w="1359800"/>
              </a:tblGrid>
              <a:tr h="95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XGBClassifier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69%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68%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60%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64%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68%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909550"/>
            <a:ext cx="85206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Exploratory</a:t>
            </a:r>
            <a:r>
              <a:rPr lang="en" sz="5300"/>
              <a:t> Data Analysis</a:t>
            </a:r>
            <a:endParaRPr sz="5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from XGBoost Model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priced Airbnb’s tend to be more successful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is crucial to a Airbnb’s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Airbnb’s that categorize as bed and breakfasts are more likely to be successful compared to other property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properties tend to be more successful than bigger properties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2218050"/>
            <a:ext cx="85206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33"/>
              <a:t>Questions?</a:t>
            </a:r>
            <a:endParaRPr sz="5033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575" y="424063"/>
            <a:ext cx="5279700" cy="42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267125" y="548825"/>
            <a:ext cx="30891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Neighborhoods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which are nearby to tourist places have high number of Airbnbs which is expected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Central Business District and Central City  has significantly high number of Airbnbs as its proximity to tourist places like Jackson Square and Downtown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Seventh ward, Mid City and Treme-Lafitte are closeby to jackson square and new orleans city park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of listings by neighborhood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26" y="1254800"/>
            <a:ext cx="5970648" cy="358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975" y="1254800"/>
            <a:ext cx="1087318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5">
            <a:alphaModFix/>
          </a:blip>
          <a:srcRect b="1584" l="0" r="0" t="0"/>
          <a:stretch/>
        </p:blipFill>
        <p:spPr>
          <a:xfrm>
            <a:off x="7746200" y="1254800"/>
            <a:ext cx="1087325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Entire home/apartment is the most </a:t>
            </a:r>
            <a:r>
              <a:rPr lang="en"/>
              <a:t>preferred</a:t>
            </a:r>
            <a:r>
              <a:rPr lang="en"/>
              <a:t> </a:t>
            </a:r>
            <a:r>
              <a:rPr lang="en"/>
              <a:t>Airbnb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Orleans is a popular destination for couples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7375"/>
            <a:ext cx="8520600" cy="35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are high during holiday season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575" y="1152425"/>
            <a:ext cx="5813775" cy="38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27400" y="2035050"/>
            <a:ext cx="3016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Mardi gras mania during Feb - May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Winter holidays during October - December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variation by room type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600" y="1152425"/>
            <a:ext cx="4786800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