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6" r:id="rId2"/>
    <p:sldId id="308" r:id="rId3"/>
    <p:sldId id="309" r:id="rId4"/>
    <p:sldId id="311" r:id="rId5"/>
    <p:sldId id="310" r:id="rId6"/>
    <p:sldId id="317" r:id="rId7"/>
    <p:sldId id="312" r:id="rId8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2E0C"/>
    <a:srgbClr val="FF3300"/>
    <a:srgbClr val="60A22E"/>
    <a:srgbClr val="1E57A5"/>
    <a:srgbClr val="6666FF"/>
    <a:srgbClr val="E60012"/>
    <a:srgbClr val="71BF37"/>
    <a:srgbClr val="6AB333"/>
    <a:srgbClr val="11A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50" autoAdjust="0"/>
    <p:restoredTop sz="96429" autoAdjust="0"/>
  </p:normalViewPr>
  <p:slideViewPr>
    <p:cSldViewPr snapToGrid="0">
      <p:cViewPr varScale="1">
        <p:scale>
          <a:sx n="110" d="100"/>
          <a:sy n="110" d="100"/>
        </p:scale>
        <p:origin x="1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F68CD8C-805A-4CA5-B7E5-C0BE63E56DD5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7739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093" y="9721108"/>
            <a:ext cx="3077739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FE7A957-6DE5-44E1-AB3A-63FD91A6B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283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4BBC5E-6D6F-4B83-8A7F-24B0CF48FDA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8"/>
            <a:ext cx="568198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7739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3" y="9721108"/>
            <a:ext cx="3077739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48511E6-FFE0-46D3-8B6C-A11CAC59E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898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FB9C-A8F9-4EAF-B5E7-121827BDCBD0}" type="datetime1">
              <a:rPr lang="en-US" altLang="ko-KR" smtClean="0"/>
              <a:t>4/17/2019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4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E26-9420-422D-92D3-44B17266AD22}" type="datetime1">
              <a:rPr lang="en-US" altLang="ko-KR" smtClean="0"/>
              <a:t>4/17/2019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3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0701-847D-4665-BCDA-EEDE7296E376}" type="datetime1">
              <a:rPr lang="en-US" altLang="ko-KR" smtClean="0"/>
              <a:t>4/17/2019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EE43-4A92-4251-AB85-30D08367DDBC}" type="datetime1">
              <a:rPr lang="en-US" altLang="ko-KR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내지1.png">
            <a:extLst>
              <a:ext uri="{FF2B5EF4-FFF2-40B4-BE49-F238E27FC236}">
                <a16:creationId xmlns:a16="http://schemas.microsoft.com/office/drawing/2014/main" id="{6D9B2EA8-D8CF-4ABD-A57A-7872F10E02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8C40C7-61F6-4A73-9ADD-E6ED4EC98723}"/>
              </a:ext>
            </a:extLst>
          </p:cNvPr>
          <p:cNvSpPr/>
          <p:nvPr userDrawn="1"/>
        </p:nvSpPr>
        <p:spPr>
          <a:xfrm>
            <a:off x="223907" y="728864"/>
            <a:ext cx="11715832" cy="45720"/>
          </a:xfrm>
          <a:prstGeom prst="rect">
            <a:avLst/>
          </a:prstGeom>
          <a:gradFill>
            <a:gsLst>
              <a:gs pos="100000">
                <a:srgbClr val="621C23">
                  <a:alpha val="0"/>
                </a:srgbClr>
              </a:gs>
              <a:gs pos="56000">
                <a:srgbClr val="0070C0"/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0336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57D6-9447-456E-9623-653C2347C6CA}" type="datetime1">
              <a:rPr lang="en-US" altLang="ko-KR" smtClean="0"/>
              <a:t>4/17/2019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C7CA-7221-4E39-BC4A-4C891FCBA666}" type="datetime1">
              <a:rPr lang="en-US" altLang="ko-KR" smtClean="0"/>
              <a:t>4/17/2019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8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A509-975C-4DB7-BF51-8AA4EF6B4315}" type="datetime1">
              <a:rPr lang="en-US" altLang="ko-KR" smtClean="0"/>
              <a:t>4/17/2019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5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25A-AABD-42CF-A2C1-53191F208A7B}" type="datetime1">
              <a:rPr lang="en-US" altLang="ko-KR" smtClean="0"/>
              <a:t>4/17/2019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2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EE45-1129-4BE5-A513-7D6C08F78A0E}" type="datetime1">
              <a:rPr lang="en-US" altLang="ko-KR" smtClean="0"/>
              <a:t>4/17/2019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7CA-EC99-47DE-91F2-968270168D5A}" type="datetime1">
              <a:rPr lang="en-US" altLang="ko-KR" smtClean="0"/>
              <a:t>4/17/2019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3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3385-5916-4C3B-A376-26D8154DD7F6}" type="datetime1">
              <a:rPr lang="en-US" altLang="ko-KR" smtClean="0"/>
              <a:t>4/17/2019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1C1D-2C42-47BD-929D-319228071234}" type="datetime1">
              <a:rPr lang="en-US" altLang="ko-KR" smtClean="0"/>
              <a:t>4/17/2019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D38E-9CC5-43D7-8380-AAD1AB159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983792"/>
            <a:ext cx="12192000" cy="25910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05720" y="2963240"/>
            <a:ext cx="8705526" cy="9315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E60012"/>
                </a:solidFill>
                <a:latin typeface="+mn-ea"/>
                <a:ea typeface="+mn-ea"/>
                <a:cs typeface="Arial" panose="020B0604020202020204" pitchFamily="34" charset="0"/>
              </a:rPr>
              <a:t>D</a:t>
            </a:r>
            <a:r>
              <a:rPr lang="en-US" altLang="ko-KR" sz="2000" b="1" dirty="0">
                <a:latin typeface="+mn-ea"/>
                <a:ea typeface="+mn-ea"/>
                <a:cs typeface="Arial" panose="020B0604020202020204" pitchFamily="34" charset="0"/>
              </a:rPr>
              <a:t>INTEC CO., LTD.</a:t>
            </a:r>
            <a:br>
              <a:rPr lang="en-US" altLang="ko-KR" sz="2000" b="1" dirty="0">
                <a:latin typeface="+mn-ea"/>
                <a:ea typeface="+mn-ea"/>
                <a:cs typeface="Arial" panose="020B0604020202020204" pitchFamily="34" charset="0"/>
              </a:rPr>
            </a:br>
            <a:b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</a:br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인수인계서 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더존</a:t>
            </a:r>
            <a:r>
              <a:rPr lang="en-US" altLang="ko-KR" sz="4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DRD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6"/>
          <a:stretch/>
        </p:blipFill>
        <p:spPr>
          <a:xfrm>
            <a:off x="282217" y="6421620"/>
            <a:ext cx="1268051" cy="3031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55" y="6390133"/>
            <a:ext cx="705128" cy="336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6D2824-96AB-4CA6-81BF-EA9C5771017A}"/>
              </a:ext>
            </a:extLst>
          </p:cNvPr>
          <p:cNvSpPr txBox="1"/>
          <p:nvPr/>
        </p:nvSpPr>
        <p:spPr>
          <a:xfrm>
            <a:off x="8739863" y="5027268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작성년월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>
                <a:latin typeface="+mn-ea"/>
              </a:rPr>
              <a:t>: 2019.04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작성자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김하나 대리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088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2105" y="166519"/>
            <a:ext cx="7886700" cy="472785"/>
          </a:xfrm>
        </p:spPr>
        <p:txBody>
          <a:bodyPr>
            <a:noAutofit/>
          </a:bodyPr>
          <a:lstStyle/>
          <a:p>
            <a:r>
              <a:rPr lang="ko-KR" altLang="en-US" sz="3600" b="1" i="1" dirty="0" err="1">
                <a:solidFill>
                  <a:srgbClr val="C00000"/>
                </a:solidFill>
                <a:latin typeface="+mj-ea"/>
              </a:rPr>
              <a:t>일</a:t>
            </a:r>
            <a:r>
              <a:rPr lang="ko-KR" altLang="en-US" sz="3600" b="1" i="1" dirty="0" err="1">
                <a:latin typeface="+mj-ea"/>
              </a:rPr>
              <a:t>학습병행제</a:t>
            </a:r>
            <a:endParaRPr lang="ko-KR" altLang="en-US" sz="3600" b="1" i="1" dirty="0">
              <a:latin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2809E-9123-484E-BA66-D61A697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258B-1B58-4A08-9BA4-AB6B4029A4D3}"/>
              </a:ext>
            </a:extLst>
          </p:cNvPr>
          <p:cNvSpPr txBox="1"/>
          <p:nvPr/>
        </p:nvSpPr>
        <p:spPr>
          <a:xfrm>
            <a:off x="574766" y="1026460"/>
            <a:ext cx="5050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+mn-ea"/>
              </a:rPr>
              <a:t>DRF </a:t>
            </a:r>
            <a:r>
              <a:rPr lang="ko-KR" altLang="en-US" b="1" dirty="0">
                <a:latin typeface="+mn-ea"/>
              </a:rPr>
              <a:t>파일 위치</a:t>
            </a:r>
            <a:endParaRPr lang="en-US" altLang="ko-KR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</a:rPr>
              <a:t>리포트 생성 및 수정</a:t>
            </a:r>
            <a:endParaRPr lang="en-US" altLang="ko-KR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</a:rPr>
              <a:t>리포트 데이터 지정</a:t>
            </a:r>
            <a:endParaRPr lang="en-US" altLang="ko-KR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</a:rPr>
              <a:t>리포트 관리등록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58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2105" y="166519"/>
            <a:ext cx="7886700" cy="472785"/>
          </a:xfrm>
        </p:spPr>
        <p:txBody>
          <a:bodyPr>
            <a:noAutofit/>
          </a:bodyPr>
          <a:lstStyle/>
          <a:p>
            <a:r>
              <a:rPr lang="ko-KR" altLang="en-US" sz="3600" b="1" i="1" dirty="0" err="1">
                <a:solidFill>
                  <a:srgbClr val="C00000"/>
                </a:solidFill>
                <a:latin typeface="+mj-ea"/>
              </a:rPr>
              <a:t>일</a:t>
            </a:r>
            <a:r>
              <a:rPr lang="ko-KR" altLang="en-US" sz="3600" b="1" i="1" dirty="0" err="1">
                <a:latin typeface="+mj-ea"/>
              </a:rPr>
              <a:t>학습병행제</a:t>
            </a:r>
            <a:endParaRPr lang="ko-KR" altLang="en-US" sz="3600" b="1" i="1" dirty="0">
              <a:latin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2809E-9123-484E-BA66-D61A697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258B-1B58-4A08-9BA4-AB6B4029A4D3}"/>
              </a:ext>
            </a:extLst>
          </p:cNvPr>
          <p:cNvSpPr txBox="1"/>
          <p:nvPr/>
        </p:nvSpPr>
        <p:spPr>
          <a:xfrm>
            <a:off x="574766" y="862143"/>
            <a:ext cx="5050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1. DRF </a:t>
            </a:r>
            <a:r>
              <a:rPr lang="ko-KR" altLang="en-US" b="1" dirty="0">
                <a:latin typeface="+mn-ea"/>
              </a:rPr>
              <a:t>파일 위치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FFC58-D649-449B-8269-37A75D0C5F1E}"/>
              </a:ext>
            </a:extLst>
          </p:cNvPr>
          <p:cNvSpPr txBox="1"/>
          <p:nvPr/>
        </p:nvSpPr>
        <p:spPr>
          <a:xfrm>
            <a:off x="853439" y="1456934"/>
            <a:ext cx="994518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1) ERP </a:t>
            </a:r>
            <a:r>
              <a:rPr lang="ko-KR" altLang="en-US" sz="1600" dirty="0">
                <a:latin typeface="+mn-ea"/>
              </a:rPr>
              <a:t>서버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주로 </a:t>
            </a:r>
            <a:r>
              <a:rPr lang="en-US" altLang="ko-KR" sz="1600" dirty="0" err="1">
                <a:latin typeface="+mn-ea"/>
              </a:rPr>
              <a:t>cz</a:t>
            </a:r>
            <a:r>
              <a:rPr lang="ko-KR" altLang="en-US" sz="1600" dirty="0">
                <a:latin typeface="+mn-ea"/>
              </a:rPr>
              <a:t>폴더이나</a:t>
            </a:r>
            <a:r>
              <a:rPr lang="en-US" altLang="ko-KR" sz="1600" dirty="0">
                <a:latin typeface="+mn-ea"/>
              </a:rPr>
              <a:t>, human </a:t>
            </a:r>
            <a:r>
              <a:rPr lang="ko-KR" altLang="en-US" sz="1600" dirty="0">
                <a:latin typeface="+mn-ea"/>
              </a:rPr>
              <a:t>및 </a:t>
            </a:r>
            <a:r>
              <a:rPr lang="en-US" altLang="ko-KR" sz="1600" dirty="0">
                <a:latin typeface="+mn-ea"/>
              </a:rPr>
              <a:t>account </a:t>
            </a:r>
            <a:r>
              <a:rPr lang="ko-KR" altLang="en-US" sz="1600" dirty="0">
                <a:latin typeface="+mn-ea"/>
              </a:rPr>
              <a:t>폴더에도 일부 보관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2) </a:t>
            </a:r>
            <a:r>
              <a:rPr lang="ko-KR" altLang="en-US" sz="1600" dirty="0">
                <a:latin typeface="+mn-ea"/>
              </a:rPr>
              <a:t>개인 </a:t>
            </a:r>
            <a:r>
              <a:rPr lang="en-US" altLang="ko-KR" sz="1600" dirty="0">
                <a:latin typeface="+mn-ea"/>
              </a:rPr>
              <a:t>PC</a:t>
            </a:r>
            <a:r>
              <a:rPr lang="ko-KR" altLang="en-US" sz="1600" dirty="0">
                <a:latin typeface="+mn-ea"/>
              </a:rPr>
              <a:t>에는 </a:t>
            </a:r>
            <a:r>
              <a:rPr lang="ko-KR" altLang="en-US" sz="1600" dirty="0" err="1">
                <a:latin typeface="+mn-ea"/>
              </a:rPr>
              <a:t>법인별</a:t>
            </a:r>
            <a:r>
              <a:rPr lang="en-US" altLang="ko-KR" sz="1600" dirty="0">
                <a:latin typeface="+mn-ea"/>
              </a:rPr>
              <a:t>(K100 </a:t>
            </a:r>
            <a:r>
              <a:rPr lang="ko-KR" altLang="en-US" sz="1600" dirty="0">
                <a:latin typeface="+mn-ea"/>
              </a:rPr>
              <a:t>등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로 폴더 만들어 관리하였음</a:t>
            </a:r>
            <a:endParaRPr lang="en-US" altLang="ko-KR" sz="1600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3) </a:t>
            </a:r>
            <a:r>
              <a:rPr lang="ko-KR" altLang="en-US" sz="1600" dirty="0">
                <a:latin typeface="+mn-ea"/>
              </a:rPr>
              <a:t>리포트명 및 상세 경로는 리포트창 상단에서 확인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9ABEE5-5FD6-498B-B671-1CA4D943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8" y="2771636"/>
            <a:ext cx="4730559" cy="34226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A1EE865-9A00-4851-A308-86C62AE97E90}"/>
              </a:ext>
            </a:extLst>
          </p:cNvPr>
          <p:cNvSpPr/>
          <p:nvPr/>
        </p:nvSpPr>
        <p:spPr>
          <a:xfrm>
            <a:off x="1199978" y="2771636"/>
            <a:ext cx="3223976" cy="18057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DBA861-EA40-4F75-B15E-DB231DFA554E}"/>
              </a:ext>
            </a:extLst>
          </p:cNvPr>
          <p:cNvCxnSpPr>
            <a:cxnSpLocks/>
          </p:cNvCxnSpPr>
          <p:nvPr/>
        </p:nvCxnSpPr>
        <p:spPr>
          <a:xfrm>
            <a:off x="4423954" y="2861921"/>
            <a:ext cx="2333897" cy="908890"/>
          </a:xfrm>
          <a:prstGeom prst="straightConnector1">
            <a:avLst/>
          </a:prstGeom>
          <a:ln>
            <a:solidFill>
              <a:srgbClr val="D62E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A170E75-9CC5-425F-8DEA-4B86DFCD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73" y="3865879"/>
            <a:ext cx="4686300" cy="3619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A5DDBA-89DE-4EBF-B95C-2FC37C17BC18}"/>
              </a:ext>
            </a:extLst>
          </p:cNvPr>
          <p:cNvSpPr/>
          <p:nvPr/>
        </p:nvSpPr>
        <p:spPr>
          <a:xfrm>
            <a:off x="8238309" y="3871544"/>
            <a:ext cx="2865664" cy="365124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2105" y="166519"/>
            <a:ext cx="7886700" cy="472785"/>
          </a:xfrm>
        </p:spPr>
        <p:txBody>
          <a:bodyPr>
            <a:noAutofit/>
          </a:bodyPr>
          <a:lstStyle/>
          <a:p>
            <a:r>
              <a:rPr lang="ko-KR" altLang="en-US" sz="3600" b="1" i="1" dirty="0" err="1">
                <a:solidFill>
                  <a:srgbClr val="D62E0C"/>
                </a:solidFill>
                <a:latin typeface="+mj-ea"/>
              </a:rPr>
              <a:t>일</a:t>
            </a:r>
            <a:r>
              <a:rPr lang="ko-KR" altLang="en-US" sz="3600" b="1" i="1" dirty="0" err="1">
                <a:latin typeface="+mj-ea"/>
              </a:rPr>
              <a:t>학습병행제</a:t>
            </a:r>
            <a:endParaRPr lang="ko-KR" altLang="en-US" sz="3600" b="1" i="1" dirty="0">
              <a:latin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2809E-9123-484E-BA66-D61A697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258B-1B58-4A08-9BA4-AB6B4029A4D3}"/>
              </a:ext>
            </a:extLst>
          </p:cNvPr>
          <p:cNvSpPr txBox="1"/>
          <p:nvPr/>
        </p:nvSpPr>
        <p:spPr>
          <a:xfrm>
            <a:off x="574766" y="862143"/>
            <a:ext cx="5050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리포트 생성 및 수정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FFC58-D649-449B-8269-37A75D0C5F1E}"/>
              </a:ext>
            </a:extLst>
          </p:cNvPr>
          <p:cNvSpPr txBox="1"/>
          <p:nvPr/>
        </p:nvSpPr>
        <p:spPr>
          <a:xfrm>
            <a:off x="853439" y="1403843"/>
            <a:ext cx="9945189" cy="379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1) </a:t>
            </a:r>
            <a:r>
              <a:rPr lang="ko-KR" altLang="en-US" sz="1600" b="1" dirty="0">
                <a:latin typeface="+mn-ea"/>
              </a:rPr>
              <a:t>매뉴얼 참조</a:t>
            </a:r>
            <a:endParaRPr lang="en-US" altLang="ko-KR" sz="1600" b="1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	</a:t>
            </a:r>
          </a:p>
          <a:p>
            <a:pPr latinLnBrk="1"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 latinLnBrk="1">
              <a:lnSpc>
                <a:spcPct val="150000"/>
              </a:lnSpc>
            </a:pPr>
            <a:endParaRPr lang="en-US" altLang="ko-KR" sz="1600" b="1" dirty="0">
              <a:latin typeface="+mn-ea"/>
            </a:endParaRPr>
          </a:p>
          <a:p>
            <a:pPr latinLnBrk="1">
              <a:lnSpc>
                <a:spcPct val="150000"/>
              </a:lnSpc>
            </a:pPr>
            <a:endParaRPr lang="en-US" altLang="ko-KR" sz="1600" b="1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2) </a:t>
            </a:r>
            <a:r>
              <a:rPr lang="ko-KR" altLang="en-US" sz="1600" b="1" dirty="0">
                <a:latin typeface="+mn-ea"/>
              </a:rPr>
              <a:t>테스트 시 유의사항</a:t>
            </a:r>
            <a:endParaRPr lang="en-US" altLang="ko-KR" sz="1600" b="1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	- DRF</a:t>
            </a:r>
            <a:r>
              <a:rPr lang="ko-KR" altLang="en-US" sz="1400" dirty="0">
                <a:latin typeface="+mn-ea"/>
              </a:rPr>
              <a:t> 테스트 파일은 </a:t>
            </a:r>
            <a:r>
              <a:rPr lang="ko-KR" altLang="en-US" sz="1400" dirty="0" err="1">
                <a:latin typeface="+mn-ea"/>
              </a:rPr>
              <a:t>로컬폴더에</a:t>
            </a:r>
            <a:r>
              <a:rPr lang="ko-KR" altLang="en-US" sz="1400" dirty="0">
                <a:latin typeface="+mn-ea"/>
              </a:rPr>
              <a:t> 저장하여 확인</a:t>
            </a:r>
            <a:endParaRPr lang="en-US" altLang="ko-KR" sz="1400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	- </a:t>
            </a:r>
            <a:r>
              <a:rPr lang="ko-KR" altLang="en-US" sz="1400" dirty="0">
                <a:latin typeface="+mn-ea"/>
              </a:rPr>
              <a:t>그리드 화면에서 </a:t>
            </a:r>
            <a:r>
              <a:rPr lang="en-US" altLang="ko-KR" sz="1400" b="1" dirty="0" err="1">
                <a:solidFill>
                  <a:srgbClr val="0000FF"/>
                </a:solidFill>
                <a:latin typeface="+mn-ea"/>
              </a:rPr>
              <a:t>Shift+Alt+D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디버그용 환경설정에서</a:t>
            </a:r>
            <a:endParaRPr lang="en-US" altLang="ko-KR" sz="1400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	 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로컬 리포트 파일 사용하기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’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체크</a:t>
            </a:r>
            <a:endParaRPr lang="en-US" altLang="ko-KR" sz="1400" b="1" dirty="0">
              <a:solidFill>
                <a:srgbClr val="0000FF"/>
              </a:solidFill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     * </a:t>
            </a:r>
            <a:r>
              <a:rPr lang="ko-KR" altLang="en-US" sz="1400" dirty="0">
                <a:latin typeface="+mn-ea"/>
              </a:rPr>
              <a:t>상기 체크하지 않을 경우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로컬에 저장한 테스트 파일이</a:t>
            </a:r>
            <a:endParaRPr lang="en-US" altLang="ko-KR" sz="1400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        </a:t>
            </a:r>
            <a:r>
              <a:rPr lang="ko-KR" altLang="en-US" sz="1400" dirty="0">
                <a:latin typeface="+mn-ea"/>
              </a:rPr>
              <a:t>서버 배포파일로 덮어져서 날아갈 수 있음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97ECB-0DEE-4430-AFFE-3B4409F6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2" y="1838053"/>
            <a:ext cx="6190486" cy="110544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F4CE23B-C576-414C-AF34-481C27CF8E54}"/>
              </a:ext>
            </a:extLst>
          </p:cNvPr>
          <p:cNvGrpSpPr/>
          <p:nvPr/>
        </p:nvGrpSpPr>
        <p:grpSpPr>
          <a:xfrm>
            <a:off x="6548437" y="3429000"/>
            <a:ext cx="4124325" cy="2876550"/>
            <a:chOff x="6675973" y="4426858"/>
            <a:chExt cx="4124325" cy="28765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AC71E0-75E2-4063-9A69-C4EE3D0CD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5973" y="4426858"/>
              <a:ext cx="4124325" cy="287655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7B13D3A-5A9F-4805-80E9-A0E29CE9A618}"/>
                </a:ext>
              </a:extLst>
            </p:cNvPr>
            <p:cNvSpPr/>
            <p:nvPr/>
          </p:nvSpPr>
          <p:spPr>
            <a:xfrm>
              <a:off x="6780321" y="5108601"/>
              <a:ext cx="2865664" cy="283003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39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2105" y="166519"/>
            <a:ext cx="7886700" cy="472785"/>
          </a:xfrm>
        </p:spPr>
        <p:txBody>
          <a:bodyPr>
            <a:noAutofit/>
          </a:bodyPr>
          <a:lstStyle/>
          <a:p>
            <a:r>
              <a:rPr lang="ko-KR" altLang="en-US" sz="3600" b="1" i="1" dirty="0" err="1">
                <a:solidFill>
                  <a:srgbClr val="D62E0C"/>
                </a:solidFill>
                <a:latin typeface="+mj-ea"/>
              </a:rPr>
              <a:t>일</a:t>
            </a:r>
            <a:r>
              <a:rPr lang="ko-KR" altLang="en-US" sz="3600" b="1" i="1" dirty="0" err="1">
                <a:latin typeface="+mj-ea"/>
              </a:rPr>
              <a:t>학습병행제</a:t>
            </a:r>
            <a:endParaRPr lang="ko-KR" altLang="en-US" sz="3600" b="1" i="1" dirty="0">
              <a:latin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2809E-9123-484E-BA66-D61A697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258B-1B58-4A08-9BA4-AB6B4029A4D3}"/>
              </a:ext>
            </a:extLst>
          </p:cNvPr>
          <p:cNvSpPr txBox="1"/>
          <p:nvPr/>
        </p:nvSpPr>
        <p:spPr>
          <a:xfrm>
            <a:off x="574766" y="862143"/>
            <a:ext cx="5050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>
                <a:latin typeface="+mn-ea"/>
              </a:rPr>
              <a:t>리포트 데이터 지정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FFC58-D649-449B-8269-37A75D0C5F1E}"/>
              </a:ext>
            </a:extLst>
          </p:cNvPr>
          <p:cNvSpPr txBox="1"/>
          <p:nvPr/>
        </p:nvSpPr>
        <p:spPr>
          <a:xfrm>
            <a:off x="853439" y="1403842"/>
            <a:ext cx="9945189" cy="1475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1) </a:t>
            </a:r>
            <a:r>
              <a:rPr lang="ko-KR" altLang="en-US" sz="1600" b="1" dirty="0">
                <a:latin typeface="+mn-ea"/>
              </a:rPr>
              <a:t>리포트창에서 데이터 확인</a:t>
            </a:r>
            <a:endParaRPr lang="en-US" altLang="ko-KR" sz="1600" b="1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	- </a:t>
            </a:r>
            <a:r>
              <a:rPr lang="en-US" altLang="ko-KR" sz="1400" b="1" dirty="0" err="1">
                <a:solidFill>
                  <a:srgbClr val="0000FF"/>
                </a:solidFill>
                <a:latin typeface="+mn-ea"/>
              </a:rPr>
              <a:t>Ctrl+Shift+V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테이블 데이터 조회</a:t>
            </a:r>
            <a:endParaRPr lang="en-US" altLang="ko-KR" sz="1400" dirty="0">
              <a:latin typeface="+mn-ea"/>
            </a:endParaRPr>
          </a:p>
          <a:p>
            <a:pPr latinLnBrk="1">
              <a:lnSpc>
                <a:spcPct val="150000"/>
              </a:lnSpc>
            </a:pPr>
            <a:endParaRPr lang="en-US" altLang="ko-KR" sz="1600" b="1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D1BAEA-2F58-4847-BB65-B6A982E58399}"/>
              </a:ext>
            </a:extLst>
          </p:cNvPr>
          <p:cNvGrpSpPr/>
          <p:nvPr/>
        </p:nvGrpSpPr>
        <p:grpSpPr>
          <a:xfrm>
            <a:off x="1393372" y="2141769"/>
            <a:ext cx="5675825" cy="4145820"/>
            <a:chOff x="1393372" y="2141769"/>
            <a:chExt cx="5675825" cy="41458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2FE30D-D099-4B05-BD74-E38DBB77A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3372" y="2141769"/>
              <a:ext cx="5675825" cy="414582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921A99-547B-46BC-98DF-908DBEDDD92E}"/>
                </a:ext>
              </a:extLst>
            </p:cNvPr>
            <p:cNvSpPr/>
            <p:nvPr/>
          </p:nvSpPr>
          <p:spPr>
            <a:xfrm>
              <a:off x="1488602" y="2507411"/>
              <a:ext cx="505661" cy="184087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35B92B-0D17-4D68-9F2F-C7758812B0AB}"/>
                </a:ext>
              </a:extLst>
            </p:cNvPr>
            <p:cNvSpPr/>
            <p:nvPr/>
          </p:nvSpPr>
          <p:spPr>
            <a:xfrm>
              <a:off x="1488602" y="2691499"/>
              <a:ext cx="5460838" cy="2115631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31071B-889F-4511-A128-743A5F689A64}"/>
                </a:ext>
              </a:extLst>
            </p:cNvPr>
            <p:cNvSpPr/>
            <p:nvPr/>
          </p:nvSpPr>
          <p:spPr>
            <a:xfrm>
              <a:off x="1488602" y="4850676"/>
              <a:ext cx="5460838" cy="1375956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9AB4C7-27A0-4DFE-AD1E-4A1BD1348747}"/>
                </a:ext>
              </a:extLst>
            </p:cNvPr>
            <p:cNvSpPr txBox="1"/>
            <p:nvPr/>
          </p:nvSpPr>
          <p:spPr>
            <a:xfrm>
              <a:off x="1994263" y="2384936"/>
              <a:ext cx="1619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rgbClr val="FF0000"/>
                  </a:solidFill>
                  <a:latin typeface="+mn-ea"/>
                </a:rPr>
                <a:t>데이터테이블명</a:t>
              </a:r>
              <a:endParaRPr lang="ko-KR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9C2B40-AEC2-491A-97D5-46ABC793ACF5}"/>
                </a:ext>
              </a:extLst>
            </p:cNvPr>
            <p:cNvSpPr txBox="1"/>
            <p:nvPr/>
          </p:nvSpPr>
          <p:spPr>
            <a:xfrm>
              <a:off x="3884023" y="2878482"/>
              <a:ext cx="1619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rgbClr val="FF0000"/>
                  </a:solidFill>
                  <a:latin typeface="+mn-ea"/>
                </a:rPr>
                <a:t>필드명</a:t>
              </a:r>
              <a:endParaRPr lang="ko-KR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ED4CBF-9871-4662-AF65-9AE3B46A15E2}"/>
                </a:ext>
              </a:extLst>
            </p:cNvPr>
            <p:cNvSpPr txBox="1"/>
            <p:nvPr/>
          </p:nvSpPr>
          <p:spPr>
            <a:xfrm>
              <a:off x="3147066" y="4987162"/>
              <a:ext cx="1619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rgbClr val="FF0000"/>
                  </a:solidFill>
                  <a:latin typeface="+mn-ea"/>
                </a:rPr>
                <a:t>파라미터명</a:t>
              </a:r>
              <a:endParaRPr lang="ko-KR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5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2105" y="166519"/>
            <a:ext cx="7886700" cy="472785"/>
          </a:xfrm>
        </p:spPr>
        <p:txBody>
          <a:bodyPr>
            <a:noAutofit/>
          </a:bodyPr>
          <a:lstStyle/>
          <a:p>
            <a:r>
              <a:rPr lang="ko-KR" altLang="en-US" sz="3600" b="1" i="1" dirty="0" err="1">
                <a:solidFill>
                  <a:srgbClr val="D62E0C"/>
                </a:solidFill>
                <a:latin typeface="+mj-ea"/>
              </a:rPr>
              <a:t>일</a:t>
            </a:r>
            <a:r>
              <a:rPr lang="ko-KR" altLang="en-US" sz="3600" b="1" i="1" dirty="0" err="1">
                <a:latin typeface="+mj-ea"/>
              </a:rPr>
              <a:t>학습병행제</a:t>
            </a:r>
            <a:endParaRPr lang="ko-KR" altLang="en-US" sz="3600" b="1" i="1" dirty="0">
              <a:latin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2809E-9123-484E-BA66-D61A697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258B-1B58-4A08-9BA4-AB6B4029A4D3}"/>
              </a:ext>
            </a:extLst>
          </p:cNvPr>
          <p:cNvSpPr txBox="1"/>
          <p:nvPr/>
        </p:nvSpPr>
        <p:spPr>
          <a:xfrm>
            <a:off x="574766" y="862143"/>
            <a:ext cx="5050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>
                <a:latin typeface="+mn-ea"/>
              </a:rPr>
              <a:t>리포트 데이터 지정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FFC58-D649-449B-8269-37A75D0C5F1E}"/>
              </a:ext>
            </a:extLst>
          </p:cNvPr>
          <p:cNvSpPr txBox="1"/>
          <p:nvPr/>
        </p:nvSpPr>
        <p:spPr>
          <a:xfrm>
            <a:off x="853439" y="1403842"/>
            <a:ext cx="99451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2) </a:t>
            </a:r>
            <a:r>
              <a:rPr lang="en-US" altLang="ko-KR" sz="1600" b="1" dirty="0" err="1">
                <a:latin typeface="+mn-ea"/>
              </a:rPr>
              <a:t>DRDesigner</a:t>
            </a:r>
            <a:r>
              <a:rPr lang="ko-KR" altLang="en-US" sz="1600" b="1" dirty="0">
                <a:latin typeface="+mn-ea"/>
              </a:rPr>
              <a:t>에서 데이터 형태 및 값 지정</a:t>
            </a:r>
            <a:endParaRPr lang="en-US" altLang="ko-KR" sz="1600" b="1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4BE361D-DA2B-4F43-B554-5C5B74B4DE45}"/>
              </a:ext>
            </a:extLst>
          </p:cNvPr>
          <p:cNvGrpSpPr/>
          <p:nvPr/>
        </p:nvGrpSpPr>
        <p:grpSpPr>
          <a:xfrm>
            <a:off x="773294" y="2074767"/>
            <a:ext cx="10565267" cy="3518895"/>
            <a:chOff x="773294" y="2074767"/>
            <a:chExt cx="10565267" cy="35188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327CA77-C491-4434-8E19-44A21568E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294" y="2074767"/>
              <a:ext cx="10565267" cy="351889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F4BAD4-3567-4C0B-A2F1-559D3C735FC3}"/>
                </a:ext>
              </a:extLst>
            </p:cNvPr>
            <p:cNvSpPr/>
            <p:nvPr/>
          </p:nvSpPr>
          <p:spPr>
            <a:xfrm>
              <a:off x="8046721" y="4754223"/>
              <a:ext cx="1863634" cy="148704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62AAB6A-ECCB-4B47-9808-5B3872C79020}"/>
                </a:ext>
              </a:extLst>
            </p:cNvPr>
            <p:cNvSpPr/>
            <p:nvPr/>
          </p:nvSpPr>
          <p:spPr>
            <a:xfrm>
              <a:off x="8046721" y="4920345"/>
              <a:ext cx="2481942" cy="148703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CACD4F4-C9F7-4EF5-886C-851CDDC1DA91}"/>
                </a:ext>
              </a:extLst>
            </p:cNvPr>
            <p:cNvSpPr/>
            <p:nvPr/>
          </p:nvSpPr>
          <p:spPr>
            <a:xfrm>
              <a:off x="8046721" y="4083305"/>
              <a:ext cx="1863634" cy="148704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E665A6-2E56-4BAD-A4D6-3952199363FE}"/>
                </a:ext>
              </a:extLst>
            </p:cNvPr>
            <p:cNvSpPr/>
            <p:nvPr/>
          </p:nvSpPr>
          <p:spPr>
            <a:xfrm>
              <a:off x="3535681" y="3578208"/>
              <a:ext cx="1306285" cy="26227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2FADF2E-0A30-4935-9567-528A8FA236ED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28" y="3850702"/>
              <a:ext cx="3648893" cy="660703"/>
            </a:xfrm>
            <a:prstGeom prst="straightConnector1">
              <a:avLst/>
            </a:prstGeom>
            <a:ln>
              <a:solidFill>
                <a:srgbClr val="D62E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37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2105" y="166519"/>
            <a:ext cx="7886700" cy="472785"/>
          </a:xfrm>
        </p:spPr>
        <p:txBody>
          <a:bodyPr>
            <a:noAutofit/>
          </a:bodyPr>
          <a:lstStyle/>
          <a:p>
            <a:r>
              <a:rPr lang="ko-KR" altLang="en-US" sz="3600" b="1" i="1" dirty="0" err="1">
                <a:solidFill>
                  <a:srgbClr val="D62E0C"/>
                </a:solidFill>
                <a:latin typeface="+mj-ea"/>
              </a:rPr>
              <a:t>일</a:t>
            </a:r>
            <a:r>
              <a:rPr lang="ko-KR" altLang="en-US" sz="3600" b="1" i="1" dirty="0" err="1">
                <a:latin typeface="+mj-ea"/>
              </a:rPr>
              <a:t>학습병행제</a:t>
            </a:r>
            <a:endParaRPr lang="ko-KR" altLang="en-US" sz="3600" b="1" i="1" dirty="0">
              <a:latin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2809E-9123-484E-BA66-D61A697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D38E-9CC5-43D7-8380-AAD1AB15963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258B-1B58-4A08-9BA4-AB6B4029A4D3}"/>
              </a:ext>
            </a:extLst>
          </p:cNvPr>
          <p:cNvSpPr txBox="1"/>
          <p:nvPr/>
        </p:nvSpPr>
        <p:spPr>
          <a:xfrm>
            <a:off x="574766" y="862143"/>
            <a:ext cx="5050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4. </a:t>
            </a:r>
            <a:r>
              <a:rPr lang="ko-KR" altLang="en-US" b="1" dirty="0">
                <a:latin typeface="+mn-ea"/>
              </a:rPr>
              <a:t>리포트 관리등록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FFC58-D649-449B-8269-37A75D0C5F1E}"/>
              </a:ext>
            </a:extLst>
          </p:cNvPr>
          <p:cNvSpPr txBox="1"/>
          <p:nvPr/>
        </p:nvSpPr>
        <p:spPr>
          <a:xfrm>
            <a:off x="853439" y="1403843"/>
            <a:ext cx="9945189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1) ERP &gt; </a:t>
            </a:r>
            <a:r>
              <a:rPr lang="ko-KR" altLang="en-US" sz="1600" b="1" dirty="0">
                <a:latin typeface="+mn-ea"/>
              </a:rPr>
              <a:t>리포트관리등록 메뉴</a:t>
            </a:r>
            <a:endParaRPr lang="en-US" altLang="ko-KR" sz="1600" b="1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400" dirty="0">
                <a:latin typeface="+mn-ea"/>
              </a:rPr>
              <a:t>-. </a:t>
            </a:r>
            <a:r>
              <a:rPr lang="ko-KR" altLang="en-US" sz="1400" dirty="0">
                <a:latin typeface="+mn-ea"/>
              </a:rPr>
              <a:t>출력물 </a:t>
            </a:r>
            <a:r>
              <a:rPr lang="en-US" altLang="ko-KR" sz="1400" dirty="0">
                <a:latin typeface="+mn-ea"/>
              </a:rPr>
              <a:t>ID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=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DRF</a:t>
            </a:r>
            <a:r>
              <a:rPr lang="ko-KR" altLang="en-US" sz="1400" dirty="0">
                <a:latin typeface="+mn-ea"/>
              </a:rPr>
              <a:t>파일명 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latin typeface="+mn-ea"/>
              </a:rPr>
              <a:t>출력물명 </a:t>
            </a:r>
            <a:r>
              <a:rPr lang="en-US" altLang="ko-KR" sz="1400" dirty="0">
                <a:latin typeface="+mn-ea"/>
              </a:rPr>
              <a:t>= </a:t>
            </a:r>
            <a:r>
              <a:rPr lang="ko-KR" altLang="en-US" sz="1400" dirty="0">
                <a:latin typeface="+mn-ea"/>
              </a:rPr>
              <a:t>리포트창에서 조회되는 출력물명</a:t>
            </a:r>
            <a:endParaRPr lang="en-US" altLang="ko-KR" sz="1400" b="1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	-. </a:t>
            </a:r>
            <a:r>
              <a:rPr lang="ko-KR" altLang="en-US" sz="1400" dirty="0">
                <a:latin typeface="+mn-ea"/>
              </a:rPr>
              <a:t>사용유무 체크 가능</a:t>
            </a:r>
            <a:endParaRPr lang="en-US" altLang="ko-KR" sz="1400" dirty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	-. ‘</a:t>
            </a:r>
            <a:r>
              <a:rPr lang="ko-KR" altLang="en-US" sz="1400" dirty="0">
                <a:latin typeface="+mn-ea"/>
              </a:rPr>
              <a:t>구분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필드의 숫자 값은 </a:t>
            </a:r>
            <a:r>
              <a:rPr lang="en-US" altLang="ko-KR" sz="1400" dirty="0">
                <a:latin typeface="+mn-ea"/>
              </a:rPr>
              <a:t>Description </a:t>
            </a:r>
            <a:r>
              <a:rPr lang="ko-KR" altLang="en-US" sz="1400" dirty="0">
                <a:latin typeface="+mn-ea"/>
              </a:rPr>
              <a:t>칸 길이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2CFB51-E5F8-408B-9254-FF54FC0142AC}"/>
              </a:ext>
            </a:extLst>
          </p:cNvPr>
          <p:cNvGrpSpPr/>
          <p:nvPr/>
        </p:nvGrpSpPr>
        <p:grpSpPr>
          <a:xfrm>
            <a:off x="853439" y="2556973"/>
            <a:ext cx="10276116" cy="3582869"/>
            <a:chOff x="853439" y="2556973"/>
            <a:chExt cx="10276116" cy="358286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F638BC-0FAD-44C6-BDAA-EB21E36434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539"/>
            <a:stretch/>
          </p:blipFill>
          <p:spPr>
            <a:xfrm>
              <a:off x="853439" y="3011925"/>
              <a:ext cx="5669281" cy="31279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0D24A-5787-4042-8AD3-282D37CE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75" y="2556973"/>
              <a:ext cx="5851480" cy="219129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0C5DA7-D30A-4015-AA9D-B1EB2B75EC60}"/>
                </a:ext>
              </a:extLst>
            </p:cNvPr>
            <p:cNvSpPr/>
            <p:nvPr/>
          </p:nvSpPr>
          <p:spPr>
            <a:xfrm>
              <a:off x="5538652" y="2749652"/>
              <a:ext cx="3071948" cy="1998615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4102D9-2BEC-426E-BC06-6FB4350378B1}"/>
                </a:ext>
              </a:extLst>
            </p:cNvPr>
            <p:cNvSpPr/>
            <p:nvPr/>
          </p:nvSpPr>
          <p:spPr>
            <a:xfrm flipH="1">
              <a:off x="8646522" y="2749651"/>
              <a:ext cx="359230" cy="1998615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5CDE8D-CBB7-4844-AF2D-BF0A46B96CAE}"/>
                </a:ext>
              </a:extLst>
            </p:cNvPr>
            <p:cNvSpPr/>
            <p:nvPr/>
          </p:nvSpPr>
          <p:spPr>
            <a:xfrm flipH="1">
              <a:off x="10074727" y="2749651"/>
              <a:ext cx="1054827" cy="1998615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4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2780</TotalTime>
  <Words>129</Words>
  <Application>Microsoft Office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DINTEC CO., LTD.  인수인계서 – 더존DRD</vt:lpstr>
      <vt:lpstr>일학습병행제</vt:lpstr>
      <vt:lpstr>일학습병행제</vt:lpstr>
      <vt:lpstr>일학습병행제</vt:lpstr>
      <vt:lpstr>일학습병행제</vt:lpstr>
      <vt:lpstr>일학습병행제</vt:lpstr>
      <vt:lpstr>일학습병행제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Hana Kim</cp:lastModifiedBy>
  <cp:revision>473</cp:revision>
  <dcterms:created xsi:type="dcterms:W3CDTF">2015-04-15T02:49:11Z</dcterms:created>
  <dcterms:modified xsi:type="dcterms:W3CDTF">2019-04-17T01:47:42Z</dcterms:modified>
</cp:coreProperties>
</file>