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3" r:id="rId3"/>
    <p:sldId id="272" r:id="rId4"/>
    <p:sldId id="257" r:id="rId5"/>
    <p:sldId id="258" r:id="rId6"/>
    <p:sldId id="260" r:id="rId7"/>
    <p:sldId id="263" r:id="rId8"/>
    <p:sldId id="266" r:id="rId9"/>
    <p:sldId id="261" r:id="rId10"/>
    <p:sldId id="262" r:id="rId11"/>
    <p:sldId id="267" r:id="rId12"/>
    <p:sldId id="270" r:id="rId13"/>
    <p:sldId id="264" r:id="rId14"/>
    <p:sldId id="269" r:id="rId15"/>
    <p:sldId id="279" r:id="rId16"/>
    <p:sldId id="280" r:id="rId17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961" autoAdjust="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7D10-455C-4994-872A-D49C0FF6D75D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46BC4-A2A3-4DCB-9B8E-D00F8A382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1AE7F-2D57-4AED-A156-4BD7A6711AB5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77CF0-5701-436A-8596-D54B72F31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072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HN :</a:t>
            </a:r>
          </a:p>
          <a:p>
            <a:r>
              <a:rPr lang="ko-KR" altLang="en-US" smtClean="0"/>
              <a:t>인쇄창에서 </a:t>
            </a:r>
            <a:r>
              <a:rPr lang="en-US" altLang="ko-KR" dirty="0" smtClean="0"/>
              <a:t>ctrl</a:t>
            </a:r>
            <a:r>
              <a:rPr lang="en-US" altLang="ko-KR" baseline="0" dirty="0" smtClean="0"/>
              <a:t> + shift + V : </a:t>
            </a:r>
            <a:r>
              <a:rPr lang="ko-KR" altLang="en-US" baseline="0" smtClean="0"/>
              <a:t>각 필드명 확인 </a:t>
            </a:r>
            <a:r>
              <a:rPr lang="en-US" altLang="ko-KR" baseline="0" dirty="0" smtClean="0"/>
              <a:t>** (</a:t>
            </a:r>
            <a:r>
              <a:rPr lang="ko-KR" altLang="en-US" baseline="0" smtClean="0"/>
              <a:t>더 상세</a:t>
            </a:r>
            <a:r>
              <a:rPr lang="en-US" altLang="ko-KR" baseline="0" dirty="0" smtClean="0"/>
              <a:t>,</a:t>
            </a:r>
            <a:r>
              <a:rPr lang="ko-KR" altLang="en-US" baseline="0" smtClean="0"/>
              <a:t>정확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err="1" smtClean="0"/>
              <a:t>Ctrl+Alt+Shift+Z</a:t>
            </a:r>
            <a:r>
              <a:rPr lang="en-US" altLang="ko-KR" baseline="0" dirty="0" smtClean="0"/>
              <a:t> : </a:t>
            </a:r>
            <a:r>
              <a:rPr lang="ko-KR" altLang="en-US" baseline="0" smtClean="0"/>
              <a:t>각 필드명 확인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77CF0-5701-436A-8596-D54B72F311C2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75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HN : </a:t>
            </a:r>
            <a:r>
              <a:rPr lang="ko-KR" altLang="en-US" smtClean="0"/>
              <a:t>리포트 탬플릿 </a:t>
            </a:r>
            <a:r>
              <a:rPr lang="en-US" altLang="ko-KR" dirty="0" smtClean="0"/>
              <a:t>&gt; </a:t>
            </a:r>
            <a:r>
              <a:rPr lang="ko-KR" altLang="en-US" smtClean="0"/>
              <a:t>리포트 </a:t>
            </a:r>
            <a:r>
              <a:rPr lang="en-US" altLang="ko-KR" dirty="0" smtClean="0"/>
              <a:t>&gt; </a:t>
            </a:r>
            <a:r>
              <a:rPr lang="ko-KR" altLang="en-US" smtClean="0"/>
              <a:t>레이어 </a:t>
            </a:r>
            <a:r>
              <a:rPr lang="en-US" altLang="ko-KR" dirty="0" smtClean="0"/>
              <a:t>&gt; </a:t>
            </a:r>
            <a:r>
              <a:rPr lang="ko-KR" altLang="en-US" smtClean="0"/>
              <a:t>밴드 </a:t>
            </a:r>
            <a:r>
              <a:rPr lang="en-US" altLang="ko-KR" smtClean="0"/>
              <a:t>&gt; </a:t>
            </a:r>
            <a:r>
              <a:rPr lang="ko-KR" altLang="en-US" smtClean="0"/>
              <a:t>컨트롤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77CF0-5701-436A-8596-D54B72F311C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1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HN.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-.</a:t>
            </a:r>
            <a:r>
              <a:rPr lang="en-US" altLang="ko-KR" baseline="0" dirty="0" smtClean="0">
                <a:solidFill>
                  <a:srgbClr val="FF0000"/>
                </a:solidFill>
                <a:latin typeface="+mn-lt"/>
              </a:rPr>
              <a:t> Q. </a:t>
            </a:r>
            <a:r>
              <a:rPr lang="ko-KR" altLang="en-US" baseline="0" smtClean="0">
                <a:solidFill>
                  <a:srgbClr val="FF0000"/>
                </a:solidFill>
                <a:latin typeface="+mn-lt"/>
              </a:rPr>
              <a:t>데이터 그룹</a:t>
            </a:r>
            <a:r>
              <a:rPr lang="en-US" altLang="ko-KR" baseline="0" dirty="0" smtClean="0">
                <a:solidFill>
                  <a:srgbClr val="FF0000"/>
                </a:solidFill>
                <a:latin typeface="+mn-lt"/>
              </a:rPr>
              <a:t>? </a:t>
            </a:r>
            <a:r>
              <a:rPr lang="ko-KR" altLang="en-US" baseline="0" smtClean="0">
                <a:solidFill>
                  <a:srgbClr val="FF0000"/>
                </a:solidFill>
                <a:latin typeface="+mn-lt"/>
              </a:rPr>
              <a:t>동적 그리드에서 연속한 여러 행의 값이 같으면</a:t>
            </a:r>
            <a:r>
              <a:rPr lang="en-US" altLang="ko-KR" baseline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ko-KR" altLang="en-US" baseline="0" smtClean="0">
                <a:solidFill>
                  <a:srgbClr val="FF0000"/>
                </a:solidFill>
                <a:latin typeface="+mn-lt"/>
              </a:rPr>
              <a:t>세로로 병합 가능</a:t>
            </a:r>
            <a:r>
              <a:rPr lang="en-US" altLang="ko-KR" baseline="0" dirty="0" smtClean="0">
                <a:solidFill>
                  <a:srgbClr val="FF0000"/>
                </a:solidFill>
                <a:latin typeface="+mn-lt"/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-. </a:t>
            </a:r>
            <a:r>
              <a:rPr lang="ko-KR" altLang="en-US" smtClean="0">
                <a:solidFill>
                  <a:srgbClr val="FF0000"/>
                </a:solidFill>
                <a:latin typeface="+mn-lt"/>
              </a:rPr>
              <a:t>한 출력 물 내 여러가지 리포트 가능</a:t>
            </a:r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, </a:t>
            </a:r>
            <a:r>
              <a:rPr lang="ko-KR" altLang="en-US" smtClean="0">
                <a:solidFill>
                  <a:srgbClr val="FF0000"/>
                </a:solidFill>
                <a:latin typeface="+mn-lt"/>
              </a:rPr>
              <a:t>리포트 내 여러 페이지 가능</a:t>
            </a:r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. ( </a:t>
            </a:r>
            <a:r>
              <a:rPr lang="ko-KR" altLang="en-US" smtClean="0">
                <a:solidFill>
                  <a:srgbClr val="FF0000"/>
                </a:solidFill>
                <a:latin typeface="+mn-lt"/>
              </a:rPr>
              <a:t>출력물 </a:t>
            </a:r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&gt; </a:t>
            </a:r>
            <a:r>
              <a:rPr lang="ko-KR" altLang="en-US" smtClean="0">
                <a:solidFill>
                  <a:srgbClr val="FF0000"/>
                </a:solidFill>
                <a:latin typeface="+mn-lt"/>
              </a:rPr>
              <a:t>리포트 </a:t>
            </a:r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&gt;</a:t>
            </a:r>
            <a:r>
              <a:rPr lang="ko-KR" altLang="en-US" baseline="0" smtClean="0">
                <a:solidFill>
                  <a:srgbClr val="FF0000"/>
                </a:solidFill>
                <a:latin typeface="+mn-lt"/>
              </a:rPr>
              <a:t> 페이지</a:t>
            </a:r>
            <a:r>
              <a:rPr lang="en-US" altLang="ko-KR" baseline="0" dirty="0" smtClean="0">
                <a:solidFill>
                  <a:srgbClr val="FF0000"/>
                </a:solidFill>
                <a:latin typeface="+mn-lt"/>
              </a:rPr>
              <a:t>)</a:t>
            </a:r>
            <a:endParaRPr lang="en-US" altLang="ko-KR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-. </a:t>
            </a:r>
            <a:r>
              <a:rPr lang="ko-KR" altLang="en-US" smtClean="0">
                <a:solidFill>
                  <a:srgbClr val="FF0000"/>
                </a:solidFill>
                <a:latin typeface="+mn-lt"/>
              </a:rPr>
              <a:t>데이터 밴드</a:t>
            </a:r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ko-KR" altLang="en-US" smtClean="0">
                <a:solidFill>
                  <a:srgbClr val="FF0000"/>
                </a:solidFill>
                <a:latin typeface="+mn-lt"/>
              </a:rPr>
              <a:t>헤더</a:t>
            </a:r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,</a:t>
            </a:r>
            <a:r>
              <a:rPr lang="ko-KR" altLang="en-US" smtClean="0">
                <a:solidFill>
                  <a:srgbClr val="FF0000"/>
                </a:solidFill>
                <a:latin typeface="+mn-lt"/>
              </a:rPr>
              <a:t>풋터</a:t>
            </a:r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,</a:t>
            </a:r>
            <a:r>
              <a:rPr lang="ko-KR" altLang="en-US" smtClean="0">
                <a:solidFill>
                  <a:srgbClr val="FF0000"/>
                </a:solidFill>
                <a:latin typeface="+mn-lt"/>
              </a:rPr>
              <a:t>더미</a:t>
            </a:r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,</a:t>
            </a:r>
            <a:r>
              <a:rPr lang="ko-KR" altLang="en-US" smtClean="0">
                <a:solidFill>
                  <a:srgbClr val="FF0000"/>
                </a:solidFill>
                <a:latin typeface="+mn-lt"/>
              </a:rPr>
              <a:t>그룹 등</a:t>
            </a:r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) </a:t>
            </a:r>
            <a:r>
              <a:rPr lang="ko-KR" altLang="en-US" smtClean="0">
                <a:solidFill>
                  <a:srgbClr val="FF0000"/>
                </a:solidFill>
                <a:latin typeface="+mn-lt"/>
              </a:rPr>
              <a:t>제외한 외부 밴드에는 데이터 반영 안되고 파라미터값만 받을 수 있음</a:t>
            </a:r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. 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-.</a:t>
            </a:r>
            <a:r>
              <a:rPr lang="en-US" altLang="ko-KR" baseline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ko-KR" altLang="en-US" baseline="0" smtClean="0">
                <a:solidFill>
                  <a:srgbClr val="FF0000"/>
                </a:solidFill>
                <a:latin typeface="+mn-lt"/>
              </a:rPr>
              <a:t>데이터 헤더</a:t>
            </a:r>
            <a:r>
              <a:rPr lang="en-US" altLang="ko-KR" baseline="0" dirty="0" smtClean="0">
                <a:solidFill>
                  <a:srgbClr val="FF0000"/>
                </a:solidFill>
                <a:latin typeface="+mn-lt"/>
              </a:rPr>
              <a:t>/</a:t>
            </a:r>
            <a:r>
              <a:rPr lang="ko-KR" altLang="en-US" baseline="0" smtClean="0">
                <a:solidFill>
                  <a:srgbClr val="FF0000"/>
                </a:solidFill>
                <a:latin typeface="+mn-lt"/>
              </a:rPr>
              <a:t>풋터 밴드 </a:t>
            </a:r>
            <a:r>
              <a:rPr lang="en-US" altLang="ko-KR" baseline="0" dirty="0" smtClean="0">
                <a:solidFill>
                  <a:srgbClr val="FF0000"/>
                </a:solidFill>
                <a:latin typeface="+mn-lt"/>
              </a:rPr>
              <a:t>: </a:t>
            </a:r>
            <a:r>
              <a:rPr lang="ko-KR" altLang="en-US" baseline="0" smtClean="0">
                <a:solidFill>
                  <a:srgbClr val="FF0000"/>
                </a:solidFill>
                <a:latin typeface="+mn-lt"/>
              </a:rPr>
              <a:t>데이터 당 </a:t>
            </a:r>
            <a:r>
              <a:rPr lang="en-US" altLang="ko-KR" baseline="0" dirty="0" smtClean="0">
                <a:solidFill>
                  <a:srgbClr val="FF0000"/>
                </a:solidFill>
                <a:latin typeface="+mn-lt"/>
              </a:rPr>
              <a:t>1</a:t>
            </a:r>
            <a:r>
              <a:rPr lang="ko-KR" altLang="en-US" baseline="0" smtClean="0">
                <a:solidFill>
                  <a:srgbClr val="FF0000"/>
                </a:solidFill>
                <a:latin typeface="+mn-lt"/>
              </a:rPr>
              <a:t>번만 출력</a:t>
            </a:r>
            <a:r>
              <a:rPr lang="en-US" altLang="ko-KR" baseline="0" dirty="0" smtClean="0">
                <a:solidFill>
                  <a:srgbClr val="FF0000"/>
                </a:solidFill>
                <a:latin typeface="+mn-lt"/>
              </a:rPr>
              <a:t>.</a:t>
            </a:r>
          </a:p>
          <a:p>
            <a:r>
              <a:rPr lang="en-US" altLang="ko-KR" baseline="0" dirty="0" smtClean="0">
                <a:solidFill>
                  <a:srgbClr val="FF0000"/>
                </a:solidFill>
                <a:latin typeface="+mn-lt"/>
              </a:rPr>
              <a:t>-. </a:t>
            </a:r>
            <a:r>
              <a:rPr lang="ko-KR" altLang="en-US" baseline="0" smtClean="0">
                <a:solidFill>
                  <a:srgbClr val="FF0000"/>
                </a:solidFill>
                <a:latin typeface="+mn-lt"/>
              </a:rPr>
              <a:t>페이지 풋터 밴드 </a:t>
            </a:r>
            <a:r>
              <a:rPr lang="en-US" altLang="ko-KR" baseline="0" dirty="0" smtClean="0">
                <a:solidFill>
                  <a:srgbClr val="FF0000"/>
                </a:solidFill>
                <a:latin typeface="+mn-lt"/>
              </a:rPr>
              <a:t>: </a:t>
            </a:r>
            <a:r>
              <a:rPr lang="ko-KR" altLang="en-US" baseline="0" smtClean="0">
                <a:solidFill>
                  <a:srgbClr val="FF0000"/>
                </a:solidFill>
                <a:latin typeface="+mn-lt"/>
              </a:rPr>
              <a:t>하단 기준 정렬</a:t>
            </a:r>
            <a:r>
              <a:rPr lang="en-US" altLang="ko-KR" baseline="0" dirty="0" smtClean="0">
                <a:solidFill>
                  <a:srgbClr val="FF0000"/>
                </a:solidFill>
                <a:latin typeface="+mn-lt"/>
              </a:rPr>
              <a:t>, </a:t>
            </a:r>
            <a:r>
              <a:rPr lang="ko-KR" altLang="en-US" baseline="0" smtClean="0">
                <a:solidFill>
                  <a:srgbClr val="FF0000"/>
                </a:solidFill>
                <a:latin typeface="+mn-lt"/>
              </a:rPr>
              <a:t>페이지 제일 끝 위치</a:t>
            </a:r>
            <a:r>
              <a:rPr lang="en-US" altLang="ko-KR" baseline="0" dirty="0" smtClean="0">
                <a:solidFill>
                  <a:srgbClr val="FF0000"/>
                </a:solidFill>
                <a:latin typeface="+mn-lt"/>
              </a:rPr>
              <a:t>, </a:t>
            </a:r>
            <a:r>
              <a:rPr lang="ko-KR" altLang="en-US" baseline="0" smtClean="0">
                <a:solidFill>
                  <a:srgbClr val="FF0000"/>
                </a:solidFill>
                <a:latin typeface="+mn-lt"/>
              </a:rPr>
              <a:t>매 페이지마다 출력</a:t>
            </a:r>
            <a:endParaRPr lang="en-US" altLang="ko-KR" baseline="0" dirty="0" smtClean="0">
              <a:solidFill>
                <a:srgbClr val="FF0000"/>
              </a:solidFill>
              <a:latin typeface="+mn-lt"/>
            </a:endParaRPr>
          </a:p>
          <a:p>
            <a:endParaRPr lang="en-US" altLang="ko-KR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77CF0-5701-436A-8596-D54B72F311C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8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마스터 밴드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데이터 밴드가 여러 개일 경우에 사용 </a:t>
            </a:r>
            <a:endParaRPr lang="en-US" altLang="ko-KR" dirty="0" smtClean="0"/>
          </a:p>
          <a:p>
            <a:r>
              <a:rPr lang="ko-KR" altLang="en-US" dirty="0" smtClean="0"/>
              <a:t>데이터 밴드들</a:t>
            </a:r>
            <a:r>
              <a:rPr lang="ko-KR" altLang="en-US" baseline="0" dirty="0" smtClean="0"/>
              <a:t> 간 서로 연결을 해줘야 같은 기준의 값이 출력 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데이터밴드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 기준이 되는 마스터 밴드고 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 외 밴드</a:t>
            </a:r>
            <a:r>
              <a:rPr lang="en-US" altLang="ko-KR" baseline="0" dirty="0" smtClean="0"/>
              <a:t>2, </a:t>
            </a:r>
            <a:r>
              <a:rPr lang="ko-KR" altLang="en-US" baseline="0" dirty="0" smtClean="0"/>
              <a:t>밴드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이 있다면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밴드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의 마스터 밴드 이름을 데이터밴드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로 지정해주고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디테일 </a:t>
            </a:r>
            <a:r>
              <a:rPr lang="en-US" altLang="ko-KR" baseline="0" dirty="0" smtClean="0"/>
              <a:t>where</a:t>
            </a:r>
            <a:r>
              <a:rPr lang="ko-KR" altLang="en-US" baseline="0" dirty="0" smtClean="0"/>
              <a:t>절에 </a:t>
            </a:r>
            <a:r>
              <a:rPr lang="ko-KR" altLang="en-US" baseline="0" dirty="0" err="1" smtClean="0"/>
              <a:t>기준컬럼명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데이터밴드</a:t>
            </a:r>
            <a:r>
              <a:rPr lang="en-US" altLang="ko-KR" baseline="0" dirty="0" smtClean="0"/>
              <a:t>1.</a:t>
            </a:r>
            <a:r>
              <a:rPr lang="ko-KR" altLang="en-US" baseline="0" dirty="0" err="1" smtClean="0"/>
              <a:t>기준컬럼명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이렇게 작성해 </a:t>
            </a:r>
            <a:r>
              <a:rPr lang="ko-KR" altLang="en-US" baseline="0" dirty="0" err="1" smtClean="0"/>
              <a:t>주어야한다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77CF0-5701-436A-8596-D54B72F311C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950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그룹은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row</a:t>
            </a:r>
            <a:r>
              <a:rPr lang="ko-KR" altLang="en-US" baseline="0" dirty="0" smtClean="0"/>
              <a:t>가 여러 개일 때 사용할 것</a:t>
            </a:r>
            <a:endParaRPr lang="en-US" altLang="ko-KR" baseline="0" dirty="0" smtClean="0"/>
          </a:p>
          <a:p>
            <a:r>
              <a:rPr lang="ko-KR" altLang="en-US" baseline="0" dirty="0" smtClean="0"/>
              <a:t>즉 </a:t>
            </a:r>
            <a:r>
              <a:rPr lang="en-US" altLang="ko-KR" baseline="0" dirty="0" smtClean="0"/>
              <a:t>1 </a:t>
            </a:r>
            <a:r>
              <a:rPr lang="ko-KR" altLang="en-US" baseline="0" dirty="0" smtClean="0"/>
              <a:t>테이블이 기준 테이블로 하나의 행만 있고 </a:t>
            </a:r>
            <a:endParaRPr lang="en-US" altLang="ko-KR" baseline="0" dirty="0" smtClean="0"/>
          </a:p>
          <a:p>
            <a:r>
              <a:rPr lang="en-US" altLang="ko-KR" baseline="0" dirty="0" smtClean="0"/>
              <a:t>2</a:t>
            </a:r>
            <a:r>
              <a:rPr lang="ko-KR" altLang="en-US" baseline="0" dirty="0" smtClean="0"/>
              <a:t>테이블에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테이블과 엮인 </a:t>
            </a:r>
            <a:r>
              <a:rPr lang="ko-KR" altLang="en-US" baseline="0" dirty="0" err="1" smtClean="0"/>
              <a:t>여러행이</a:t>
            </a:r>
            <a:r>
              <a:rPr lang="ko-KR" altLang="en-US" baseline="0" dirty="0" smtClean="0"/>
              <a:t> 있을 경우 </a:t>
            </a:r>
            <a:endParaRPr lang="en-US" altLang="ko-KR" baseline="0" dirty="0" smtClean="0"/>
          </a:p>
          <a:p>
            <a:r>
              <a:rPr lang="en-US" altLang="ko-KR" baseline="0" dirty="0" smtClean="0"/>
              <a:t>2</a:t>
            </a:r>
            <a:r>
              <a:rPr lang="ko-KR" altLang="en-US" baseline="0" dirty="0" smtClean="0"/>
              <a:t>테이블을 사용하는 데이터밴드는 그룹으로 묶어주어야 한다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물론 그룹기준 필드는 </a:t>
            </a:r>
            <a:r>
              <a:rPr lang="en-US" altLang="ko-KR" baseline="0" dirty="0" smtClean="0"/>
              <a:t>primary key </a:t>
            </a:r>
            <a:r>
              <a:rPr lang="ko-KR" altLang="en-US" baseline="0" dirty="0" smtClean="0"/>
              <a:t>기준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감추기 유무에 따라 그룹헤더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풋터밴드만큼</a:t>
            </a:r>
            <a:r>
              <a:rPr lang="ko-KR" altLang="en-US" dirty="0" smtClean="0"/>
              <a:t> 더 띄어지나 </a:t>
            </a:r>
            <a:r>
              <a:rPr lang="ko-KR" altLang="en-US" dirty="0" err="1" smtClean="0"/>
              <a:t>안띄어지나</a:t>
            </a:r>
            <a:r>
              <a:rPr lang="ko-KR" altLang="en-US" dirty="0" smtClean="0"/>
              <a:t> 다름</a:t>
            </a:r>
            <a:endParaRPr lang="en-US" altLang="ko-KR" dirty="0" smtClean="0"/>
          </a:p>
          <a:p>
            <a:r>
              <a:rPr lang="ko-KR" altLang="en-US" dirty="0" err="1" smtClean="0"/>
              <a:t>감추기하면</a:t>
            </a:r>
            <a:r>
              <a:rPr lang="ko-KR" altLang="en-US" dirty="0" smtClean="0"/>
              <a:t> 그룹헤더로 아무리 칸 띄워도 안보임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77CF0-5701-436A-8596-D54B72F311C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91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★</a:t>
            </a:r>
            <a:r>
              <a:rPr lang="en-US" altLang="ko-KR" dirty="0" smtClean="0"/>
              <a:t>HN</a:t>
            </a:r>
            <a:r>
              <a:rPr lang="en-US" altLang="ko-KR" baseline="0" dirty="0" smtClean="0"/>
              <a:t> : </a:t>
            </a:r>
            <a:r>
              <a:rPr lang="ko-KR" altLang="en-US" baseline="0" smtClean="0"/>
              <a:t>동적테이블에서 데이터 형태를 </a:t>
            </a:r>
            <a:r>
              <a:rPr lang="en-US" altLang="ko-KR" baseline="0" dirty="0" smtClean="0"/>
              <a:t>‘</a:t>
            </a:r>
            <a:r>
              <a:rPr lang="ko-KR" altLang="en-US" baseline="0" smtClean="0"/>
              <a:t>그룹</a:t>
            </a:r>
            <a:r>
              <a:rPr lang="en-US" altLang="ko-KR" baseline="0" dirty="0" smtClean="0"/>
              <a:t>＇</a:t>
            </a:r>
            <a:r>
              <a:rPr lang="ko-KR" altLang="en-US" baseline="0" smtClean="0"/>
              <a:t>으로 해주면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아래위로 같은 행값을 가질 시 병합처리</a:t>
            </a:r>
            <a:endParaRPr lang="en-US" altLang="ko-KR" baseline="0" dirty="0" smtClean="0"/>
          </a:p>
          <a:p>
            <a:r>
              <a:rPr lang="en-US" altLang="ko-KR" baseline="0" dirty="0" smtClean="0"/>
              <a:t>-. </a:t>
            </a:r>
            <a:r>
              <a:rPr lang="ko-KR" altLang="en-US" baseline="0" smtClean="0"/>
              <a:t>적용 </a:t>
            </a:r>
            <a:r>
              <a:rPr lang="en-US" altLang="ko-KR" baseline="0" dirty="0" smtClean="0"/>
              <a:t>: Subject</a:t>
            </a:r>
            <a:r>
              <a:rPr lang="ko-KR" altLang="en-US" baseline="0" smtClean="0"/>
              <a:t>를 병합시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-. Q. </a:t>
            </a:r>
            <a:r>
              <a:rPr lang="ko-KR" altLang="en-US" baseline="0" smtClean="0"/>
              <a:t>가로로 첫번째 한줄만 병합할 순 없나</a:t>
            </a:r>
            <a:r>
              <a:rPr lang="en-US" altLang="ko-KR" baseline="0" dirty="0" smtClean="0"/>
              <a:t>? </a:t>
            </a:r>
          </a:p>
          <a:p>
            <a:r>
              <a:rPr lang="en-US" altLang="ko-KR" baseline="0" dirty="0" smtClean="0"/>
              <a:t>-. Q. </a:t>
            </a:r>
            <a:r>
              <a:rPr lang="ko-KR" altLang="en-US" baseline="0" smtClean="0"/>
              <a:t>그룹헤더를 써야하나</a:t>
            </a:r>
            <a:r>
              <a:rPr lang="en-US" altLang="ko-KR" baseline="0" dirty="0" smtClean="0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77CF0-5701-436A-8596-D54B72F311C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721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HN.</a:t>
            </a:r>
          </a:p>
          <a:p>
            <a:r>
              <a:rPr lang="ko-KR" altLang="en-US" dirty="0" smtClean="0"/>
              <a:t>표 크기 변경 </a:t>
            </a:r>
            <a:r>
              <a:rPr lang="en-US" altLang="ko-KR" dirty="0" smtClean="0"/>
              <a:t>(</a:t>
            </a:r>
            <a:r>
              <a:rPr lang="ko-KR" altLang="en-US" smtClean="0"/>
              <a:t>전체는 </a:t>
            </a:r>
            <a:r>
              <a:rPr lang="en-US" altLang="ko-KR" dirty="0" smtClean="0"/>
              <a:t>Shift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특정 셀은 </a:t>
            </a:r>
            <a:r>
              <a:rPr lang="en-US" altLang="ko-KR" baseline="0" dirty="0" smtClean="0"/>
              <a:t>Alt + </a:t>
            </a:r>
            <a:r>
              <a:rPr lang="ko-KR" altLang="en-US" baseline="0" smtClean="0"/>
              <a:t>방향키</a:t>
            </a:r>
            <a:r>
              <a:rPr lang="en-US" altLang="ko-KR" baseline="0" dirty="0" smtClean="0"/>
              <a:t>)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77CF0-5701-436A-8596-D54B72F311C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73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BEC2-CAF2-482F-9974-2A0ADF15A84B}" type="datetime1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&lt;#&gt;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8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6305-F71E-4431-826B-C9D18C522983}" type="datetime1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3C58-56B9-4BAE-9400-A51491042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34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275-BF14-451D-9009-2730874DF5F3}" type="datetime1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3C58-56B9-4BAE-9400-A51491042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92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C98-C211-41E5-9BD3-2A379CD7521A}" type="datetime1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3C58-56B9-4BAE-9400-A51491042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6323-1B02-407D-B062-CD3422956C54}" type="datetime1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3C58-56B9-4BAE-9400-A51491042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CB5D-8331-4B65-839B-12285D851F20}" type="datetime1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3C58-56B9-4BAE-9400-A51491042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2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52F3-D385-4574-99B0-4A4BE6BD9484}" type="datetime1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3C58-56B9-4BAE-9400-A51491042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A27C-7A1F-4648-9426-C342C5495E51}" type="datetime1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3C58-56B9-4BAE-9400-A51491042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2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53E7-79D1-4607-8DC0-B3BAC808A4B2}" type="datetime1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3C58-56B9-4BAE-9400-A51491042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6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BD2A-DC5C-4399-A5F6-8598BF5017C3}" type="datetime1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3C58-56B9-4BAE-9400-A51491042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4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BD84-87C6-4442-9ED8-AC6756675686}" type="datetime1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3C58-56B9-4BAE-9400-A51491042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68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2D93-6A91-4198-AB84-00CE847E3B40}" type="datetime1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13C58-56B9-4BAE-9400-A51491042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3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202.167.215.108/drdesign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2389912" y="1800174"/>
            <a:ext cx="6286544" cy="174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sz="2500" b="1" smtClean="0">
                <a:latin typeface="+mn-ea"/>
              </a:rPr>
              <a:t>DRDesigner</a:t>
            </a:r>
            <a:r>
              <a:rPr lang="en-US" altLang="ko-KR" sz="2500" b="0" smtClean="0">
                <a:latin typeface="+mn-ea"/>
              </a:rPr>
              <a:t> </a:t>
            </a:r>
            <a:r>
              <a:rPr lang="ko-KR" altLang="en-US" sz="2500" b="1" smtClean="0">
                <a:latin typeface="+mn-ea"/>
              </a:rPr>
              <a:t>교육자료</a:t>
            </a:r>
            <a:endParaRPr lang="en-US" altLang="ko-KR" sz="2500" b="1" smtClean="0">
              <a:latin typeface="+mn-ea"/>
            </a:endParaRPr>
          </a:p>
          <a:p>
            <a:pPr algn="r">
              <a:spcBef>
                <a:spcPct val="50000"/>
              </a:spcBef>
            </a:pPr>
            <a:r>
              <a:rPr lang="en-US" altLang="ko-KR" sz="1500" b="1">
                <a:solidFill>
                  <a:schemeClr val="bg1">
                    <a:lumMod val="50000"/>
                  </a:schemeClr>
                </a:solidFill>
                <a:latin typeface="+mn-ea"/>
              </a:rPr>
              <a:t>Ver. </a:t>
            </a:r>
            <a:r>
              <a:rPr lang="en-US" altLang="ko-KR" sz="1500" b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4.0.8.16</a:t>
            </a:r>
            <a:endParaRPr lang="en-US" altLang="ko-KR" sz="1500" b="1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r">
              <a:spcBef>
                <a:spcPct val="50000"/>
              </a:spcBef>
            </a:pPr>
            <a:r>
              <a:rPr lang="en-US" altLang="ko-KR" sz="2000" smtClean="0">
                <a:solidFill>
                  <a:srgbClr val="009999"/>
                </a:solidFill>
                <a:latin typeface="+mn-ea"/>
              </a:rPr>
              <a:t>2013.4.19</a:t>
            </a:r>
          </a:p>
          <a:p>
            <a:pPr algn="r">
              <a:spcBef>
                <a:spcPct val="50000"/>
              </a:spcBef>
            </a:pPr>
            <a:r>
              <a:rPr lang="ko-KR" altLang="en-US" sz="2000" b="1" smtClean="0">
                <a:solidFill>
                  <a:srgbClr val="009999"/>
                </a:solidFill>
                <a:latin typeface="+mn-ea"/>
              </a:rPr>
              <a:t>더존 비즈온 플랫폼개발센터 기술기획팀</a:t>
            </a:r>
            <a:endParaRPr lang="en-US" altLang="ko-KR" sz="2000" b="1" smtClean="0">
              <a:solidFill>
                <a:srgbClr val="009999"/>
              </a:solidFill>
              <a:latin typeface="+mn-ea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V="1">
            <a:off x="2123728" y="2636912"/>
            <a:ext cx="6600935" cy="14287"/>
          </a:xfrm>
          <a:prstGeom prst="line">
            <a:avLst/>
          </a:prstGeom>
          <a:noFill/>
          <a:ln w="12700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3912" y="515719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500" smtClean="0"/>
              <a:t>설치</a:t>
            </a:r>
            <a:endParaRPr lang="en-US" altLang="ko-KR" sz="1500"/>
          </a:p>
          <a:p>
            <a:r>
              <a:rPr lang="en-US" altLang="ko-KR" sz="1500" u="sng">
                <a:hlinkClick r:id="rId3"/>
              </a:rPr>
              <a:t>http://202.167.215.108/drdesigner</a:t>
            </a:r>
            <a:r>
              <a:rPr lang="en-US" altLang="ko-KR" sz="1500" u="sng" smtClean="0">
                <a:hlinkClick r:id="rId3"/>
              </a:rPr>
              <a:t>/</a:t>
            </a:r>
            <a:endParaRPr lang="en-US" altLang="ko-KR" sz="1500" u="sng" smtClean="0"/>
          </a:p>
          <a:p>
            <a:endParaRPr lang="en-US" altLang="ko-KR" sz="1500" u="sng" smtClean="0"/>
          </a:p>
          <a:p>
            <a:r>
              <a:rPr lang="ko-KR" altLang="en-US" sz="1500" smtClean="0"/>
              <a:t>로그인 계정 </a:t>
            </a:r>
            <a:endParaRPr lang="en-US" altLang="ko-KR" sz="1500" smtClean="0"/>
          </a:p>
          <a:p>
            <a:r>
              <a:rPr lang="en-US" altLang="ko-KR" sz="1500" smtClean="0"/>
              <a:t>NeoBizBox </a:t>
            </a:r>
            <a:r>
              <a:rPr lang="ko-KR" altLang="en-US" sz="1500" smtClean="0"/>
              <a:t>메신져 계정과 동일</a:t>
            </a:r>
            <a:endParaRPr lang="en-US" altLang="ko-KR" sz="1500"/>
          </a:p>
          <a:p>
            <a:endParaRPr lang="en-US" altLang="ko-KR" sz="1500" u="sng" smtClean="0"/>
          </a:p>
        </p:txBody>
      </p:sp>
    </p:spTree>
    <p:extLst>
      <p:ext uri="{BB962C8B-B14F-4D97-AF65-F5344CB8AC3E}">
        <p14:creationId xmlns:p14="http://schemas.microsoft.com/office/powerpoint/2010/main" val="4944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79512" y="251356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8</a:t>
            </a:r>
            <a:r>
              <a:rPr lang="en-US" altLang="ko-KR" smtClean="0"/>
              <a:t>. </a:t>
            </a:r>
            <a:r>
              <a:rPr lang="ko-KR" altLang="en-US" smtClean="0"/>
              <a:t>컨트롤 </a:t>
            </a:r>
            <a:r>
              <a:rPr lang="en-US" altLang="ko-KR" smtClean="0"/>
              <a:t>- </a:t>
            </a:r>
            <a:r>
              <a:rPr lang="ko-KR" altLang="en-US" smtClean="0"/>
              <a:t>라벨 </a:t>
            </a:r>
            <a:r>
              <a:rPr lang="en-US" altLang="ko-KR" smtClean="0"/>
              <a:t>- </a:t>
            </a:r>
            <a:r>
              <a:rPr lang="ko-KR" altLang="en-US" smtClean="0"/>
              <a:t>데이터 표현</a:t>
            </a:r>
            <a:endParaRPr lang="en-US" altLang="ko-KR" smtClean="0"/>
          </a:p>
        </p:txBody>
      </p:sp>
      <p:sp>
        <p:nvSpPr>
          <p:cNvPr id="26" name="TextBox 25"/>
          <p:cNvSpPr txBox="1"/>
          <p:nvPr/>
        </p:nvSpPr>
        <p:spPr>
          <a:xfrm>
            <a:off x="467544" y="620689"/>
            <a:ext cx="4824536" cy="5976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ko-KR" sz="1400" b="1" dirty="0" smtClean="0"/>
          </a:p>
          <a:p>
            <a:r>
              <a:rPr lang="en-US" altLang="ko-KR" sz="1400" b="1" u="sng" dirty="0" smtClean="0"/>
              <a:t>3. </a:t>
            </a:r>
            <a:r>
              <a:rPr lang="ko-KR" altLang="en-US" sz="1400" b="1" u="sng" smtClean="0"/>
              <a:t>데이터 표시 방법</a:t>
            </a:r>
            <a:endParaRPr lang="en-US" altLang="ko-KR" sz="1400" b="1" u="sng" dirty="0" smtClean="0"/>
          </a:p>
          <a:p>
            <a:r>
              <a:rPr lang="en-US" altLang="ko-KR" sz="1400" dirty="0" smtClean="0"/>
              <a:t>   </a:t>
            </a:r>
            <a:r>
              <a:rPr lang="en-US" altLang="ko-KR" sz="1300" b="1" dirty="0">
                <a:solidFill>
                  <a:srgbClr val="00B0F0"/>
                </a:solidFill>
              </a:rPr>
              <a:t>1) </a:t>
            </a:r>
            <a:r>
              <a:rPr lang="ko-KR" altLang="en-US" sz="1300" b="1" smtClean="0">
                <a:solidFill>
                  <a:srgbClr val="00B0F0"/>
                </a:solidFill>
              </a:rPr>
              <a:t>문자형식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r>
              <a:rPr lang="en-US" altLang="ko-KR" sz="1400" dirty="0"/>
              <a:t>       </a:t>
            </a:r>
            <a:r>
              <a:rPr lang="en-US" altLang="ko-KR" sz="1100" dirty="0"/>
              <a:t>- </a:t>
            </a:r>
            <a:r>
              <a:rPr lang="ko-KR" altLang="en-US" sz="1100" smtClean="0"/>
              <a:t>문자타입 변경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(</a:t>
            </a:r>
            <a:r>
              <a:rPr lang="ko-KR" altLang="en-US" sz="1100" smtClean="0"/>
              <a:t>문자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숫자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날짜</a:t>
            </a:r>
            <a:r>
              <a:rPr lang="en-US" altLang="ko-KR" sz="1100" dirty="0" smtClean="0"/>
              <a:t>)</a:t>
            </a:r>
            <a:endParaRPr lang="en-US" altLang="ko-KR" sz="1100" dirty="0"/>
          </a:p>
          <a:p>
            <a:r>
              <a:rPr lang="en-US" altLang="ko-KR" sz="1400" dirty="0"/>
              <a:t>   </a:t>
            </a:r>
            <a:r>
              <a:rPr lang="en-US" altLang="ko-KR" sz="1300" b="1" dirty="0">
                <a:solidFill>
                  <a:srgbClr val="00B0F0"/>
                </a:solidFill>
              </a:rPr>
              <a:t>2) </a:t>
            </a:r>
            <a:r>
              <a:rPr lang="ko-KR" altLang="en-US" sz="1300" b="1" smtClean="0">
                <a:solidFill>
                  <a:srgbClr val="00B0F0"/>
                </a:solidFill>
              </a:rPr>
              <a:t>장평 조정 설정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r>
              <a:rPr lang="en-US" altLang="ko-KR" sz="1400" dirty="0"/>
              <a:t>       </a:t>
            </a:r>
            <a:r>
              <a:rPr lang="en-US" altLang="ko-KR" sz="1100" dirty="0"/>
              <a:t>- </a:t>
            </a:r>
            <a:r>
              <a:rPr lang="ko-KR" altLang="en-US" sz="1100" smtClean="0"/>
              <a:t>자동크기 맞춤    </a:t>
            </a:r>
            <a:r>
              <a:rPr lang="en-US" altLang="ko-KR" sz="1100" dirty="0" smtClean="0"/>
              <a:t>: </a:t>
            </a:r>
            <a:r>
              <a:rPr lang="ko-KR" altLang="en-US" sz="1100" smtClean="0"/>
              <a:t>라벨 사이즈에 맞춰 장평을 늘리거나 줄임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- </a:t>
            </a:r>
            <a:r>
              <a:rPr lang="ko-KR" altLang="en-US" sz="1100" smtClean="0"/>
              <a:t>자동크기 줄어듬 </a:t>
            </a:r>
            <a:r>
              <a:rPr lang="en-US" altLang="ko-KR" sz="1100" dirty="0" smtClean="0"/>
              <a:t>: </a:t>
            </a:r>
            <a:r>
              <a:rPr lang="ko-KR" altLang="en-US" sz="1100" smtClean="0"/>
              <a:t>라벨 사이즈를 벗어날경우 장평 줄임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- </a:t>
            </a:r>
            <a:r>
              <a:rPr lang="ko-KR" altLang="en-US" sz="1100" smtClean="0"/>
              <a:t>수동크기 조정    </a:t>
            </a:r>
            <a:r>
              <a:rPr lang="en-US" altLang="ko-KR" sz="1100" dirty="0" smtClean="0"/>
              <a:t>: </a:t>
            </a:r>
            <a:r>
              <a:rPr lang="ko-KR" altLang="en-US" sz="1100" smtClean="0"/>
              <a:t>수동으로 사용자 입력을 받음</a:t>
            </a:r>
            <a:endParaRPr lang="en-US" altLang="ko-KR" sz="1100" dirty="0"/>
          </a:p>
          <a:p>
            <a:r>
              <a:rPr lang="en-US" altLang="ko-KR" sz="1400" dirty="0"/>
              <a:t>   </a:t>
            </a:r>
            <a:r>
              <a:rPr lang="en-US" altLang="ko-KR" sz="1300" b="1" dirty="0">
                <a:solidFill>
                  <a:srgbClr val="00B0F0"/>
                </a:solidFill>
              </a:rPr>
              <a:t>3) </a:t>
            </a:r>
            <a:r>
              <a:rPr lang="ko-KR" altLang="en-US" sz="1300" b="1" smtClean="0">
                <a:solidFill>
                  <a:srgbClr val="00B0F0"/>
                </a:solidFill>
              </a:rPr>
              <a:t>자동 줄바꾸기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r>
              <a:rPr lang="en-US" altLang="ko-KR" sz="1400" dirty="0"/>
              <a:t>       </a:t>
            </a:r>
            <a:r>
              <a:rPr lang="en-US" altLang="ko-KR" sz="1100" dirty="0"/>
              <a:t>- </a:t>
            </a:r>
            <a:r>
              <a:rPr lang="ko-KR" altLang="en-US" sz="1100" smtClean="0"/>
              <a:t>문자가 라벨 가로 사이즈를 벗어날경우 하단 라인에 이어서 출력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r>
              <a:rPr lang="en-US" altLang="ko-KR" sz="1400" dirty="0"/>
              <a:t>   </a:t>
            </a:r>
            <a:r>
              <a:rPr lang="en-US" altLang="ko-KR" sz="1300" b="1" dirty="0">
                <a:solidFill>
                  <a:srgbClr val="00B0F0"/>
                </a:solidFill>
              </a:rPr>
              <a:t>4) </a:t>
            </a:r>
            <a:r>
              <a:rPr lang="ko-KR" altLang="en-US" sz="1300" b="1" smtClean="0">
                <a:solidFill>
                  <a:srgbClr val="00B0F0"/>
                </a:solidFill>
              </a:rPr>
              <a:t>소수점 자리수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r>
              <a:rPr lang="en-US" altLang="ko-KR" sz="1400" dirty="0"/>
              <a:t>       </a:t>
            </a:r>
            <a:r>
              <a:rPr lang="en-US" altLang="ko-KR" sz="1100" dirty="0"/>
              <a:t>- </a:t>
            </a:r>
            <a:r>
              <a:rPr lang="ko-KR" altLang="en-US" sz="1100" smtClean="0"/>
              <a:t>각 모듈 </a:t>
            </a:r>
            <a:r>
              <a:rPr lang="en-US" altLang="ko-KR" sz="1100" dirty="0" smtClean="0"/>
              <a:t>DB</a:t>
            </a:r>
            <a:r>
              <a:rPr lang="ko-KR" altLang="en-US" sz="1100" smtClean="0"/>
              <a:t>에 등록된 소수점 자리수 처리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r>
              <a:rPr lang="en-US" altLang="ko-KR" sz="1400" dirty="0"/>
              <a:t>   </a:t>
            </a:r>
            <a:r>
              <a:rPr lang="en-US" altLang="ko-KR" sz="1300" b="1" dirty="0">
                <a:solidFill>
                  <a:srgbClr val="00B0F0"/>
                </a:solidFill>
              </a:rPr>
              <a:t>5) </a:t>
            </a:r>
            <a:r>
              <a:rPr lang="ko-KR" altLang="en-US" sz="1300" b="1" smtClean="0">
                <a:solidFill>
                  <a:srgbClr val="00B0F0"/>
                </a:solidFill>
              </a:rPr>
              <a:t>표시형식 </a:t>
            </a:r>
            <a:endParaRPr lang="en-US" altLang="ko-KR" sz="1300" b="1" dirty="0" smtClean="0">
              <a:solidFill>
                <a:srgbClr val="00B0F0"/>
              </a:solidFill>
            </a:endParaRPr>
          </a:p>
          <a:p>
            <a:r>
              <a:rPr lang="en-US" altLang="ko-KR" sz="1100" dirty="0" smtClean="0"/>
              <a:t>         </a:t>
            </a:r>
            <a:r>
              <a:rPr lang="en-US" altLang="ko-KR" sz="1100" dirty="0"/>
              <a:t>- </a:t>
            </a:r>
            <a:r>
              <a:rPr lang="en-US" altLang="ko-KR" sz="1100" dirty="0" smtClean="0"/>
              <a:t>###,###.##0</a:t>
            </a:r>
            <a:br>
              <a:rPr lang="en-US" altLang="ko-KR" sz="1100" dirty="0" smtClean="0"/>
            </a:br>
            <a:r>
              <a:rPr lang="en-US" altLang="ko-KR" sz="1100" dirty="0" smtClean="0"/>
              <a:t>         - </a:t>
            </a:r>
            <a:r>
              <a:rPr lang="en-US" altLang="ko-KR" sz="1100" dirty="0" err="1" smtClean="0"/>
              <a:t>yyyy</a:t>
            </a:r>
            <a:r>
              <a:rPr lang="ko-KR" altLang="en-US" sz="1100"/>
              <a:t>년</a:t>
            </a:r>
            <a:r>
              <a:rPr lang="en-US" altLang="ko-KR" sz="1100" dirty="0" smtClean="0"/>
              <a:t>MM</a:t>
            </a:r>
            <a:r>
              <a:rPr lang="ko-KR" altLang="en-US" sz="1100" smtClean="0"/>
              <a:t>월</a:t>
            </a:r>
            <a:r>
              <a:rPr lang="en-US" altLang="ko-KR" sz="1100" dirty="0" err="1" smtClean="0"/>
              <a:t>dd</a:t>
            </a:r>
            <a:r>
              <a:rPr lang="ko-KR" altLang="en-US" sz="1100" smtClean="0"/>
              <a:t>일</a:t>
            </a:r>
            <a:endParaRPr lang="en-US" altLang="ko-KR" sz="1100" b="1" dirty="0">
              <a:solidFill>
                <a:srgbClr val="00B0F0"/>
              </a:solidFill>
            </a:endParaRPr>
          </a:p>
          <a:p>
            <a:r>
              <a:rPr lang="en-US" altLang="ko-KR" sz="1400" b="1" dirty="0"/>
              <a:t>   </a:t>
            </a:r>
            <a:r>
              <a:rPr lang="en-US" altLang="ko-KR" sz="1300" b="1" dirty="0">
                <a:solidFill>
                  <a:srgbClr val="00B0F0"/>
                </a:solidFill>
              </a:rPr>
              <a:t>6) </a:t>
            </a:r>
            <a:r>
              <a:rPr lang="ko-KR" altLang="en-US" sz="1300" b="1" smtClean="0">
                <a:solidFill>
                  <a:srgbClr val="00B0F0"/>
                </a:solidFill>
              </a:rPr>
              <a:t>금액 표시 방법</a:t>
            </a:r>
            <a:endParaRPr lang="en-US" altLang="ko-KR" sz="1300" b="1" dirty="0" smtClean="0">
              <a:solidFill>
                <a:srgbClr val="00B0F0"/>
              </a:solidFill>
            </a:endParaRPr>
          </a:p>
          <a:p>
            <a:r>
              <a:rPr lang="en-US" altLang="ko-KR" sz="1100" dirty="0" smtClean="0"/>
              <a:t>        </a:t>
            </a:r>
            <a:r>
              <a:rPr lang="en-US" altLang="ko-KR" sz="1100" dirty="0"/>
              <a:t>- </a:t>
            </a:r>
            <a:r>
              <a:rPr lang="ko-KR" altLang="en-US" sz="1100" smtClean="0"/>
              <a:t>숫자로 표시된 금액을 </a:t>
            </a:r>
            <a:r>
              <a:rPr lang="en-US" altLang="ko-KR" sz="1100" dirty="0" smtClean="0"/>
              <a:t>“</a:t>
            </a:r>
            <a:r>
              <a:rPr lang="ko-KR" altLang="en-US" sz="1100" smtClean="0"/>
              <a:t>한글</a:t>
            </a:r>
            <a:r>
              <a:rPr lang="en-US" altLang="ko-KR" sz="1100" dirty="0" smtClean="0"/>
              <a:t>”, “</a:t>
            </a:r>
            <a:r>
              <a:rPr lang="ko-KR" altLang="en-US" sz="1100" smtClean="0"/>
              <a:t>한자</a:t>
            </a:r>
            <a:r>
              <a:rPr lang="en-US" altLang="ko-KR" sz="1100" dirty="0" smtClean="0"/>
              <a:t>”</a:t>
            </a:r>
            <a:r>
              <a:rPr lang="ko-KR" altLang="en-US" sz="1100" smtClean="0"/>
              <a:t>로 표현</a:t>
            </a:r>
            <a:endParaRPr lang="en-US" altLang="ko-KR" sz="1100" dirty="0" smtClean="0"/>
          </a:p>
          <a:p>
            <a:r>
              <a:rPr lang="en-US" altLang="ko-KR" sz="1100" b="1" dirty="0"/>
              <a:t> </a:t>
            </a:r>
            <a:r>
              <a:rPr lang="en-US" altLang="ko-KR" sz="1100" b="1" dirty="0" smtClean="0"/>
              <a:t>       - 135,000 -&gt; </a:t>
            </a:r>
            <a:r>
              <a:rPr lang="ko-KR" altLang="en-US" sz="1100" b="1" smtClean="0"/>
              <a:t>십삼만오천 </a:t>
            </a:r>
            <a:r>
              <a:rPr lang="en-US" altLang="ko-KR" sz="1100" b="1" dirty="0" smtClean="0"/>
              <a:t>-&gt; </a:t>
            </a:r>
            <a:r>
              <a:rPr lang="ko-KR" altLang="en-US" sz="1100" b="1" smtClean="0"/>
              <a:t>拾參萬伍仟</a:t>
            </a:r>
            <a:endParaRPr lang="en-US" altLang="ko-KR" sz="1100" b="1" dirty="0" smtClean="0"/>
          </a:p>
          <a:p>
            <a:endParaRPr lang="en-US" altLang="ko-KR" sz="1300" b="1" dirty="0" smtClean="0"/>
          </a:p>
          <a:p>
            <a:r>
              <a:rPr lang="en-US" altLang="ko-KR" sz="1300" b="1" u="sng" dirty="0"/>
              <a:t>4</a:t>
            </a:r>
            <a:r>
              <a:rPr lang="en-US" altLang="ko-KR" sz="1300" b="1" u="sng" dirty="0" smtClean="0"/>
              <a:t>. </a:t>
            </a:r>
            <a:r>
              <a:rPr lang="ko-KR" altLang="en-US" sz="1300" b="1" u="sng" smtClean="0"/>
              <a:t>외관</a:t>
            </a:r>
            <a:endParaRPr lang="en-US" altLang="ko-KR" sz="1300" b="1" u="sng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  </a:t>
            </a:r>
            <a:r>
              <a:rPr lang="ko-KR" altLang="en-US" sz="1300" smtClean="0"/>
              <a:t>글꼴</a:t>
            </a:r>
            <a:r>
              <a:rPr lang="en-US" altLang="ko-KR" sz="1300" dirty="0" smtClean="0"/>
              <a:t>, </a:t>
            </a:r>
            <a:r>
              <a:rPr lang="ko-KR" altLang="en-US" sz="1300" smtClean="0"/>
              <a:t>바탕색</a:t>
            </a:r>
            <a:r>
              <a:rPr lang="en-US" altLang="ko-KR" sz="1300" dirty="0" smtClean="0"/>
              <a:t>, </a:t>
            </a:r>
            <a:r>
              <a:rPr lang="ko-KR" altLang="en-US" sz="1300" smtClean="0"/>
              <a:t>테두리</a:t>
            </a:r>
            <a:r>
              <a:rPr lang="en-US" altLang="ko-KR" sz="1300" dirty="0" smtClean="0"/>
              <a:t>(</a:t>
            </a:r>
            <a:r>
              <a:rPr lang="ko-KR" altLang="en-US" sz="1300" smtClean="0"/>
              <a:t>색</a:t>
            </a:r>
            <a:r>
              <a:rPr lang="en-US" altLang="ko-KR" sz="1300" dirty="0" smtClean="0"/>
              <a:t>, </a:t>
            </a:r>
            <a:r>
              <a:rPr lang="ko-KR" altLang="en-US" sz="1300" smtClean="0"/>
              <a:t>굵기</a:t>
            </a:r>
            <a:r>
              <a:rPr lang="en-US" altLang="ko-KR" sz="1300" dirty="0" smtClean="0"/>
              <a:t>, </a:t>
            </a:r>
            <a:r>
              <a:rPr lang="ko-KR" altLang="en-US" sz="1300" smtClean="0"/>
              <a:t>점선</a:t>
            </a:r>
            <a:r>
              <a:rPr lang="en-US" altLang="ko-KR" sz="1300" dirty="0" smtClean="0"/>
              <a:t>) </a:t>
            </a:r>
            <a:r>
              <a:rPr lang="ko-KR" altLang="en-US" sz="1300" smtClean="0"/>
              <a:t>변경</a:t>
            </a:r>
            <a:endParaRPr lang="en-US" altLang="ko-KR" sz="1300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 </a:t>
            </a:r>
            <a:endParaRPr lang="en-US" altLang="ko-KR" sz="13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5400640" y="620688"/>
            <a:ext cx="3347824" cy="5976664"/>
            <a:chOff x="5400640" y="620688"/>
            <a:chExt cx="3347824" cy="5976664"/>
          </a:xfrm>
        </p:grpSpPr>
        <p:grpSp>
          <p:nvGrpSpPr>
            <p:cNvPr id="28" name="그룹 27"/>
            <p:cNvGrpSpPr/>
            <p:nvPr/>
          </p:nvGrpSpPr>
          <p:grpSpPr>
            <a:xfrm>
              <a:off x="5400640" y="620688"/>
              <a:ext cx="3347824" cy="5976664"/>
              <a:chOff x="5076056" y="620688"/>
              <a:chExt cx="3347824" cy="5976664"/>
            </a:xfrm>
          </p:grpSpPr>
          <p:sp>
            <p:nvSpPr>
              <p:cNvPr id="27" name="모서리가 둥근 직사각형 26"/>
              <p:cNvSpPr/>
              <p:nvPr/>
            </p:nvSpPr>
            <p:spPr bwMode="auto">
              <a:xfrm>
                <a:off x="5076056" y="620688"/>
                <a:ext cx="3347824" cy="5976664"/>
              </a:xfrm>
              <a:prstGeom prst="roundRect">
                <a:avLst>
                  <a:gd name="adj" fmla="val 2731"/>
                </a:avLst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12700" cap="flat" cmpd="sng" algn="ctr">
                <a:solidFill>
                  <a:schemeClr val="bg1">
                    <a:lumMod val="50000"/>
                    <a:alpha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라벨 </a:t>
                </a:r>
                <a:r>
                  <a:rPr kumimoji="1" lang="ko-KR" altLang="en-US" sz="1400" b="1" i="0" u="none" strike="noStrike" cap="none" normalizeH="0" baseline="0" dirty="0" err="1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속성창</a:t>
                </a:r>
                <a:r>
                  <a:rPr kumimoji="1" lang="ko-KR" alt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1" lang="en-US" altLang="ko-KR" sz="1400" b="1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kumimoji="1" lang="ko-KR" altLang="en-US" sz="1400" b="1" i="0" u="none" strike="noStrike" cap="none" normalizeH="0" baseline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동적</a:t>
                </a:r>
                <a:r>
                  <a:rPr kumimoji="1" lang="en-US" altLang="ko-KR" sz="1400" b="1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kumimoji="1" lang="ko-KR" altLang="en-US" sz="1400" b="1" i="0" u="none" strike="noStrike" cap="none" normalizeH="0" baseline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외관</a:t>
                </a:r>
                <a:r>
                  <a:rPr kumimoji="1" lang="en-US" altLang="ko-KR" sz="1400" b="1" i="0" u="none" strike="noStrike" cap="none" normalizeH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kumimoji="1" lang="en-US" altLang="ko-KR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3074" name="Picture 2" descr="C:\Users\goodsense\Desktop\새 폴더 (2)\외관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9154" y="3140968"/>
                <a:ext cx="2914650" cy="3381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6" name="Picture 4" descr="C:\Users\goodsense\Desktop\새 폴더 (2)\동적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4184" y="1017304"/>
              <a:ext cx="289560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1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51356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 </a:t>
            </a:r>
            <a:r>
              <a:rPr lang="ko-KR" altLang="en-US" smtClean="0"/>
              <a:t>컨트롤 </a:t>
            </a:r>
            <a:r>
              <a:rPr lang="en-US" altLang="ko-KR" dirty="0" smtClean="0"/>
              <a:t>- </a:t>
            </a:r>
            <a:r>
              <a:rPr lang="ko-KR" altLang="en-US" smtClean="0"/>
              <a:t>동적</a:t>
            </a:r>
            <a:r>
              <a:rPr lang="en-US" altLang="ko-KR" dirty="0" smtClean="0"/>
              <a:t>/</a:t>
            </a:r>
            <a:r>
              <a:rPr lang="ko-KR" altLang="en-US" smtClean="0"/>
              <a:t>고정 테이블</a:t>
            </a:r>
            <a:r>
              <a:rPr lang="en-US" altLang="ko-KR" dirty="0" smtClean="0"/>
              <a:t>, </a:t>
            </a:r>
            <a:r>
              <a:rPr lang="ko-KR" altLang="en-US" smtClean="0"/>
              <a:t>크로스탭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3528" y="620689"/>
            <a:ext cx="4032448" cy="6048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ko-KR" sz="1400" b="1" u="sng" dirty="0" smtClean="0"/>
          </a:p>
          <a:p>
            <a:r>
              <a:rPr lang="en-US" altLang="ko-KR" sz="1400" b="1" u="sng" dirty="0" smtClean="0"/>
              <a:t>1. </a:t>
            </a:r>
            <a:r>
              <a:rPr lang="ko-KR" altLang="en-US" sz="1400" b="1" u="sng" smtClean="0"/>
              <a:t>공</a:t>
            </a:r>
            <a:r>
              <a:rPr lang="ko-KR" altLang="en-US" sz="1400" b="1" u="sng"/>
              <a:t>통</a:t>
            </a:r>
            <a:endParaRPr lang="en-US" altLang="ko-KR" sz="1400" b="1" u="sng" dirty="0"/>
          </a:p>
          <a:p>
            <a:pPr lvl="0"/>
            <a:r>
              <a:rPr lang="en-US" altLang="ko-KR" sz="1300" b="1" dirty="0" smtClean="0">
                <a:solidFill>
                  <a:srgbClr val="00B0F0"/>
                </a:solidFill>
              </a:rPr>
              <a:t>    1</a:t>
            </a:r>
            <a:r>
              <a:rPr lang="en-US" altLang="ko-KR" sz="1300" b="1" dirty="0">
                <a:solidFill>
                  <a:srgbClr val="00B0F0"/>
                </a:solidFill>
              </a:rPr>
              <a:t>) </a:t>
            </a:r>
            <a:r>
              <a:rPr lang="ko-KR" altLang="en-US" sz="1300" b="1" smtClean="0">
                <a:solidFill>
                  <a:srgbClr val="00B0F0"/>
                </a:solidFill>
              </a:rPr>
              <a:t>구성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       </a:t>
            </a:r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ko-KR" altLang="en-US" sz="1100" smtClean="0">
                <a:solidFill>
                  <a:prstClr val="black"/>
                </a:solidFill>
              </a:rPr>
              <a:t>테이블은 라벨의 집합으로 구성</a:t>
            </a:r>
            <a:r>
              <a:rPr lang="en-US" altLang="ko-KR" sz="1100" dirty="0" smtClean="0">
                <a:solidFill>
                  <a:prstClr val="black"/>
                </a:solidFill>
              </a:rPr>
              <a:t>. 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</a:t>
            </a:r>
            <a:r>
              <a:rPr lang="ko-KR" altLang="en-US" sz="1100" smtClean="0">
                <a:solidFill>
                  <a:prstClr val="black"/>
                </a:solidFill>
              </a:rPr>
              <a:t>라벨의 </a:t>
            </a:r>
            <a:r>
              <a:rPr lang="ko-KR" altLang="en-US" sz="1100">
                <a:solidFill>
                  <a:prstClr val="black"/>
                </a:solidFill>
              </a:rPr>
              <a:t>기능과 동일함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  <a:endParaRPr lang="en-US" altLang="ko-KR" sz="1300" b="1" dirty="0" smtClean="0">
              <a:solidFill>
                <a:srgbClr val="00B0F0"/>
              </a:solidFill>
            </a:endParaRPr>
          </a:p>
          <a:p>
            <a:pPr lvl="0"/>
            <a:r>
              <a:rPr lang="en-US" altLang="ko-KR" sz="1300" b="1" dirty="0" smtClean="0">
                <a:solidFill>
                  <a:srgbClr val="00B0F0"/>
                </a:solidFill>
              </a:rPr>
              <a:t>    2) </a:t>
            </a:r>
            <a:r>
              <a:rPr lang="ko-KR" altLang="en-US" sz="1300" b="1" smtClean="0">
                <a:solidFill>
                  <a:srgbClr val="00B0F0"/>
                </a:solidFill>
              </a:rPr>
              <a:t>테이블 선택 및 이동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</a:t>
            </a:r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ko-KR" altLang="en-US" sz="1100" smtClean="0">
                <a:solidFill>
                  <a:prstClr val="black"/>
                </a:solidFill>
              </a:rPr>
              <a:t>셀을 선택후 키보드의 </a:t>
            </a:r>
            <a:r>
              <a:rPr lang="en-US" altLang="ko-KR" sz="1100" dirty="0" smtClean="0">
                <a:solidFill>
                  <a:prstClr val="black"/>
                </a:solidFill>
              </a:rPr>
              <a:t>“ESC” </a:t>
            </a:r>
            <a:r>
              <a:rPr lang="ko-KR" altLang="en-US" sz="1100" smtClean="0">
                <a:solidFill>
                  <a:prstClr val="black"/>
                </a:solidFill>
              </a:rPr>
              <a:t>클릭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- </a:t>
            </a:r>
            <a:r>
              <a:rPr lang="ko-KR" altLang="en-US" sz="1100" smtClean="0">
                <a:solidFill>
                  <a:prstClr val="black"/>
                </a:solidFill>
              </a:rPr>
              <a:t>테이블 외부에서 마우스 좌클릭으로 끌어서 선택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  <a:r>
              <a:rPr lang="ko-KR" altLang="en-US" sz="1100" smtClean="0">
                <a:solidFill>
                  <a:prstClr val="black"/>
                </a:solidFill>
              </a:rPr>
              <a:t> 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        - </a:t>
            </a:r>
            <a:r>
              <a:rPr lang="ko-KR" altLang="en-US" sz="1100" smtClean="0">
                <a:solidFill>
                  <a:prstClr val="black"/>
                </a:solidFill>
              </a:rPr>
              <a:t>테이블 전체 선택된 상태에서 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</a:t>
            </a:r>
            <a:r>
              <a:rPr lang="ko-KR" altLang="en-US" sz="1100" smtClean="0">
                <a:solidFill>
                  <a:prstClr val="black"/>
                </a:solidFill>
              </a:rPr>
              <a:t>마우스 우클릭으로 이동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en-US" altLang="ko-KR" sz="1300" b="1" dirty="0" smtClean="0">
                <a:solidFill>
                  <a:srgbClr val="00B0F0"/>
                </a:solidFill>
              </a:rPr>
              <a:t>    3) </a:t>
            </a:r>
            <a:r>
              <a:rPr lang="ko-KR" altLang="en-US" sz="1300" b="1" smtClean="0">
                <a:solidFill>
                  <a:srgbClr val="00B0F0"/>
                </a:solidFill>
              </a:rPr>
              <a:t>테이블 셀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1300" b="1" smtClean="0">
                <a:solidFill>
                  <a:srgbClr val="00B0F0"/>
                </a:solidFill>
              </a:rPr>
              <a:t>라벨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)</a:t>
            </a:r>
            <a:r>
              <a:rPr lang="ko-KR" altLang="en-US" sz="1300" b="1" smtClean="0">
                <a:solidFill>
                  <a:srgbClr val="00B0F0"/>
                </a:solidFill>
              </a:rPr>
              <a:t> 크기조정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r>
              <a:rPr lang="en-US" altLang="ko-KR" sz="1100" dirty="0" smtClean="0"/>
              <a:t>         - </a:t>
            </a:r>
            <a:r>
              <a:rPr lang="ko-KR" altLang="en-US" sz="1100" b="1"/>
              <a:t>마우스 좌클릭 조절</a:t>
            </a:r>
            <a:r>
              <a:rPr lang="ko-KR" altLang="en-US" sz="1100"/>
              <a:t> </a:t>
            </a:r>
            <a:r>
              <a:rPr lang="en-US" altLang="ko-KR" sz="1100" dirty="0" smtClean="0"/>
              <a:t>or </a:t>
            </a:r>
            <a:r>
              <a:rPr lang="en-US" altLang="ko-KR" sz="1100" b="1" dirty="0">
                <a:solidFill>
                  <a:srgbClr val="FF0000"/>
                </a:solidFill>
              </a:rPr>
              <a:t>Alt + </a:t>
            </a:r>
            <a:r>
              <a:rPr lang="ko-KR" altLang="en-US" sz="1100" b="1">
                <a:solidFill>
                  <a:srgbClr val="FF0000"/>
                </a:solidFill>
              </a:rPr>
              <a:t>키보드 방향키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        </a:t>
            </a:r>
            <a:r>
              <a:rPr lang="en-US" altLang="ko-KR" sz="1100" dirty="0" smtClean="0"/>
              <a:t>= </a:t>
            </a:r>
            <a:r>
              <a:rPr lang="ko-KR" altLang="en-US" sz="1100"/>
              <a:t>셀이 줄거나 늘어난 크기만큼 </a:t>
            </a:r>
            <a:r>
              <a:rPr lang="ko-KR" altLang="en-US" sz="1100" u="sng"/>
              <a:t>인접한 셀크기 변동</a:t>
            </a:r>
            <a:endParaRPr lang="en-US" altLang="ko-KR" sz="1100" u="sng" dirty="0"/>
          </a:p>
          <a:p>
            <a:r>
              <a:rPr lang="en-US" altLang="ko-KR" sz="1100" dirty="0"/>
              <a:t>   </a:t>
            </a:r>
            <a:r>
              <a:rPr lang="en-US" altLang="ko-KR" sz="1100" dirty="0" smtClean="0"/>
              <a:t>      - </a:t>
            </a:r>
            <a:r>
              <a:rPr lang="en-US" altLang="ko-KR" sz="1100" b="1" dirty="0"/>
              <a:t>Shift + </a:t>
            </a:r>
            <a:r>
              <a:rPr lang="ko-KR" altLang="en-US" sz="1100" b="1"/>
              <a:t>마우스 좌클릭 조절</a:t>
            </a:r>
            <a:r>
              <a:rPr lang="ko-KR" altLang="en-US" sz="1100"/>
              <a:t> </a:t>
            </a:r>
            <a:r>
              <a:rPr lang="en-US" altLang="ko-KR" sz="1100" dirty="0" smtClean="0"/>
              <a:t>or </a:t>
            </a:r>
            <a:r>
              <a:rPr lang="en-US" altLang="ko-KR" sz="1100" b="1" dirty="0">
                <a:solidFill>
                  <a:srgbClr val="FF0000"/>
                </a:solidFill>
              </a:rPr>
              <a:t>Ctrl + </a:t>
            </a:r>
            <a:r>
              <a:rPr lang="ko-KR" altLang="en-US" sz="1100" b="1">
                <a:solidFill>
                  <a:srgbClr val="FF0000"/>
                </a:solidFill>
              </a:rPr>
              <a:t>키보드 방향키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= </a:t>
            </a:r>
            <a:r>
              <a:rPr lang="ko-KR" altLang="en-US" sz="1100"/>
              <a:t>셀이 줄거나 늘어난 크기만큼 </a:t>
            </a:r>
            <a:r>
              <a:rPr lang="ko-KR" altLang="en-US" sz="1100" u="sng"/>
              <a:t>테이블 크기 변동</a:t>
            </a:r>
            <a:endParaRPr lang="en-US" altLang="ko-KR" sz="1100" u="sng" dirty="0"/>
          </a:p>
          <a:p>
            <a:pPr lvl="0"/>
            <a:endParaRPr lang="en-US" altLang="ko-KR" sz="1400" b="1" dirty="0" smtClean="0"/>
          </a:p>
          <a:p>
            <a:pPr lvl="0"/>
            <a:r>
              <a:rPr lang="en-US" altLang="ko-KR" sz="1400" b="1" u="sng" dirty="0" smtClean="0">
                <a:solidFill>
                  <a:prstClr val="black"/>
                </a:solidFill>
              </a:rPr>
              <a:t>2. </a:t>
            </a:r>
            <a:r>
              <a:rPr lang="ko-KR" altLang="en-US" sz="1400" b="1" u="sng" smtClean="0">
                <a:solidFill>
                  <a:prstClr val="black"/>
                </a:solidFill>
              </a:rPr>
              <a:t>동적 테이블</a:t>
            </a:r>
            <a:endParaRPr lang="en-US" altLang="ko-KR" sz="1400" b="1" u="sng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300" dirty="0" smtClean="0">
                <a:solidFill>
                  <a:prstClr val="black"/>
                </a:solidFill>
              </a:rPr>
              <a:t>    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1) </a:t>
            </a:r>
            <a:r>
              <a:rPr lang="ko-KR" altLang="en-US" sz="1300" b="1" smtClean="0">
                <a:solidFill>
                  <a:srgbClr val="00B0F0"/>
                </a:solidFill>
              </a:rPr>
              <a:t>정의</a:t>
            </a:r>
            <a:endParaRPr lang="en-US" altLang="ko-KR" sz="1300" b="1" dirty="0" smtClean="0">
              <a:solidFill>
                <a:srgbClr val="00B0F0"/>
              </a:solidFill>
            </a:endParaRP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       </a:t>
            </a:r>
            <a:r>
              <a:rPr lang="en-US" altLang="ko-KR" sz="1100" dirty="0" smtClean="0">
                <a:solidFill>
                  <a:prstClr val="black"/>
                </a:solidFill>
              </a:rPr>
              <a:t>- </a:t>
            </a:r>
            <a:r>
              <a:rPr lang="ko-KR" altLang="en-US" sz="1100" smtClean="0">
                <a:solidFill>
                  <a:prstClr val="black"/>
                </a:solidFill>
              </a:rPr>
              <a:t>리스트 형식의 데이터를 출력시 사용 </a:t>
            </a:r>
            <a:r>
              <a:rPr lang="en-US" altLang="ko-KR" sz="1100" dirty="0" smtClean="0">
                <a:solidFill>
                  <a:srgbClr val="FF0000"/>
                </a:solidFill>
              </a:rPr>
              <a:t>[</a:t>
            </a:r>
            <a:r>
              <a:rPr lang="ko-KR" altLang="en-US" sz="1100" smtClean="0">
                <a:solidFill>
                  <a:srgbClr val="FF0000"/>
                </a:solidFill>
              </a:rPr>
              <a:t>그림</a:t>
            </a:r>
            <a:r>
              <a:rPr lang="en-US" altLang="ko-KR" sz="1100" dirty="0" smtClean="0">
                <a:solidFill>
                  <a:srgbClr val="FF0000"/>
                </a:solidFill>
              </a:rPr>
              <a:t>1]</a:t>
            </a:r>
          </a:p>
          <a:p>
            <a:pPr lvl="0"/>
            <a:r>
              <a:rPr lang="en-US" altLang="ko-KR" sz="1300" dirty="0" smtClean="0">
                <a:solidFill>
                  <a:prstClr val="black"/>
                </a:solidFill>
              </a:rPr>
              <a:t>    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2) </a:t>
            </a:r>
            <a:r>
              <a:rPr lang="ko-KR" altLang="en-US" sz="1300" b="1" smtClean="0">
                <a:solidFill>
                  <a:srgbClr val="00B0F0"/>
                </a:solidFill>
              </a:rPr>
              <a:t>주요 속성</a:t>
            </a:r>
            <a:endParaRPr lang="en-US" altLang="ko-KR" sz="1300" b="1" dirty="0" smtClean="0">
              <a:solidFill>
                <a:srgbClr val="00B0F0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</a:t>
            </a:r>
            <a:r>
              <a:rPr lang="ko-KR" altLang="en-US" sz="1100" smtClean="0">
                <a:solidFill>
                  <a:prstClr val="black"/>
                </a:solidFill>
              </a:rPr>
              <a:t>가</a:t>
            </a:r>
            <a:r>
              <a:rPr lang="en-US" altLang="ko-KR" sz="1100" dirty="0" smtClean="0">
                <a:solidFill>
                  <a:prstClr val="black"/>
                </a:solidFill>
              </a:rPr>
              <a:t>. </a:t>
            </a:r>
            <a:r>
              <a:rPr lang="ko-KR" altLang="en-US" sz="1100" smtClean="0">
                <a:solidFill>
                  <a:prstClr val="black"/>
                </a:solidFill>
              </a:rPr>
              <a:t>별지 리포트명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    - </a:t>
            </a:r>
            <a:r>
              <a:rPr lang="ko-KR" altLang="en-US" sz="1100" smtClean="0">
                <a:solidFill>
                  <a:prstClr val="black"/>
                </a:solidFill>
              </a:rPr>
              <a:t>별지가 있는 리포트명 입력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</a:t>
            </a:r>
            <a:r>
              <a:rPr lang="ko-KR" altLang="en-US" sz="1100" smtClean="0">
                <a:solidFill>
                  <a:prstClr val="black"/>
                </a:solidFill>
              </a:rPr>
              <a:t>나</a:t>
            </a:r>
            <a:r>
              <a:rPr lang="en-US" altLang="ko-KR" sz="1100" dirty="0" smtClean="0">
                <a:solidFill>
                  <a:prstClr val="black"/>
                </a:solidFill>
              </a:rPr>
              <a:t>. </a:t>
            </a:r>
            <a:r>
              <a:rPr lang="ko-KR" altLang="en-US" sz="1100" smtClean="0">
                <a:solidFill>
                  <a:prstClr val="black"/>
                </a:solidFill>
              </a:rPr>
              <a:t>별지 마크 표시 여부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    - “</a:t>
            </a:r>
            <a:r>
              <a:rPr lang="ko-KR" altLang="en-US" sz="1100" smtClean="0">
                <a:solidFill>
                  <a:prstClr val="black"/>
                </a:solidFill>
              </a:rPr>
              <a:t>예</a:t>
            </a:r>
            <a:r>
              <a:rPr lang="en-US" altLang="ko-KR" sz="1100" dirty="0" smtClean="0">
                <a:solidFill>
                  <a:prstClr val="black"/>
                </a:solidFill>
              </a:rPr>
              <a:t>” </a:t>
            </a:r>
            <a:r>
              <a:rPr lang="ko-KR" altLang="en-US" sz="1100" smtClean="0">
                <a:solidFill>
                  <a:prstClr val="black"/>
                </a:solidFill>
              </a:rPr>
              <a:t>일경우 테이블 가운데 </a:t>
            </a:r>
            <a:r>
              <a:rPr lang="en-US" altLang="ko-KR" sz="1100" dirty="0" smtClean="0">
                <a:solidFill>
                  <a:prstClr val="black"/>
                </a:solidFill>
              </a:rPr>
              <a:t>“</a:t>
            </a:r>
            <a:r>
              <a:rPr lang="ko-KR" altLang="en-US" sz="1100" smtClean="0">
                <a:solidFill>
                  <a:prstClr val="black"/>
                </a:solidFill>
              </a:rPr>
              <a:t>별지첨부</a:t>
            </a:r>
            <a:r>
              <a:rPr lang="en-US" altLang="ko-KR" sz="1100" dirty="0" smtClean="0">
                <a:solidFill>
                  <a:prstClr val="black"/>
                </a:solidFill>
              </a:rPr>
              <a:t>” </a:t>
            </a:r>
            <a:r>
              <a:rPr lang="ko-KR" altLang="en-US" sz="1100" smtClean="0">
                <a:solidFill>
                  <a:prstClr val="black"/>
                </a:solidFill>
              </a:rPr>
              <a:t>라고 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      </a:t>
            </a:r>
            <a:r>
              <a:rPr lang="ko-KR" altLang="en-US" sz="1100" smtClean="0">
                <a:solidFill>
                  <a:prstClr val="black"/>
                </a:solidFill>
              </a:rPr>
              <a:t>표시되고 데이터 출력은 별지로 넘김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</a:t>
            </a:r>
            <a:r>
              <a:rPr lang="ko-KR" altLang="en-US" sz="1100" smtClean="0">
                <a:solidFill>
                  <a:prstClr val="black"/>
                </a:solidFill>
              </a:rPr>
              <a:t>다</a:t>
            </a:r>
            <a:r>
              <a:rPr lang="en-US" altLang="ko-KR" sz="1100" dirty="0" smtClean="0">
                <a:solidFill>
                  <a:prstClr val="black"/>
                </a:solidFill>
              </a:rPr>
              <a:t>. </a:t>
            </a:r>
            <a:r>
              <a:rPr lang="ko-KR" altLang="en-US" sz="1100" smtClean="0">
                <a:solidFill>
                  <a:prstClr val="black"/>
                </a:solidFill>
              </a:rPr>
              <a:t>최소행 개수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    - </a:t>
            </a:r>
            <a:r>
              <a:rPr lang="ko-KR" altLang="en-US" sz="1100" smtClean="0">
                <a:solidFill>
                  <a:prstClr val="black"/>
                </a:solidFill>
              </a:rPr>
              <a:t>입력한 행갯수보다 데이터 적을경우 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 </a:t>
            </a:r>
            <a:r>
              <a:rPr lang="ko-KR" altLang="en-US" sz="1100" smtClean="0">
                <a:solidFill>
                  <a:prstClr val="black"/>
                </a:solidFill>
              </a:rPr>
              <a:t>나머지 빈란출력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</a:t>
            </a:r>
            <a:r>
              <a:rPr lang="ko-KR" altLang="en-US" sz="1100" smtClean="0">
                <a:solidFill>
                  <a:prstClr val="black"/>
                </a:solidFill>
              </a:rPr>
              <a:t>라</a:t>
            </a:r>
            <a:r>
              <a:rPr lang="en-US" altLang="ko-KR" sz="1100" dirty="0" smtClean="0">
                <a:solidFill>
                  <a:prstClr val="black"/>
                </a:solidFill>
              </a:rPr>
              <a:t>. </a:t>
            </a:r>
            <a:r>
              <a:rPr lang="ko-KR" altLang="en-US" sz="1100" smtClean="0">
                <a:solidFill>
                  <a:prstClr val="black"/>
                </a:solidFill>
              </a:rPr>
              <a:t>최대행 개수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    - </a:t>
            </a:r>
            <a:r>
              <a:rPr lang="ko-KR" altLang="en-US" sz="1100" smtClean="0">
                <a:solidFill>
                  <a:prstClr val="black"/>
                </a:solidFill>
              </a:rPr>
              <a:t>입력한 행갯수 까지 출력하고 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 </a:t>
            </a:r>
            <a:r>
              <a:rPr lang="ko-KR" altLang="en-US" sz="1100" smtClean="0">
                <a:solidFill>
                  <a:prstClr val="black"/>
                </a:solidFill>
              </a:rPr>
              <a:t>나머지 데이터 버림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  </a:t>
            </a:r>
            <a:endParaRPr lang="en-US" altLang="ko-KR" sz="1300" b="1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</a:t>
            </a: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</a:t>
            </a:r>
          </a:p>
          <a:p>
            <a:endParaRPr lang="en-US" altLang="ko-KR" sz="1300" dirty="0"/>
          </a:p>
        </p:txBody>
      </p:sp>
      <p:pic>
        <p:nvPicPr>
          <p:cNvPr id="3074" name="Picture 2" descr="C:\Users\goodsense\Desktop\새 폴더 (2)\거래처원장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56" y="3872533"/>
            <a:ext cx="1609330" cy="248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72340" y="6360082"/>
            <a:ext cx="1435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[</a:t>
            </a:r>
            <a:r>
              <a:rPr lang="ko-KR" altLang="en-US" sz="1100" smtClean="0">
                <a:solidFill>
                  <a:srgbClr val="FF0000"/>
                </a:solidFill>
              </a:rPr>
              <a:t>그림</a:t>
            </a:r>
            <a:r>
              <a:rPr lang="en-US" altLang="ko-KR" sz="1100" dirty="0" smtClean="0">
                <a:solidFill>
                  <a:srgbClr val="FF0000"/>
                </a:solidFill>
              </a:rPr>
              <a:t>1]</a:t>
            </a:r>
            <a:r>
              <a:rPr lang="en-US" altLang="ko-KR" sz="1100" dirty="0" smtClean="0"/>
              <a:t> </a:t>
            </a:r>
            <a:r>
              <a:rPr lang="ko-KR" altLang="en-US" sz="1100" smtClean="0"/>
              <a:t>동적테이블 </a:t>
            </a:r>
            <a:endParaRPr lang="ko-KR" altLang="en-US" sz="1100"/>
          </a:p>
        </p:txBody>
      </p:sp>
      <p:pic>
        <p:nvPicPr>
          <p:cNvPr id="5" name="Picture 2" descr="C:\Users\goodsense\Desktop\새 폴더 (2)\세금계산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42" y="3882017"/>
            <a:ext cx="1609330" cy="24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10593" y="6355838"/>
            <a:ext cx="1435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[</a:t>
            </a:r>
            <a:r>
              <a:rPr lang="ko-KR" altLang="en-US" sz="1100" smtClean="0">
                <a:solidFill>
                  <a:srgbClr val="FF0000"/>
                </a:solidFill>
              </a:rPr>
              <a:t>그림</a:t>
            </a:r>
            <a:r>
              <a:rPr lang="en-US" altLang="ko-KR" sz="1100" smtClean="0">
                <a:solidFill>
                  <a:srgbClr val="FF0000"/>
                </a:solidFill>
              </a:rPr>
              <a:t>2] </a:t>
            </a:r>
            <a:r>
              <a:rPr lang="ko-KR" altLang="en-US" sz="1100" smtClean="0"/>
              <a:t>고정테이블 </a:t>
            </a:r>
            <a:endParaRPr lang="ko-KR" altLang="en-US" sz="1100"/>
          </a:p>
        </p:txBody>
      </p:sp>
      <p:pic>
        <p:nvPicPr>
          <p:cNvPr id="1026" name="Picture 2" descr="C:\Users\goodsense\Desktop\캡처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317" y="3861048"/>
            <a:ext cx="1691179" cy="16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319271" y="5487088"/>
            <a:ext cx="1738993" cy="26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[</a:t>
            </a:r>
            <a:r>
              <a:rPr lang="ko-KR" altLang="en-US" sz="1100" smtClean="0">
                <a:solidFill>
                  <a:srgbClr val="FF0000"/>
                </a:solidFill>
              </a:rPr>
              <a:t>그림</a:t>
            </a:r>
            <a:r>
              <a:rPr lang="en-US" altLang="ko-KR" sz="1100" smtClean="0">
                <a:solidFill>
                  <a:srgbClr val="FF0000"/>
                </a:solidFill>
              </a:rPr>
              <a:t>3] </a:t>
            </a:r>
            <a:r>
              <a:rPr lang="ko-KR" altLang="en-US" sz="1100" smtClean="0"/>
              <a:t>크로스탭 </a:t>
            </a:r>
            <a:endParaRPr lang="ko-KR" altLang="en-US" sz="1100"/>
          </a:p>
        </p:txBody>
      </p:sp>
      <p:sp>
        <p:nvSpPr>
          <p:cNvPr id="13" name="TextBox 12"/>
          <p:cNvSpPr txBox="1"/>
          <p:nvPr/>
        </p:nvSpPr>
        <p:spPr>
          <a:xfrm>
            <a:off x="4644008" y="620689"/>
            <a:ext cx="4320480" cy="2664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  </a:t>
            </a:r>
          </a:p>
          <a:p>
            <a:pPr lvl="0"/>
            <a:r>
              <a:rPr lang="en-US" altLang="ko-KR" sz="1400" b="1" u="sng" dirty="0" smtClean="0">
                <a:solidFill>
                  <a:prstClr val="black"/>
                </a:solidFill>
              </a:rPr>
              <a:t>3. </a:t>
            </a:r>
            <a:r>
              <a:rPr lang="ko-KR" altLang="en-US" sz="1400" b="1" u="sng" smtClean="0">
                <a:solidFill>
                  <a:prstClr val="black"/>
                </a:solidFill>
              </a:rPr>
              <a:t>고정 테이블</a:t>
            </a:r>
            <a:endParaRPr lang="en-US" altLang="ko-KR" sz="1400" b="1" u="sng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   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1) </a:t>
            </a:r>
            <a:r>
              <a:rPr lang="ko-KR" altLang="en-US" sz="1300" b="1" smtClean="0">
                <a:solidFill>
                  <a:srgbClr val="00B0F0"/>
                </a:solidFill>
              </a:rPr>
              <a:t>정의</a:t>
            </a:r>
            <a:endParaRPr lang="en-US" altLang="ko-KR" sz="1300" b="1" dirty="0" smtClean="0">
              <a:solidFill>
                <a:srgbClr val="00B0F0"/>
              </a:solidFill>
            </a:endParaRP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       </a:t>
            </a:r>
            <a:r>
              <a:rPr lang="en-US" altLang="ko-KR" sz="1100" dirty="0" smtClean="0">
                <a:solidFill>
                  <a:prstClr val="black"/>
                </a:solidFill>
              </a:rPr>
              <a:t>- </a:t>
            </a:r>
            <a:r>
              <a:rPr lang="ko-KR" altLang="en-US" sz="1100" smtClean="0">
                <a:solidFill>
                  <a:prstClr val="black"/>
                </a:solidFill>
              </a:rPr>
              <a:t>법정서식 같은 고정된양식 출력시 사용 </a:t>
            </a:r>
            <a:r>
              <a:rPr lang="en-US" altLang="ko-KR" sz="1100" dirty="0" smtClean="0">
                <a:solidFill>
                  <a:srgbClr val="FF0000"/>
                </a:solidFill>
              </a:rPr>
              <a:t>[</a:t>
            </a:r>
            <a:r>
              <a:rPr lang="ko-KR" altLang="en-US" sz="1100" smtClean="0">
                <a:solidFill>
                  <a:srgbClr val="FF0000"/>
                </a:solidFill>
              </a:rPr>
              <a:t>그림</a:t>
            </a:r>
            <a:r>
              <a:rPr lang="en-US" altLang="ko-KR" sz="1100" dirty="0" smtClean="0">
                <a:solidFill>
                  <a:srgbClr val="FF0000"/>
                </a:solidFill>
              </a:rPr>
              <a:t>2]</a:t>
            </a:r>
          </a:p>
          <a:p>
            <a:pPr lvl="0"/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400" b="1" u="sng" dirty="0" smtClean="0">
                <a:solidFill>
                  <a:prstClr val="black"/>
                </a:solidFill>
              </a:rPr>
              <a:t>4. </a:t>
            </a:r>
            <a:r>
              <a:rPr lang="ko-KR" altLang="en-US" sz="1400" b="1" u="sng" smtClean="0">
                <a:solidFill>
                  <a:prstClr val="black"/>
                </a:solidFill>
              </a:rPr>
              <a:t>크로스탭</a:t>
            </a:r>
            <a:endParaRPr lang="en-US" altLang="ko-KR" sz="1400" b="1" u="sng" dirty="0">
              <a:solidFill>
                <a:prstClr val="black"/>
              </a:solidFill>
            </a:endParaRP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</a:t>
            </a:r>
            <a:r>
              <a:rPr lang="en-US" altLang="ko-KR" sz="1300" b="1" dirty="0">
                <a:solidFill>
                  <a:srgbClr val="00B0F0"/>
                </a:solidFill>
              </a:rPr>
              <a:t>1) </a:t>
            </a:r>
            <a:r>
              <a:rPr lang="ko-KR" altLang="en-US" sz="1300" b="1">
                <a:solidFill>
                  <a:srgbClr val="00B0F0"/>
                </a:solidFill>
              </a:rPr>
              <a:t>정의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</a:t>
            </a:r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ko-KR" altLang="en-US" sz="1100" smtClean="0">
                <a:solidFill>
                  <a:prstClr val="black"/>
                </a:solidFill>
              </a:rPr>
              <a:t>피벗 테이블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smtClean="0">
                <a:solidFill>
                  <a:prstClr val="black"/>
                </a:solidFill>
              </a:rPr>
              <a:t>데이터</a:t>
            </a:r>
            <a:r>
              <a:rPr lang="ko-KR" altLang="en-US" sz="1100">
                <a:solidFill>
                  <a:prstClr val="black"/>
                </a:solidFill>
              </a:rPr>
              <a:t>에 </a:t>
            </a:r>
            <a:r>
              <a:rPr lang="ko-KR" altLang="en-US" sz="1100" smtClean="0">
                <a:solidFill>
                  <a:prstClr val="black"/>
                </a:solidFill>
              </a:rPr>
              <a:t>따라 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</a:t>
            </a:r>
            <a:r>
              <a:rPr lang="ko-KR" altLang="en-US" sz="1100" smtClean="0">
                <a:solidFill>
                  <a:prstClr val="black"/>
                </a:solidFill>
              </a:rPr>
              <a:t>행과열이 동적으로 처리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[</a:t>
            </a:r>
            <a:r>
              <a:rPr lang="ko-KR" altLang="en-US" sz="1100" smtClean="0">
                <a:solidFill>
                  <a:srgbClr val="FF0000"/>
                </a:solidFill>
              </a:rPr>
              <a:t>그림</a:t>
            </a:r>
            <a:r>
              <a:rPr lang="en-US" altLang="ko-KR" sz="1100" dirty="0" smtClean="0">
                <a:solidFill>
                  <a:srgbClr val="FF0000"/>
                </a:solidFill>
              </a:rPr>
              <a:t>3]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2) </a:t>
            </a:r>
            <a:r>
              <a:rPr lang="ko-KR" altLang="en-US" sz="1300" b="1" smtClean="0">
                <a:solidFill>
                  <a:srgbClr val="00B0F0"/>
                </a:solidFill>
              </a:rPr>
              <a:t>주요속성</a:t>
            </a:r>
            <a:endParaRPr lang="en-US" altLang="ko-KR" sz="1300" b="1" dirty="0" smtClean="0">
              <a:solidFill>
                <a:srgbClr val="00B0F0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- </a:t>
            </a:r>
            <a:r>
              <a:rPr lang="ko-KR" altLang="en-US" sz="1100" smtClean="0">
                <a:solidFill>
                  <a:prstClr val="black"/>
                </a:solidFill>
              </a:rPr>
              <a:t>마법사 기능 사용 필드 배치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- </a:t>
            </a:r>
            <a:r>
              <a:rPr lang="ko-KR" altLang="en-US" sz="1100" smtClean="0">
                <a:solidFill>
                  <a:prstClr val="black"/>
                </a:solidFill>
              </a:rPr>
              <a:t>합계의 위치 조절 가능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5063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51356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10. </a:t>
            </a:r>
            <a:r>
              <a:rPr lang="ko-KR" altLang="en-US" smtClean="0"/>
              <a:t>컨트롤 </a:t>
            </a:r>
            <a:r>
              <a:rPr lang="en-US" altLang="ko-KR" smtClean="0"/>
              <a:t>- </a:t>
            </a:r>
            <a:r>
              <a:rPr lang="ko-KR" altLang="en-US" smtClean="0"/>
              <a:t>리전</a:t>
            </a:r>
            <a:endParaRPr lang="en-US" altLang="ko-KR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4589566" y="382367"/>
            <a:ext cx="3347824" cy="3324912"/>
            <a:chOff x="2977642" y="608144"/>
            <a:chExt cx="3347824" cy="3324912"/>
          </a:xfrm>
        </p:grpSpPr>
        <p:sp>
          <p:nvSpPr>
            <p:cNvPr id="13" name="모서리가 둥근 직사각형 12"/>
            <p:cNvSpPr/>
            <p:nvPr/>
          </p:nvSpPr>
          <p:spPr bwMode="auto">
            <a:xfrm>
              <a:off x="2977642" y="608144"/>
              <a:ext cx="3347824" cy="3324912"/>
            </a:xfrm>
            <a:prstGeom prst="roundRect">
              <a:avLst>
                <a:gd name="adj" fmla="val 2731"/>
              </a:avLst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 w="12700" cap="flat" cmpd="sng" algn="ctr">
              <a:solidFill>
                <a:schemeClr val="bg1">
                  <a:lumMod val="50000"/>
                  <a:alpha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1" smtClean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리</a:t>
              </a:r>
              <a:r>
                <a:rPr kumimoji="1" lang="ko-KR" altLang="en-US" sz="1400" b="1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전</a:t>
              </a:r>
              <a:r>
                <a:rPr kumimoji="1" lang="ko-KR" altLang="en-US" sz="1400" b="1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속성창</a:t>
              </a:r>
              <a:endPara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48" name="Picture 4" descr="C:\Users\goodsense\Desktop\새 폴더 (2)\리전속성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4563" y="1100233"/>
              <a:ext cx="2781300" cy="257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467544" y="620689"/>
            <a:ext cx="4140461" cy="61206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ko-KR" sz="1400" b="1" dirty="0" smtClean="0"/>
          </a:p>
          <a:p>
            <a:r>
              <a:rPr lang="en-US" altLang="ko-KR" sz="1400" b="1" u="sng" dirty="0" smtClean="0"/>
              <a:t>1. </a:t>
            </a:r>
            <a:r>
              <a:rPr lang="ko-KR" altLang="en-US" sz="1400" b="1" u="sng" dirty="0" smtClean="0"/>
              <a:t>정</a:t>
            </a:r>
            <a:r>
              <a:rPr lang="ko-KR" altLang="en-US" sz="1400" b="1" u="sng" dirty="0"/>
              <a:t>의</a:t>
            </a:r>
            <a:endParaRPr lang="en-US" altLang="ko-KR" sz="1400" b="1" u="sng" dirty="0" smtClean="0"/>
          </a:p>
          <a:p>
            <a:r>
              <a:rPr lang="en-US" altLang="ko-KR" sz="1400" dirty="0" smtClean="0"/>
              <a:t>   </a:t>
            </a:r>
            <a:r>
              <a:rPr lang="en-US" altLang="ko-KR" sz="1300" dirty="0" smtClean="0"/>
              <a:t>- </a:t>
            </a:r>
            <a:r>
              <a:rPr lang="ko-KR" altLang="en-US" sz="1300" dirty="0" smtClean="0"/>
              <a:t>데이터 밴드 내에 </a:t>
            </a:r>
            <a:r>
              <a:rPr lang="ko-KR" altLang="en-US" sz="1300" dirty="0" err="1" smtClean="0"/>
              <a:t>또하나의</a:t>
            </a:r>
            <a:r>
              <a:rPr lang="ko-KR" altLang="en-US" sz="1300" dirty="0" smtClean="0"/>
              <a:t> </a:t>
            </a:r>
            <a:endParaRPr lang="en-US" altLang="ko-KR" sz="1300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   </a:t>
            </a:r>
            <a:r>
              <a:rPr lang="ko-KR" altLang="en-US" sz="1300" dirty="0" smtClean="0"/>
              <a:t>사각영역을 형성하여 반복 인쇄되는 컨테이너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 - </a:t>
            </a:r>
            <a:r>
              <a:rPr lang="ko-KR" altLang="en-US" sz="1300" dirty="0" err="1" smtClean="0"/>
              <a:t>리전</a:t>
            </a:r>
            <a:r>
              <a:rPr lang="ko-KR" altLang="en-US" sz="1300" dirty="0" smtClean="0"/>
              <a:t> 컨트롤 안에 데이터밴드가 추가되고</a:t>
            </a:r>
            <a:endParaRPr lang="en-US" altLang="ko-KR" sz="1300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   </a:t>
            </a:r>
            <a:r>
              <a:rPr lang="ko-KR" altLang="en-US" sz="1300" dirty="0" smtClean="0"/>
              <a:t>밴드에 다른 컨트롤이 추가됨</a:t>
            </a:r>
            <a:endParaRPr lang="en-US" altLang="ko-KR" sz="1300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     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      </a:t>
            </a:r>
            <a:endParaRPr lang="en-US" altLang="ko-KR" sz="1100" dirty="0" smtClean="0"/>
          </a:p>
          <a:p>
            <a:endParaRPr lang="en-US" altLang="ko-KR" sz="1300" dirty="0" smtClean="0"/>
          </a:p>
          <a:p>
            <a:pPr lvl="0"/>
            <a:r>
              <a:rPr lang="en-US" altLang="ko-KR" sz="1400" b="1" u="sng" dirty="0" smtClean="0">
                <a:solidFill>
                  <a:prstClr val="black"/>
                </a:solidFill>
              </a:rPr>
              <a:t>2. </a:t>
            </a:r>
            <a:r>
              <a:rPr lang="ko-KR" altLang="en-US" sz="1400" b="1" u="sng" dirty="0">
                <a:solidFill>
                  <a:prstClr val="black"/>
                </a:solidFill>
              </a:rPr>
              <a:t>외관</a:t>
            </a:r>
            <a:endParaRPr lang="en-US" altLang="ko-KR" sz="1400" b="1" u="sng" dirty="0">
              <a:solidFill>
                <a:prstClr val="black"/>
              </a:solidFill>
            </a:endParaRP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</a:t>
            </a:r>
            <a:r>
              <a:rPr lang="en-US" altLang="ko-KR" sz="1300" b="1" dirty="0">
                <a:solidFill>
                  <a:srgbClr val="00B0F0"/>
                </a:solidFill>
              </a:rPr>
              <a:t>1) </a:t>
            </a:r>
            <a:r>
              <a:rPr lang="ko-KR" altLang="en-US" sz="1300" b="1" dirty="0">
                <a:solidFill>
                  <a:srgbClr val="00B0F0"/>
                </a:solidFill>
              </a:rPr>
              <a:t>출력방향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</a:t>
            </a:r>
            <a:r>
              <a:rPr lang="ko-KR" altLang="en-US" sz="1100" dirty="0" smtClean="0">
                <a:solidFill>
                  <a:prstClr val="black"/>
                </a:solidFill>
              </a:rPr>
              <a:t>가</a:t>
            </a:r>
            <a:r>
              <a:rPr lang="en-US" altLang="ko-KR" sz="1100" dirty="0" smtClean="0">
                <a:solidFill>
                  <a:prstClr val="black"/>
                </a:solidFill>
              </a:rPr>
              <a:t>) </a:t>
            </a:r>
            <a:r>
              <a:rPr lang="ko-KR" altLang="en-US" sz="1100" dirty="0" smtClean="0">
                <a:solidFill>
                  <a:prstClr val="black"/>
                </a:solidFill>
              </a:rPr>
              <a:t>하나만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-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리전</a:t>
            </a:r>
            <a:r>
              <a:rPr lang="ko-KR" altLang="en-US" sz="1100" dirty="0" smtClean="0">
                <a:solidFill>
                  <a:prstClr val="black"/>
                </a:solidFill>
              </a:rPr>
              <a:t> 크기만큼 인쇄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</a:rPr>
              <a:t>데이터밴드에서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반복없음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</a:t>
            </a:r>
            <a:r>
              <a:rPr lang="ko-KR" altLang="en-US" sz="1100" dirty="0" smtClean="0">
                <a:solidFill>
                  <a:prstClr val="black"/>
                </a:solidFill>
              </a:rPr>
              <a:t>나</a:t>
            </a:r>
            <a:r>
              <a:rPr lang="en-US" altLang="ko-KR" sz="1100" dirty="0" smtClean="0">
                <a:solidFill>
                  <a:prstClr val="black"/>
                </a:solidFill>
              </a:rPr>
              <a:t>) </a:t>
            </a:r>
            <a:r>
              <a:rPr lang="ko-KR" altLang="en-US" sz="1100" dirty="0" smtClean="0">
                <a:solidFill>
                  <a:prstClr val="black"/>
                </a:solidFill>
              </a:rPr>
              <a:t>수평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-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리전</a:t>
            </a:r>
            <a:r>
              <a:rPr lang="ko-KR" altLang="en-US" sz="1100" dirty="0" smtClean="0">
                <a:solidFill>
                  <a:prstClr val="black"/>
                </a:solidFill>
              </a:rPr>
              <a:t> 크기만큼 우측으로 반복 인쇄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</a:t>
            </a:r>
            <a:r>
              <a:rPr lang="ko-KR" altLang="en-US" sz="1100" dirty="0" smtClean="0">
                <a:solidFill>
                  <a:prstClr val="black"/>
                </a:solidFill>
              </a:rPr>
              <a:t>다</a:t>
            </a:r>
            <a:r>
              <a:rPr lang="en-US" altLang="ko-KR" sz="1100" dirty="0" smtClean="0">
                <a:solidFill>
                  <a:prstClr val="black"/>
                </a:solidFill>
              </a:rPr>
              <a:t>) </a:t>
            </a:r>
            <a:r>
              <a:rPr lang="ko-KR" altLang="en-US" sz="1100" dirty="0" smtClean="0">
                <a:solidFill>
                  <a:prstClr val="black"/>
                </a:solidFill>
              </a:rPr>
              <a:t>수직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-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리전</a:t>
            </a:r>
            <a:r>
              <a:rPr lang="ko-KR" altLang="en-US" sz="1100" dirty="0" smtClean="0">
                <a:solidFill>
                  <a:prstClr val="black"/>
                </a:solidFill>
              </a:rPr>
              <a:t> 크기만큼 아래로 반복 인쇄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</a:t>
            </a:r>
            <a:r>
              <a:rPr lang="ko-KR" altLang="en-US" sz="1100" dirty="0" smtClean="0">
                <a:solidFill>
                  <a:prstClr val="black"/>
                </a:solidFill>
              </a:rPr>
              <a:t>라</a:t>
            </a:r>
            <a:r>
              <a:rPr lang="en-US" altLang="ko-KR" sz="1100" dirty="0" smtClean="0">
                <a:solidFill>
                  <a:prstClr val="black"/>
                </a:solidFill>
              </a:rPr>
              <a:t>) </a:t>
            </a:r>
            <a:r>
              <a:rPr lang="ko-KR" altLang="en-US" sz="1100" dirty="0" smtClean="0">
                <a:solidFill>
                  <a:prstClr val="black"/>
                </a:solidFill>
              </a:rPr>
              <a:t>제한된 수평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- </a:t>
            </a:r>
            <a:r>
              <a:rPr lang="ko-KR" altLang="en-US" sz="1100" dirty="0" smtClean="0">
                <a:solidFill>
                  <a:prstClr val="black"/>
                </a:solidFill>
              </a:rPr>
              <a:t>우측으로 반복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인쇄중</a:t>
            </a:r>
            <a:r>
              <a:rPr lang="ko-KR" altLang="en-US" sz="1100" dirty="0" smtClean="0">
                <a:solidFill>
                  <a:prstClr val="black"/>
                </a:solidFill>
              </a:rPr>
              <a:t> 공간이 부족하면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  </a:t>
            </a:r>
            <a:r>
              <a:rPr lang="ko-KR" altLang="en-US" sz="1100" dirty="0" smtClean="0">
                <a:solidFill>
                  <a:prstClr val="black"/>
                </a:solidFill>
              </a:rPr>
              <a:t>하단으로 내려와서 우측으로 반복 인쇄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</a:t>
            </a:r>
            <a:r>
              <a:rPr lang="ko-KR" altLang="en-US" sz="1100" dirty="0" smtClean="0">
                <a:solidFill>
                  <a:prstClr val="black"/>
                </a:solidFill>
              </a:rPr>
              <a:t>마</a:t>
            </a:r>
            <a:r>
              <a:rPr lang="en-US" altLang="ko-KR" sz="1100" dirty="0" smtClean="0">
                <a:solidFill>
                  <a:prstClr val="black"/>
                </a:solidFill>
              </a:rPr>
              <a:t>) </a:t>
            </a:r>
            <a:r>
              <a:rPr lang="ko-KR" altLang="en-US" sz="1100" dirty="0" smtClean="0">
                <a:solidFill>
                  <a:prstClr val="black"/>
                </a:solidFill>
              </a:rPr>
              <a:t>제한된 수직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- </a:t>
            </a:r>
            <a:r>
              <a:rPr lang="ko-KR" altLang="en-US" sz="1100" dirty="0" smtClean="0">
                <a:solidFill>
                  <a:prstClr val="black"/>
                </a:solidFill>
              </a:rPr>
              <a:t>하단으로 반복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인새중</a:t>
            </a:r>
            <a:r>
              <a:rPr lang="ko-KR" altLang="en-US" sz="1100" dirty="0" smtClean="0">
                <a:solidFill>
                  <a:prstClr val="black"/>
                </a:solidFill>
              </a:rPr>
              <a:t> 공간이 부족하면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  </a:t>
            </a:r>
            <a:r>
              <a:rPr lang="ko-KR" altLang="en-US" sz="1100" dirty="0" smtClean="0">
                <a:solidFill>
                  <a:prstClr val="black"/>
                </a:solidFill>
              </a:rPr>
              <a:t>우측으로 이동해서 아래로 반복 인쇄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endParaRPr lang="en-US" altLang="ko-KR" sz="1100" dirty="0">
              <a:solidFill>
                <a:prstClr val="black"/>
              </a:solidFill>
            </a:endParaRP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</a:t>
            </a:r>
            <a:r>
              <a:rPr lang="en-US" altLang="ko-KR" sz="1300" b="1" dirty="0">
                <a:solidFill>
                  <a:srgbClr val="00B0F0"/>
                </a:solidFill>
              </a:rPr>
              <a:t>2) </a:t>
            </a:r>
            <a:r>
              <a:rPr lang="ko-KR" altLang="en-US" sz="1300" b="1" dirty="0" smtClean="0">
                <a:solidFill>
                  <a:srgbClr val="00B0F0"/>
                </a:solidFill>
              </a:rPr>
              <a:t>출력간격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</a:t>
            </a:r>
            <a:r>
              <a:rPr lang="ko-KR" altLang="en-US" sz="1100" dirty="0" smtClean="0">
                <a:solidFill>
                  <a:prstClr val="black"/>
                </a:solidFill>
              </a:rPr>
              <a:t>가</a:t>
            </a:r>
            <a:r>
              <a:rPr lang="en-US" altLang="ko-KR" sz="1100" dirty="0" smtClean="0">
                <a:solidFill>
                  <a:prstClr val="black"/>
                </a:solidFill>
              </a:rPr>
              <a:t>) </a:t>
            </a:r>
            <a:r>
              <a:rPr lang="ko-KR" altLang="en-US" sz="1100" dirty="0" smtClean="0">
                <a:solidFill>
                  <a:prstClr val="black"/>
                </a:solidFill>
              </a:rPr>
              <a:t>높이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- </a:t>
            </a:r>
            <a:r>
              <a:rPr lang="ko-KR" altLang="en-US" sz="1100" dirty="0" smtClean="0">
                <a:solidFill>
                  <a:prstClr val="black"/>
                </a:solidFill>
              </a:rPr>
              <a:t>제한된 수평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수직일때</a:t>
            </a:r>
            <a:r>
              <a:rPr lang="ko-KR" altLang="en-US" sz="1100" dirty="0" smtClean="0">
                <a:solidFill>
                  <a:prstClr val="black"/>
                </a:solidFill>
              </a:rPr>
              <a:t>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리전</a:t>
            </a:r>
            <a:r>
              <a:rPr lang="ko-KR" altLang="en-US" sz="1100" dirty="0" smtClean="0">
                <a:solidFill>
                  <a:prstClr val="black"/>
                </a:solidFill>
              </a:rPr>
              <a:t> 간격</a:t>
            </a:r>
            <a:r>
              <a:rPr lang="en-US" altLang="ko-KR" sz="1100" dirty="0" smtClean="0">
                <a:solidFill>
                  <a:prstClr val="black"/>
                </a:solidFill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</a:rPr>
              <a:t>높이</a:t>
            </a:r>
            <a:r>
              <a:rPr lang="en-US" altLang="ko-KR" sz="1100" dirty="0" smtClean="0">
                <a:solidFill>
                  <a:prstClr val="black"/>
                </a:solidFill>
              </a:rPr>
              <a:t>) </a:t>
            </a:r>
            <a:r>
              <a:rPr lang="ko-KR" altLang="en-US" sz="1100" dirty="0" smtClean="0">
                <a:solidFill>
                  <a:prstClr val="black"/>
                </a:solidFill>
              </a:rPr>
              <a:t>조</a:t>
            </a:r>
            <a:r>
              <a:rPr lang="ko-KR" altLang="en-US" sz="1100" dirty="0">
                <a:solidFill>
                  <a:prstClr val="black"/>
                </a:solidFill>
              </a:rPr>
              <a:t>절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</a:t>
            </a:r>
            <a:r>
              <a:rPr lang="ko-KR" altLang="en-US" sz="1100" dirty="0" smtClean="0">
                <a:solidFill>
                  <a:prstClr val="black"/>
                </a:solidFill>
              </a:rPr>
              <a:t>나</a:t>
            </a:r>
            <a:r>
              <a:rPr lang="en-US" altLang="ko-KR" sz="1100" dirty="0" smtClean="0">
                <a:solidFill>
                  <a:prstClr val="black"/>
                </a:solidFill>
              </a:rPr>
              <a:t>) </a:t>
            </a:r>
            <a:r>
              <a:rPr lang="ko-KR" altLang="en-US" sz="1100" dirty="0" smtClean="0">
                <a:solidFill>
                  <a:prstClr val="black"/>
                </a:solidFill>
              </a:rPr>
              <a:t>넓이 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    </a:t>
            </a:r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ko-KR" altLang="en-US" sz="1100" dirty="0">
                <a:solidFill>
                  <a:prstClr val="black"/>
                </a:solidFill>
              </a:rPr>
              <a:t>제한된 수평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 err="1">
                <a:solidFill>
                  <a:prstClr val="black"/>
                </a:solidFill>
              </a:rPr>
              <a:t>수직일때</a:t>
            </a:r>
            <a:r>
              <a:rPr lang="ko-KR" altLang="en-US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리전</a:t>
            </a:r>
            <a:r>
              <a:rPr lang="ko-KR" altLang="en-US" sz="1100" dirty="0" smtClean="0">
                <a:solidFill>
                  <a:prstClr val="black"/>
                </a:solidFill>
              </a:rPr>
              <a:t> 간격</a:t>
            </a:r>
            <a:r>
              <a:rPr lang="en-US" altLang="ko-KR" sz="1100" dirty="0" smtClean="0">
                <a:solidFill>
                  <a:prstClr val="black"/>
                </a:solidFill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</a:rPr>
              <a:t>넓이</a:t>
            </a:r>
            <a:r>
              <a:rPr lang="en-US" altLang="ko-KR" sz="1100" dirty="0" smtClean="0">
                <a:solidFill>
                  <a:prstClr val="black"/>
                </a:solidFill>
              </a:rPr>
              <a:t>) </a:t>
            </a:r>
            <a:r>
              <a:rPr lang="ko-KR" altLang="en-US" sz="1100" dirty="0">
                <a:solidFill>
                  <a:prstClr val="black"/>
                </a:solidFill>
              </a:rPr>
              <a:t>조절</a:t>
            </a:r>
            <a:endParaRPr lang="en-US" altLang="ko-KR" sz="1100" dirty="0">
              <a:solidFill>
                <a:prstClr val="black"/>
              </a:solidFill>
            </a:endParaRPr>
          </a:p>
          <a:p>
            <a:endParaRPr lang="en-US" altLang="ko-KR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4694408" y="6204289"/>
            <a:ext cx="1571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[</a:t>
            </a:r>
            <a:r>
              <a:rPr lang="ko-KR" altLang="en-US" sz="1100" smtClean="0"/>
              <a:t>그림</a:t>
            </a:r>
            <a:r>
              <a:rPr lang="en-US" altLang="ko-KR" sz="1100" smtClean="0"/>
              <a:t>1] </a:t>
            </a:r>
            <a:r>
              <a:rPr lang="ko-KR" altLang="en-US" sz="1100" smtClean="0"/>
              <a:t>다단전표 예시</a:t>
            </a:r>
            <a:endParaRPr lang="ko-KR" altLang="en-US" sz="1100"/>
          </a:p>
        </p:txBody>
      </p:sp>
      <p:sp>
        <p:nvSpPr>
          <p:cNvPr id="18" name="TextBox 17"/>
          <p:cNvSpPr txBox="1"/>
          <p:nvPr/>
        </p:nvSpPr>
        <p:spPr>
          <a:xfrm>
            <a:off x="6690632" y="5785832"/>
            <a:ext cx="2098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[</a:t>
            </a:r>
            <a:r>
              <a:rPr lang="ko-KR" altLang="en-US" sz="1100" smtClean="0"/>
              <a:t>그림</a:t>
            </a:r>
            <a:r>
              <a:rPr lang="en-US" altLang="ko-KR" sz="1100"/>
              <a:t>2</a:t>
            </a:r>
            <a:r>
              <a:rPr lang="en-US" altLang="ko-KR" sz="1100" smtClean="0"/>
              <a:t>] </a:t>
            </a:r>
            <a:r>
              <a:rPr lang="ko-KR" altLang="en-US" sz="1100" smtClean="0"/>
              <a:t>멀티 테이블 구성 예시</a:t>
            </a:r>
            <a:endParaRPr lang="ko-KR" altLang="en-US" sz="1100"/>
          </a:p>
        </p:txBody>
      </p:sp>
      <p:grpSp>
        <p:nvGrpSpPr>
          <p:cNvPr id="22" name="그룹 21"/>
          <p:cNvGrpSpPr/>
          <p:nvPr/>
        </p:nvGrpSpPr>
        <p:grpSpPr>
          <a:xfrm>
            <a:off x="4589566" y="3774638"/>
            <a:ext cx="1728192" cy="2429651"/>
            <a:chOff x="4589566" y="3774638"/>
            <a:chExt cx="1728192" cy="2429651"/>
          </a:xfrm>
        </p:grpSpPr>
        <p:pic>
          <p:nvPicPr>
            <p:cNvPr id="6147" name="Picture 3" descr="C:\Users\goodsense\Desktop\새 폴더 (2)\리전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566" y="3774638"/>
              <a:ext cx="1728192" cy="2429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4644008" y="3870192"/>
              <a:ext cx="1610326" cy="108012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485870" y="3774638"/>
            <a:ext cx="2406610" cy="1965649"/>
            <a:chOff x="6485870" y="3774638"/>
            <a:chExt cx="2406610" cy="1965649"/>
          </a:xfrm>
        </p:grpSpPr>
        <p:pic>
          <p:nvPicPr>
            <p:cNvPr id="6146" name="Picture 2" descr="C:\Users\goodsense\Desktop\새 폴더 (2)\리전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5870" y="3774638"/>
              <a:ext cx="2406610" cy="1965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6642502" y="4651023"/>
              <a:ext cx="1046673" cy="29928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642502" y="4950312"/>
              <a:ext cx="1046673" cy="35089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642462" y="5301568"/>
              <a:ext cx="1046673" cy="35089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703179" y="4638567"/>
              <a:ext cx="1046673" cy="31174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703179" y="4946350"/>
              <a:ext cx="1046673" cy="70611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04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51356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11. </a:t>
            </a:r>
            <a:r>
              <a:rPr lang="ko-KR" altLang="en-US" smtClean="0"/>
              <a:t>자바스크립트 </a:t>
            </a:r>
            <a:r>
              <a:rPr lang="en-US" altLang="ko-KR" smtClean="0"/>
              <a:t>- </a:t>
            </a:r>
            <a:r>
              <a:rPr lang="ko-KR" altLang="en-US" smtClean="0"/>
              <a:t>속성 및 함수</a:t>
            </a:r>
            <a:endParaRPr lang="en-US" altLang="ko-KR" smtClean="0"/>
          </a:p>
        </p:txBody>
      </p:sp>
      <p:sp>
        <p:nvSpPr>
          <p:cNvPr id="3" name="TextBox 2"/>
          <p:cNvSpPr txBox="1"/>
          <p:nvPr/>
        </p:nvSpPr>
        <p:spPr>
          <a:xfrm>
            <a:off x="467544" y="620689"/>
            <a:ext cx="4536504" cy="5976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ko-KR" sz="1400" b="1" dirty="0" smtClean="0"/>
          </a:p>
          <a:p>
            <a:r>
              <a:rPr lang="en-US" altLang="ko-KR" sz="1400" b="1" u="sng" dirty="0" smtClean="0"/>
              <a:t>1. </a:t>
            </a:r>
            <a:r>
              <a:rPr lang="ko-KR" altLang="en-US" sz="1400" b="1" u="sng" dirty="0" err="1" smtClean="0"/>
              <a:t>예약어</a:t>
            </a:r>
            <a:endParaRPr lang="en-US" altLang="ko-KR" sz="1400" b="1" u="sng" dirty="0"/>
          </a:p>
          <a:p>
            <a:pPr lvl="0"/>
            <a:r>
              <a:rPr lang="en-US" altLang="ko-KR" sz="1300" b="1" dirty="0" smtClean="0">
                <a:solidFill>
                  <a:srgbClr val="00B0F0"/>
                </a:solidFill>
              </a:rPr>
              <a:t>    1</a:t>
            </a:r>
            <a:r>
              <a:rPr lang="en-US" altLang="ko-KR" sz="1300" b="1" dirty="0">
                <a:solidFill>
                  <a:srgbClr val="00B0F0"/>
                </a:solidFill>
              </a:rPr>
              <a:t>) 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This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</a:t>
            </a:r>
            <a:r>
              <a:rPr lang="ko-KR" altLang="en-US" sz="1100" dirty="0" smtClean="0">
                <a:solidFill>
                  <a:prstClr val="black"/>
                </a:solidFill>
              </a:rPr>
              <a:t>가</a:t>
            </a:r>
            <a:r>
              <a:rPr lang="en-US" altLang="ko-KR" sz="1100" dirty="0" smtClean="0">
                <a:solidFill>
                  <a:prstClr val="black"/>
                </a:solidFill>
              </a:rPr>
              <a:t>) </a:t>
            </a:r>
            <a:r>
              <a:rPr lang="ko-KR" altLang="en-US" sz="1100" dirty="0" smtClean="0">
                <a:solidFill>
                  <a:prstClr val="black"/>
                </a:solidFill>
              </a:rPr>
              <a:t>정의 </a:t>
            </a:r>
            <a:r>
              <a:rPr lang="en-US" altLang="ko-KR" sz="1100" dirty="0" smtClean="0">
                <a:solidFill>
                  <a:prstClr val="black"/>
                </a:solidFill>
              </a:rPr>
              <a:t>: </a:t>
            </a:r>
            <a:r>
              <a:rPr lang="ko-KR" altLang="en-US" sz="1100" dirty="0" smtClean="0">
                <a:solidFill>
                  <a:prstClr val="black"/>
                </a:solidFill>
              </a:rPr>
              <a:t>자바스크립트 입력을 위해 선택된 컨트롤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</a:t>
            </a:r>
            <a:r>
              <a:rPr lang="ko-KR" altLang="en-US" sz="1100" dirty="0" smtClean="0">
                <a:solidFill>
                  <a:prstClr val="black"/>
                </a:solidFill>
              </a:rPr>
              <a:t>나</a:t>
            </a:r>
            <a:r>
              <a:rPr lang="en-US" altLang="ko-KR" sz="1100" dirty="0" smtClean="0">
                <a:solidFill>
                  <a:prstClr val="black"/>
                </a:solidFill>
              </a:rPr>
              <a:t>) </a:t>
            </a:r>
            <a:r>
              <a:rPr lang="ko-KR" altLang="en-US" sz="1100" dirty="0" smtClean="0">
                <a:solidFill>
                  <a:prstClr val="black"/>
                </a:solidFill>
              </a:rPr>
              <a:t>주요 </a:t>
            </a:r>
            <a:r>
              <a:rPr lang="en-US" altLang="ko-KR" sz="1100" dirty="0" smtClean="0">
                <a:solidFill>
                  <a:prstClr val="black"/>
                </a:solidFill>
              </a:rPr>
              <a:t>API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- 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Text</a:t>
            </a:r>
            <a:r>
              <a:rPr lang="en-US" altLang="ko-KR" sz="1100" dirty="0" smtClean="0">
                <a:solidFill>
                  <a:prstClr val="black"/>
                </a:solidFill>
              </a:rPr>
              <a:t> : </a:t>
            </a:r>
            <a:r>
              <a:rPr lang="ko-KR" altLang="en-US" sz="1100" dirty="0" smtClean="0">
                <a:solidFill>
                  <a:prstClr val="black"/>
                </a:solidFill>
              </a:rPr>
              <a:t>인쇄할 텍스트정보 반환 및 설정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     - </a:t>
            </a:r>
            <a:r>
              <a:rPr lang="en-US" altLang="ko-KR" sz="1100" b="1" dirty="0" err="1" smtClean="0">
                <a:solidFill>
                  <a:prstClr val="black"/>
                </a:solidFill>
              </a:rPr>
              <a:t>RowIndex</a:t>
            </a:r>
            <a:r>
              <a:rPr lang="en-US" altLang="ko-KR" sz="1100" dirty="0" smtClean="0">
                <a:solidFill>
                  <a:prstClr val="black"/>
                </a:solidFill>
              </a:rPr>
              <a:t> : </a:t>
            </a:r>
            <a:r>
              <a:rPr lang="ko-KR" altLang="en-US" sz="1100" dirty="0" smtClean="0">
                <a:solidFill>
                  <a:prstClr val="black"/>
                </a:solidFill>
              </a:rPr>
              <a:t>현재 바인딩 되는 데이터의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행번호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     - </a:t>
            </a:r>
            <a:r>
              <a:rPr lang="en-US" altLang="ko-KR" sz="1100" b="1" dirty="0" err="1" smtClean="0">
                <a:solidFill>
                  <a:prstClr val="black"/>
                </a:solidFill>
              </a:rPr>
              <a:t>TextColor</a:t>
            </a:r>
            <a:r>
              <a:rPr lang="en-US" altLang="ko-KR" sz="1100" dirty="0" smtClean="0">
                <a:solidFill>
                  <a:prstClr val="black"/>
                </a:solidFill>
              </a:rPr>
              <a:t> : </a:t>
            </a:r>
            <a:r>
              <a:rPr lang="ko-KR" altLang="en-US" sz="1100" dirty="0" smtClean="0">
                <a:solidFill>
                  <a:prstClr val="black"/>
                </a:solidFill>
              </a:rPr>
              <a:t>글자 색상정보 반환 및 설정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- </a:t>
            </a:r>
            <a:r>
              <a:rPr lang="en-US" altLang="ko-KR" sz="1100" b="1" dirty="0" err="1" smtClean="0">
                <a:solidFill>
                  <a:prstClr val="black"/>
                </a:solidFill>
              </a:rPr>
              <a:t>FontBold</a:t>
            </a:r>
            <a:r>
              <a:rPr lang="en-US" altLang="ko-KR" sz="1100" dirty="0" smtClean="0">
                <a:solidFill>
                  <a:prstClr val="black"/>
                </a:solidFill>
              </a:rPr>
              <a:t> : </a:t>
            </a:r>
            <a:r>
              <a:rPr lang="ko-KR" altLang="en-US" sz="1100" dirty="0" smtClean="0">
                <a:solidFill>
                  <a:prstClr val="black"/>
                </a:solidFill>
              </a:rPr>
              <a:t>폰트 굵게 설정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- </a:t>
            </a:r>
            <a:r>
              <a:rPr lang="en-US" altLang="ko-KR" sz="1100" b="1" dirty="0" err="1" smtClean="0"/>
              <a:t>FontItalic</a:t>
            </a:r>
            <a:r>
              <a:rPr lang="en-US" altLang="ko-KR" sz="1100" dirty="0" smtClean="0"/>
              <a:t> : </a:t>
            </a:r>
            <a:r>
              <a:rPr lang="ko-KR" altLang="en-US" sz="1100" dirty="0" err="1" smtClean="0"/>
              <a:t>이태릭체</a:t>
            </a:r>
            <a:r>
              <a:rPr lang="ko-KR" altLang="en-US" sz="1100" dirty="0" smtClean="0"/>
              <a:t> 설정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     - </a:t>
            </a:r>
            <a:r>
              <a:rPr lang="en-US" altLang="ko-KR" sz="1100" b="1" dirty="0" err="1" smtClean="0">
                <a:solidFill>
                  <a:prstClr val="black"/>
                </a:solidFill>
              </a:rPr>
              <a:t>BackGroundColor</a:t>
            </a:r>
            <a:r>
              <a:rPr lang="en-US" altLang="ko-KR" sz="1100" dirty="0" smtClean="0">
                <a:solidFill>
                  <a:prstClr val="black"/>
                </a:solidFill>
              </a:rPr>
              <a:t> : </a:t>
            </a:r>
            <a:r>
              <a:rPr lang="ko-KR" altLang="en-US" sz="1100" dirty="0" smtClean="0">
                <a:solidFill>
                  <a:prstClr val="black"/>
                </a:solidFill>
              </a:rPr>
              <a:t>라벨 배경색 설정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- </a:t>
            </a:r>
            <a:r>
              <a:rPr lang="en-US" altLang="ko-KR" sz="1100" b="1" dirty="0" err="1" smtClean="0">
                <a:solidFill>
                  <a:prstClr val="black"/>
                </a:solidFill>
              </a:rPr>
              <a:t>BorderThickness.Left</a:t>
            </a:r>
            <a:r>
              <a:rPr lang="en-US" altLang="ko-KR" sz="1100" dirty="0" smtClean="0">
                <a:solidFill>
                  <a:prstClr val="black"/>
                </a:solidFill>
              </a:rPr>
              <a:t> : </a:t>
            </a:r>
            <a:r>
              <a:rPr lang="ko-KR" altLang="en-US" sz="1100" dirty="0" smtClean="0">
                <a:solidFill>
                  <a:prstClr val="black"/>
                </a:solidFill>
              </a:rPr>
              <a:t>라벨 왼쪽 라인 굵기 설정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     </a:t>
            </a:r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en-US" altLang="ko-KR" sz="1100" b="1" dirty="0" err="1" smtClean="0">
                <a:solidFill>
                  <a:prstClr val="black"/>
                </a:solidFill>
              </a:rPr>
              <a:t>BorderThickness.Right</a:t>
            </a:r>
            <a:r>
              <a:rPr lang="en-US" altLang="ko-KR" sz="1100" dirty="0" smtClean="0">
                <a:solidFill>
                  <a:prstClr val="black"/>
                </a:solidFill>
              </a:rPr>
              <a:t> : </a:t>
            </a:r>
            <a:r>
              <a:rPr lang="ko-KR" altLang="en-US" sz="1100" dirty="0">
                <a:solidFill>
                  <a:prstClr val="black"/>
                </a:solidFill>
              </a:rPr>
              <a:t>라벨 </a:t>
            </a:r>
            <a:r>
              <a:rPr lang="ko-KR" altLang="en-US" sz="1100" dirty="0" smtClean="0">
                <a:solidFill>
                  <a:prstClr val="black"/>
                </a:solidFill>
              </a:rPr>
              <a:t>오른쪽 </a:t>
            </a:r>
            <a:r>
              <a:rPr lang="ko-KR" altLang="en-US" sz="1100" dirty="0">
                <a:solidFill>
                  <a:prstClr val="black"/>
                </a:solidFill>
              </a:rPr>
              <a:t>라인 굵기 설정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     </a:t>
            </a:r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en-US" altLang="ko-KR" sz="1100" b="1" dirty="0" err="1" smtClean="0">
                <a:solidFill>
                  <a:prstClr val="black"/>
                </a:solidFill>
              </a:rPr>
              <a:t>BorderThickness.Top</a:t>
            </a:r>
            <a:r>
              <a:rPr lang="en-US" altLang="ko-KR" sz="1100" dirty="0" smtClean="0">
                <a:solidFill>
                  <a:prstClr val="black"/>
                </a:solidFill>
              </a:rPr>
              <a:t> : </a:t>
            </a:r>
            <a:r>
              <a:rPr lang="ko-KR" altLang="en-US" sz="1100" dirty="0">
                <a:solidFill>
                  <a:prstClr val="black"/>
                </a:solidFill>
              </a:rPr>
              <a:t>라벨 </a:t>
            </a:r>
            <a:r>
              <a:rPr lang="ko-KR" altLang="en-US" sz="1100" dirty="0" smtClean="0">
                <a:solidFill>
                  <a:prstClr val="black"/>
                </a:solidFill>
              </a:rPr>
              <a:t>위쪽 </a:t>
            </a:r>
            <a:r>
              <a:rPr lang="ko-KR" altLang="en-US" sz="1100" dirty="0">
                <a:solidFill>
                  <a:prstClr val="black"/>
                </a:solidFill>
              </a:rPr>
              <a:t>라인 굵기 설정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     </a:t>
            </a:r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en-US" altLang="ko-KR" sz="1100" b="1" dirty="0" err="1" smtClean="0">
                <a:solidFill>
                  <a:prstClr val="black"/>
                </a:solidFill>
              </a:rPr>
              <a:t>BorderThickness.Bottom</a:t>
            </a:r>
            <a:r>
              <a:rPr lang="en-US" altLang="ko-KR" sz="1100" dirty="0" smtClean="0">
                <a:solidFill>
                  <a:prstClr val="black"/>
                </a:solidFill>
              </a:rPr>
              <a:t> : </a:t>
            </a:r>
            <a:r>
              <a:rPr lang="ko-KR" altLang="en-US" sz="1100" dirty="0">
                <a:solidFill>
                  <a:prstClr val="black"/>
                </a:solidFill>
              </a:rPr>
              <a:t>라벨 </a:t>
            </a:r>
            <a:r>
              <a:rPr lang="ko-KR" altLang="en-US" sz="1100" dirty="0" smtClean="0">
                <a:solidFill>
                  <a:prstClr val="black"/>
                </a:solidFill>
              </a:rPr>
              <a:t>아래</a:t>
            </a:r>
            <a:r>
              <a:rPr lang="ko-KR" altLang="en-US" sz="1100" dirty="0">
                <a:solidFill>
                  <a:prstClr val="black"/>
                </a:solidFill>
              </a:rPr>
              <a:t>쪽</a:t>
            </a:r>
            <a:r>
              <a:rPr lang="ko-KR" altLang="en-US" sz="1100" dirty="0" smtClean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라인 굵기 설정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- </a:t>
            </a:r>
            <a:r>
              <a:rPr lang="en-US" altLang="ko-KR" sz="1100" b="1" dirty="0" err="1" smtClean="0">
                <a:solidFill>
                  <a:prstClr val="black"/>
                </a:solidFill>
              </a:rPr>
              <a:t>LeftBorderColor</a:t>
            </a:r>
            <a:r>
              <a:rPr lang="en-US" altLang="ko-KR" sz="1100" dirty="0" smtClean="0">
                <a:solidFill>
                  <a:prstClr val="black"/>
                </a:solidFill>
              </a:rPr>
              <a:t> : </a:t>
            </a:r>
            <a:r>
              <a:rPr lang="ko-KR" altLang="en-US" sz="1100" dirty="0">
                <a:solidFill>
                  <a:prstClr val="black"/>
                </a:solidFill>
              </a:rPr>
              <a:t>라벨 왼쪽 라인 </a:t>
            </a:r>
            <a:r>
              <a:rPr lang="ko-KR" altLang="en-US" sz="1100" dirty="0" smtClean="0">
                <a:solidFill>
                  <a:prstClr val="black"/>
                </a:solidFill>
              </a:rPr>
              <a:t>색상 </a:t>
            </a:r>
            <a:r>
              <a:rPr lang="ko-KR" altLang="en-US" sz="1100" dirty="0">
                <a:solidFill>
                  <a:prstClr val="black"/>
                </a:solidFill>
              </a:rPr>
              <a:t>설정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- </a:t>
            </a:r>
            <a:r>
              <a:rPr lang="en-US" altLang="ko-KR" sz="1100" b="1" dirty="0" err="1" smtClean="0">
                <a:solidFill>
                  <a:prstClr val="black"/>
                </a:solidFill>
              </a:rPr>
              <a:t>RightBorderColor</a:t>
            </a:r>
            <a:r>
              <a:rPr lang="en-US" altLang="ko-KR" sz="1100" dirty="0" smtClean="0">
                <a:solidFill>
                  <a:prstClr val="black"/>
                </a:solidFill>
              </a:rPr>
              <a:t> : </a:t>
            </a:r>
            <a:r>
              <a:rPr lang="ko-KR" altLang="en-US" sz="1100" dirty="0">
                <a:solidFill>
                  <a:prstClr val="black"/>
                </a:solidFill>
              </a:rPr>
              <a:t>라벨 </a:t>
            </a:r>
            <a:r>
              <a:rPr lang="ko-KR" altLang="en-US" sz="1100" dirty="0" smtClean="0">
                <a:solidFill>
                  <a:prstClr val="black"/>
                </a:solidFill>
              </a:rPr>
              <a:t>오른쪽 </a:t>
            </a:r>
            <a:r>
              <a:rPr lang="ko-KR" altLang="en-US" sz="1100" dirty="0">
                <a:solidFill>
                  <a:prstClr val="black"/>
                </a:solidFill>
              </a:rPr>
              <a:t>라인 색상 설정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- </a:t>
            </a:r>
            <a:r>
              <a:rPr lang="en-US" altLang="ko-KR" sz="1100" b="1" dirty="0" err="1" smtClean="0">
                <a:solidFill>
                  <a:prstClr val="black"/>
                </a:solidFill>
              </a:rPr>
              <a:t>TopBorderColor</a:t>
            </a:r>
            <a:r>
              <a:rPr lang="en-US" altLang="ko-KR" sz="1100" dirty="0" smtClean="0">
                <a:solidFill>
                  <a:prstClr val="black"/>
                </a:solidFill>
              </a:rPr>
              <a:t> : </a:t>
            </a:r>
            <a:r>
              <a:rPr lang="ko-KR" altLang="en-US" sz="1100" dirty="0">
                <a:solidFill>
                  <a:prstClr val="black"/>
                </a:solidFill>
              </a:rPr>
              <a:t>라벨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윗쪽</a:t>
            </a:r>
            <a:r>
              <a:rPr lang="ko-KR" altLang="en-US" sz="1100" dirty="0" smtClean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라인 </a:t>
            </a:r>
            <a:r>
              <a:rPr lang="ko-KR" altLang="en-US" sz="1100">
                <a:solidFill>
                  <a:prstClr val="black"/>
                </a:solidFill>
              </a:rPr>
              <a:t>색상 </a:t>
            </a:r>
            <a:r>
              <a:rPr lang="ko-KR" altLang="en-US" sz="1100" smtClean="0">
                <a:solidFill>
                  <a:prstClr val="black"/>
                </a:solidFill>
              </a:rPr>
              <a:t>설정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- </a:t>
            </a:r>
            <a:r>
              <a:rPr lang="en-US" altLang="ko-KR" sz="1100" b="1" dirty="0" err="1" smtClean="0">
                <a:solidFill>
                  <a:prstClr val="black"/>
                </a:solidFill>
              </a:rPr>
              <a:t>BottomBorderColor</a:t>
            </a:r>
            <a:r>
              <a:rPr lang="en-US" altLang="ko-KR" sz="1100" dirty="0" smtClean="0">
                <a:solidFill>
                  <a:prstClr val="black"/>
                </a:solidFill>
              </a:rPr>
              <a:t> : </a:t>
            </a:r>
            <a:r>
              <a:rPr lang="ko-KR" altLang="en-US" sz="1100" dirty="0">
                <a:solidFill>
                  <a:prstClr val="black"/>
                </a:solidFill>
              </a:rPr>
              <a:t>라벨 </a:t>
            </a:r>
            <a:r>
              <a:rPr lang="ko-KR" altLang="en-US" sz="1100" dirty="0" smtClean="0">
                <a:solidFill>
                  <a:prstClr val="black"/>
                </a:solidFill>
              </a:rPr>
              <a:t>아래쪽 </a:t>
            </a:r>
            <a:r>
              <a:rPr lang="ko-KR" altLang="en-US" sz="1100" dirty="0">
                <a:solidFill>
                  <a:prstClr val="black"/>
                </a:solidFill>
              </a:rPr>
              <a:t>라인 </a:t>
            </a:r>
            <a:r>
              <a:rPr lang="ko-KR" altLang="en-US" sz="1100">
                <a:solidFill>
                  <a:prstClr val="black"/>
                </a:solidFill>
              </a:rPr>
              <a:t>색상 </a:t>
            </a:r>
            <a:r>
              <a:rPr lang="ko-KR" altLang="en-US" sz="1100" smtClean="0">
                <a:solidFill>
                  <a:prstClr val="black"/>
                </a:solidFill>
              </a:rPr>
              <a:t>설정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</a:rPr>
              <a:t>              - </a:t>
            </a:r>
            <a:r>
              <a:rPr lang="en-US" altLang="ko-KR" sz="1100" b="1" dirty="0" err="1" smtClean="0">
                <a:solidFill>
                  <a:prstClr val="black"/>
                </a:solidFill>
              </a:rPr>
              <a:t>FontUnderline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: </a:t>
            </a:r>
            <a:r>
              <a:rPr lang="ko-KR" altLang="en-US" sz="1100" smtClean="0">
                <a:solidFill>
                  <a:prstClr val="black"/>
                </a:solidFill>
              </a:rPr>
              <a:t>밑줄 </a:t>
            </a:r>
            <a:r>
              <a:rPr lang="en-US" altLang="ko-KR" sz="1100" dirty="0" smtClean="0">
                <a:solidFill>
                  <a:prstClr val="black"/>
                </a:solidFill>
              </a:rPr>
              <a:t>(HN)</a:t>
            </a:r>
          </a:p>
          <a:p>
            <a:r>
              <a:rPr lang="en-US" altLang="ko-KR" sz="1100" dirty="0" smtClean="0">
                <a:solidFill>
                  <a:prstClr val="black"/>
                </a:solidFill>
              </a:rPr>
              <a:t>         </a:t>
            </a:r>
          </a:p>
          <a:p>
            <a:pPr lvl="0"/>
            <a:r>
              <a:rPr lang="en-US" altLang="ko-KR" sz="1300" b="1" dirty="0" smtClean="0">
                <a:solidFill>
                  <a:srgbClr val="00B0F0"/>
                </a:solidFill>
              </a:rPr>
              <a:t>    2) </a:t>
            </a:r>
            <a:r>
              <a:rPr lang="en-US" altLang="ko-KR" sz="1300" b="1" dirty="0" err="1" smtClean="0">
                <a:solidFill>
                  <a:srgbClr val="00B0F0"/>
                </a:solidFill>
              </a:rPr>
              <a:t>DataSource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</a:t>
            </a:r>
            <a:r>
              <a:rPr lang="ko-KR" altLang="en-US" sz="1100" dirty="0" smtClean="0">
                <a:solidFill>
                  <a:prstClr val="black"/>
                </a:solidFill>
              </a:rPr>
              <a:t>가</a:t>
            </a:r>
            <a:r>
              <a:rPr lang="en-US" altLang="ko-KR" sz="1100" dirty="0" smtClean="0">
                <a:solidFill>
                  <a:prstClr val="black"/>
                </a:solidFill>
              </a:rPr>
              <a:t>) </a:t>
            </a:r>
            <a:r>
              <a:rPr lang="ko-KR" altLang="en-US" sz="1100" dirty="0" smtClean="0">
                <a:solidFill>
                  <a:prstClr val="black"/>
                </a:solidFill>
              </a:rPr>
              <a:t>정의 </a:t>
            </a:r>
            <a:r>
              <a:rPr lang="en-US" altLang="ko-KR" sz="1100" dirty="0" smtClean="0">
                <a:solidFill>
                  <a:prstClr val="black"/>
                </a:solidFill>
              </a:rPr>
              <a:t>: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바인딩된</a:t>
            </a:r>
            <a:r>
              <a:rPr lang="ko-KR" altLang="en-US" sz="1100" dirty="0" smtClean="0">
                <a:solidFill>
                  <a:prstClr val="black"/>
                </a:solidFill>
              </a:rPr>
              <a:t> 데이터 접근을 위한 개체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</a:t>
            </a:r>
            <a:r>
              <a:rPr lang="ko-KR" altLang="en-US" sz="1100" dirty="0" smtClean="0">
                <a:solidFill>
                  <a:prstClr val="black"/>
                </a:solidFill>
              </a:rPr>
              <a:t>나</a:t>
            </a:r>
            <a:r>
              <a:rPr lang="en-US" altLang="ko-KR" sz="1100" dirty="0" smtClean="0">
                <a:solidFill>
                  <a:prstClr val="black"/>
                </a:solidFill>
              </a:rPr>
              <a:t>) </a:t>
            </a:r>
            <a:r>
              <a:rPr lang="ko-KR" altLang="en-US" sz="1100" dirty="0" smtClean="0">
                <a:solidFill>
                  <a:prstClr val="black"/>
                </a:solidFill>
              </a:rPr>
              <a:t>주요 </a:t>
            </a:r>
            <a:r>
              <a:rPr lang="en-US" altLang="ko-KR" sz="1100" dirty="0" smtClean="0">
                <a:solidFill>
                  <a:prstClr val="black"/>
                </a:solidFill>
              </a:rPr>
              <a:t>API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- </a:t>
            </a:r>
            <a:r>
              <a:rPr lang="en-US" altLang="ko-KR" sz="1100" b="1" dirty="0" err="1" smtClean="0">
                <a:solidFill>
                  <a:prstClr val="black"/>
                </a:solidFill>
              </a:rPr>
              <a:t>GetDataRow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()[“</a:t>
            </a:r>
            <a:r>
              <a:rPr lang="ko-KR" altLang="en-US" sz="1100" b="1" dirty="0" err="1" smtClean="0">
                <a:solidFill>
                  <a:prstClr val="black"/>
                </a:solidFill>
              </a:rPr>
              <a:t>필드명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”]</a:t>
            </a:r>
            <a:r>
              <a:rPr lang="en-US" altLang="ko-KR" sz="1100" b="1" dirty="0"/>
              <a:t> </a:t>
            </a:r>
            <a:r>
              <a:rPr lang="en-US" altLang="ko-KR" sz="1100" dirty="0">
                <a:solidFill>
                  <a:prstClr val="black"/>
                </a:solidFill>
              </a:rPr>
              <a:t>: </a:t>
            </a:r>
            <a:r>
              <a:rPr lang="ko-KR" altLang="en-US" sz="1100" dirty="0" smtClean="0">
                <a:solidFill>
                  <a:prstClr val="black"/>
                </a:solidFill>
              </a:rPr>
              <a:t>현재 인쇄중인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DataRow</a:t>
            </a:r>
            <a:r>
              <a:rPr lang="ko-KR" altLang="en-US" sz="1100" dirty="0" smtClean="0">
                <a:solidFill>
                  <a:prstClr val="black"/>
                </a:solidFill>
              </a:rPr>
              <a:t> 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- </a:t>
            </a:r>
            <a:r>
              <a:rPr lang="en-US" altLang="ko-KR" sz="1100" b="1" dirty="0" err="1" smtClean="0">
                <a:solidFill>
                  <a:prstClr val="black"/>
                </a:solidFill>
              </a:rPr>
              <a:t>GetDataTable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(“</a:t>
            </a:r>
            <a:r>
              <a:rPr lang="ko-KR" altLang="en-US" sz="1100" b="1" dirty="0" err="1" smtClean="0">
                <a:solidFill>
                  <a:prstClr val="black"/>
                </a:solidFill>
              </a:rPr>
              <a:t>데이터셋명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”,”</a:t>
            </a:r>
            <a:r>
              <a:rPr lang="ko-KR" altLang="en-US" sz="1100" b="1" dirty="0" err="1" smtClean="0">
                <a:solidFill>
                  <a:prstClr val="black"/>
                </a:solidFill>
              </a:rPr>
              <a:t>데이터테이블명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”)</a:t>
            </a:r>
          </a:p>
          <a:p>
            <a:pPr lvl="0"/>
            <a:r>
              <a:rPr lang="en-US" altLang="ko-KR" sz="1100" b="1" dirty="0" smtClean="0">
                <a:solidFill>
                  <a:prstClr val="black"/>
                </a:solidFill>
              </a:rPr>
              <a:t>                </a:t>
            </a:r>
            <a:r>
              <a:rPr lang="en-US" altLang="ko-KR" sz="1100" b="1" dirty="0" smtClean="0"/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: </a:t>
            </a:r>
            <a:r>
              <a:rPr lang="ko-KR" altLang="en-US" sz="1100" dirty="0" smtClean="0">
                <a:solidFill>
                  <a:prstClr val="black"/>
                </a:solidFill>
              </a:rPr>
              <a:t>현재 인쇄중인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그룹핑</a:t>
            </a:r>
            <a:r>
              <a:rPr lang="ko-KR" altLang="en-US" sz="1100" dirty="0" smtClean="0">
                <a:solidFill>
                  <a:prstClr val="black"/>
                </a:solidFill>
              </a:rPr>
              <a:t> 된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DataTable</a:t>
            </a:r>
            <a:endParaRPr lang="en-US" altLang="ko-KR" sz="1100" b="1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- </a:t>
            </a:r>
            <a:r>
              <a:rPr lang="en-US" altLang="ko-KR" sz="1100" b="1" dirty="0" err="1" smtClean="0">
                <a:solidFill>
                  <a:prstClr val="black"/>
                </a:solidFill>
              </a:rPr>
              <a:t>GetDataSource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(“</a:t>
            </a:r>
            <a:r>
              <a:rPr lang="ko-KR" altLang="en-US" sz="1100" b="1" dirty="0" err="1">
                <a:solidFill>
                  <a:prstClr val="black"/>
                </a:solidFill>
              </a:rPr>
              <a:t>데이터셋명</a:t>
            </a:r>
            <a:r>
              <a:rPr lang="en-US" altLang="ko-KR" sz="1100" b="1" dirty="0">
                <a:solidFill>
                  <a:prstClr val="black"/>
                </a:solidFill>
              </a:rPr>
              <a:t>”,”</a:t>
            </a:r>
            <a:r>
              <a:rPr lang="ko-KR" altLang="en-US" sz="1100" b="1" dirty="0" err="1">
                <a:solidFill>
                  <a:prstClr val="black"/>
                </a:solidFill>
              </a:rPr>
              <a:t>데이터테이블명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”)</a:t>
            </a:r>
          </a:p>
          <a:p>
            <a:r>
              <a:rPr lang="en-US" altLang="ko-KR" sz="1100" b="1" dirty="0" smtClean="0"/>
              <a:t>                 </a:t>
            </a:r>
            <a:r>
              <a:rPr lang="en-US" altLang="ko-KR" sz="1100" dirty="0">
                <a:solidFill>
                  <a:prstClr val="black"/>
                </a:solidFill>
              </a:rPr>
              <a:t>: </a:t>
            </a:r>
            <a:r>
              <a:rPr lang="ko-KR" altLang="en-US" sz="1100" dirty="0" smtClean="0">
                <a:solidFill>
                  <a:prstClr val="black"/>
                </a:solidFill>
              </a:rPr>
              <a:t>원본 데이터 소스의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DataTable</a:t>
            </a:r>
            <a:endParaRPr lang="en-US" altLang="ko-KR" sz="1100" b="1" dirty="0" smtClean="0">
              <a:solidFill>
                <a:prstClr val="black"/>
              </a:solidFill>
            </a:endParaRPr>
          </a:p>
          <a:p>
            <a:r>
              <a:rPr lang="en-US" altLang="ko-KR" sz="1100" dirty="0" smtClean="0"/>
              <a:t>              - 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GetParams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(“</a:t>
            </a:r>
            <a:r>
              <a:rPr lang="ko-KR" altLang="en-US" sz="1100" b="1" smtClean="0">
                <a:solidFill>
                  <a:srgbClr val="FF0000"/>
                </a:solidFill>
              </a:rPr>
              <a:t>필드명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”) </a:t>
            </a:r>
            <a:r>
              <a:rPr lang="en-US" altLang="ko-KR" sz="1100" dirty="0" smtClean="0">
                <a:solidFill>
                  <a:prstClr val="black"/>
                </a:solidFill>
              </a:rPr>
              <a:t>: </a:t>
            </a:r>
            <a:r>
              <a:rPr lang="ko-KR" altLang="en-US" sz="1100" smtClean="0">
                <a:solidFill>
                  <a:prstClr val="black"/>
                </a:solidFill>
              </a:rPr>
              <a:t>파라미터에 설정된 </a:t>
            </a:r>
            <a:r>
              <a:rPr lang="ko-KR" altLang="en-US" sz="1100" dirty="0" smtClean="0">
                <a:solidFill>
                  <a:prstClr val="black"/>
                </a:solidFill>
              </a:rPr>
              <a:t>값 </a:t>
            </a:r>
            <a:endParaRPr lang="en-US" altLang="ko-KR" sz="1100" b="1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- </a:t>
            </a:r>
            <a:r>
              <a:rPr lang="en-US" altLang="ko-KR" sz="1100" b="1" dirty="0" err="1" smtClean="0">
                <a:solidFill>
                  <a:prstClr val="black"/>
                </a:solidFill>
              </a:rPr>
              <a:t>PageNumber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100" dirty="0">
                <a:solidFill>
                  <a:prstClr val="black"/>
                </a:solidFill>
              </a:rPr>
              <a:t>: </a:t>
            </a:r>
            <a:r>
              <a:rPr lang="ko-KR" altLang="en-US" sz="1100" dirty="0" smtClean="0">
                <a:solidFill>
                  <a:prstClr val="black"/>
                </a:solidFill>
              </a:rPr>
              <a:t>현재 인쇄중인 페이지번호</a:t>
            </a:r>
            <a:endParaRPr lang="en-US" altLang="ko-KR" sz="1100" b="1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- </a:t>
            </a:r>
            <a:r>
              <a:rPr lang="en-US" altLang="ko-KR" sz="1100" b="1" dirty="0" err="1" smtClean="0">
                <a:solidFill>
                  <a:prstClr val="black"/>
                </a:solidFill>
              </a:rPr>
              <a:t>PrintRow</a:t>
            </a:r>
            <a:r>
              <a:rPr lang="en-US" altLang="ko-KR" sz="1100" dirty="0">
                <a:solidFill>
                  <a:prstClr val="black"/>
                </a:solidFill>
              </a:rPr>
              <a:t> : </a:t>
            </a:r>
            <a:r>
              <a:rPr lang="ko-KR" altLang="en-US" sz="1100" dirty="0" smtClean="0">
                <a:solidFill>
                  <a:prstClr val="black"/>
                </a:solidFill>
              </a:rPr>
              <a:t>현재 인쇄중인 데이터 </a:t>
            </a:r>
            <a:r>
              <a:rPr lang="en-US" altLang="ko-KR" sz="1100" dirty="0" smtClean="0">
                <a:solidFill>
                  <a:prstClr val="black"/>
                </a:solidFill>
              </a:rPr>
              <a:t>Row</a:t>
            </a:r>
            <a:r>
              <a:rPr lang="ko-KR" altLang="en-US" sz="1100" dirty="0" smtClean="0">
                <a:solidFill>
                  <a:prstClr val="black"/>
                </a:solidFill>
              </a:rPr>
              <a:t>의 번호</a:t>
            </a:r>
            <a:endParaRPr lang="en-US" altLang="ko-KR" sz="1100" b="1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             - </a:t>
            </a:r>
            <a:r>
              <a:rPr lang="en-US" altLang="ko-KR" sz="1100" b="1" dirty="0" err="1" smtClean="0">
                <a:solidFill>
                  <a:prstClr val="black"/>
                </a:solidFill>
              </a:rPr>
              <a:t>SkipRowCount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100" dirty="0">
                <a:solidFill>
                  <a:prstClr val="black"/>
                </a:solidFill>
              </a:rPr>
              <a:t>: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최대행을</a:t>
            </a:r>
            <a:r>
              <a:rPr lang="ko-KR" altLang="en-US" sz="1100" dirty="0" smtClean="0">
                <a:solidFill>
                  <a:prstClr val="black"/>
                </a:solidFill>
              </a:rPr>
              <a:t> 벗어난 버려진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행갯수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 </a:t>
            </a:r>
            <a:endParaRPr lang="en-US" altLang="ko-KR" sz="1100" b="1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/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</a:t>
            </a:r>
            <a:r>
              <a:rPr lang="en-US" altLang="ko-KR" sz="1400" b="1" dirty="0" smtClean="0"/>
              <a:t>    </a:t>
            </a: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</a:t>
            </a:r>
          </a:p>
          <a:p>
            <a:pPr lvl="0"/>
            <a:endParaRPr lang="en-US" altLang="ko-KR" sz="1100" dirty="0">
              <a:solidFill>
                <a:prstClr val="black"/>
              </a:solidFill>
            </a:endParaRPr>
          </a:p>
          <a:p>
            <a:endParaRPr lang="en-US" altLang="ko-KR" sz="1300" dirty="0"/>
          </a:p>
        </p:txBody>
      </p:sp>
      <p:sp>
        <p:nvSpPr>
          <p:cNvPr id="6" name="TextBox 5"/>
          <p:cNvSpPr txBox="1"/>
          <p:nvPr/>
        </p:nvSpPr>
        <p:spPr>
          <a:xfrm>
            <a:off x="5076056" y="908720"/>
            <a:ext cx="3960440" cy="53285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lvl="0"/>
            <a:r>
              <a:rPr lang="en-US" altLang="ko-KR" sz="1400" b="1" u="sng" smtClean="0">
                <a:solidFill>
                  <a:prstClr val="black"/>
                </a:solidFill>
              </a:rPr>
              <a:t>2. </a:t>
            </a:r>
            <a:r>
              <a:rPr lang="ko-KR" altLang="en-US" sz="1400" b="1" u="sng" smtClean="0">
                <a:solidFill>
                  <a:prstClr val="black"/>
                </a:solidFill>
              </a:rPr>
              <a:t>예제</a:t>
            </a:r>
            <a:endParaRPr lang="en-US" altLang="ko-KR" sz="1400" b="1" u="sng">
              <a:solidFill>
                <a:prstClr val="black"/>
              </a:solidFill>
            </a:endParaRPr>
          </a:p>
          <a:p>
            <a:endParaRPr lang="en-US" altLang="ko-KR" sz="1000" smtClean="0"/>
          </a:p>
          <a:p>
            <a:r>
              <a:rPr lang="en-US" altLang="ko-KR" sz="1000" smtClean="0"/>
              <a:t>//</a:t>
            </a:r>
            <a:r>
              <a:rPr lang="ko-KR" altLang="en-US" sz="1000" smtClean="0"/>
              <a:t>데이터 번호 표시</a:t>
            </a:r>
            <a:endParaRPr lang="en-US" altLang="ko-KR" sz="1000" smtClean="0"/>
          </a:p>
          <a:p>
            <a:r>
              <a:rPr lang="en-US" altLang="ko-KR" sz="1000" smtClean="0"/>
              <a:t>This.Text </a:t>
            </a:r>
            <a:r>
              <a:rPr lang="en-US" altLang="ko-KR" sz="1000"/>
              <a:t>= DataSource.PrintRow + 1</a:t>
            </a:r>
            <a:r>
              <a:rPr lang="en-US" altLang="ko-KR" sz="1000" smtClean="0"/>
              <a:t>;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//</a:t>
            </a:r>
            <a:r>
              <a:rPr lang="ko-KR" altLang="en-US" sz="1000" smtClean="0"/>
              <a:t>텍스트의 </a:t>
            </a:r>
            <a:r>
              <a:rPr lang="en-US" altLang="ko-KR" sz="1000" smtClean="0"/>
              <a:t>5</a:t>
            </a:r>
            <a:r>
              <a:rPr lang="ko-KR" altLang="en-US" sz="1000" smtClean="0"/>
              <a:t>번째부터 첫번째값</a:t>
            </a:r>
            <a:r>
              <a:rPr lang="en-US" altLang="ko-KR" sz="1000" smtClean="0"/>
              <a:t>.</a:t>
            </a:r>
            <a:endParaRPr lang="en-US" altLang="ko-KR" sz="1000"/>
          </a:p>
          <a:p>
            <a:r>
              <a:rPr lang="en-US" altLang="ko-KR" sz="1000"/>
              <a:t>This.Text = This.Text.substr(5,1);</a:t>
            </a:r>
            <a:endParaRPr lang="en-US" altLang="ko-KR" sz="1000" smtClean="0"/>
          </a:p>
          <a:p>
            <a:r>
              <a:rPr lang="en-US" altLang="ko-KR" sz="1000" smtClean="0"/>
              <a:t>------------------------------------------------------------------------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//</a:t>
            </a:r>
            <a:r>
              <a:rPr lang="ko-KR" altLang="en-US" sz="1000" smtClean="0"/>
              <a:t>현재 행에 </a:t>
            </a:r>
            <a:r>
              <a:rPr lang="en-US" altLang="ko-KR" sz="1000" smtClean="0"/>
              <a:t>1</a:t>
            </a:r>
            <a:r>
              <a:rPr lang="ko-KR" altLang="en-US" sz="1000" smtClean="0"/>
              <a:t>을 더한값이 </a:t>
            </a:r>
            <a:r>
              <a:rPr lang="en-US" altLang="ko-KR" sz="1000" smtClean="0"/>
              <a:t>5</a:t>
            </a:r>
            <a:r>
              <a:rPr lang="ko-KR" altLang="en-US" sz="1000" smtClean="0"/>
              <a:t>일경우</a:t>
            </a:r>
            <a:endParaRPr lang="en-US" altLang="ko-KR" sz="1000" smtClean="0"/>
          </a:p>
          <a:p>
            <a:r>
              <a:rPr lang="en-US" altLang="ko-KR" sz="1000"/>
              <a:t>if( This.RowIndex </a:t>
            </a:r>
            <a:r>
              <a:rPr lang="en-US" altLang="ko-KR" sz="1000" smtClean="0"/>
              <a:t>+ 1  </a:t>
            </a:r>
            <a:r>
              <a:rPr lang="en-US" altLang="ko-KR" sz="1000"/>
              <a:t>== 5)</a:t>
            </a:r>
          </a:p>
          <a:p>
            <a:r>
              <a:rPr lang="en-US" altLang="ko-KR" sz="1000"/>
              <a:t>{</a:t>
            </a:r>
          </a:p>
          <a:p>
            <a:r>
              <a:rPr lang="en-US" altLang="ko-KR" sz="1000" smtClean="0"/>
              <a:t>     This.Text </a:t>
            </a:r>
            <a:r>
              <a:rPr lang="en-US" altLang="ko-KR" sz="1000"/>
              <a:t>+= " </a:t>
            </a:r>
            <a:r>
              <a:rPr lang="ko-KR" altLang="en-US" sz="1000"/>
              <a:t>외</a:t>
            </a:r>
            <a:r>
              <a:rPr lang="en-US" altLang="ko-KR" sz="1000"/>
              <a:t>" + DataSource.SkipRowCount+ " </a:t>
            </a:r>
            <a:r>
              <a:rPr lang="ko-KR" altLang="en-US" sz="1000"/>
              <a:t>건</a:t>
            </a:r>
            <a:r>
              <a:rPr lang="en-US" altLang="ko-KR" sz="1000"/>
              <a:t>";</a:t>
            </a:r>
          </a:p>
          <a:p>
            <a:r>
              <a:rPr lang="en-US" altLang="ko-KR" sz="1000" smtClean="0"/>
              <a:t>     This.FontBold = true;</a:t>
            </a:r>
          </a:p>
          <a:p>
            <a:r>
              <a:rPr lang="en-US" altLang="ko-KR" sz="1000"/>
              <a:t> </a:t>
            </a:r>
            <a:r>
              <a:rPr lang="en-US" altLang="ko-KR" sz="1000" smtClean="0"/>
              <a:t>    This.FontItalic </a:t>
            </a:r>
            <a:r>
              <a:rPr lang="en-US" altLang="ko-KR" sz="1000"/>
              <a:t>= true;</a:t>
            </a:r>
          </a:p>
          <a:p>
            <a:r>
              <a:rPr lang="en-US" altLang="ko-KR" sz="1000" smtClean="0"/>
              <a:t>    </a:t>
            </a:r>
          </a:p>
          <a:p>
            <a:r>
              <a:rPr lang="en-US" altLang="ko-KR" sz="1000"/>
              <a:t> </a:t>
            </a:r>
            <a:r>
              <a:rPr lang="en-US" altLang="ko-KR" sz="1000" smtClean="0"/>
              <a:t>    This.BackGroundColor </a:t>
            </a:r>
            <a:r>
              <a:rPr lang="en-US" altLang="ko-KR" sz="1000"/>
              <a:t>= Color.Aquamarine;</a:t>
            </a:r>
          </a:p>
          <a:p>
            <a:r>
              <a:rPr lang="en-US" altLang="ko-KR" sz="1000" smtClean="0"/>
              <a:t>     This.BackGroundColorHtml </a:t>
            </a:r>
            <a:r>
              <a:rPr lang="en-US" altLang="ko-KR" sz="1000"/>
              <a:t>= "255,0,0";</a:t>
            </a:r>
          </a:p>
          <a:p>
            <a:r>
              <a:rPr lang="en-US" altLang="ko-KR" sz="1000" smtClean="0"/>
              <a:t>}</a:t>
            </a:r>
          </a:p>
          <a:p>
            <a:r>
              <a:rPr lang="en-US" altLang="ko-KR" sz="1000"/>
              <a:t>------------------------------------------------------------------------</a:t>
            </a:r>
          </a:p>
          <a:p>
            <a:r>
              <a:rPr lang="en-US" altLang="ko-KR" sz="1000" smtClean="0"/>
              <a:t>//</a:t>
            </a:r>
            <a:r>
              <a:rPr lang="ko-KR" altLang="en-US" sz="1000" smtClean="0"/>
              <a:t>마직막행 일경우 라인두께 처리</a:t>
            </a:r>
            <a:endParaRPr lang="en-US" altLang="ko-KR" sz="1000"/>
          </a:p>
          <a:p>
            <a:r>
              <a:rPr lang="en-US" altLang="ko-KR" sz="1000"/>
              <a:t>if</a:t>
            </a:r>
            <a:r>
              <a:rPr lang="en-US" altLang="ko-KR" sz="1000" smtClean="0"/>
              <a:t>( DataSource.State </a:t>
            </a:r>
            <a:r>
              <a:rPr lang="en-US" altLang="ko-KR" sz="1000"/>
              <a:t>== </a:t>
            </a:r>
            <a:r>
              <a:rPr lang="en-US" altLang="ko-KR" sz="1000" smtClean="0"/>
              <a:t>States.LastRowPrinting )</a:t>
            </a:r>
            <a:endParaRPr lang="en-US" altLang="ko-KR" sz="1000"/>
          </a:p>
          <a:p>
            <a:r>
              <a:rPr lang="en-US" altLang="ko-KR" sz="1000"/>
              <a:t>{</a:t>
            </a:r>
          </a:p>
          <a:p>
            <a:r>
              <a:rPr lang="en-US" altLang="ko-KR" sz="1000"/>
              <a:t> </a:t>
            </a:r>
            <a:r>
              <a:rPr lang="en-US" altLang="ko-KR" sz="1000" smtClean="0"/>
              <a:t>    This.BorderThickness.Bottom </a:t>
            </a:r>
            <a:r>
              <a:rPr lang="en-US" altLang="ko-KR" sz="1000"/>
              <a:t>= 1;</a:t>
            </a:r>
          </a:p>
          <a:p>
            <a:r>
              <a:rPr lang="en-US" altLang="ko-KR" sz="1000" smtClean="0"/>
              <a:t>     This.BottomBorderColor </a:t>
            </a:r>
            <a:r>
              <a:rPr lang="en-US" altLang="ko-KR" sz="1000"/>
              <a:t>= Color.Red;</a:t>
            </a:r>
          </a:p>
          <a:p>
            <a:r>
              <a:rPr lang="en-US" altLang="ko-KR" sz="1000" smtClean="0"/>
              <a:t>}</a:t>
            </a:r>
          </a:p>
          <a:p>
            <a:r>
              <a:rPr lang="en-US" altLang="ko-KR" sz="1000"/>
              <a:t>------------------------------------------------------------------------</a:t>
            </a:r>
          </a:p>
          <a:p>
            <a:r>
              <a:rPr lang="en-US" altLang="ko-KR" sz="1000" smtClean="0"/>
              <a:t>//Buy </a:t>
            </a:r>
            <a:r>
              <a:rPr lang="ko-KR" altLang="en-US" sz="1000" smtClean="0"/>
              <a:t>필드값이 </a:t>
            </a:r>
            <a:r>
              <a:rPr lang="en-US" altLang="ko-KR" sz="1000" smtClean="0"/>
              <a:t>0</a:t>
            </a:r>
            <a:r>
              <a:rPr lang="ko-KR" altLang="en-US" sz="1000" smtClean="0"/>
              <a:t>보다 클경우</a:t>
            </a:r>
            <a:endParaRPr lang="en-US" altLang="ko-KR" sz="1000"/>
          </a:p>
          <a:p>
            <a:r>
              <a:rPr lang="en-US" altLang="ko-KR" sz="1000"/>
              <a:t>if( DataSource.GetDataRow()["Buy"] &gt; 0)</a:t>
            </a:r>
          </a:p>
          <a:p>
            <a:r>
              <a:rPr lang="en-US" altLang="ko-KR" sz="1000"/>
              <a:t>{</a:t>
            </a:r>
          </a:p>
          <a:p>
            <a:r>
              <a:rPr lang="ko-KR" altLang="en-US" sz="1000"/>
              <a:t>   </a:t>
            </a:r>
          </a:p>
          <a:p>
            <a:r>
              <a:rPr lang="en-US" altLang="ko-KR" sz="1000"/>
              <a:t>}</a:t>
            </a:r>
            <a:endParaRPr lang="en-US" altLang="ko-KR" sz="1000" smtClean="0"/>
          </a:p>
        </p:txBody>
      </p:sp>
    </p:spTree>
    <p:extLst>
      <p:ext uri="{BB962C8B-B14F-4D97-AF65-F5344CB8AC3E}">
        <p14:creationId xmlns:p14="http://schemas.microsoft.com/office/powerpoint/2010/main" val="2971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51356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12. </a:t>
            </a:r>
            <a:r>
              <a:rPr lang="ko-KR" altLang="en-US" dirty="0" smtClean="0"/>
              <a:t>데이터 연결</a:t>
            </a:r>
            <a:endParaRPr lang="en-US" altLang="ko-KR" dirty="0" smtClean="0"/>
          </a:p>
        </p:txBody>
      </p:sp>
      <p:pic>
        <p:nvPicPr>
          <p:cNvPr id="5126" name="Picture 6" descr="C:\Users\goodsense\Desktop\새 폴더 (2)\쿼리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72" y="3738586"/>
            <a:ext cx="1673516" cy="254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94217" y="620689"/>
            <a:ext cx="4320480" cy="6048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ko-KR" sz="1400" b="1" u="sng" dirty="0" smtClean="0"/>
          </a:p>
          <a:p>
            <a:r>
              <a:rPr lang="en-US" altLang="ko-KR" sz="1400" b="1" u="sng" dirty="0" smtClean="0"/>
              <a:t>1. </a:t>
            </a:r>
            <a:r>
              <a:rPr lang="ko-KR" altLang="en-US" sz="1400" b="1" u="sng" dirty="0" smtClean="0"/>
              <a:t>쿼리디자이너</a:t>
            </a:r>
            <a:endParaRPr lang="en-US" altLang="ko-KR" sz="1400" b="1" u="sng" dirty="0"/>
          </a:p>
          <a:p>
            <a:pPr lvl="0"/>
            <a:r>
              <a:rPr lang="en-US" altLang="ko-KR" sz="1300" b="1" dirty="0" smtClean="0">
                <a:solidFill>
                  <a:srgbClr val="00B0F0"/>
                </a:solidFill>
              </a:rPr>
              <a:t>    1</a:t>
            </a:r>
            <a:r>
              <a:rPr lang="en-US" altLang="ko-KR" sz="1300" b="1" dirty="0">
                <a:solidFill>
                  <a:srgbClr val="00B0F0"/>
                </a:solidFill>
              </a:rPr>
              <a:t>) </a:t>
            </a:r>
            <a:r>
              <a:rPr lang="ko-KR" altLang="en-US" sz="1300" b="1" dirty="0" smtClean="0">
                <a:solidFill>
                  <a:srgbClr val="00B0F0"/>
                </a:solidFill>
              </a:rPr>
              <a:t>목적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       </a:t>
            </a:r>
            <a:r>
              <a:rPr lang="en-US" altLang="ko-KR" sz="1100" dirty="0" smtClean="0">
                <a:solidFill>
                  <a:prstClr val="black"/>
                </a:solidFill>
              </a:rPr>
              <a:t>-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DataBase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Excle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  <a:r>
              <a:rPr lang="ko-KR" altLang="en-US" sz="1100" dirty="0" smtClean="0">
                <a:solidFill>
                  <a:prstClr val="black"/>
                </a:solidFill>
              </a:rPr>
              <a:t>등을 연결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</a:rPr>
              <a:t>쿼리를 작성하여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디자인시</a:t>
            </a:r>
            <a:r>
              <a:rPr lang="ko-KR" altLang="en-US" sz="1100" dirty="0" smtClean="0">
                <a:solidFill>
                  <a:prstClr val="black"/>
                </a:solidFill>
              </a:rPr>
              <a:t>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필드명</a:t>
            </a:r>
            <a:r>
              <a:rPr lang="ko-KR" altLang="en-US" sz="1100" dirty="0" smtClean="0">
                <a:solidFill>
                  <a:prstClr val="black"/>
                </a:solidFill>
              </a:rPr>
              <a:t> 설정을 용이하게 하고  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쿼리한</a:t>
            </a:r>
            <a:r>
              <a:rPr lang="ko-KR" altLang="en-US" sz="1100" dirty="0" smtClean="0">
                <a:solidFill>
                  <a:prstClr val="black"/>
                </a:solidFill>
              </a:rPr>
              <a:t> 데이터를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뷰어를</a:t>
            </a:r>
            <a:r>
              <a:rPr lang="ko-KR" altLang="en-US" sz="1100" dirty="0" smtClean="0">
                <a:solidFill>
                  <a:prstClr val="black"/>
                </a:solidFill>
              </a:rPr>
              <a:t> 통해 바로 테스트가 가능하다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</a:t>
            </a:r>
            <a:endParaRPr lang="en-US" altLang="ko-KR" sz="1300" dirty="0" smtClean="0">
              <a:solidFill>
                <a:srgbClr val="00B0F0"/>
              </a:solidFill>
            </a:endParaRPr>
          </a:p>
          <a:p>
            <a:pPr lvl="0"/>
            <a:r>
              <a:rPr lang="en-US" altLang="ko-KR" sz="1300" b="1" dirty="0" smtClean="0">
                <a:solidFill>
                  <a:srgbClr val="00B0F0"/>
                </a:solidFill>
              </a:rPr>
              <a:t>    2) </a:t>
            </a:r>
            <a:r>
              <a:rPr lang="ko-KR" altLang="en-US" sz="1300" b="1" dirty="0" smtClean="0">
                <a:solidFill>
                  <a:srgbClr val="00B0F0"/>
                </a:solidFill>
              </a:rPr>
              <a:t>기능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</a:t>
            </a:r>
            <a:r>
              <a:rPr lang="ko-KR" altLang="en-US" sz="1100" dirty="0" smtClean="0">
                <a:solidFill>
                  <a:prstClr val="black"/>
                </a:solidFill>
              </a:rPr>
              <a:t>가</a:t>
            </a:r>
            <a:r>
              <a:rPr lang="en-US" altLang="ko-KR" sz="1100" dirty="0" smtClean="0">
                <a:solidFill>
                  <a:prstClr val="black"/>
                </a:solidFill>
              </a:rPr>
              <a:t>)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DataBase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  <a:r>
              <a:rPr lang="ko-KR" altLang="en-US" sz="1100" dirty="0" smtClean="0">
                <a:solidFill>
                  <a:prstClr val="black"/>
                </a:solidFill>
              </a:rPr>
              <a:t>및 엑셀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  <a:r>
              <a:rPr lang="ko-KR" altLang="en-US" sz="1100" dirty="0" smtClean="0">
                <a:solidFill>
                  <a:prstClr val="black"/>
                </a:solidFill>
              </a:rPr>
              <a:t>접속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- IP, Db</a:t>
            </a:r>
            <a:r>
              <a:rPr lang="ko-KR" altLang="en-US" sz="1100" dirty="0" smtClean="0">
                <a:solidFill>
                  <a:prstClr val="black"/>
                </a:solidFill>
              </a:rPr>
              <a:t>명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</a:rPr>
              <a:t>파일경로 등을 입력하여 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</a:t>
            </a:r>
            <a:r>
              <a:rPr lang="ko-KR" altLang="en-US" sz="1100" dirty="0" smtClean="0">
                <a:solidFill>
                  <a:prstClr val="black"/>
                </a:solidFill>
              </a:rPr>
              <a:t>테이블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</a:rPr>
              <a:t>필드 및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프로시져</a:t>
            </a:r>
            <a:r>
              <a:rPr lang="ko-KR" altLang="en-US" sz="1100" dirty="0" smtClean="0">
                <a:solidFill>
                  <a:prstClr val="black"/>
                </a:solidFill>
              </a:rPr>
              <a:t> 정보를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얻을수</a:t>
            </a:r>
            <a:r>
              <a:rPr lang="ko-KR" altLang="en-US" sz="1100" dirty="0" smtClean="0">
                <a:solidFill>
                  <a:prstClr val="black"/>
                </a:solidFill>
              </a:rPr>
              <a:t> 있음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pPr lvl="0"/>
            <a:endParaRPr lang="en-US" altLang="ko-KR" sz="1100" dirty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        </a:t>
            </a:r>
            <a:r>
              <a:rPr lang="ko-KR" altLang="en-US" sz="1100" dirty="0" smtClean="0">
                <a:solidFill>
                  <a:prstClr val="black"/>
                </a:solidFill>
              </a:rPr>
              <a:t>나</a:t>
            </a:r>
            <a:r>
              <a:rPr lang="en-US" altLang="ko-KR" sz="1100" dirty="0" smtClean="0">
                <a:solidFill>
                  <a:prstClr val="black"/>
                </a:solidFill>
              </a:rPr>
              <a:t>) </a:t>
            </a:r>
            <a:r>
              <a:rPr lang="ko-KR" altLang="en-US" sz="1100" dirty="0" smtClean="0">
                <a:solidFill>
                  <a:prstClr val="black"/>
                </a:solidFill>
              </a:rPr>
              <a:t>저장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- </a:t>
            </a:r>
            <a:r>
              <a:rPr lang="ko-KR" altLang="en-US" sz="1100" dirty="0" smtClean="0">
                <a:solidFill>
                  <a:prstClr val="black"/>
                </a:solidFill>
              </a:rPr>
              <a:t>한번 입력한 접속정보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레지스트리</a:t>
            </a:r>
            <a:r>
              <a:rPr lang="ko-KR" altLang="en-US" sz="1100" dirty="0" smtClean="0">
                <a:solidFill>
                  <a:prstClr val="black"/>
                </a:solidFill>
              </a:rPr>
              <a:t> 저장 기능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</a:t>
            </a:r>
            <a:r>
              <a:rPr lang="ko-KR" altLang="en-US" sz="1100" dirty="0" smtClean="0">
                <a:solidFill>
                  <a:prstClr val="black"/>
                </a:solidFill>
              </a:rPr>
              <a:t>다</a:t>
            </a:r>
            <a:r>
              <a:rPr lang="en-US" altLang="ko-KR" sz="1100" dirty="0" smtClean="0">
                <a:solidFill>
                  <a:prstClr val="black"/>
                </a:solidFill>
              </a:rPr>
              <a:t>) </a:t>
            </a:r>
            <a:r>
              <a:rPr lang="ko-KR" altLang="en-US" sz="1100" dirty="0" smtClean="0">
                <a:solidFill>
                  <a:prstClr val="black"/>
                </a:solidFill>
              </a:rPr>
              <a:t>자동쿼리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- </a:t>
            </a:r>
            <a:r>
              <a:rPr lang="ko-KR" altLang="en-US" sz="1100" dirty="0" smtClean="0">
                <a:solidFill>
                  <a:prstClr val="black"/>
                </a:solidFill>
              </a:rPr>
              <a:t>테이블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우클릭시</a:t>
            </a:r>
            <a:r>
              <a:rPr lang="ko-KR" altLang="en-US" sz="1100" dirty="0" smtClean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“select * from…” </a:t>
            </a:r>
            <a:r>
              <a:rPr lang="ko-KR" altLang="en-US" sz="1100" dirty="0" smtClean="0">
                <a:solidFill>
                  <a:prstClr val="black"/>
                </a:solidFill>
              </a:rPr>
              <a:t>자동 생성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</a:t>
            </a:r>
            <a:r>
              <a:rPr lang="ko-KR" altLang="en-US" sz="1100" dirty="0" smtClean="0">
                <a:solidFill>
                  <a:prstClr val="black"/>
                </a:solidFill>
              </a:rPr>
              <a:t>라</a:t>
            </a:r>
            <a:r>
              <a:rPr lang="en-US" altLang="ko-KR" sz="1100" dirty="0" smtClean="0">
                <a:solidFill>
                  <a:prstClr val="black"/>
                </a:solidFill>
              </a:rPr>
              <a:t>)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데이터셋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- </a:t>
            </a:r>
            <a:r>
              <a:rPr lang="ko-KR" altLang="en-US" sz="1100" dirty="0" smtClean="0">
                <a:solidFill>
                  <a:prstClr val="black"/>
                </a:solidFill>
              </a:rPr>
              <a:t>데이터 테이블을 여러 개 등록하여 다중 쿼리 저장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</a:t>
            </a:r>
            <a:r>
              <a:rPr lang="ko-KR" altLang="en-US" sz="1100" dirty="0" smtClean="0">
                <a:solidFill>
                  <a:prstClr val="black"/>
                </a:solidFill>
              </a:rPr>
              <a:t>마</a:t>
            </a:r>
            <a:r>
              <a:rPr lang="en-US" altLang="ko-KR" sz="1100" dirty="0" smtClean="0">
                <a:solidFill>
                  <a:prstClr val="black"/>
                </a:solidFill>
              </a:rPr>
              <a:t>) </a:t>
            </a:r>
            <a:r>
              <a:rPr lang="ko-KR" altLang="en-US" sz="1100" dirty="0" smtClean="0">
                <a:solidFill>
                  <a:prstClr val="black"/>
                </a:solidFill>
              </a:rPr>
              <a:t>기타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- Select </a:t>
            </a:r>
            <a:r>
              <a:rPr lang="ko-KR" altLang="en-US" sz="1100" dirty="0" smtClean="0">
                <a:solidFill>
                  <a:prstClr val="black"/>
                </a:solidFill>
              </a:rPr>
              <a:t>쿼리만 사용가능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  <a:br>
              <a:rPr lang="en-US" altLang="ko-KR" sz="1100" dirty="0" smtClean="0">
                <a:solidFill>
                  <a:prstClr val="black"/>
                </a:solidFill>
              </a:rPr>
            </a:b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endParaRPr lang="en-US" altLang="ko-KR" sz="1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005053" y="3215366"/>
            <a:ext cx="1717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[</a:t>
            </a:r>
            <a:r>
              <a:rPr lang="ko-KR" altLang="en-US" sz="1100" smtClean="0"/>
              <a:t>그림</a:t>
            </a:r>
            <a:r>
              <a:rPr lang="en-US" altLang="ko-KR" sz="1100" smtClean="0"/>
              <a:t>1] </a:t>
            </a:r>
            <a:r>
              <a:rPr lang="ko-KR" altLang="en-US" sz="1100" smtClean="0"/>
              <a:t>쿼리디자이너 창</a:t>
            </a:r>
            <a:endParaRPr lang="ko-KR" alt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5200194" y="6313406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[</a:t>
            </a:r>
            <a:r>
              <a:rPr lang="ko-KR" altLang="en-US" sz="1100" smtClean="0"/>
              <a:t>그림</a:t>
            </a:r>
            <a:r>
              <a:rPr lang="en-US" altLang="ko-KR" sz="1100" smtClean="0"/>
              <a:t>2] </a:t>
            </a:r>
            <a:r>
              <a:rPr lang="ko-KR" altLang="en-US" sz="1100" smtClean="0"/>
              <a:t>데이터 속성창</a:t>
            </a:r>
            <a:endParaRPr lang="ko-KR" altLang="en-US" sz="1100"/>
          </a:p>
        </p:txBody>
      </p:sp>
      <p:pic>
        <p:nvPicPr>
          <p:cNvPr id="2050" name="Picture 2" descr="C:\Users\goodsense\Desktop\캡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11" y="251356"/>
            <a:ext cx="3817023" cy="288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9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51356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13. </a:t>
            </a:r>
            <a:r>
              <a:rPr lang="ko-KR" altLang="en-US" dirty="0" smtClean="0"/>
              <a:t>소스코드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4217" y="836712"/>
            <a:ext cx="8038224" cy="58326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600" b="1" dirty="0" err="1" smtClean="0"/>
              <a:t>ReportHelper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/>
              <a:t>rptHelper</a:t>
            </a:r>
            <a:r>
              <a:rPr lang="en-US" altLang="ko-KR" sz="1600" b="1" dirty="0"/>
              <a:t> = new </a:t>
            </a:r>
            <a:r>
              <a:rPr lang="en-US" altLang="ko-KR" sz="1600" b="1" dirty="0" err="1"/>
              <a:t>ReportHelper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(“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리포트관리등록의코드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", ＂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코드명</a:t>
            </a:r>
            <a:r>
              <a:rPr lang="en-US" altLang="ko-KR" sz="1600" b="1" dirty="0" smtClean="0"/>
              <a:t>");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lvl="0"/>
            <a:endParaRPr lang="en-US" altLang="ko-KR" sz="1600" b="1" dirty="0"/>
          </a:p>
          <a:p>
            <a:pPr lvl="0"/>
            <a:r>
              <a:rPr lang="en-US" altLang="ko-KR" sz="1600" b="1" dirty="0" err="1"/>
              <a:t>rptHelper.SetData</a:t>
            </a:r>
            <a:r>
              <a:rPr lang="en-US" altLang="ko-KR" sz="1600" b="1" dirty="0" smtClean="0"/>
              <a:t>(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“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파라미터명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1",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파라미터값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1</a:t>
            </a:r>
            <a:r>
              <a:rPr lang="en-US" altLang="ko-KR" sz="1600" b="1" dirty="0" smtClean="0"/>
              <a:t>);</a:t>
            </a:r>
          </a:p>
          <a:p>
            <a:pPr lvl="0"/>
            <a:r>
              <a:rPr lang="en-US" altLang="ko-KR" sz="1600" b="1" dirty="0" err="1" smtClean="0"/>
              <a:t>rptHelper.SetData</a:t>
            </a:r>
            <a:r>
              <a:rPr lang="en-US" altLang="ko-KR" sz="1600" b="1" dirty="0"/>
              <a:t>(</a:t>
            </a:r>
            <a:r>
              <a:rPr lang="en-US" altLang="ko-KR" sz="1600" b="1" dirty="0">
                <a:solidFill>
                  <a:srgbClr val="C00000"/>
                </a:solidFill>
              </a:rPr>
              <a:t>“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파라미터명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2",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파라미터값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2</a:t>
            </a:r>
            <a:r>
              <a:rPr lang="en-US" altLang="ko-KR" sz="1600" b="1" dirty="0" smtClean="0"/>
              <a:t>);</a:t>
            </a:r>
          </a:p>
          <a:p>
            <a:pPr lvl="0"/>
            <a:endParaRPr lang="en-US" altLang="ko-KR" sz="1600" b="1" dirty="0" smtClean="0"/>
          </a:p>
          <a:p>
            <a:r>
              <a:rPr lang="en-US" altLang="ko-KR" sz="1600" b="1" dirty="0" err="1"/>
              <a:t>rptHelper.SetDataTable</a:t>
            </a:r>
            <a:r>
              <a:rPr lang="en-US" altLang="ko-KR" sz="1600" b="1" dirty="0"/>
              <a:t>(</a:t>
            </a:r>
            <a:r>
              <a:rPr lang="en-US" altLang="ko-KR" sz="1600" b="1" dirty="0" err="1">
                <a:solidFill>
                  <a:srgbClr val="C00000"/>
                </a:solidFill>
              </a:rPr>
              <a:t>DataTable</a:t>
            </a:r>
            <a:r>
              <a:rPr lang="ko-KR" altLang="en-US" sz="1600" b="1" dirty="0">
                <a:solidFill>
                  <a:srgbClr val="C00000"/>
                </a:solidFill>
              </a:rPr>
              <a:t>명</a:t>
            </a:r>
            <a:r>
              <a:rPr lang="en-US" altLang="ko-KR" sz="1600" b="1" dirty="0">
                <a:solidFill>
                  <a:srgbClr val="C00000"/>
                </a:solidFill>
              </a:rPr>
              <a:t>, 1</a:t>
            </a:r>
            <a:r>
              <a:rPr lang="en-US" altLang="ko-KR" sz="1600" b="1" dirty="0"/>
              <a:t>);  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lvl="0"/>
            <a:r>
              <a:rPr lang="en-US" altLang="ko-KR" sz="1600" b="1" dirty="0" err="1"/>
              <a:t>rptHelper.SetDataTable</a:t>
            </a:r>
            <a:r>
              <a:rPr lang="en-US" altLang="ko-KR" sz="1600" b="1" dirty="0"/>
              <a:t>(</a:t>
            </a:r>
            <a:r>
              <a:rPr lang="en-US" altLang="ko-KR" sz="1600" b="1" dirty="0" err="1">
                <a:solidFill>
                  <a:srgbClr val="C00000"/>
                </a:solidFill>
              </a:rPr>
              <a:t>DataTable</a:t>
            </a:r>
            <a:r>
              <a:rPr lang="ko-KR" altLang="en-US" sz="1600" b="1" dirty="0">
                <a:solidFill>
                  <a:srgbClr val="C00000"/>
                </a:solidFill>
              </a:rPr>
              <a:t>명</a:t>
            </a:r>
            <a:r>
              <a:rPr lang="en-US" altLang="ko-KR" sz="1600" b="1" dirty="0">
                <a:solidFill>
                  <a:srgbClr val="C00000"/>
                </a:solidFill>
              </a:rPr>
              <a:t>, 2</a:t>
            </a:r>
            <a:r>
              <a:rPr lang="en-US" altLang="ko-KR" sz="1600" b="1" dirty="0"/>
              <a:t>);</a:t>
            </a:r>
          </a:p>
          <a:p>
            <a:pPr lvl="0"/>
            <a:endParaRPr lang="en-US" altLang="ko-KR" sz="1600" b="1" dirty="0" smtClean="0"/>
          </a:p>
          <a:p>
            <a:pPr lvl="0"/>
            <a:endParaRPr lang="en-US" altLang="ko-KR" sz="1600" b="1" dirty="0"/>
          </a:p>
          <a:p>
            <a:r>
              <a:rPr lang="en-US" altLang="ko-KR" sz="1600" b="1" dirty="0" err="1" smtClean="0"/>
              <a:t>rptHelper.Print</a:t>
            </a:r>
            <a:r>
              <a:rPr lang="en-US" altLang="ko-KR" sz="1600" b="1" dirty="0"/>
              <a:t>();</a:t>
            </a:r>
          </a:p>
          <a:p>
            <a:pPr lvl="0"/>
            <a:endParaRPr lang="en-US" altLang="ko-KR" sz="1400" b="1" dirty="0"/>
          </a:p>
          <a:p>
            <a:pPr lvl="0"/>
            <a:endParaRPr lang="en-US" altLang="ko-KR" sz="1400" b="1" dirty="0" smtClean="0"/>
          </a:p>
          <a:p>
            <a:pPr lvl="0"/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04168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116632"/>
            <a:ext cx="504056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&lt;인보이스 커버페이지&gt;</a:t>
            </a:r>
          </a:p>
          <a:p>
            <a:r>
              <a:rPr lang="ko-KR" altLang="en-US" sz="1100" dirty="0"/>
              <a:t>1.목적: </a:t>
            </a:r>
            <a:r>
              <a:rPr lang="ko-KR" altLang="en-US" sz="1100" dirty="0" err="1"/>
              <a:t>파일별</a:t>
            </a:r>
            <a:r>
              <a:rPr lang="ko-KR" altLang="en-US" sz="1100" dirty="0"/>
              <a:t> 금액을 </a:t>
            </a:r>
            <a:r>
              <a:rPr lang="ko-KR" altLang="en-US" sz="1100" dirty="0" err="1"/>
              <a:t>요약정리해야</a:t>
            </a:r>
            <a:r>
              <a:rPr lang="ko-KR" altLang="en-US" sz="1100" dirty="0"/>
              <a:t> 함</a:t>
            </a:r>
          </a:p>
          <a:p>
            <a:r>
              <a:rPr lang="ko-KR" altLang="en-US" sz="1100" dirty="0"/>
              <a:t>2.방법 : </a:t>
            </a:r>
          </a:p>
          <a:p>
            <a:r>
              <a:rPr lang="ko-KR" altLang="en-US" sz="1100" dirty="0"/>
              <a:t>  -. </a:t>
            </a:r>
            <a:r>
              <a:rPr lang="ko-KR" altLang="en-US" sz="1100" dirty="0" err="1"/>
              <a:t>그룹풋터밴드</a:t>
            </a:r>
            <a:r>
              <a:rPr lang="ko-KR" altLang="en-US" sz="1100" dirty="0"/>
              <a:t> 활용해서 데이터 </a:t>
            </a:r>
            <a:r>
              <a:rPr lang="ko-KR" altLang="en-US" sz="1100" dirty="0" err="1"/>
              <a:t>소계한</a:t>
            </a:r>
            <a:r>
              <a:rPr lang="ko-KR" altLang="en-US" sz="1100" dirty="0"/>
              <a:t> 후, 데이터 밴드 숨김 처리</a:t>
            </a:r>
          </a:p>
          <a:p>
            <a:r>
              <a:rPr lang="ko-KR" altLang="en-US" sz="1100" dirty="0"/>
              <a:t>  -. 데이터 밴드 크기 </a:t>
            </a:r>
            <a:r>
              <a:rPr lang="ko-KR" altLang="en-US" sz="1100" dirty="0" smtClean="0"/>
              <a:t>최소화 </a:t>
            </a:r>
            <a:r>
              <a:rPr lang="en-US" altLang="ko-KR" sz="1100" dirty="0" smtClean="0"/>
              <a:t>(0.2 ??)</a:t>
            </a:r>
            <a:r>
              <a:rPr lang="ko-KR" altLang="en-US" sz="1100" smtClean="0"/>
              <a:t> </a:t>
            </a:r>
            <a:r>
              <a:rPr lang="ko-KR" altLang="en-US" sz="1100" dirty="0"/>
              <a:t>및 그 안에 있는 동적 테이블 숨김 처리</a:t>
            </a:r>
          </a:p>
          <a:p>
            <a:r>
              <a:rPr lang="ko-KR" altLang="en-US" sz="1100" dirty="0"/>
              <a:t>  -. </a:t>
            </a:r>
            <a:r>
              <a:rPr lang="ko-KR" altLang="en-US" sz="1100" dirty="0" err="1"/>
              <a:t>딘텍</a:t>
            </a:r>
            <a:r>
              <a:rPr lang="ko-KR" altLang="en-US" sz="1100" dirty="0"/>
              <a:t>/선사 파일번호 --&gt; 데이터 형태를 '</a:t>
            </a:r>
            <a:r>
              <a:rPr lang="ko-KR" altLang="en-US" sz="1100" dirty="0" err="1"/>
              <a:t>데이타</a:t>
            </a:r>
            <a:r>
              <a:rPr lang="ko-KR" altLang="en-US" sz="1100" dirty="0"/>
              <a:t>'</a:t>
            </a:r>
            <a:r>
              <a:rPr lang="ko-KR" altLang="en-US" sz="1100" dirty="0" err="1"/>
              <a:t>로</a:t>
            </a:r>
            <a:r>
              <a:rPr lang="ko-KR" altLang="en-US" sz="1100" dirty="0"/>
              <a:t> 지정하여 </a:t>
            </a:r>
            <a:r>
              <a:rPr lang="ko-KR" altLang="en-US" sz="1100" dirty="0" err="1"/>
              <a:t>필드값</a:t>
            </a:r>
            <a:r>
              <a:rPr lang="ko-KR" altLang="en-US" sz="1100" dirty="0"/>
              <a:t> 입력</a:t>
            </a:r>
          </a:p>
          <a:p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&lt;커버페이지 후 개별 </a:t>
            </a:r>
            <a:r>
              <a:rPr lang="ko-KR" altLang="en-US" sz="1100" dirty="0" err="1"/>
              <a:t>인보이스별로</a:t>
            </a:r>
            <a:r>
              <a:rPr lang="ko-KR" altLang="en-US" sz="1100" dirty="0"/>
              <a:t> 전환&gt;</a:t>
            </a:r>
          </a:p>
          <a:p>
            <a:r>
              <a:rPr lang="ko-KR" altLang="en-US" sz="1100" dirty="0"/>
              <a:t>-. 커버페이지(Report1) 외 추가로 Report2 생성</a:t>
            </a:r>
          </a:p>
          <a:p>
            <a:r>
              <a:rPr lang="ko-KR" altLang="en-US" sz="1100" dirty="0"/>
              <a:t>-. 커버페이지 내용 모두 출력 후 자동으로 Report2로 넘어감</a:t>
            </a:r>
          </a:p>
          <a:p>
            <a:endParaRPr lang="ko-KR" altLang="en-US" sz="1100" dirty="0"/>
          </a:p>
          <a:p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&lt;</a:t>
            </a:r>
            <a:r>
              <a:rPr lang="ko-KR" altLang="en-US" sz="1100" dirty="0" err="1"/>
              <a:t>파일별</a:t>
            </a:r>
            <a:r>
              <a:rPr lang="ko-KR" altLang="en-US" sz="1100" dirty="0"/>
              <a:t> 인보이스(Report2)&gt;</a:t>
            </a:r>
          </a:p>
          <a:p>
            <a:r>
              <a:rPr lang="ko-KR" altLang="en-US" sz="1100" dirty="0"/>
              <a:t>-. 그룹헤더 밴드에서 각 File No. 불러오기 (데이터형식: </a:t>
            </a:r>
            <a:r>
              <a:rPr lang="ko-KR" altLang="en-US" sz="1100" dirty="0" err="1"/>
              <a:t>데이타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/>
              <a:t>-. </a:t>
            </a:r>
            <a:r>
              <a:rPr lang="ko-KR" altLang="en-US" sz="1100" dirty="0" err="1"/>
              <a:t>그룹풋터</a:t>
            </a:r>
            <a:r>
              <a:rPr lang="ko-KR" altLang="en-US" sz="1100" dirty="0"/>
              <a:t> 밴드 속성 - 동적 - 페이지 넘기기 - "예" 지정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 --&gt; 그룹(파일)별 소계 후, 다음 페이지로 넘어감</a:t>
            </a:r>
            <a:r>
              <a:rPr lang="ko-KR" altLang="en-US" sz="1100" dirty="0" smtClean="0"/>
              <a:t>.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4553171" y="3068960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■데이터 테이블 </a:t>
            </a:r>
            <a:r>
              <a:rPr lang="ko-KR" altLang="en-US" sz="1000" dirty="0" err="1"/>
              <a:t>숨김처리</a:t>
            </a:r>
            <a:endParaRPr lang="ko-KR" altLang="en-US" sz="1000" dirty="0"/>
          </a:p>
          <a:p>
            <a:r>
              <a:rPr lang="ko-KR" altLang="en-US" sz="1000" dirty="0"/>
              <a:t>-. </a:t>
            </a:r>
            <a:r>
              <a:rPr lang="ko-KR" altLang="en-US" sz="1000" dirty="0" err="1"/>
              <a:t>동적테이블</a:t>
            </a:r>
            <a:r>
              <a:rPr lang="ko-KR" altLang="en-US" sz="1000" dirty="0"/>
              <a:t> 전체 클릭 (</a:t>
            </a:r>
            <a:r>
              <a:rPr lang="ko-KR" altLang="en-US" sz="1000" dirty="0" err="1"/>
              <a:t>셀클릭</a:t>
            </a:r>
            <a:r>
              <a:rPr lang="ko-KR" altLang="en-US" sz="1000" dirty="0"/>
              <a:t> 후 ESC 키) 후 높이 값 0으로 지정</a:t>
            </a:r>
          </a:p>
          <a:p>
            <a:r>
              <a:rPr lang="ko-KR" altLang="en-US" sz="1000" dirty="0"/>
              <a:t>-. </a:t>
            </a:r>
            <a:r>
              <a:rPr lang="ko-KR" altLang="en-US" sz="1000" dirty="0" err="1"/>
              <a:t>동적테이블</a:t>
            </a:r>
            <a:r>
              <a:rPr lang="ko-KR" altLang="en-US" sz="1000" dirty="0"/>
              <a:t> 속성에서 'Visible - 아니오' 지정</a:t>
            </a:r>
          </a:p>
          <a:p>
            <a:r>
              <a:rPr lang="ko-KR" altLang="en-US" sz="1000" dirty="0"/>
              <a:t>-. 데이터 밴드 선택 후 높이 값 0으로 지정</a:t>
            </a:r>
          </a:p>
          <a:p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■복수 데이터 밴드 삽입</a:t>
            </a:r>
          </a:p>
          <a:p>
            <a:r>
              <a:rPr lang="ko-KR" altLang="en-US" sz="1000" dirty="0"/>
              <a:t>-. 복수 데이터밴드 활용 가능</a:t>
            </a:r>
          </a:p>
          <a:p>
            <a:r>
              <a:rPr lang="ko-KR" altLang="en-US" sz="1000" dirty="0"/>
              <a:t>-. 단, </a:t>
            </a:r>
            <a:r>
              <a:rPr lang="ko-KR" altLang="en-US" sz="1000" dirty="0" err="1"/>
              <a:t>이경우</a:t>
            </a:r>
            <a:r>
              <a:rPr lang="ko-KR" altLang="en-US" sz="1000" dirty="0"/>
              <a:t> 마스터 밴드 지정을 해주어야 함 (마스터밴드 이름, 디테일 where절 지정)</a:t>
            </a:r>
          </a:p>
          <a:p>
            <a:endParaRPr lang="ko-KR" altLang="en-US" sz="1000" dirty="0"/>
          </a:p>
          <a:p>
            <a:r>
              <a:rPr lang="ko-KR" altLang="en-US" sz="1000" dirty="0"/>
              <a:t>■금액 소수점 표시형식</a:t>
            </a:r>
          </a:p>
          <a:p>
            <a:r>
              <a:rPr lang="ko-KR" altLang="en-US" sz="1000" dirty="0"/>
              <a:t>###,###.00 --&gt; 소수점 이하 값 없을 시 .00으로 표기 (예: 100,000.00)</a:t>
            </a:r>
          </a:p>
          <a:p>
            <a:r>
              <a:rPr lang="ko-KR" altLang="en-US" sz="1000" dirty="0"/>
              <a:t>###,###.## --&gt; 소수점 이하 값 없으면 일의 단위에서 끝. (예: 100,000)</a:t>
            </a:r>
          </a:p>
          <a:p>
            <a:endParaRPr lang="ko-KR" altLang="en-US" sz="1000" dirty="0"/>
          </a:p>
          <a:p>
            <a:r>
              <a:rPr lang="ko-KR" altLang="en-US" sz="1000" dirty="0"/>
              <a:t>●</a:t>
            </a:r>
            <a:r>
              <a:rPr lang="ko-KR" altLang="en-US" sz="1000" dirty="0" err="1"/>
              <a:t>필드값</a:t>
            </a:r>
            <a:r>
              <a:rPr lang="ko-KR" altLang="en-US" sz="1000" dirty="0"/>
              <a:t> 조회, 로컬or서버 파일 적용 여부 지정</a:t>
            </a:r>
          </a:p>
          <a:p>
            <a:r>
              <a:rPr lang="ko-KR" altLang="en-US" sz="1000" dirty="0"/>
              <a:t>1. 메뉴 </a:t>
            </a:r>
            <a:r>
              <a:rPr lang="ko-KR" altLang="en-US" sz="1000" dirty="0" err="1"/>
              <a:t>그리드</a:t>
            </a:r>
            <a:r>
              <a:rPr lang="ko-KR" altLang="en-US" sz="1000" dirty="0"/>
              <a:t> 창에서 Ctrl+Alt+Shift</a:t>
            </a:r>
          </a:p>
          <a:p>
            <a:r>
              <a:rPr lang="ko-KR" altLang="en-US" sz="1000" dirty="0"/>
              <a:t>2. </a:t>
            </a:r>
            <a:r>
              <a:rPr lang="ko-KR" altLang="en-US" sz="1000" dirty="0" err="1"/>
              <a:t>인쇄창에서</a:t>
            </a:r>
            <a:r>
              <a:rPr lang="ko-KR" altLang="en-US" sz="1000" dirty="0"/>
              <a:t> Ctrl+Shift+V</a:t>
            </a:r>
          </a:p>
          <a:p>
            <a:r>
              <a:rPr lang="ko-KR" altLang="en-US" sz="1000" dirty="0"/>
              <a:t>3. 파일지정 : Ctrl+Shipft+ERP 좌측 하단 Message버튼</a:t>
            </a:r>
          </a:p>
          <a:p>
            <a:r>
              <a:rPr lang="ko-KR" altLang="en-US" sz="1000" dirty="0"/>
              <a:t>**김주임님.</a:t>
            </a:r>
          </a:p>
          <a:p>
            <a:r>
              <a:rPr lang="ko-KR" altLang="en-US" sz="1000" dirty="0"/>
              <a:t>-.선명, 호선번호 등은 데이터로 (</a:t>
            </a:r>
            <a:r>
              <a:rPr lang="ko-KR" altLang="en-US" sz="1000" dirty="0" err="1"/>
              <a:t>파라미터</a:t>
            </a:r>
            <a:r>
              <a:rPr lang="ko-KR" altLang="en-US" sz="1000" dirty="0"/>
              <a:t> 처리X)</a:t>
            </a:r>
          </a:p>
          <a:p>
            <a:r>
              <a:rPr lang="ko-KR" altLang="en-US" sz="1000" dirty="0"/>
              <a:t>-.계산서 </a:t>
            </a:r>
            <a:r>
              <a:rPr lang="ko-KR" altLang="en-US" sz="1000" dirty="0" err="1"/>
              <a:t>복수개</a:t>
            </a:r>
            <a:r>
              <a:rPr lang="ko-KR" altLang="en-US" sz="1000" dirty="0"/>
              <a:t> 출력될 경우는 없나?</a:t>
            </a:r>
          </a:p>
        </p:txBody>
      </p:sp>
    </p:spTree>
    <p:extLst>
      <p:ext uri="{BB962C8B-B14F-4D97-AF65-F5344CB8AC3E}">
        <p14:creationId xmlns:p14="http://schemas.microsoft.com/office/powerpoint/2010/main" val="274881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51356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#. </a:t>
            </a:r>
            <a:r>
              <a:rPr lang="ko-KR" altLang="en-US" smtClean="0"/>
              <a:t>목차</a:t>
            </a:r>
            <a:endParaRPr lang="en-US" altLang="ko-KR" smtClean="0"/>
          </a:p>
        </p:txBody>
      </p:sp>
      <p:sp>
        <p:nvSpPr>
          <p:cNvPr id="3" name="TextBox 2"/>
          <p:cNvSpPr txBox="1"/>
          <p:nvPr/>
        </p:nvSpPr>
        <p:spPr>
          <a:xfrm>
            <a:off x="1079611" y="836713"/>
            <a:ext cx="7092789" cy="5400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01.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DRDesigner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소개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02. </a:t>
            </a:r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리포트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디자이너 컴포넌트 </a:t>
            </a:r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구성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03. </a:t>
            </a:r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리포트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디자이너 화면 </a:t>
            </a:r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구성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04. </a:t>
            </a:r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밴드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05. </a:t>
            </a:r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밴드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데이터밴드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06. </a:t>
            </a:r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밴드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데이터밴드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그룹 헤더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풋터 </a:t>
            </a:r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밴드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07. </a:t>
            </a:r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컨트롤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라벨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종류 및 </a:t>
            </a:r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특성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08. </a:t>
            </a:r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컨트롤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라벨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데이터 </a:t>
            </a:r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표현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09. </a:t>
            </a:r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컨트롤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동적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고정 </a:t>
            </a:r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테이블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크로스탭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10. </a:t>
            </a:r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컨트롤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리전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11. </a:t>
            </a:r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자바스크립트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속성 및 </a:t>
            </a:r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함수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12. </a:t>
            </a:r>
            <a:r>
              <a:rPr lang="ko-KR" alt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15108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51356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r>
              <a:rPr lang="en-US" altLang="ko-KR" smtClean="0"/>
              <a:t>. </a:t>
            </a:r>
            <a:r>
              <a:rPr lang="en-US" altLang="ko-KR"/>
              <a:t>DRDesigner </a:t>
            </a:r>
            <a:r>
              <a:rPr lang="ko-KR" altLang="en-US" smtClean="0"/>
              <a:t>소개</a:t>
            </a:r>
            <a:endParaRPr lang="en-US" altLang="ko-KR" smtClean="0"/>
          </a:p>
        </p:txBody>
      </p:sp>
      <p:sp>
        <p:nvSpPr>
          <p:cNvPr id="3" name="TextBox 2"/>
          <p:cNvSpPr txBox="1"/>
          <p:nvPr/>
        </p:nvSpPr>
        <p:spPr>
          <a:xfrm>
            <a:off x="467544" y="620689"/>
            <a:ext cx="4140461" cy="5976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ko-KR" sz="1400" b="1" dirty="0" smtClean="0"/>
          </a:p>
          <a:p>
            <a:pPr lvl="0"/>
            <a:r>
              <a:rPr lang="en-US" altLang="ko-KR" sz="1400" b="1" u="sng" dirty="0" smtClean="0">
                <a:solidFill>
                  <a:prstClr val="black"/>
                </a:solidFill>
              </a:rPr>
              <a:t>1. </a:t>
            </a:r>
            <a:r>
              <a:rPr lang="ko-KR" altLang="en-US" sz="1400" b="1" u="sng" smtClean="0">
                <a:solidFill>
                  <a:prstClr val="black"/>
                </a:solidFill>
              </a:rPr>
              <a:t>운영환경</a:t>
            </a:r>
            <a:endParaRPr lang="en-US" altLang="ko-KR" sz="1400" b="1" u="sng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   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1) OS</a:t>
            </a: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       </a:t>
            </a:r>
            <a:r>
              <a:rPr lang="en-US" altLang="ko-KR" sz="1100" dirty="0" smtClean="0">
                <a:solidFill>
                  <a:prstClr val="black"/>
                </a:solidFill>
              </a:rPr>
              <a:t>- </a:t>
            </a:r>
            <a:r>
              <a:rPr lang="ko-KR" altLang="en-US" sz="1100" smtClean="0">
                <a:solidFill>
                  <a:prstClr val="black"/>
                </a:solidFill>
              </a:rPr>
              <a:t>윈도우 운영체제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- </a:t>
            </a:r>
            <a:r>
              <a:rPr lang="ko-KR" altLang="en-US" sz="1100" smtClean="0">
                <a:solidFill>
                  <a:prstClr val="black"/>
                </a:solidFill>
              </a:rPr>
              <a:t>윈도우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xp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  <a:r>
              <a:rPr lang="ko-KR" altLang="en-US" sz="1100" smtClean="0">
                <a:solidFill>
                  <a:prstClr val="black"/>
                </a:solidFill>
              </a:rPr>
              <a:t>이상의 운영체제 권장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pPr lvl="0"/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   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2) </a:t>
            </a:r>
            <a:r>
              <a:rPr lang="en-US" altLang="ko-KR" sz="1300" b="1" dirty="0" err="1" smtClean="0">
                <a:solidFill>
                  <a:srgbClr val="00B0F0"/>
                </a:solidFill>
              </a:rPr>
              <a:t>.Net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 Framework </a:t>
            </a:r>
            <a:r>
              <a:rPr lang="ko-KR" altLang="en-US" sz="1300" b="1" smtClean="0">
                <a:solidFill>
                  <a:srgbClr val="00B0F0"/>
                </a:solidFill>
              </a:rPr>
              <a:t>버젼</a:t>
            </a:r>
            <a:endParaRPr lang="en-US" altLang="ko-KR" sz="1300" b="1" dirty="0" smtClean="0">
              <a:solidFill>
                <a:srgbClr val="00B0F0"/>
              </a:solidFill>
            </a:endParaRP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       </a:t>
            </a:r>
            <a:r>
              <a:rPr lang="en-US" altLang="ko-KR" sz="1100" dirty="0" smtClean="0">
                <a:solidFill>
                  <a:prstClr val="black"/>
                </a:solidFill>
              </a:rPr>
              <a:t>-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.net</a:t>
            </a:r>
            <a:r>
              <a:rPr lang="en-US" altLang="ko-KR" sz="1100" dirty="0" smtClean="0">
                <a:solidFill>
                  <a:prstClr val="black"/>
                </a:solidFill>
              </a:rPr>
              <a:t> framework 2.0 </a:t>
            </a:r>
            <a:r>
              <a:rPr lang="ko-KR" altLang="en-US" sz="1100" smtClean="0">
                <a:solidFill>
                  <a:prstClr val="black"/>
                </a:solidFill>
              </a:rPr>
              <a:t>이상 설치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-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xp</a:t>
            </a:r>
            <a:r>
              <a:rPr lang="ko-KR" altLang="en-US" sz="1100" smtClean="0">
                <a:solidFill>
                  <a:prstClr val="black"/>
                </a:solidFill>
              </a:rPr>
              <a:t>이상 </a:t>
            </a:r>
            <a:r>
              <a:rPr lang="en-US" altLang="ko-KR" sz="1100" dirty="0" smtClean="0">
                <a:solidFill>
                  <a:prstClr val="black"/>
                </a:solidFill>
              </a:rPr>
              <a:t>OS</a:t>
            </a:r>
            <a:r>
              <a:rPr lang="ko-KR" altLang="en-US" sz="1100" smtClean="0">
                <a:solidFill>
                  <a:prstClr val="black"/>
                </a:solidFill>
              </a:rPr>
              <a:t>는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.net</a:t>
            </a:r>
            <a:r>
              <a:rPr lang="en-US" altLang="ko-KR" sz="1100" dirty="0" smtClean="0">
                <a:solidFill>
                  <a:prstClr val="black"/>
                </a:solidFill>
              </a:rPr>
              <a:t> 2.0 </a:t>
            </a:r>
            <a:r>
              <a:rPr lang="ko-KR" altLang="en-US" sz="1100" smtClean="0">
                <a:solidFill>
                  <a:prstClr val="black"/>
                </a:solidFill>
              </a:rPr>
              <a:t>기본 설치 되어 있음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- ERPU, IPLUS, ICUBE</a:t>
            </a:r>
            <a:r>
              <a:rPr lang="ko-KR" altLang="en-US" sz="1100" smtClean="0">
                <a:solidFill>
                  <a:prstClr val="black"/>
                </a:solidFill>
              </a:rPr>
              <a:t>등이 설치된 컴퓨터는 모두 가능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400" b="1" u="sng" dirty="0" smtClean="0">
                <a:solidFill>
                  <a:prstClr val="black"/>
                </a:solidFill>
              </a:rPr>
              <a:t>2. </a:t>
            </a:r>
            <a:r>
              <a:rPr lang="ko-KR" altLang="en-US" sz="1400" b="1" u="sng" smtClean="0">
                <a:solidFill>
                  <a:prstClr val="black"/>
                </a:solidFill>
              </a:rPr>
              <a:t>리포트 파일구조</a:t>
            </a:r>
            <a:r>
              <a:rPr lang="en-US" altLang="ko-KR" sz="1400" b="1" u="sng" dirty="0" smtClean="0">
                <a:solidFill>
                  <a:prstClr val="black"/>
                </a:solidFill>
              </a:rPr>
              <a:t>(DRF, DRC, DRV)</a:t>
            </a: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   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1) </a:t>
            </a:r>
            <a:r>
              <a:rPr lang="en-US" altLang="ko-KR" sz="1300" b="1" dirty="0" err="1" smtClean="0">
                <a:solidFill>
                  <a:srgbClr val="00B0F0"/>
                </a:solidFill>
              </a:rPr>
              <a:t>xxx.drf</a:t>
            </a:r>
            <a:endParaRPr lang="en-US" altLang="ko-KR" sz="1300" b="1" dirty="0" smtClean="0">
              <a:solidFill>
                <a:srgbClr val="00B0F0"/>
              </a:solidFill>
            </a:endParaRP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       </a:t>
            </a:r>
            <a:r>
              <a:rPr lang="en-US" altLang="ko-KR" sz="1100" dirty="0" smtClean="0">
                <a:solidFill>
                  <a:prstClr val="black"/>
                </a:solidFill>
              </a:rPr>
              <a:t>- DB</a:t>
            </a:r>
            <a:r>
              <a:rPr lang="ko-KR" altLang="en-US" sz="1100" smtClean="0">
                <a:solidFill>
                  <a:prstClr val="black"/>
                </a:solidFill>
              </a:rPr>
              <a:t>접속정보를 </a:t>
            </a:r>
            <a:r>
              <a:rPr lang="ko-KR" altLang="en-US" sz="1100" u="sng" smtClean="0">
                <a:solidFill>
                  <a:srgbClr val="FF0000"/>
                </a:solidFill>
              </a:rPr>
              <a:t>제외한</a:t>
            </a:r>
            <a:endParaRPr lang="en-US" altLang="ko-KR" sz="1100" u="sng" dirty="0" smtClean="0">
              <a:solidFill>
                <a:srgbClr val="FF0000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  </a:t>
            </a:r>
            <a:r>
              <a:rPr lang="ko-KR" altLang="en-US" sz="1100" smtClean="0">
                <a:solidFill>
                  <a:prstClr val="black"/>
                </a:solidFill>
              </a:rPr>
              <a:t>화면상에서 디자인한 모든 내용 저장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pPr lvl="0"/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   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2) </a:t>
            </a:r>
            <a:r>
              <a:rPr lang="en-US" altLang="ko-KR" sz="1300" b="1" dirty="0" err="1" smtClean="0">
                <a:solidFill>
                  <a:srgbClr val="00B0F0"/>
                </a:solidFill>
              </a:rPr>
              <a:t>xxx.drc</a:t>
            </a:r>
            <a:endParaRPr lang="en-US" altLang="ko-KR" sz="1300" b="1" dirty="0" smtClean="0">
              <a:solidFill>
                <a:srgbClr val="00B0F0"/>
              </a:solidFill>
            </a:endParaRP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       </a:t>
            </a:r>
            <a:r>
              <a:rPr lang="en-US" altLang="ko-KR" sz="1100" dirty="0" smtClean="0">
                <a:solidFill>
                  <a:prstClr val="black"/>
                </a:solidFill>
              </a:rPr>
              <a:t>- DB</a:t>
            </a:r>
            <a:r>
              <a:rPr lang="ko-KR" altLang="en-US" sz="1100" smtClean="0">
                <a:solidFill>
                  <a:prstClr val="black"/>
                </a:solidFill>
              </a:rPr>
              <a:t>접속정보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-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xxx.drf</a:t>
            </a:r>
            <a:r>
              <a:rPr lang="ko-KR" altLang="en-US" sz="1100" smtClean="0">
                <a:solidFill>
                  <a:prstClr val="black"/>
                </a:solidFill>
              </a:rPr>
              <a:t>와 같은 경로에 자동 저장</a:t>
            </a:r>
            <a:r>
              <a:rPr lang="en-US" altLang="ko-KR" sz="1100" dirty="0" smtClean="0">
                <a:solidFill>
                  <a:prstClr val="black"/>
                </a:solidFill>
              </a:rPr>
              <a:t>.         </a:t>
            </a:r>
          </a:p>
          <a:p>
            <a:pPr lvl="0"/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300" b="1" dirty="0" smtClean="0">
                <a:solidFill>
                  <a:srgbClr val="00B0F0"/>
                </a:solidFill>
              </a:rPr>
              <a:t>   3) xxx.drv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</a:t>
            </a:r>
            <a:r>
              <a:rPr lang="en-US" altLang="ko-KR" sz="1100" dirty="0" smtClean="0">
                <a:solidFill>
                  <a:prstClr val="black"/>
                </a:solidFill>
              </a:rPr>
              <a:t>- </a:t>
            </a:r>
            <a:r>
              <a:rPr lang="ko-KR" altLang="en-US" sz="1100" smtClean="0">
                <a:solidFill>
                  <a:prstClr val="black"/>
                </a:solidFill>
              </a:rPr>
              <a:t>디자인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smtClean="0">
                <a:solidFill>
                  <a:prstClr val="black"/>
                </a:solidFill>
              </a:rPr>
              <a:t>데이터 정보 포함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        - </a:t>
            </a:r>
            <a:r>
              <a:rPr lang="ko-KR" altLang="en-US" sz="1100">
                <a:solidFill>
                  <a:prstClr val="black"/>
                </a:solidFill>
              </a:rPr>
              <a:t>가상화 인쇄시 </a:t>
            </a:r>
            <a:r>
              <a:rPr lang="ko-KR" altLang="en-US" sz="1100" smtClean="0">
                <a:solidFill>
                  <a:prstClr val="black"/>
                </a:solidFill>
              </a:rPr>
              <a:t>사용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4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) </a:t>
            </a:r>
            <a:r>
              <a:rPr lang="ko-KR" altLang="en-US" sz="1300" b="1" smtClean="0">
                <a:solidFill>
                  <a:srgbClr val="00B0F0"/>
                </a:solidFill>
              </a:rPr>
              <a:t>파일 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open</a:t>
            </a: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       </a:t>
            </a:r>
            <a:r>
              <a:rPr lang="en-US" altLang="ko-KR" sz="1100" dirty="0" smtClean="0">
                <a:solidFill>
                  <a:prstClr val="black"/>
                </a:solidFill>
              </a:rPr>
              <a:t>- </a:t>
            </a:r>
            <a:r>
              <a:rPr lang="ko-KR" altLang="en-US" sz="1100" smtClean="0">
                <a:solidFill>
                  <a:prstClr val="black"/>
                </a:solidFill>
              </a:rPr>
              <a:t>프로그램 </a:t>
            </a:r>
            <a:r>
              <a:rPr lang="en-US" altLang="ko-KR" sz="1100" dirty="0" smtClean="0">
                <a:solidFill>
                  <a:prstClr val="black"/>
                </a:solidFill>
              </a:rPr>
              <a:t>“</a:t>
            </a:r>
            <a:r>
              <a:rPr lang="ko-KR" altLang="en-US" sz="1100" smtClean="0">
                <a:solidFill>
                  <a:prstClr val="black"/>
                </a:solidFill>
              </a:rPr>
              <a:t>열기</a:t>
            </a:r>
            <a:r>
              <a:rPr lang="en-US" altLang="ko-KR" sz="1100" dirty="0" smtClean="0">
                <a:solidFill>
                  <a:prstClr val="black"/>
                </a:solidFill>
              </a:rPr>
              <a:t>” </a:t>
            </a:r>
            <a:r>
              <a:rPr lang="ko-KR" altLang="en-US" sz="1100" smtClean="0">
                <a:solidFill>
                  <a:prstClr val="black"/>
                </a:solidFill>
              </a:rPr>
              <a:t>버튼 클릭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-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xxx.drf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  <a:r>
              <a:rPr lang="ko-KR" altLang="en-US" sz="1100" smtClean="0">
                <a:solidFill>
                  <a:prstClr val="black"/>
                </a:solidFill>
              </a:rPr>
              <a:t>파일 더블클릭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-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DRDesigner</a:t>
            </a:r>
            <a:r>
              <a:rPr lang="ko-KR" altLang="en-US" sz="1100" smtClean="0">
                <a:solidFill>
                  <a:prstClr val="black"/>
                </a:solidFill>
              </a:rPr>
              <a:t>에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xxx.drf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  <a:r>
              <a:rPr lang="ko-KR" altLang="en-US" sz="1100" smtClean="0">
                <a:solidFill>
                  <a:prstClr val="black"/>
                </a:solidFill>
              </a:rPr>
              <a:t>파일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  <a:r>
              <a:rPr lang="ko-KR" altLang="en-US" sz="1100" smtClean="0">
                <a:solidFill>
                  <a:prstClr val="black"/>
                </a:solidFill>
              </a:rPr>
              <a:t>드래그앤 드롭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-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xxx.dri</a:t>
            </a:r>
            <a:r>
              <a:rPr lang="ko-KR" altLang="en-US" sz="1100" smtClean="0">
                <a:solidFill>
                  <a:prstClr val="black"/>
                </a:solidFill>
              </a:rPr>
              <a:t>는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xxx.drf</a:t>
            </a:r>
            <a:r>
              <a:rPr lang="ko-KR" altLang="en-US" sz="1100" smtClean="0">
                <a:solidFill>
                  <a:prstClr val="black"/>
                </a:solidFill>
              </a:rPr>
              <a:t>와 같은 경로에 있는 파일 가져옴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- </a:t>
            </a:r>
            <a:r>
              <a:rPr lang="ko-KR" altLang="en-US" sz="1100" smtClean="0">
                <a:solidFill>
                  <a:prstClr val="black"/>
                </a:solidFill>
              </a:rPr>
              <a:t>다른 사용자가 만든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xxx.dri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  <a:r>
              <a:rPr lang="ko-KR" altLang="en-US" sz="1100" smtClean="0">
                <a:solidFill>
                  <a:prstClr val="black"/>
                </a:solidFill>
              </a:rPr>
              <a:t>드래앤드롭으로 사용가능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endParaRPr lang="en-US" altLang="ko-KR" sz="1300" dirty="0"/>
          </a:p>
        </p:txBody>
      </p:sp>
      <p:sp>
        <p:nvSpPr>
          <p:cNvPr id="4" name="TextBox 3"/>
          <p:cNvSpPr txBox="1"/>
          <p:nvPr/>
        </p:nvSpPr>
        <p:spPr>
          <a:xfrm>
            <a:off x="4508993" y="620688"/>
            <a:ext cx="4554507" cy="5976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ko-KR" sz="1400" b="1" dirty="0" smtClean="0"/>
          </a:p>
          <a:p>
            <a:pPr lvl="0"/>
            <a:r>
              <a:rPr lang="en-US" altLang="ko-KR" sz="1400" b="1" u="sng" dirty="0">
                <a:solidFill>
                  <a:prstClr val="black"/>
                </a:solidFill>
              </a:rPr>
              <a:t>3</a:t>
            </a:r>
            <a:r>
              <a:rPr lang="en-US" altLang="ko-KR" sz="1400" b="1" u="sng" dirty="0" smtClean="0">
                <a:solidFill>
                  <a:prstClr val="black"/>
                </a:solidFill>
              </a:rPr>
              <a:t>. </a:t>
            </a:r>
            <a:r>
              <a:rPr lang="ko-KR" altLang="en-US" sz="1400" b="1" u="sng" smtClean="0">
                <a:solidFill>
                  <a:prstClr val="black"/>
                </a:solidFill>
              </a:rPr>
              <a:t>기존 </a:t>
            </a:r>
            <a:r>
              <a:rPr lang="en-US" altLang="ko-KR" sz="1400" b="1" u="sng" dirty="0" smtClean="0">
                <a:solidFill>
                  <a:prstClr val="black"/>
                </a:solidFill>
              </a:rPr>
              <a:t>RDF</a:t>
            </a:r>
            <a:r>
              <a:rPr lang="ko-KR" altLang="en-US" sz="1400" b="1" u="sng" smtClean="0">
                <a:solidFill>
                  <a:prstClr val="black"/>
                </a:solidFill>
              </a:rPr>
              <a:t>와 비교</a:t>
            </a:r>
            <a:endParaRPr lang="en-US" altLang="ko-KR" sz="1400" b="1" u="sng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   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1) </a:t>
            </a:r>
            <a:r>
              <a:rPr lang="ko-KR" altLang="en-US" sz="1300" b="1" smtClean="0">
                <a:solidFill>
                  <a:srgbClr val="00B0F0"/>
                </a:solidFill>
              </a:rPr>
              <a:t>밴드</a:t>
            </a:r>
            <a:endParaRPr lang="en-US" altLang="ko-KR" sz="1300" b="1" dirty="0" smtClean="0">
              <a:solidFill>
                <a:srgbClr val="00B0F0"/>
              </a:solidFill>
            </a:endParaRP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       </a:t>
            </a:r>
            <a:r>
              <a:rPr lang="en-US" altLang="ko-KR" sz="1100" dirty="0" smtClean="0">
                <a:solidFill>
                  <a:prstClr val="black"/>
                </a:solidFill>
              </a:rPr>
              <a:t>- </a:t>
            </a:r>
            <a:r>
              <a:rPr lang="ko-KR" altLang="en-US" sz="1100" smtClean="0">
                <a:solidFill>
                  <a:prstClr val="black"/>
                </a:solidFill>
              </a:rPr>
              <a:t>인쇄 영역을 밴드로 구분 다양한 리포트 기술 가능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- </a:t>
            </a:r>
            <a:r>
              <a:rPr lang="ko-KR" altLang="en-US" sz="1100">
                <a:solidFill>
                  <a:prstClr val="black"/>
                </a:solidFill>
              </a:rPr>
              <a:t>기존 </a:t>
            </a:r>
            <a:r>
              <a:rPr lang="en-US" altLang="ko-KR" sz="1100" dirty="0">
                <a:solidFill>
                  <a:prstClr val="black"/>
                </a:solidFill>
              </a:rPr>
              <a:t>2</a:t>
            </a:r>
            <a:r>
              <a:rPr lang="ko-KR" altLang="en-US" sz="1100">
                <a:solidFill>
                  <a:prstClr val="black"/>
                </a:solidFill>
              </a:rPr>
              <a:t>단계 그룹핑에서 무제한 그룹핑 </a:t>
            </a:r>
            <a:r>
              <a:rPr lang="ko-KR" altLang="en-US" sz="1100" smtClean="0">
                <a:solidFill>
                  <a:prstClr val="black"/>
                </a:solidFill>
              </a:rPr>
              <a:t>가능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- </a:t>
            </a:r>
            <a:r>
              <a:rPr lang="ko-KR" altLang="en-US" sz="1100" smtClean="0">
                <a:solidFill>
                  <a:prstClr val="black"/>
                </a:solidFill>
              </a:rPr>
              <a:t>리포트를 다양하게 확장 및 응용 가능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/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   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2) </a:t>
            </a:r>
            <a:r>
              <a:rPr lang="ko-KR" altLang="en-US" sz="1300" b="1" smtClean="0">
                <a:solidFill>
                  <a:srgbClr val="00B0F0"/>
                </a:solidFill>
              </a:rPr>
              <a:t>자바스크립트</a:t>
            </a:r>
            <a:endParaRPr lang="en-US" altLang="ko-KR" sz="1300" b="1" dirty="0" smtClean="0">
              <a:solidFill>
                <a:srgbClr val="00B0F0"/>
              </a:solidFill>
            </a:endParaRP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       </a:t>
            </a:r>
            <a:r>
              <a:rPr lang="en-US" altLang="ko-KR" sz="1100" dirty="0" smtClean="0">
                <a:solidFill>
                  <a:prstClr val="black"/>
                </a:solidFill>
              </a:rPr>
              <a:t>- </a:t>
            </a:r>
            <a:r>
              <a:rPr lang="ko-KR" altLang="en-US" sz="1100" smtClean="0">
                <a:solidFill>
                  <a:prstClr val="black"/>
                </a:solidFill>
              </a:rPr>
              <a:t>디자이너에서 사용자가 직접 프로그래밍 가능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- </a:t>
            </a:r>
            <a:r>
              <a:rPr lang="ko-KR" altLang="en-US" sz="1100" smtClean="0">
                <a:solidFill>
                  <a:prstClr val="black"/>
                </a:solidFill>
              </a:rPr>
              <a:t>기존 </a:t>
            </a:r>
            <a:r>
              <a:rPr lang="en-US" altLang="ko-KR" sz="1100" dirty="0" smtClean="0">
                <a:solidFill>
                  <a:prstClr val="black"/>
                </a:solidFill>
              </a:rPr>
              <a:t>RDF</a:t>
            </a:r>
            <a:r>
              <a:rPr lang="ko-KR" altLang="en-US" sz="1100" smtClean="0">
                <a:solidFill>
                  <a:prstClr val="black"/>
                </a:solidFill>
              </a:rPr>
              <a:t>는 개발자 코딩에 의해 모듈에 종속적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- </a:t>
            </a:r>
            <a:r>
              <a:rPr lang="ko-KR" altLang="en-US" sz="1100" smtClean="0">
                <a:solidFill>
                  <a:prstClr val="black"/>
                </a:solidFill>
              </a:rPr>
              <a:t>메뉴모듈과 리포트 분리 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- </a:t>
            </a:r>
            <a:r>
              <a:rPr lang="ko-KR" altLang="en-US" sz="1100" smtClean="0">
                <a:solidFill>
                  <a:prstClr val="black"/>
                </a:solidFill>
              </a:rPr>
              <a:t>인텔리센스 기능이 있어 함수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smtClean="0">
                <a:solidFill>
                  <a:prstClr val="black"/>
                </a:solidFill>
              </a:rPr>
              <a:t>속성 사용 용이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</a:rPr>
              <a:t>         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</a:rPr>
              <a:t>  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3) </a:t>
            </a:r>
            <a:r>
              <a:rPr lang="ko-KR" altLang="en-US" sz="1300" b="1" smtClean="0">
                <a:solidFill>
                  <a:srgbClr val="00B0F0"/>
                </a:solidFill>
              </a:rPr>
              <a:t>쿼리디자이너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</a:t>
            </a:r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ko-KR" altLang="en-US" sz="1100" smtClean="0">
                <a:solidFill>
                  <a:prstClr val="black"/>
                </a:solidFill>
              </a:rPr>
              <a:t>데이터셋을 정의하고 여러 리포트에 재사용 가능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- </a:t>
            </a:r>
            <a:r>
              <a:rPr lang="ko-KR" altLang="en-US" sz="1100" smtClean="0">
                <a:solidFill>
                  <a:prstClr val="black"/>
                </a:solidFill>
              </a:rPr>
              <a:t>개발자 모듈을 통하지 않고 직접 쿼리 하여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</a:t>
            </a:r>
            <a:r>
              <a:rPr lang="ko-KR" altLang="en-US" sz="1100" smtClean="0">
                <a:solidFill>
                  <a:prstClr val="black"/>
                </a:solidFill>
              </a:rPr>
              <a:t>뷰어를 통해 바로 확인 및 테스트 가능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endParaRPr lang="en-US" altLang="ko-KR" sz="1300" dirty="0" smtClean="0"/>
          </a:p>
          <a:p>
            <a:pPr lvl="0"/>
            <a:r>
              <a:rPr lang="en-US" altLang="ko-KR" sz="1300" dirty="0"/>
              <a:t> </a:t>
            </a:r>
            <a:r>
              <a:rPr lang="en-US" altLang="ko-KR" sz="1300" dirty="0" smtClean="0"/>
              <a:t>  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4) </a:t>
            </a:r>
            <a:r>
              <a:rPr lang="ko-KR" altLang="en-US" sz="1300" b="1" smtClean="0">
                <a:solidFill>
                  <a:srgbClr val="00B0F0"/>
                </a:solidFill>
              </a:rPr>
              <a:t>다양한 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Import, Export </a:t>
            </a:r>
            <a:r>
              <a:rPr lang="ko-KR" altLang="en-US" sz="1300" b="1" smtClean="0">
                <a:solidFill>
                  <a:srgbClr val="00B0F0"/>
                </a:solidFill>
              </a:rPr>
              <a:t>지원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  <a:r>
              <a:rPr lang="ko-KR" altLang="en-US" sz="1100" smtClean="0">
                <a:solidFill>
                  <a:prstClr val="black"/>
                </a:solidFill>
              </a:rPr>
              <a:t>가</a:t>
            </a:r>
            <a:r>
              <a:rPr lang="en-US" altLang="ko-KR" sz="1100" dirty="0" smtClean="0">
                <a:solidFill>
                  <a:prstClr val="black"/>
                </a:solidFill>
              </a:rPr>
              <a:t>)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Imoprt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- </a:t>
            </a:r>
            <a:r>
              <a:rPr lang="ko-KR" altLang="en-US" sz="1100" smtClean="0">
                <a:solidFill>
                  <a:prstClr val="black"/>
                </a:solidFill>
              </a:rPr>
              <a:t>한글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smtClean="0">
                <a:solidFill>
                  <a:prstClr val="black"/>
                </a:solidFill>
              </a:rPr>
              <a:t>엑셀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smtClean="0">
                <a:solidFill>
                  <a:prstClr val="black"/>
                </a:solidFill>
              </a:rPr>
              <a:t>워드 서식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copy&amp;paste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  <a:r>
              <a:rPr lang="ko-KR" altLang="en-US" sz="1100" smtClean="0">
                <a:solidFill>
                  <a:prstClr val="black"/>
                </a:solidFill>
              </a:rPr>
              <a:t>가능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        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  <a:r>
              <a:rPr lang="ko-KR" altLang="en-US" sz="1100" smtClean="0">
                <a:solidFill>
                  <a:prstClr val="black"/>
                </a:solidFill>
              </a:rPr>
              <a:t>나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  <a:r>
              <a:rPr lang="ko-KR" altLang="en-US" sz="1100" smtClean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Export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- </a:t>
            </a:r>
            <a:r>
              <a:rPr lang="ko-KR" altLang="en-US" sz="1100" smtClean="0">
                <a:solidFill>
                  <a:prstClr val="black"/>
                </a:solidFill>
              </a:rPr>
              <a:t>엑셀</a:t>
            </a:r>
            <a:r>
              <a:rPr lang="en-US" altLang="ko-KR" sz="1100" dirty="0" smtClean="0">
                <a:solidFill>
                  <a:prstClr val="black"/>
                </a:solidFill>
              </a:rPr>
              <a:t>(</a:t>
            </a:r>
            <a:r>
              <a:rPr lang="ko-KR" altLang="en-US" sz="1100" smtClean="0">
                <a:solidFill>
                  <a:prstClr val="black"/>
                </a:solidFill>
              </a:rPr>
              <a:t>형태단편화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smtClean="0">
                <a:solidFill>
                  <a:prstClr val="black"/>
                </a:solidFill>
              </a:rPr>
              <a:t>형태유지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- pdf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   - </a:t>
            </a:r>
            <a:r>
              <a:rPr lang="ko-KR" altLang="en-US" sz="1100" smtClean="0">
                <a:solidFill>
                  <a:prstClr val="black"/>
                </a:solidFill>
              </a:rPr>
              <a:t>이미지 </a:t>
            </a:r>
            <a:r>
              <a:rPr lang="en-US" altLang="ko-KR" sz="1100" dirty="0" smtClean="0">
                <a:solidFill>
                  <a:prstClr val="black"/>
                </a:solidFill>
              </a:rPr>
              <a:t>( bmp,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png</a:t>
            </a:r>
            <a:r>
              <a:rPr lang="en-US" altLang="ko-KR" sz="1100" dirty="0" smtClean="0">
                <a:solidFill>
                  <a:prstClr val="black"/>
                </a:solidFill>
              </a:rPr>
              <a:t>, jpg, gif, tiff)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0156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915816" y="841218"/>
            <a:ext cx="5904656" cy="4254152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9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mtClean="0"/>
              <a:t>리포트 탬플릿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512" y="251356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리포트 디자이너 컴포넌트 구성</a:t>
            </a:r>
            <a:endParaRPr lang="en-US" altLang="ko-KR" smtClean="0"/>
          </a:p>
        </p:txBody>
      </p:sp>
      <p:sp>
        <p:nvSpPr>
          <p:cNvPr id="4" name="TextBox 3"/>
          <p:cNvSpPr txBox="1"/>
          <p:nvPr/>
        </p:nvSpPr>
        <p:spPr>
          <a:xfrm>
            <a:off x="323528" y="831032"/>
            <a:ext cx="2376264" cy="4254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500" smtClean="0">
                <a:solidFill>
                  <a:schemeClr val="accent4">
                    <a:lumMod val="75000"/>
                  </a:schemeClr>
                </a:solidFill>
              </a:rPr>
              <a:t>ReportTemplate </a:t>
            </a:r>
          </a:p>
          <a:p>
            <a:r>
              <a:rPr lang="en-US" altLang="ko-KR" sz="1500" smtClean="0"/>
              <a:t>     - </a:t>
            </a:r>
            <a:r>
              <a:rPr lang="en-US" altLang="ko-KR" sz="1500" smtClean="0">
                <a:solidFill>
                  <a:schemeClr val="accent1"/>
                </a:solidFill>
              </a:rPr>
              <a:t>Report1</a:t>
            </a:r>
            <a:r>
              <a:rPr lang="en-US" altLang="ko-KR" sz="1500" smtClean="0"/>
              <a:t>  </a:t>
            </a:r>
          </a:p>
          <a:p>
            <a:r>
              <a:rPr lang="en-US" altLang="ko-KR" sz="1500" smtClean="0"/>
              <a:t>          - </a:t>
            </a:r>
            <a:r>
              <a:rPr lang="en-US" altLang="ko-KR" sz="1500" smtClean="0">
                <a:solidFill>
                  <a:schemeClr val="accent6">
                    <a:lumMod val="75000"/>
                  </a:schemeClr>
                </a:solidFill>
              </a:rPr>
              <a:t>Layer</a:t>
            </a:r>
          </a:p>
          <a:p>
            <a:r>
              <a:rPr lang="en-US" altLang="ko-KR" sz="1500"/>
              <a:t> </a:t>
            </a:r>
            <a:r>
              <a:rPr lang="en-US" altLang="ko-KR" sz="1500" smtClean="0"/>
              <a:t>             - Band1</a:t>
            </a:r>
          </a:p>
          <a:p>
            <a:r>
              <a:rPr lang="en-US" altLang="ko-KR" sz="1500"/>
              <a:t> </a:t>
            </a:r>
            <a:r>
              <a:rPr lang="en-US" altLang="ko-KR" sz="1500" smtClean="0"/>
              <a:t>                 - </a:t>
            </a:r>
            <a:r>
              <a:rPr lang="en-US" altLang="ko-KR" sz="1500" smtClean="0">
                <a:solidFill>
                  <a:schemeClr val="bg1">
                    <a:lumMod val="50000"/>
                  </a:schemeClr>
                </a:solidFill>
              </a:rPr>
              <a:t>Control1</a:t>
            </a:r>
          </a:p>
          <a:p>
            <a:r>
              <a:rPr lang="en-US" altLang="ko-KR" sz="1500" smtClean="0"/>
              <a:t>                  - </a:t>
            </a:r>
            <a:r>
              <a:rPr lang="en-US" altLang="ko-KR" sz="1500" smtClean="0">
                <a:solidFill>
                  <a:schemeClr val="bg1">
                    <a:lumMod val="50000"/>
                  </a:schemeClr>
                </a:solidFill>
              </a:rPr>
              <a:t>Control2</a:t>
            </a:r>
          </a:p>
          <a:p>
            <a:r>
              <a:rPr lang="en-US" altLang="ko-KR" sz="1500" smtClean="0"/>
              <a:t>              - Band2</a:t>
            </a:r>
          </a:p>
          <a:p>
            <a:r>
              <a:rPr lang="en-US" altLang="ko-KR" sz="1500" smtClean="0"/>
              <a:t>                  - </a:t>
            </a:r>
            <a:r>
              <a:rPr lang="en-US" altLang="ko-KR" sz="1500" smtClean="0">
                <a:solidFill>
                  <a:schemeClr val="bg1">
                    <a:lumMod val="50000"/>
                  </a:schemeClr>
                </a:solidFill>
              </a:rPr>
              <a:t>Control1</a:t>
            </a:r>
          </a:p>
          <a:p>
            <a:r>
              <a:rPr lang="en-US" altLang="ko-KR" sz="1500" smtClean="0"/>
              <a:t>                  - </a:t>
            </a:r>
            <a:r>
              <a:rPr lang="en-US" altLang="ko-KR" sz="1500" smtClean="0">
                <a:solidFill>
                  <a:schemeClr val="bg1">
                    <a:lumMod val="50000"/>
                  </a:schemeClr>
                </a:solidFill>
              </a:rPr>
              <a:t>Control2</a:t>
            </a:r>
          </a:p>
          <a:p>
            <a:r>
              <a:rPr lang="en-US" altLang="ko-KR" sz="1500" smtClean="0"/>
              <a:t>                  - </a:t>
            </a:r>
            <a:r>
              <a:rPr lang="en-US" altLang="ko-KR" sz="1500" smtClean="0">
                <a:solidFill>
                  <a:schemeClr val="bg1">
                    <a:lumMod val="50000"/>
                  </a:schemeClr>
                </a:solidFill>
              </a:rPr>
              <a:t>Control3</a:t>
            </a:r>
          </a:p>
          <a:p>
            <a:r>
              <a:rPr lang="en-US" altLang="ko-KR" sz="1500" smtClean="0"/>
              <a:t>    - </a:t>
            </a:r>
            <a:r>
              <a:rPr lang="en-US" altLang="ko-KR" sz="1500" smtClean="0">
                <a:solidFill>
                  <a:schemeClr val="accent1"/>
                </a:solidFill>
              </a:rPr>
              <a:t>Report2</a:t>
            </a:r>
            <a:r>
              <a:rPr lang="en-US" altLang="ko-KR" sz="1500" smtClean="0"/>
              <a:t>  </a:t>
            </a:r>
          </a:p>
          <a:p>
            <a:r>
              <a:rPr lang="en-US" altLang="ko-KR" sz="1500" smtClean="0"/>
              <a:t>          - </a:t>
            </a:r>
            <a:r>
              <a:rPr lang="en-US" altLang="ko-KR" sz="1500" smtClean="0">
                <a:solidFill>
                  <a:schemeClr val="accent6">
                    <a:lumMod val="75000"/>
                  </a:schemeClr>
                </a:solidFill>
              </a:rPr>
              <a:t>Layer</a:t>
            </a:r>
          </a:p>
          <a:p>
            <a:r>
              <a:rPr lang="en-US" altLang="ko-KR" sz="1500" smtClean="0"/>
              <a:t>              - Band</a:t>
            </a:r>
          </a:p>
          <a:p>
            <a:r>
              <a:rPr lang="en-US" altLang="ko-KR" sz="1500" smtClean="0"/>
              <a:t>                  - </a:t>
            </a:r>
            <a:r>
              <a:rPr lang="en-US" altLang="ko-KR" sz="1500" smtClean="0">
                <a:solidFill>
                  <a:schemeClr val="bg1">
                    <a:lumMod val="50000"/>
                  </a:schemeClr>
                </a:solidFill>
              </a:rPr>
              <a:t>Control</a:t>
            </a:r>
          </a:p>
          <a:p>
            <a:r>
              <a:rPr lang="en-US" altLang="ko-KR" sz="1500" smtClean="0"/>
              <a:t>              </a:t>
            </a:r>
          </a:p>
          <a:p>
            <a:r>
              <a:rPr lang="en-US" altLang="ko-KR" sz="1500"/>
              <a:t> </a:t>
            </a:r>
            <a:r>
              <a:rPr lang="en-US" altLang="ko-KR" sz="1500" smtClean="0"/>
              <a:t>             </a:t>
            </a:r>
          </a:p>
          <a:p>
            <a:r>
              <a:rPr lang="en-US" altLang="ko-KR" sz="1500"/>
              <a:t> </a:t>
            </a:r>
            <a:r>
              <a:rPr lang="en-US" altLang="ko-KR" sz="1500" smtClean="0"/>
              <a:t>       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43268" y="2447890"/>
            <a:ext cx="5171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/>
              <a:t>…..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95484"/>
              </p:ext>
            </p:extLst>
          </p:nvPr>
        </p:nvGraphicFramePr>
        <p:xfrm>
          <a:off x="6799110" y="3356992"/>
          <a:ext cx="92809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23"/>
                <a:gridCol w="232023"/>
                <a:gridCol w="232023"/>
                <a:gridCol w="232023"/>
              </a:tblGrid>
              <a:tr h="208763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131035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329130" y="6423412"/>
            <a:ext cx="8491341" cy="317956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9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리포트 탬플릿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9130" y="6105456"/>
            <a:ext cx="4246754" cy="31795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리포트</a:t>
            </a:r>
            <a:r>
              <a:rPr lang="en-US" altLang="ko-KR" sz="1000" smtClean="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575884" y="6103548"/>
            <a:ext cx="4244588" cy="31795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리포트</a:t>
            </a:r>
            <a:r>
              <a:rPr lang="en-US" altLang="ko-KR" sz="1000" smtClean="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27515" y="5784697"/>
            <a:ext cx="1417462" cy="317956"/>
          </a:xfrm>
          <a:prstGeom prst="rect">
            <a:avLst/>
          </a:prstGeom>
          <a:gradFill>
            <a:gsLst>
              <a:gs pos="0">
                <a:schemeClr val="accent6">
                  <a:lumMod val="95000"/>
                  <a:lumOff val="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91000"/>
                  <a:lumOff val="9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백그라운드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레이</a:t>
            </a:r>
            <a:r>
              <a:rPr lang="ko-KR" altLang="en-US" sz="1000">
                <a:solidFill>
                  <a:schemeClr val="tx1"/>
                </a:solidFill>
              </a:rPr>
              <a:t>어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740961" y="5784807"/>
            <a:ext cx="1417462" cy="317956"/>
          </a:xfrm>
          <a:prstGeom prst="rect">
            <a:avLst/>
          </a:prstGeom>
          <a:gradFill>
            <a:gsLst>
              <a:gs pos="0">
                <a:schemeClr val="accent6">
                  <a:lumMod val="95000"/>
                  <a:lumOff val="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91000"/>
                  <a:lumOff val="9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디자인 레이어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158422" y="5785592"/>
            <a:ext cx="1417462" cy="313522"/>
          </a:xfrm>
          <a:prstGeom prst="rect">
            <a:avLst/>
          </a:prstGeom>
          <a:gradFill>
            <a:gsLst>
              <a:gs pos="0">
                <a:schemeClr val="accent6">
                  <a:lumMod val="95000"/>
                  <a:lumOff val="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91000"/>
                  <a:lumOff val="9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포그라운드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레이</a:t>
            </a:r>
            <a:r>
              <a:rPr lang="ko-KR" altLang="en-US" sz="1000">
                <a:solidFill>
                  <a:schemeClr val="tx1"/>
                </a:solidFill>
              </a:rPr>
              <a:t>어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28043" y="5469543"/>
            <a:ext cx="1417462" cy="317956"/>
          </a:xfrm>
          <a:prstGeom prst="rect">
            <a:avLst/>
          </a:prstGeom>
          <a:gradFill>
            <a:gsLst>
              <a:gs pos="0">
                <a:schemeClr val="accent3">
                  <a:lumMod val="42000"/>
                  <a:lumOff val="58000"/>
                </a:schemeClr>
              </a:gs>
              <a:gs pos="50000">
                <a:schemeClr val="accent3">
                  <a:lumMod val="94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백그라운드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밴</a:t>
            </a:r>
            <a:r>
              <a:rPr lang="ko-KR" altLang="en-US" sz="1000">
                <a:solidFill>
                  <a:schemeClr val="tx1"/>
                </a:solidFill>
              </a:rPr>
              <a:t>드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158422" y="5470419"/>
            <a:ext cx="1417462" cy="317956"/>
          </a:xfrm>
          <a:prstGeom prst="rect">
            <a:avLst/>
          </a:prstGeom>
          <a:gradFill>
            <a:gsLst>
              <a:gs pos="0">
                <a:schemeClr val="accent3">
                  <a:lumMod val="42000"/>
                  <a:lumOff val="58000"/>
                </a:schemeClr>
              </a:gs>
              <a:gs pos="50000">
                <a:schemeClr val="accent3">
                  <a:lumMod val="94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포그라운드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밴</a:t>
            </a:r>
            <a:r>
              <a:rPr lang="ko-KR" altLang="en-US" sz="1000">
                <a:solidFill>
                  <a:schemeClr val="tx1"/>
                </a:solidFill>
              </a:rPr>
              <a:t>드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41433" y="5469543"/>
            <a:ext cx="1417462" cy="317956"/>
          </a:xfrm>
          <a:prstGeom prst="rect">
            <a:avLst/>
          </a:prstGeom>
          <a:gradFill>
            <a:gsLst>
              <a:gs pos="0">
                <a:schemeClr val="accent3">
                  <a:lumMod val="42000"/>
                  <a:lumOff val="58000"/>
                </a:schemeClr>
              </a:gs>
              <a:gs pos="50000">
                <a:schemeClr val="accent3">
                  <a:lumMod val="94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밴드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0057" y="5153653"/>
            <a:ext cx="706717" cy="317690"/>
          </a:xfrm>
          <a:prstGeom prst="rect">
            <a:avLst/>
          </a:prstGeom>
          <a:gradFill>
            <a:gsLst>
              <a:gs pos="0">
                <a:schemeClr val="tx2">
                  <a:lumMod val="54000"/>
                  <a:lumOff val="46000"/>
                </a:schemeClr>
              </a:gs>
              <a:gs pos="50000">
                <a:schemeClr val="tx2">
                  <a:lumMod val="46000"/>
                  <a:lumOff val="54000"/>
                </a:schemeClr>
              </a:gs>
              <a:gs pos="100000">
                <a:schemeClr val="accent1">
                  <a:lumMod val="34000"/>
                  <a:lumOff val="66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컨트롤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70713" y="5781158"/>
            <a:ext cx="1417462" cy="317956"/>
          </a:xfrm>
          <a:prstGeom prst="rect">
            <a:avLst/>
          </a:prstGeom>
          <a:gradFill>
            <a:gsLst>
              <a:gs pos="0">
                <a:schemeClr val="accent6">
                  <a:lumMod val="95000"/>
                  <a:lumOff val="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91000"/>
                  <a:lumOff val="9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백그라운드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레이</a:t>
            </a:r>
            <a:r>
              <a:rPr lang="ko-KR" altLang="en-US" sz="1000">
                <a:solidFill>
                  <a:schemeClr val="tx1"/>
                </a:solidFill>
              </a:rPr>
              <a:t>어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5984159" y="5781268"/>
            <a:ext cx="1417462" cy="317956"/>
          </a:xfrm>
          <a:prstGeom prst="rect">
            <a:avLst/>
          </a:prstGeom>
          <a:gradFill>
            <a:gsLst>
              <a:gs pos="0">
                <a:schemeClr val="accent6">
                  <a:lumMod val="95000"/>
                  <a:lumOff val="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91000"/>
                  <a:lumOff val="9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디자인 레이어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401620" y="5782053"/>
            <a:ext cx="1417462" cy="317956"/>
          </a:xfrm>
          <a:prstGeom prst="rect">
            <a:avLst/>
          </a:prstGeom>
          <a:gradFill>
            <a:gsLst>
              <a:gs pos="0">
                <a:schemeClr val="accent6">
                  <a:lumMod val="95000"/>
                  <a:lumOff val="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91000"/>
                  <a:lumOff val="9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포그라운드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레이</a:t>
            </a:r>
            <a:r>
              <a:rPr lang="ko-KR" altLang="en-US" sz="1000">
                <a:solidFill>
                  <a:schemeClr val="tx1"/>
                </a:solidFill>
              </a:rPr>
              <a:t>어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4571241" y="5466004"/>
            <a:ext cx="1417462" cy="317956"/>
          </a:xfrm>
          <a:prstGeom prst="rect">
            <a:avLst/>
          </a:prstGeom>
          <a:gradFill>
            <a:gsLst>
              <a:gs pos="0">
                <a:schemeClr val="accent3">
                  <a:lumMod val="42000"/>
                  <a:lumOff val="58000"/>
                </a:schemeClr>
              </a:gs>
              <a:gs pos="50000">
                <a:schemeClr val="accent3">
                  <a:lumMod val="94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백그라운드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밴</a:t>
            </a:r>
            <a:r>
              <a:rPr lang="ko-KR" altLang="en-US" sz="1000">
                <a:solidFill>
                  <a:schemeClr val="tx1"/>
                </a:solidFill>
              </a:rPr>
              <a:t>드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7401620" y="5466880"/>
            <a:ext cx="1417462" cy="317956"/>
          </a:xfrm>
          <a:prstGeom prst="rect">
            <a:avLst/>
          </a:prstGeom>
          <a:gradFill>
            <a:gsLst>
              <a:gs pos="0">
                <a:schemeClr val="accent3">
                  <a:lumMod val="42000"/>
                  <a:lumOff val="58000"/>
                </a:schemeClr>
              </a:gs>
              <a:gs pos="50000">
                <a:schemeClr val="accent3">
                  <a:lumMod val="94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포그라운드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밴</a:t>
            </a:r>
            <a:r>
              <a:rPr lang="ko-KR" altLang="en-US" sz="1000">
                <a:solidFill>
                  <a:schemeClr val="tx1"/>
                </a:solidFill>
              </a:rPr>
              <a:t>드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5984631" y="5466004"/>
            <a:ext cx="1417462" cy="317956"/>
          </a:xfrm>
          <a:prstGeom prst="rect">
            <a:avLst/>
          </a:prstGeom>
          <a:gradFill>
            <a:gsLst>
              <a:gs pos="0">
                <a:schemeClr val="accent3">
                  <a:lumMod val="42000"/>
                  <a:lumOff val="58000"/>
                </a:schemeClr>
              </a:gs>
              <a:gs pos="50000">
                <a:schemeClr val="accent3">
                  <a:lumMod val="94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밴드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259816" y="1331436"/>
            <a:ext cx="2297360" cy="3537724"/>
            <a:chOff x="3259816" y="1331436"/>
            <a:chExt cx="2297360" cy="3537724"/>
          </a:xfrm>
        </p:grpSpPr>
        <p:sp>
          <p:nvSpPr>
            <p:cNvPr id="5" name="직사각형 4"/>
            <p:cNvSpPr/>
            <p:nvPr/>
          </p:nvSpPr>
          <p:spPr>
            <a:xfrm>
              <a:off x="3259816" y="1331436"/>
              <a:ext cx="2297360" cy="3537724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mtClean="0"/>
                <a:t>리포트</a:t>
              </a:r>
              <a:r>
                <a:rPr lang="en-US" altLang="ko-KR" smtClean="0"/>
                <a:t>1</a:t>
              </a:r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437016" y="1741793"/>
              <a:ext cx="1368152" cy="2289887"/>
              <a:chOff x="6444208" y="1741793"/>
              <a:chExt cx="1368152" cy="2289887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6444208" y="1741793"/>
                <a:ext cx="1368152" cy="2289887"/>
              </a:xfrm>
              <a:prstGeom prst="rect">
                <a:avLst/>
              </a:prstGeom>
              <a:gradFill>
                <a:gsLst>
                  <a:gs pos="0">
                    <a:schemeClr val="accent6"/>
                  </a:gs>
                  <a:gs pos="5000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5400000" scaled="0"/>
              </a:gra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ko-KR" altLang="en-US" sz="1300" smtClean="0"/>
                  <a:t>백그라운드</a:t>
                </a:r>
                <a:endParaRPr lang="ko-KR" altLang="en-US" sz="130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6552915" y="2085685"/>
                <a:ext cx="1150738" cy="1839185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50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5400000" scaled="0"/>
              </a:gra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ko-KR" altLang="en-US" sz="1300" smtClean="0">
                    <a:solidFill>
                      <a:schemeClr val="tx1"/>
                    </a:solidFill>
                  </a:rPr>
                  <a:t>밴드</a:t>
                </a:r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3756976" y="2037373"/>
              <a:ext cx="1368152" cy="2289887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5400000" scaled="0"/>
            </a:gra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300" smtClean="0">
                  <a:solidFill>
                    <a:schemeClr val="tx1"/>
                  </a:solidFill>
                </a:rPr>
                <a:t>디자인</a:t>
              </a:r>
              <a:endParaRPr lang="ko-KR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875055" y="2594258"/>
              <a:ext cx="1116124" cy="469678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300" smtClean="0">
                  <a:solidFill>
                    <a:schemeClr val="tx1"/>
                  </a:solidFill>
                </a:rPr>
                <a:t>밴드</a:t>
              </a:r>
              <a:endParaRPr lang="ko-KR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875055" y="3106698"/>
              <a:ext cx="1116124" cy="29163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300" smtClean="0">
                  <a:solidFill>
                    <a:schemeClr val="tx1"/>
                  </a:solidFill>
                </a:rPr>
                <a:t>밴드</a:t>
              </a:r>
              <a:endParaRPr lang="ko-KR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874483" y="3453068"/>
              <a:ext cx="1116124" cy="672426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300" smtClean="0">
                  <a:solidFill>
                    <a:schemeClr val="tx1"/>
                  </a:solidFill>
                </a:rPr>
                <a:t>밴드</a:t>
              </a:r>
              <a:endParaRPr lang="ko-KR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998821" y="3790706"/>
              <a:ext cx="197049" cy="1341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4324817" y="3790706"/>
              <a:ext cx="135158" cy="1341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121664" y="2350408"/>
              <a:ext cx="1368152" cy="2289887"/>
              <a:chOff x="4051904" y="2350408"/>
              <a:chExt cx="1368152" cy="2289887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051904" y="2350408"/>
                <a:ext cx="1368152" cy="2289887"/>
              </a:xfrm>
              <a:prstGeom prst="rect">
                <a:avLst/>
              </a:prstGeom>
              <a:gradFill>
                <a:gsLst>
                  <a:gs pos="0">
                    <a:schemeClr val="accent6"/>
                  </a:gs>
                  <a:gs pos="5000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5400000" scaled="0"/>
              </a:gra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ko-KR" altLang="en-US" sz="1300" smtClean="0"/>
                  <a:t>포그라운드</a:t>
                </a:r>
                <a:endParaRPr lang="en-US" altLang="ko-KR" sz="1300" smtClean="0"/>
              </a:p>
              <a:p>
                <a:r>
                  <a:rPr lang="ko-KR" altLang="en-US" sz="1300" smtClean="0"/>
                  <a:t>레이</a:t>
                </a:r>
                <a:r>
                  <a:rPr lang="ko-KR" altLang="en-US" sz="1300"/>
                  <a:t>어</a:t>
                </a: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4168774" y="2885936"/>
                <a:ext cx="1150738" cy="1628505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50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5400000" scaled="0"/>
              </a:gra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ko-KR" altLang="en-US" sz="1300" smtClean="0">
                    <a:solidFill>
                      <a:schemeClr val="tx1"/>
                    </a:solidFill>
                  </a:rPr>
                  <a:t>밴드</a:t>
                </a:r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324817" y="3428269"/>
                <a:ext cx="197049" cy="134164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4629198" y="3425636"/>
                <a:ext cx="197049" cy="134164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1" name="타원 90"/>
            <p:cNvSpPr/>
            <p:nvPr/>
          </p:nvSpPr>
          <p:spPr>
            <a:xfrm>
              <a:off x="4444741" y="3735586"/>
              <a:ext cx="135158" cy="1341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4761910" y="3735586"/>
              <a:ext cx="137741" cy="1580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5803032" y="1331436"/>
            <a:ext cx="2297360" cy="3537724"/>
            <a:chOff x="3259816" y="1331436"/>
            <a:chExt cx="2297360" cy="3537724"/>
          </a:xfrm>
        </p:grpSpPr>
        <p:sp>
          <p:nvSpPr>
            <p:cNvPr id="94" name="직사각형 93"/>
            <p:cNvSpPr/>
            <p:nvPr/>
          </p:nvSpPr>
          <p:spPr>
            <a:xfrm>
              <a:off x="3259816" y="1331436"/>
              <a:ext cx="2297360" cy="3537724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mtClean="0"/>
                <a:t>리포트</a:t>
              </a:r>
              <a:r>
                <a:rPr lang="en-US" altLang="ko-KR" smtClean="0"/>
                <a:t>2</a:t>
              </a:r>
              <a:endParaRPr lang="ko-KR" altLang="en-US"/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3437016" y="1741793"/>
              <a:ext cx="1368152" cy="2289887"/>
              <a:chOff x="6444208" y="1741793"/>
              <a:chExt cx="1368152" cy="2289887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6444208" y="1741793"/>
                <a:ext cx="1368152" cy="2289887"/>
              </a:xfrm>
              <a:prstGeom prst="rect">
                <a:avLst/>
              </a:prstGeom>
              <a:gradFill>
                <a:gsLst>
                  <a:gs pos="0">
                    <a:schemeClr val="accent6"/>
                  </a:gs>
                  <a:gs pos="5000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5400000" scaled="0"/>
              </a:gra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ko-KR" altLang="en-US" sz="1300" smtClean="0"/>
                  <a:t>백그라운드</a:t>
                </a:r>
                <a:endParaRPr lang="ko-KR" altLang="en-US" sz="1300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6552915" y="2085685"/>
                <a:ext cx="1150738" cy="1839185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50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5400000" scaled="0"/>
              </a:gra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ko-KR" altLang="en-US" sz="1300" smtClean="0">
                    <a:solidFill>
                      <a:schemeClr val="tx1"/>
                    </a:solidFill>
                  </a:rPr>
                  <a:t>밴드</a:t>
                </a:r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/>
            <p:cNvSpPr/>
            <p:nvPr/>
          </p:nvSpPr>
          <p:spPr>
            <a:xfrm>
              <a:off x="3756976" y="2037373"/>
              <a:ext cx="1368152" cy="2289887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5400000" scaled="0"/>
            </a:gra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300" smtClean="0">
                  <a:solidFill>
                    <a:schemeClr val="tx1"/>
                  </a:solidFill>
                </a:rPr>
                <a:t>디자인</a:t>
              </a:r>
              <a:endParaRPr lang="ko-KR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875055" y="2594258"/>
              <a:ext cx="1116124" cy="469678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300" smtClean="0">
                  <a:solidFill>
                    <a:schemeClr val="tx1"/>
                  </a:solidFill>
                </a:rPr>
                <a:t>밴드</a:t>
              </a:r>
              <a:endParaRPr lang="ko-KR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875055" y="3106698"/>
              <a:ext cx="1116124" cy="29163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300" smtClean="0">
                  <a:solidFill>
                    <a:schemeClr val="tx1"/>
                  </a:solidFill>
                </a:rPr>
                <a:t>밴드</a:t>
              </a:r>
              <a:endParaRPr lang="ko-KR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874483" y="3453068"/>
              <a:ext cx="1116124" cy="672426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300" smtClean="0">
                  <a:solidFill>
                    <a:schemeClr val="tx1"/>
                  </a:solidFill>
                </a:rPr>
                <a:t>밴드</a:t>
              </a:r>
              <a:endParaRPr lang="ko-KR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998821" y="3790706"/>
              <a:ext cx="197049" cy="1341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4324817" y="3790706"/>
              <a:ext cx="135158" cy="1341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4121664" y="2350408"/>
              <a:ext cx="1368152" cy="2289887"/>
              <a:chOff x="4051904" y="2350408"/>
              <a:chExt cx="1368152" cy="228988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4051904" y="2350408"/>
                <a:ext cx="1368152" cy="2289887"/>
              </a:xfrm>
              <a:prstGeom prst="rect">
                <a:avLst/>
              </a:prstGeom>
              <a:gradFill>
                <a:gsLst>
                  <a:gs pos="0">
                    <a:schemeClr val="accent6"/>
                  </a:gs>
                  <a:gs pos="5000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5400000" scaled="0"/>
              </a:gra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ko-KR" altLang="en-US" sz="1300" smtClean="0"/>
                  <a:t>포그라운드</a:t>
                </a:r>
                <a:endParaRPr lang="en-US" altLang="ko-KR" sz="1300" smtClean="0"/>
              </a:p>
              <a:p>
                <a:r>
                  <a:rPr lang="ko-KR" altLang="en-US" sz="1300" smtClean="0"/>
                  <a:t>레이</a:t>
                </a:r>
                <a:r>
                  <a:rPr lang="ko-KR" altLang="en-US" sz="1300"/>
                  <a:t>어</a:t>
                </a: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4168774" y="2885936"/>
                <a:ext cx="1150738" cy="1628505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50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5400000" scaled="0"/>
              </a:gra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ko-KR" altLang="en-US" sz="1300" smtClean="0">
                    <a:solidFill>
                      <a:schemeClr val="tx1"/>
                    </a:solidFill>
                  </a:rPr>
                  <a:t>밴드</a:t>
                </a:r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324817" y="3428269"/>
                <a:ext cx="197049" cy="134164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629198" y="3425636"/>
                <a:ext cx="197049" cy="134164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타원 102"/>
            <p:cNvSpPr/>
            <p:nvPr/>
          </p:nvSpPr>
          <p:spPr>
            <a:xfrm>
              <a:off x="4444741" y="3735586"/>
              <a:ext cx="135158" cy="1341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4761910" y="3735586"/>
              <a:ext cx="137741" cy="1580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/>
          <p:cNvSpPr/>
          <p:nvPr/>
        </p:nvSpPr>
        <p:spPr>
          <a:xfrm>
            <a:off x="1034244" y="5153653"/>
            <a:ext cx="706717" cy="317956"/>
          </a:xfrm>
          <a:prstGeom prst="rect">
            <a:avLst/>
          </a:prstGeom>
          <a:gradFill>
            <a:gsLst>
              <a:gs pos="0">
                <a:schemeClr val="tx2">
                  <a:lumMod val="54000"/>
                  <a:lumOff val="46000"/>
                </a:schemeClr>
              </a:gs>
              <a:gs pos="50000">
                <a:schemeClr val="tx2">
                  <a:lumMod val="46000"/>
                  <a:lumOff val="54000"/>
                </a:schemeClr>
              </a:gs>
              <a:gs pos="100000">
                <a:schemeClr val="accent1">
                  <a:lumMod val="34000"/>
                  <a:lumOff val="66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컨트롤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736627" y="5153653"/>
            <a:ext cx="706717" cy="317690"/>
          </a:xfrm>
          <a:prstGeom prst="rect">
            <a:avLst/>
          </a:prstGeom>
          <a:gradFill>
            <a:gsLst>
              <a:gs pos="0">
                <a:schemeClr val="tx2">
                  <a:lumMod val="54000"/>
                  <a:lumOff val="46000"/>
                </a:schemeClr>
              </a:gs>
              <a:gs pos="50000">
                <a:schemeClr val="tx2">
                  <a:lumMod val="46000"/>
                  <a:lumOff val="54000"/>
                </a:schemeClr>
              </a:gs>
              <a:gs pos="100000">
                <a:schemeClr val="accent1">
                  <a:lumMod val="34000"/>
                  <a:lumOff val="66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컨트롤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440814" y="5153653"/>
            <a:ext cx="718081" cy="317956"/>
          </a:xfrm>
          <a:prstGeom prst="rect">
            <a:avLst/>
          </a:prstGeom>
          <a:gradFill>
            <a:gsLst>
              <a:gs pos="0">
                <a:schemeClr val="tx2">
                  <a:lumMod val="54000"/>
                  <a:lumOff val="46000"/>
                </a:schemeClr>
              </a:gs>
              <a:gs pos="50000">
                <a:schemeClr val="tx2">
                  <a:lumMod val="46000"/>
                  <a:lumOff val="54000"/>
                </a:schemeClr>
              </a:gs>
              <a:gs pos="100000">
                <a:schemeClr val="accent1">
                  <a:lumMod val="34000"/>
                  <a:lumOff val="66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컨트롤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157851" y="5153653"/>
            <a:ext cx="706717" cy="317690"/>
          </a:xfrm>
          <a:prstGeom prst="rect">
            <a:avLst/>
          </a:prstGeom>
          <a:gradFill>
            <a:gsLst>
              <a:gs pos="0">
                <a:schemeClr val="tx2">
                  <a:lumMod val="54000"/>
                  <a:lumOff val="46000"/>
                </a:schemeClr>
              </a:gs>
              <a:gs pos="50000">
                <a:schemeClr val="tx2">
                  <a:lumMod val="46000"/>
                  <a:lumOff val="54000"/>
                </a:schemeClr>
              </a:gs>
              <a:gs pos="100000">
                <a:schemeClr val="accent1">
                  <a:lumMod val="34000"/>
                  <a:lumOff val="66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컨트롤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853160" y="5153653"/>
            <a:ext cx="718081" cy="317956"/>
          </a:xfrm>
          <a:prstGeom prst="rect">
            <a:avLst/>
          </a:prstGeom>
          <a:gradFill>
            <a:gsLst>
              <a:gs pos="0">
                <a:schemeClr val="tx2">
                  <a:lumMod val="54000"/>
                  <a:lumOff val="46000"/>
                </a:schemeClr>
              </a:gs>
              <a:gs pos="50000">
                <a:schemeClr val="tx2">
                  <a:lumMod val="46000"/>
                  <a:lumOff val="54000"/>
                </a:schemeClr>
              </a:gs>
              <a:gs pos="100000">
                <a:schemeClr val="accent1">
                  <a:lumMod val="34000"/>
                  <a:lumOff val="66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컨트롤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76378" y="5153653"/>
            <a:ext cx="706717" cy="317690"/>
          </a:xfrm>
          <a:prstGeom prst="rect">
            <a:avLst/>
          </a:prstGeom>
          <a:gradFill>
            <a:gsLst>
              <a:gs pos="0">
                <a:schemeClr val="tx2">
                  <a:lumMod val="54000"/>
                  <a:lumOff val="46000"/>
                </a:schemeClr>
              </a:gs>
              <a:gs pos="50000">
                <a:schemeClr val="tx2">
                  <a:lumMod val="46000"/>
                  <a:lumOff val="54000"/>
                </a:schemeClr>
              </a:gs>
              <a:gs pos="100000">
                <a:schemeClr val="accent1">
                  <a:lumMod val="34000"/>
                  <a:lumOff val="66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컨트롤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280565" y="5153653"/>
            <a:ext cx="708138" cy="317956"/>
          </a:xfrm>
          <a:prstGeom prst="rect">
            <a:avLst/>
          </a:prstGeom>
          <a:gradFill>
            <a:gsLst>
              <a:gs pos="0">
                <a:schemeClr val="tx2">
                  <a:lumMod val="54000"/>
                  <a:lumOff val="46000"/>
                </a:schemeClr>
              </a:gs>
              <a:gs pos="50000">
                <a:schemeClr val="tx2">
                  <a:lumMod val="46000"/>
                  <a:lumOff val="54000"/>
                </a:schemeClr>
              </a:gs>
              <a:gs pos="100000">
                <a:schemeClr val="accent1">
                  <a:lumMod val="34000"/>
                  <a:lumOff val="66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컨트롤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982948" y="5153653"/>
            <a:ext cx="706717" cy="317690"/>
          </a:xfrm>
          <a:prstGeom prst="rect">
            <a:avLst/>
          </a:prstGeom>
          <a:gradFill>
            <a:gsLst>
              <a:gs pos="0">
                <a:schemeClr val="tx2">
                  <a:lumMod val="54000"/>
                  <a:lumOff val="46000"/>
                </a:schemeClr>
              </a:gs>
              <a:gs pos="50000">
                <a:schemeClr val="tx2">
                  <a:lumMod val="46000"/>
                  <a:lumOff val="54000"/>
                </a:schemeClr>
              </a:gs>
              <a:gs pos="100000">
                <a:schemeClr val="accent1">
                  <a:lumMod val="34000"/>
                  <a:lumOff val="66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컨트롤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687135" y="5153653"/>
            <a:ext cx="718081" cy="317956"/>
          </a:xfrm>
          <a:prstGeom prst="rect">
            <a:avLst/>
          </a:prstGeom>
          <a:gradFill>
            <a:gsLst>
              <a:gs pos="0">
                <a:schemeClr val="tx2">
                  <a:lumMod val="54000"/>
                  <a:lumOff val="46000"/>
                </a:schemeClr>
              </a:gs>
              <a:gs pos="50000">
                <a:schemeClr val="tx2">
                  <a:lumMod val="46000"/>
                  <a:lumOff val="54000"/>
                </a:schemeClr>
              </a:gs>
              <a:gs pos="100000">
                <a:schemeClr val="accent1">
                  <a:lumMod val="34000"/>
                  <a:lumOff val="66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컨트롤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404172" y="5153653"/>
            <a:ext cx="706717" cy="317690"/>
          </a:xfrm>
          <a:prstGeom prst="rect">
            <a:avLst/>
          </a:prstGeom>
          <a:gradFill>
            <a:gsLst>
              <a:gs pos="0">
                <a:schemeClr val="tx2">
                  <a:lumMod val="54000"/>
                  <a:lumOff val="46000"/>
                </a:schemeClr>
              </a:gs>
              <a:gs pos="50000">
                <a:schemeClr val="tx2">
                  <a:lumMod val="46000"/>
                  <a:lumOff val="54000"/>
                </a:schemeClr>
              </a:gs>
              <a:gs pos="100000">
                <a:schemeClr val="accent1">
                  <a:lumMod val="34000"/>
                  <a:lumOff val="66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컨트롤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099481" y="5153653"/>
            <a:ext cx="718081" cy="317956"/>
          </a:xfrm>
          <a:prstGeom prst="rect">
            <a:avLst/>
          </a:prstGeom>
          <a:gradFill>
            <a:gsLst>
              <a:gs pos="0">
                <a:schemeClr val="tx2">
                  <a:lumMod val="54000"/>
                  <a:lumOff val="46000"/>
                </a:schemeClr>
              </a:gs>
              <a:gs pos="50000">
                <a:schemeClr val="tx2">
                  <a:lumMod val="46000"/>
                  <a:lumOff val="54000"/>
                </a:schemeClr>
              </a:gs>
              <a:gs pos="100000">
                <a:schemeClr val="accent1">
                  <a:lumMod val="34000"/>
                  <a:lumOff val="66000"/>
                </a:schemeClr>
              </a:gs>
            </a:gsLst>
            <a:lin ang="5400000" scaled="0"/>
          </a:gra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컨트롤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1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51356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리포트 디자이너 화면 구성</a:t>
            </a:r>
            <a:endParaRPr lang="en-US" altLang="ko-KR" smtClean="0"/>
          </a:p>
        </p:txBody>
      </p:sp>
      <p:pic>
        <p:nvPicPr>
          <p:cNvPr id="1028" name="Picture 4" descr="C:\Users\goodsense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90" y="908720"/>
            <a:ext cx="7133010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79168" y="2822722"/>
            <a:ext cx="1513312" cy="750294"/>
          </a:xfrm>
          <a:prstGeom prst="rect">
            <a:avLst/>
          </a:prstGeom>
          <a:solidFill>
            <a:schemeClr val="accent6">
              <a:lumMod val="75000"/>
              <a:alpha val="58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속성창</a:t>
            </a:r>
            <a:endParaRPr lang="en-US" altLang="ko-KR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( </a:t>
            </a:r>
            <a:r>
              <a:rPr lang="ko-KR" altLang="en-US" sz="1300" smtClean="0">
                <a:solidFill>
                  <a:schemeClr val="bg1"/>
                </a:solidFill>
              </a:rPr>
              <a:t>컨트롤 속성 지정</a:t>
            </a:r>
            <a:r>
              <a:rPr lang="en-US" altLang="ko-KR" sz="1300" smtClean="0">
                <a:solidFill>
                  <a:schemeClr val="bg1"/>
                </a:solidFill>
              </a:rPr>
              <a:t>)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760" y="5415010"/>
            <a:ext cx="4464496" cy="462262"/>
          </a:xfrm>
          <a:prstGeom prst="rect">
            <a:avLst/>
          </a:prstGeom>
          <a:solidFill>
            <a:schemeClr val="accent6">
              <a:lumMod val="75000"/>
              <a:alpha val="58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자바스크립트 편집창</a:t>
            </a:r>
            <a:endParaRPr lang="en-US" altLang="ko-KR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6056" y="764704"/>
            <a:ext cx="2808312" cy="576064"/>
          </a:xfrm>
          <a:prstGeom prst="rect">
            <a:avLst/>
          </a:prstGeom>
          <a:solidFill>
            <a:schemeClr val="accent6">
              <a:lumMod val="75000"/>
              <a:alpha val="58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메뉴바</a:t>
            </a:r>
            <a:endParaRPr lang="en-US" altLang="ko-KR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( </a:t>
            </a:r>
            <a:r>
              <a:rPr lang="ko-KR" altLang="en-US" sz="1300" smtClean="0">
                <a:solidFill>
                  <a:schemeClr val="bg1"/>
                </a:solidFill>
              </a:rPr>
              <a:t>밴드</a:t>
            </a:r>
            <a:r>
              <a:rPr lang="en-US" altLang="ko-KR" sz="1300" smtClean="0">
                <a:solidFill>
                  <a:schemeClr val="bg1"/>
                </a:solidFill>
              </a:rPr>
              <a:t>, </a:t>
            </a:r>
            <a:r>
              <a:rPr lang="ko-KR" altLang="en-US" sz="1300" smtClean="0">
                <a:solidFill>
                  <a:schemeClr val="bg1"/>
                </a:solidFill>
              </a:rPr>
              <a:t>컨트롤 리스트</a:t>
            </a:r>
            <a:r>
              <a:rPr lang="en-US" altLang="ko-KR" sz="1300" smtClean="0">
                <a:solidFill>
                  <a:schemeClr val="bg1"/>
                </a:solidFill>
              </a:rPr>
              <a:t>, </a:t>
            </a:r>
            <a:r>
              <a:rPr lang="ko-KR" altLang="en-US" sz="1300" smtClean="0">
                <a:solidFill>
                  <a:schemeClr val="bg1"/>
                </a:solidFill>
              </a:rPr>
              <a:t>폰트</a:t>
            </a:r>
            <a:r>
              <a:rPr lang="en-US" altLang="ko-KR" sz="1300" smtClean="0">
                <a:solidFill>
                  <a:schemeClr val="bg1"/>
                </a:solidFill>
              </a:rPr>
              <a:t>, </a:t>
            </a:r>
            <a:r>
              <a:rPr lang="ko-KR" altLang="en-US" sz="1300" smtClean="0">
                <a:solidFill>
                  <a:schemeClr val="bg1"/>
                </a:solidFill>
              </a:rPr>
              <a:t>색지정 </a:t>
            </a:r>
            <a:r>
              <a:rPr lang="en-US" altLang="ko-KR" sz="130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94808" y="6237312"/>
            <a:ext cx="3937632" cy="360040"/>
          </a:xfrm>
          <a:prstGeom prst="rect">
            <a:avLst/>
          </a:prstGeom>
          <a:solidFill>
            <a:schemeClr val="accent6">
              <a:lumMod val="75000"/>
              <a:alpha val="58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smtClean="0">
                <a:solidFill>
                  <a:schemeClr val="bg1"/>
                </a:solidFill>
              </a:rPr>
              <a:t>컨트롤 그룹화</a:t>
            </a:r>
            <a:r>
              <a:rPr lang="en-US" altLang="ko-KR" sz="1500" smtClean="0">
                <a:solidFill>
                  <a:schemeClr val="bg1"/>
                </a:solidFill>
              </a:rPr>
              <a:t>, </a:t>
            </a:r>
            <a:r>
              <a:rPr lang="ko-KR" altLang="en-US" sz="1500" smtClean="0">
                <a:solidFill>
                  <a:schemeClr val="bg1"/>
                </a:solidFill>
              </a:rPr>
              <a:t>상하좌우 정렬</a:t>
            </a:r>
            <a:r>
              <a:rPr lang="en-US" altLang="ko-KR" sz="1500" smtClean="0">
                <a:solidFill>
                  <a:schemeClr val="bg1"/>
                </a:solidFill>
              </a:rPr>
              <a:t>, </a:t>
            </a:r>
            <a:r>
              <a:rPr lang="ko-KR" altLang="en-US" sz="1500" smtClean="0">
                <a:solidFill>
                  <a:schemeClr val="bg1"/>
                </a:solidFill>
              </a:rPr>
              <a:t>맨앞뒤 처리</a:t>
            </a:r>
            <a:endParaRPr lang="en-US" altLang="ko-KR" sz="150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4046858"/>
            <a:ext cx="2029316" cy="822302"/>
          </a:xfrm>
          <a:prstGeom prst="rect">
            <a:avLst/>
          </a:prstGeom>
          <a:solidFill>
            <a:schemeClr val="accent6">
              <a:lumMod val="75000"/>
              <a:alpha val="58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데이터 정보창</a:t>
            </a:r>
            <a:endParaRPr lang="en-US" altLang="ko-KR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( </a:t>
            </a:r>
            <a:r>
              <a:rPr lang="ko-KR" altLang="en-US" sz="1300" smtClean="0">
                <a:solidFill>
                  <a:schemeClr val="bg1"/>
                </a:solidFill>
              </a:rPr>
              <a:t> 테이블 및 필드 리스트</a:t>
            </a:r>
            <a:endParaRPr lang="en-US" altLang="ko-KR" sz="130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300" smtClean="0">
                <a:solidFill>
                  <a:schemeClr val="bg1"/>
                </a:solidFill>
              </a:rPr>
              <a:t>시스템</a:t>
            </a:r>
            <a:r>
              <a:rPr lang="en-US" altLang="ko-KR" sz="1300" smtClean="0">
                <a:solidFill>
                  <a:schemeClr val="bg1"/>
                </a:solidFill>
              </a:rPr>
              <a:t>, </a:t>
            </a:r>
            <a:r>
              <a:rPr lang="ko-KR" altLang="en-US" sz="1300" smtClean="0">
                <a:solidFill>
                  <a:schemeClr val="bg1"/>
                </a:solidFill>
              </a:rPr>
              <a:t>파라미터 필드</a:t>
            </a:r>
            <a:r>
              <a:rPr lang="en-US" altLang="ko-KR" smtClean="0">
                <a:solidFill>
                  <a:schemeClr val="bg1"/>
                </a:solidFill>
              </a:rPr>
              <a:t> 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2390674"/>
            <a:ext cx="2029316" cy="606278"/>
          </a:xfrm>
          <a:prstGeom prst="rect">
            <a:avLst/>
          </a:prstGeom>
          <a:solidFill>
            <a:schemeClr val="accent6">
              <a:lumMod val="75000"/>
              <a:alpha val="58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컴포넌트창</a:t>
            </a:r>
            <a:endParaRPr lang="en-US" altLang="ko-KR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( </a:t>
            </a:r>
            <a:r>
              <a:rPr lang="ko-KR" altLang="en-US" sz="1300" smtClean="0">
                <a:solidFill>
                  <a:schemeClr val="bg1"/>
                </a:solidFill>
              </a:rPr>
              <a:t>밴드</a:t>
            </a:r>
            <a:r>
              <a:rPr lang="en-US" altLang="ko-KR" sz="1300" smtClean="0">
                <a:solidFill>
                  <a:schemeClr val="bg1"/>
                </a:solidFill>
              </a:rPr>
              <a:t>, </a:t>
            </a:r>
            <a:r>
              <a:rPr lang="ko-KR" altLang="en-US" sz="1300" smtClean="0">
                <a:solidFill>
                  <a:schemeClr val="bg1"/>
                </a:solidFill>
              </a:rPr>
              <a:t>컨트롤 계층화</a:t>
            </a:r>
            <a:r>
              <a:rPr lang="en-US" altLang="ko-KR" sz="1300" smtClean="0">
                <a:solidFill>
                  <a:schemeClr val="bg1"/>
                </a:solidFill>
              </a:rPr>
              <a:t> )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8152" y="2822722"/>
            <a:ext cx="1513312" cy="750294"/>
          </a:xfrm>
          <a:prstGeom prst="rect">
            <a:avLst/>
          </a:prstGeom>
          <a:solidFill>
            <a:schemeClr val="accent6">
              <a:lumMod val="75000"/>
              <a:alpha val="58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디자인창</a:t>
            </a:r>
            <a:endParaRPr lang="en-US" altLang="ko-KR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1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51356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4. </a:t>
            </a:r>
            <a:r>
              <a:rPr lang="ko-KR" altLang="en-US" smtClean="0"/>
              <a:t>밴드</a:t>
            </a:r>
            <a:endParaRPr lang="en-US" altLang="ko-KR" smtClean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454583" y="755560"/>
            <a:ext cx="4032448" cy="5688632"/>
          </a:xfrm>
          <a:prstGeom prst="roundRect">
            <a:avLst>
              <a:gd name="adj" fmla="val 2731"/>
            </a:avLst>
          </a:prstGeom>
          <a:solidFill>
            <a:schemeClr val="bg1">
              <a:lumMod val="75000"/>
              <a:alpha val="40000"/>
            </a:schemeClr>
          </a:solidFill>
          <a:ln w="12700" cap="flat" cmpd="sng" algn="ctr">
            <a:solidFill>
              <a:schemeClr val="bg1">
                <a:lumMod val="50000"/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디자인 밴드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26591" y="1196752"/>
            <a:ext cx="3896816" cy="288032"/>
          </a:xfrm>
          <a:prstGeom prst="roundRect">
            <a:avLst/>
          </a:prstGeom>
          <a:solidFill>
            <a:srgbClr val="FFC000">
              <a:alpha val="80000"/>
            </a:srgbClr>
          </a:solidFill>
          <a:ln w="12700" cap="flat" cmpd="sng" algn="ctr">
            <a:solidFill>
              <a:schemeClr val="bg1">
                <a:lumMod val="50000"/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페이지 헤더 밴드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26591" y="1574112"/>
            <a:ext cx="3896816" cy="288032"/>
          </a:xfrm>
          <a:prstGeom prst="roundRect">
            <a:avLst/>
          </a:prstGeom>
          <a:solidFill>
            <a:srgbClr val="92D050">
              <a:alpha val="80000"/>
            </a:srgbClr>
          </a:solidFill>
          <a:ln w="12700" cap="flat" cmpd="sng" algn="ctr">
            <a:solidFill>
              <a:schemeClr val="bg1">
                <a:lumMod val="50000"/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타이틀 밴드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526591" y="5949280"/>
            <a:ext cx="3896816" cy="288032"/>
          </a:xfrm>
          <a:prstGeom prst="roundRect">
            <a:avLst/>
          </a:prstGeom>
          <a:solidFill>
            <a:srgbClr val="FFC000">
              <a:alpha val="80000"/>
            </a:srgbClr>
          </a:solidFill>
          <a:ln w="12700" cap="flat" cmpd="sng" algn="ctr">
            <a:solidFill>
              <a:schemeClr val="bg1">
                <a:lumMod val="50000"/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페이지 헤더 </a:t>
            </a:r>
            <a:r>
              <a:rPr kumimoji="1" lang="ko-KR" altLang="en-US" sz="1200" b="1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풋터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36116" y="5589240"/>
            <a:ext cx="3896816" cy="288032"/>
          </a:xfrm>
          <a:prstGeom prst="roundRect">
            <a:avLst/>
          </a:prstGeom>
          <a:solidFill>
            <a:srgbClr val="66FF66">
              <a:alpha val="80000"/>
            </a:srgbClr>
          </a:solidFill>
          <a:ln w="12700" cap="flat" cmpd="sng" algn="ctr">
            <a:solidFill>
              <a:schemeClr val="bg1">
                <a:lumMod val="50000"/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테일 밴드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526591" y="1969584"/>
            <a:ext cx="3896816" cy="288032"/>
          </a:xfrm>
          <a:prstGeom prst="roundRect">
            <a:avLst/>
          </a:prstGeom>
          <a:solidFill>
            <a:schemeClr val="bg2">
              <a:lumMod val="60000"/>
              <a:lumOff val="40000"/>
              <a:alpha val="80000"/>
            </a:schemeClr>
          </a:solidFill>
          <a:ln w="12700" cap="flat" cmpd="sng" algn="ctr">
            <a:solidFill>
              <a:schemeClr val="bg1">
                <a:lumMod val="50000"/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더미 밴드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26591" y="2375168"/>
            <a:ext cx="3896816" cy="2746976"/>
            <a:chOff x="4765919" y="2642240"/>
            <a:chExt cx="3896816" cy="2746976"/>
          </a:xfrm>
        </p:grpSpPr>
        <p:sp>
          <p:nvSpPr>
            <p:cNvPr id="8" name="모서리가 둥근 직사각형 7"/>
            <p:cNvSpPr/>
            <p:nvPr/>
          </p:nvSpPr>
          <p:spPr bwMode="auto">
            <a:xfrm>
              <a:off x="4765919" y="3517000"/>
              <a:ext cx="3896816" cy="992120"/>
            </a:xfrm>
            <a:prstGeom prst="roundRect">
              <a:avLst>
                <a:gd name="adj" fmla="val 7561"/>
              </a:avLst>
            </a:prstGeom>
            <a:solidFill>
              <a:srgbClr val="DAE8FA">
                <a:alpha val="80000"/>
              </a:srgbClr>
            </a:solidFill>
            <a:ln w="12700" cap="flat" cmpd="sng" algn="ctr">
              <a:solidFill>
                <a:schemeClr val="bg1">
                  <a:lumMod val="50000"/>
                  <a:alpha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200" b="1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데이터 밴드</a:t>
              </a:r>
              <a:endParaRPr kumimoji="1" lang="en-US" altLang="ko-KR" sz="12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5364088" y="2930272"/>
              <a:ext cx="3096344" cy="28803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2700" cap="flat" cmpd="sng" algn="ctr">
              <a:solidFill>
                <a:schemeClr val="bg1">
                  <a:lumMod val="50000"/>
                  <a:alpha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200" b="1" smtClean="0">
                  <a:latin typeface="맑은 고딕" pitchFamily="50" charset="-127"/>
                  <a:ea typeface="맑은 고딕" pitchFamily="50" charset="-127"/>
                </a:rPr>
                <a:t>그룹 헤더</a:t>
              </a:r>
              <a:r>
                <a: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ko-KR" altLang="en-US" sz="1200" b="1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밴드</a:t>
              </a:r>
              <a:endParaRPr kumimoji="1" lang="en-US" altLang="ko-KR" sz="12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5364088" y="4806296"/>
              <a:ext cx="3096344" cy="28803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2700" cap="flat" cmpd="sng" algn="ctr">
              <a:solidFill>
                <a:schemeClr val="bg1">
                  <a:lumMod val="50000"/>
                  <a:alpha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200" b="1" smtClean="0">
                  <a:latin typeface="맑은 고딕" pitchFamily="50" charset="-127"/>
                  <a:ea typeface="맑은 고딕" pitchFamily="50" charset="-127"/>
                </a:rPr>
                <a:t>그룹 풋터 </a:t>
              </a:r>
              <a:r>
                <a: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밴드</a:t>
              </a:r>
              <a:endParaRPr kumimoji="1" lang="en-US" altLang="ko-KR" sz="12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5508104" y="2642240"/>
              <a:ext cx="3096344" cy="2880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90000"/>
              </a:schemeClr>
            </a:solidFill>
            <a:ln w="12700" cap="flat" cmpd="sng" algn="ctr">
              <a:solidFill>
                <a:schemeClr val="bg1">
                  <a:lumMod val="50000"/>
                  <a:alpha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200" b="1" smtClean="0">
                  <a:latin typeface="맑은 고딕" pitchFamily="50" charset="-127"/>
                  <a:ea typeface="맑은 고딕" pitchFamily="50" charset="-127"/>
                </a:rPr>
                <a:t>데이터 헤더</a:t>
              </a:r>
              <a:r>
                <a: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 밴드</a:t>
              </a:r>
              <a:endParaRPr kumimoji="1" lang="en-US" altLang="ko-KR" sz="12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5508104" y="5101184"/>
              <a:ext cx="3096344" cy="2880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90000"/>
              </a:schemeClr>
            </a:solidFill>
            <a:ln w="12700" cap="flat" cmpd="sng" algn="ctr">
              <a:solidFill>
                <a:schemeClr val="bg1">
                  <a:lumMod val="50000"/>
                  <a:alpha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200" b="1" smtClean="0">
                  <a:latin typeface="맑은 고딕" pitchFamily="50" charset="-127"/>
                  <a:ea typeface="맑은 고딕" pitchFamily="50" charset="-127"/>
                </a:rPr>
                <a:t>데이터 풋터</a:t>
              </a:r>
              <a:r>
                <a: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ko-KR" altLang="en-US" sz="1200" b="1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밴드</a:t>
              </a:r>
              <a:endParaRPr kumimoji="1" lang="en-US" altLang="ko-KR" sz="12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 bwMode="auto">
            <a:xfrm>
              <a:off x="5220072" y="3222120"/>
              <a:ext cx="3096344" cy="2880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 w="12700" cap="flat" cmpd="sng" algn="ctr">
              <a:solidFill>
                <a:schemeClr val="bg1">
                  <a:lumMod val="50000"/>
                  <a:alpha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200" b="1" smtClean="0">
                  <a:latin typeface="맑은 고딕" pitchFamily="50" charset="-127"/>
                  <a:ea typeface="맑은 고딕" pitchFamily="50" charset="-127"/>
                </a:rPr>
                <a:t>더</a:t>
              </a:r>
              <a:r>
                <a:rPr kumimoji="1" lang="ko-KR" altLang="en-US" sz="1200" b="1">
                  <a:latin typeface="맑은 고딕" pitchFamily="50" charset="-127"/>
                  <a:ea typeface="맑은 고딕" pitchFamily="50" charset="-127"/>
                </a:rPr>
                <a:t>미</a:t>
              </a:r>
              <a:r>
                <a:rPr kumimoji="1" lang="ko-KR" altLang="en-US" sz="1200" b="1" smtClean="0">
                  <a:latin typeface="맑은 고딕" pitchFamily="50" charset="-127"/>
                  <a:ea typeface="맑은 고딕" pitchFamily="50" charset="-127"/>
                </a:rPr>
                <a:t> 헤더</a:t>
              </a:r>
              <a:r>
                <a: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ko-KR" altLang="en-US" sz="1200" b="1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밴드</a:t>
              </a:r>
              <a:endParaRPr kumimoji="1" lang="en-US" altLang="ko-KR" sz="12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 bwMode="auto">
            <a:xfrm>
              <a:off x="5220072" y="4509120"/>
              <a:ext cx="3091115" cy="2880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 w="12700" cap="flat" cmpd="sng" algn="ctr">
              <a:solidFill>
                <a:schemeClr val="bg1">
                  <a:lumMod val="50000"/>
                  <a:alpha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200" b="1" smtClean="0">
                  <a:latin typeface="맑은 고딕" pitchFamily="50" charset="-127"/>
                  <a:ea typeface="맑은 고딕" pitchFamily="50" charset="-127"/>
                </a:rPr>
                <a:t>더</a:t>
              </a:r>
              <a:r>
                <a:rPr kumimoji="1" lang="ko-KR" altLang="en-US" sz="1200" b="1">
                  <a:latin typeface="맑은 고딕" pitchFamily="50" charset="-127"/>
                  <a:ea typeface="맑은 고딕" pitchFamily="50" charset="-127"/>
                </a:rPr>
                <a:t>미</a:t>
              </a:r>
              <a:r>
                <a:rPr kumimoji="1" lang="ko-KR" altLang="en-US" sz="1200" b="1" smtClean="0">
                  <a:latin typeface="맑은 고딕" pitchFamily="50" charset="-127"/>
                  <a:ea typeface="맑은 고딕" pitchFamily="50" charset="-127"/>
                </a:rPr>
                <a:t> 풋터</a:t>
              </a:r>
              <a:r>
                <a:rPr kumimoji="1" lang="ko-KR" altLang="en-US" sz="1200" b="1" i="0" u="none" strike="noStrike" cap="none" normalizeH="0" baseline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ko-KR" altLang="en-US" sz="1200" b="1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밴드</a:t>
              </a:r>
              <a:endParaRPr kumimoji="1" lang="en-US" altLang="ko-KR" sz="12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모서리가 둥근 직사각형 26"/>
          <p:cNvSpPr/>
          <p:nvPr/>
        </p:nvSpPr>
        <p:spPr bwMode="auto">
          <a:xfrm>
            <a:off x="530408" y="5229200"/>
            <a:ext cx="3896816" cy="288032"/>
          </a:xfrm>
          <a:prstGeom prst="roundRect">
            <a:avLst/>
          </a:prstGeom>
          <a:solidFill>
            <a:schemeClr val="bg2">
              <a:lumMod val="50000"/>
              <a:alpha val="65000"/>
            </a:schemeClr>
          </a:solidFill>
          <a:ln w="12700" cap="flat" cmpd="sng" algn="ctr">
            <a:solidFill>
              <a:schemeClr val="bg1">
                <a:lumMod val="50000"/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smtClean="0">
                <a:latin typeface="맑은 고딕" pitchFamily="50" charset="-127"/>
                <a:ea typeface="맑은 고딕" pitchFamily="50" charset="-127"/>
              </a:rPr>
              <a:t>써머</a:t>
            </a:r>
            <a:r>
              <a:rPr kumimoji="1" lang="ko-KR" altLang="en-US" sz="1200" b="1">
                <a:latin typeface="맑은 고딕" pitchFamily="50" charset="-127"/>
                <a:ea typeface="맑은 고딕" pitchFamily="50" charset="-127"/>
              </a:rPr>
              <a:t>리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밴드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5536" y="2329448"/>
            <a:ext cx="4176464" cy="285403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716016" y="755757"/>
            <a:ext cx="432048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FF0000"/>
                </a:solidFill>
              </a:rPr>
              <a:t>1) </a:t>
            </a:r>
            <a:r>
              <a:rPr lang="ko-KR" altLang="en-US" sz="1200" b="1" smtClean="0">
                <a:solidFill>
                  <a:srgbClr val="FF0000"/>
                </a:solidFill>
              </a:rPr>
              <a:t>페이지 </a:t>
            </a:r>
            <a:r>
              <a:rPr lang="ko-KR" altLang="en-US" sz="1200" b="1">
                <a:solidFill>
                  <a:srgbClr val="FF0000"/>
                </a:solidFill>
              </a:rPr>
              <a:t>헤더 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>
                <a:solidFill>
                  <a:srgbClr val="FF0000"/>
                </a:solidFill>
              </a:rPr>
              <a:t>풋터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    </a:t>
            </a:r>
            <a:r>
              <a:rPr lang="en-US" altLang="ko-KR" sz="1200" dirty="0"/>
              <a:t>- </a:t>
            </a:r>
            <a:r>
              <a:rPr lang="ko-KR" altLang="en-US" sz="1200"/>
              <a:t>페이지 마다 인쇄되는 상</a:t>
            </a:r>
            <a:r>
              <a:rPr lang="en-US" altLang="ko-KR" sz="1200" dirty="0"/>
              <a:t>,</a:t>
            </a:r>
            <a:r>
              <a:rPr lang="ko-KR" altLang="en-US" sz="1200"/>
              <a:t>하단 영역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  <a:r>
              <a:rPr lang="ko-KR" altLang="en-US" sz="1200" b="1">
                <a:solidFill>
                  <a:srgbClr val="FF0000"/>
                </a:solidFill>
              </a:rPr>
              <a:t>타이틀</a:t>
            </a:r>
            <a:r>
              <a:rPr lang="en-US" altLang="ko-KR" sz="1200" b="1" dirty="0">
                <a:solidFill>
                  <a:srgbClr val="FF0000"/>
                </a:solidFill>
              </a:rPr>
              <a:t/>
            </a:r>
            <a:br>
              <a:rPr lang="en-US" altLang="ko-KR" sz="1200" b="1" dirty="0">
                <a:solidFill>
                  <a:srgbClr val="FF0000"/>
                </a:solidFill>
              </a:rPr>
            </a:br>
            <a:r>
              <a:rPr lang="en-US" altLang="ko-KR" sz="1200" dirty="0" smtClean="0"/>
              <a:t>    </a:t>
            </a:r>
            <a:r>
              <a:rPr lang="en-US" altLang="ko-KR" sz="1200" dirty="0"/>
              <a:t>- </a:t>
            </a:r>
            <a:r>
              <a:rPr lang="ko-KR" altLang="en-US" sz="1200"/>
              <a:t>첫번째 페이지 상단에 한번 인쇄되는 영역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  <a:r>
              <a:rPr lang="ko-KR" altLang="en-US" sz="1200" b="1">
                <a:solidFill>
                  <a:srgbClr val="FF0000"/>
                </a:solidFill>
              </a:rPr>
              <a:t>더미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/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 smtClean="0"/>
              <a:t>    </a:t>
            </a:r>
            <a:r>
              <a:rPr lang="en-US" altLang="ko-KR" sz="1200" dirty="0"/>
              <a:t>- </a:t>
            </a:r>
            <a:r>
              <a:rPr lang="ko-KR" altLang="en-US" sz="1200" smtClean="0"/>
              <a:t>데이터밴드 외부 상하에 위치하여 매번 인쇄되는 영역</a:t>
            </a:r>
            <a:r>
              <a:rPr lang="en-US" altLang="ko-KR" sz="1200" dirty="0" smtClean="0"/>
              <a:t>.     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  <a:r>
              <a:rPr lang="ko-KR" altLang="en-US" sz="1200" b="1">
                <a:solidFill>
                  <a:srgbClr val="FF0000"/>
                </a:solidFill>
              </a:rPr>
              <a:t>데이터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sz="1200" dirty="0" smtClean="0"/>
              <a:t>    </a:t>
            </a:r>
            <a:r>
              <a:rPr lang="en-US" altLang="ko-KR" sz="1200" dirty="0"/>
              <a:t>- </a:t>
            </a:r>
            <a:r>
              <a:rPr lang="ko-KR" altLang="en-US" sz="1200"/>
              <a:t>데이터셋 행의 개수 만큼 인쇄되는 영역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00B0F0"/>
                </a:solidFill>
              </a:rPr>
              <a:t>   4-1) </a:t>
            </a:r>
            <a:r>
              <a:rPr lang="ko-KR" altLang="en-US" sz="1200" b="1" smtClean="0">
                <a:solidFill>
                  <a:srgbClr val="00B0F0"/>
                </a:solidFill>
              </a:rPr>
              <a:t>데이터 헤더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, </a:t>
            </a:r>
            <a:r>
              <a:rPr lang="ko-KR" altLang="en-US" sz="1200" b="1" smtClean="0">
                <a:solidFill>
                  <a:srgbClr val="00B0F0"/>
                </a:solidFill>
              </a:rPr>
              <a:t>풋터</a:t>
            </a:r>
            <a:endParaRPr lang="en-US" altLang="ko-KR" sz="12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- </a:t>
            </a:r>
            <a:r>
              <a:rPr lang="ko-KR" altLang="en-US" sz="1200"/>
              <a:t>그룹 </a:t>
            </a:r>
            <a:r>
              <a:rPr lang="ko-KR" altLang="en-US" sz="1200" smtClean="0"/>
              <a:t>마다 첫행 및 </a:t>
            </a:r>
            <a:r>
              <a:rPr lang="ko-KR" altLang="en-US" sz="1200"/>
              <a:t>마지막행에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ko-KR" altLang="en-US" sz="1200" smtClean="0"/>
              <a:t>한번 </a:t>
            </a:r>
            <a:r>
              <a:rPr lang="ko-KR" altLang="en-US" sz="1200"/>
              <a:t>인쇄 되는 영역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00B0F0"/>
                </a:solidFill>
              </a:rPr>
              <a:t>   4-2) </a:t>
            </a:r>
            <a:r>
              <a:rPr lang="ko-KR" altLang="en-US" sz="1200" b="1" smtClean="0">
                <a:solidFill>
                  <a:srgbClr val="00B0F0"/>
                </a:solidFill>
              </a:rPr>
              <a:t>그룹 헤더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, </a:t>
            </a:r>
            <a:r>
              <a:rPr lang="ko-KR" altLang="en-US" sz="1200" b="1" smtClean="0">
                <a:solidFill>
                  <a:srgbClr val="00B0F0"/>
                </a:solidFill>
              </a:rPr>
              <a:t>풋터</a:t>
            </a:r>
            <a:endParaRPr lang="en-US" altLang="ko-KR" sz="12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    - </a:t>
            </a:r>
            <a:r>
              <a:rPr lang="ko-KR" altLang="en-US" sz="1200" smtClean="0"/>
              <a:t>데이터 그룹마다 매번 인쇄되는 영역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00B0F0"/>
                </a:solidFill>
              </a:rPr>
              <a:t>   4-3) </a:t>
            </a:r>
            <a:r>
              <a:rPr lang="ko-KR" altLang="en-US" sz="1200" b="1" smtClean="0">
                <a:solidFill>
                  <a:srgbClr val="00B0F0"/>
                </a:solidFill>
              </a:rPr>
              <a:t>더미 </a:t>
            </a:r>
            <a:r>
              <a:rPr lang="ko-KR" altLang="en-US" sz="1200" b="1">
                <a:solidFill>
                  <a:srgbClr val="00B0F0"/>
                </a:solidFill>
              </a:rPr>
              <a:t>헤더</a:t>
            </a:r>
            <a:r>
              <a:rPr lang="en-US" altLang="ko-KR" sz="1200" b="1" dirty="0">
                <a:solidFill>
                  <a:srgbClr val="00B0F0"/>
                </a:solidFill>
              </a:rPr>
              <a:t>, </a:t>
            </a:r>
            <a:r>
              <a:rPr lang="ko-KR" altLang="en-US" sz="1200" b="1" smtClean="0">
                <a:solidFill>
                  <a:srgbClr val="00B0F0"/>
                </a:solidFill>
              </a:rPr>
              <a:t>풋터</a:t>
            </a:r>
            <a:endParaRPr lang="en-US" altLang="ko-KR" sz="12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- </a:t>
            </a:r>
            <a:r>
              <a:rPr lang="ko-KR" altLang="en-US" sz="1200"/>
              <a:t>데이터밴드 </a:t>
            </a:r>
            <a:r>
              <a:rPr lang="ko-KR" altLang="en-US" sz="1200" smtClean="0"/>
              <a:t>내부에 </a:t>
            </a:r>
            <a:r>
              <a:rPr lang="ko-KR" altLang="en-US" sz="1200"/>
              <a:t>위치하여 매번 인쇄되는 영역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FF0000"/>
                </a:solidFill>
              </a:rPr>
              <a:t>5) </a:t>
            </a:r>
            <a:r>
              <a:rPr lang="ko-KR" altLang="en-US" sz="1200" b="1">
                <a:solidFill>
                  <a:srgbClr val="FF0000"/>
                </a:solidFill>
              </a:rPr>
              <a:t>테일</a:t>
            </a:r>
            <a:r>
              <a:rPr lang="en-US" altLang="ko-KR" sz="1200" dirty="0">
                <a:solidFill>
                  <a:srgbClr val="FF0000"/>
                </a:solidFill>
              </a:rPr>
              <a:t/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 smtClean="0"/>
              <a:t>    </a:t>
            </a:r>
            <a:r>
              <a:rPr lang="en-US" altLang="ko-KR" sz="1200" dirty="0"/>
              <a:t>- </a:t>
            </a:r>
            <a:r>
              <a:rPr lang="ko-KR" altLang="en-US" sz="1200"/>
              <a:t>페이지풋터를 제외한 모든밴드의 영역이 인쇄된후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smtClean="0"/>
              <a:t>바로 </a:t>
            </a:r>
            <a:r>
              <a:rPr lang="ko-KR" altLang="en-US" sz="1200"/>
              <a:t>하단에 </a:t>
            </a:r>
            <a:r>
              <a:rPr lang="ko-KR" altLang="en-US" sz="1200" smtClean="0"/>
              <a:t>위치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b="1" dirty="0" smtClean="0">
                <a:solidFill>
                  <a:srgbClr val="FF0000"/>
                </a:solidFill>
              </a:rPr>
              <a:t>6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  <a:r>
              <a:rPr lang="ko-KR" altLang="en-US" sz="1200" b="1">
                <a:solidFill>
                  <a:srgbClr val="FF0000"/>
                </a:solidFill>
              </a:rPr>
              <a:t>써머리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sz="1200" dirty="0" smtClean="0"/>
              <a:t>    </a:t>
            </a:r>
            <a:r>
              <a:rPr lang="en-US" altLang="ko-KR" sz="1200" dirty="0"/>
              <a:t>- </a:t>
            </a:r>
            <a:r>
              <a:rPr lang="ko-KR" altLang="en-US" sz="1200" smtClean="0"/>
              <a:t>마지막 페이지 테일밴드 위에 한번 인쇄되는 영역</a:t>
            </a:r>
            <a:r>
              <a:rPr lang="en-US" altLang="ko-KR" sz="1200" dirty="0" smtClean="0"/>
              <a:t>.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3981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 bwMode="auto">
          <a:xfrm>
            <a:off x="5400640" y="620688"/>
            <a:ext cx="3347824" cy="3888432"/>
          </a:xfrm>
          <a:prstGeom prst="roundRect">
            <a:avLst>
              <a:gd name="adj" fmla="val 2731"/>
            </a:avLst>
          </a:prstGeom>
          <a:solidFill>
            <a:schemeClr val="accent3">
              <a:lumMod val="60000"/>
              <a:lumOff val="40000"/>
              <a:alpha val="40000"/>
            </a:schemeClr>
          </a:solidFill>
          <a:ln w="12700" cap="flat" cmpd="sng" algn="ctr">
            <a:solidFill>
              <a:schemeClr val="bg1">
                <a:lumMod val="50000"/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데이터밴</a:t>
            </a:r>
            <a:r>
              <a:rPr kumimoji="1" lang="ko-KR" altLang="en-US" sz="1400" b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드</a:t>
            </a: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속성창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251356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</a:t>
            </a:r>
            <a:r>
              <a:rPr lang="en-US" altLang="ko-KR" smtClean="0"/>
              <a:t>. </a:t>
            </a:r>
            <a:r>
              <a:rPr lang="ko-KR" altLang="en-US" smtClean="0"/>
              <a:t>밴드 </a:t>
            </a:r>
            <a:r>
              <a:rPr lang="en-US" altLang="ko-KR" smtClean="0"/>
              <a:t>- </a:t>
            </a:r>
            <a:r>
              <a:rPr lang="ko-KR" altLang="en-US" smtClean="0"/>
              <a:t>데이터밴드</a:t>
            </a:r>
            <a:endParaRPr lang="en-US" altLang="ko-KR" smtClean="0"/>
          </a:p>
        </p:txBody>
      </p:sp>
      <p:pic>
        <p:nvPicPr>
          <p:cNvPr id="1026" name="Picture 2" descr="C:\Users\goodsense\Desktop\새 폴더 (2)\데이터밴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702" y="1041328"/>
            <a:ext cx="2933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67544" y="620689"/>
            <a:ext cx="4140461" cy="5976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ko-KR" sz="1400" b="1" dirty="0" smtClean="0"/>
          </a:p>
          <a:p>
            <a:r>
              <a:rPr lang="en-US" altLang="ko-KR" sz="1400" b="1" u="sng" dirty="0" smtClean="0"/>
              <a:t>1. </a:t>
            </a:r>
            <a:r>
              <a:rPr lang="ko-KR" altLang="en-US" sz="1400" b="1" u="sng" smtClean="0"/>
              <a:t>데이터</a:t>
            </a:r>
            <a:endParaRPr lang="en-US" altLang="ko-KR" sz="1400" b="1" u="sng" dirty="0" smtClean="0"/>
          </a:p>
          <a:p>
            <a:r>
              <a:rPr lang="en-US" altLang="ko-KR" sz="1400" dirty="0" smtClean="0"/>
              <a:t>   </a:t>
            </a:r>
            <a:r>
              <a:rPr lang="en-US" altLang="ko-KR" sz="1300" b="1" dirty="0">
                <a:solidFill>
                  <a:srgbClr val="00B0F0"/>
                </a:solidFill>
              </a:rPr>
              <a:t>1) </a:t>
            </a:r>
            <a:r>
              <a:rPr lang="ko-KR" altLang="en-US" sz="1300" b="1" smtClean="0">
                <a:solidFill>
                  <a:srgbClr val="00B0F0"/>
                </a:solidFill>
              </a:rPr>
              <a:t>데이터 셋 이름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r>
              <a:rPr lang="en-US" altLang="ko-KR" sz="1400" dirty="0"/>
              <a:t>       </a:t>
            </a:r>
            <a:r>
              <a:rPr lang="en-US" altLang="ko-KR" sz="1100" dirty="0"/>
              <a:t>- </a:t>
            </a:r>
            <a:r>
              <a:rPr lang="ko-KR" altLang="en-US" sz="1100" smtClean="0"/>
              <a:t>테이블 집합의 대표 이름</a:t>
            </a:r>
            <a:endParaRPr lang="en-US" altLang="ko-KR" sz="1100" dirty="0"/>
          </a:p>
          <a:p>
            <a:r>
              <a:rPr lang="en-US" altLang="ko-KR" sz="1400" dirty="0"/>
              <a:t>   </a:t>
            </a:r>
            <a:r>
              <a:rPr lang="en-US" altLang="ko-KR" sz="1300" b="1" dirty="0">
                <a:solidFill>
                  <a:srgbClr val="00B0F0"/>
                </a:solidFill>
              </a:rPr>
              <a:t>2) </a:t>
            </a:r>
            <a:r>
              <a:rPr lang="ko-KR" altLang="en-US" sz="1300" b="1" smtClean="0">
                <a:solidFill>
                  <a:srgbClr val="00B0F0"/>
                </a:solidFill>
              </a:rPr>
              <a:t>테이블 이름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r>
              <a:rPr lang="en-US" altLang="ko-KR" sz="1400" dirty="0"/>
              <a:t>       </a:t>
            </a:r>
            <a:r>
              <a:rPr lang="en-US" altLang="ko-KR" sz="1100" dirty="0"/>
              <a:t>- </a:t>
            </a:r>
            <a:r>
              <a:rPr lang="ko-KR" altLang="en-US" sz="1100" smtClean="0"/>
              <a:t>쿼리를 이용 하여 나온 결과물의 이름</a:t>
            </a:r>
            <a:endParaRPr lang="en-US" altLang="ko-KR" sz="1100" dirty="0"/>
          </a:p>
          <a:p>
            <a:endParaRPr lang="en-US" altLang="ko-KR" sz="1300" b="1" dirty="0" smtClean="0"/>
          </a:p>
          <a:p>
            <a:r>
              <a:rPr lang="en-US" altLang="ko-KR" sz="1400" b="1" u="sng" dirty="0" smtClean="0"/>
              <a:t>2. </a:t>
            </a:r>
            <a:r>
              <a:rPr lang="ko-KR" altLang="en-US" sz="1400" b="1" u="sng" smtClean="0"/>
              <a:t>동적</a:t>
            </a:r>
            <a:endParaRPr lang="en-US" altLang="ko-KR" sz="1400" b="1" u="sng" dirty="0" smtClean="0"/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</a:rPr>
              <a:t>  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1</a:t>
            </a:r>
            <a:r>
              <a:rPr lang="en-US" altLang="ko-KR" sz="1300" b="1" dirty="0">
                <a:solidFill>
                  <a:srgbClr val="00B0F0"/>
                </a:solidFill>
              </a:rPr>
              <a:t>) </a:t>
            </a:r>
            <a:r>
              <a:rPr lang="ko-KR" altLang="en-US" sz="1300" b="1" smtClean="0">
                <a:solidFill>
                  <a:srgbClr val="00B0F0"/>
                </a:solidFill>
              </a:rPr>
              <a:t>데이터 헤더 밴드 고정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</a:t>
            </a:r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ko-KR" altLang="en-US" sz="1100" smtClean="0">
                <a:solidFill>
                  <a:srgbClr val="FF0000"/>
                </a:solidFill>
              </a:rPr>
              <a:t>데이터 헤더밴드</a:t>
            </a:r>
            <a:r>
              <a:rPr lang="ko-KR" altLang="en-US" sz="1100" smtClean="0">
                <a:solidFill>
                  <a:prstClr val="black"/>
                </a:solidFill>
              </a:rPr>
              <a:t> 출력물 상단에 항상 표시 여부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</a:t>
            </a:r>
            <a:r>
              <a:rPr lang="en-US" altLang="ko-KR" sz="1300" b="1" dirty="0">
                <a:solidFill>
                  <a:srgbClr val="00B0F0"/>
                </a:solidFill>
              </a:rPr>
              <a:t>2) </a:t>
            </a:r>
            <a:r>
              <a:rPr lang="ko-KR" altLang="en-US" sz="1300" b="1" smtClean="0">
                <a:solidFill>
                  <a:srgbClr val="00B0F0"/>
                </a:solidFill>
              </a:rPr>
              <a:t>상위 그룹 헤더 고정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</a:t>
            </a:r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ko-KR" altLang="en-US" sz="1100" smtClean="0">
                <a:solidFill>
                  <a:srgbClr val="FF0000"/>
                </a:solidFill>
              </a:rPr>
              <a:t>그룹헤더밴드</a:t>
            </a:r>
            <a:r>
              <a:rPr lang="ko-KR" altLang="en-US" sz="1100" smtClean="0">
                <a:solidFill>
                  <a:prstClr val="black"/>
                </a:solidFill>
              </a:rPr>
              <a:t> 출력물 상단에 항상 표시 여부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- </a:t>
            </a:r>
            <a:r>
              <a:rPr lang="ko-KR" altLang="en-US" sz="1100" smtClean="0">
                <a:solidFill>
                  <a:prstClr val="black"/>
                </a:solidFill>
              </a:rPr>
              <a:t>데이터 헤더 밴드가 있으면 그아래 표시 여부</a:t>
            </a:r>
            <a:endParaRPr lang="en-US" altLang="ko-KR" sz="1300" b="1" u="sng" dirty="0" smtClean="0"/>
          </a:p>
          <a:p>
            <a:pPr lvl="0"/>
            <a:r>
              <a:rPr lang="en-US" altLang="ko-KR" sz="1300" dirty="0"/>
              <a:t> </a:t>
            </a:r>
            <a:r>
              <a:rPr lang="en-US" altLang="ko-KR" sz="1300" dirty="0" smtClean="0"/>
              <a:t>  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3) </a:t>
            </a:r>
            <a:r>
              <a:rPr lang="ko-KR" altLang="en-US" sz="1300" b="1" smtClean="0">
                <a:solidFill>
                  <a:srgbClr val="00B0F0"/>
                </a:solidFill>
              </a:rPr>
              <a:t>상위 그룹 풋터 고정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</a:t>
            </a:r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ko-KR" altLang="en-US" sz="1100" smtClean="0">
                <a:solidFill>
                  <a:srgbClr val="FF0000"/>
                </a:solidFill>
              </a:rPr>
              <a:t>그룹풋터밴드 </a:t>
            </a:r>
            <a:r>
              <a:rPr lang="ko-KR" altLang="en-US" sz="1100" smtClean="0">
                <a:solidFill>
                  <a:prstClr val="black"/>
                </a:solidFill>
              </a:rPr>
              <a:t>출력물 하단에 </a:t>
            </a:r>
            <a:r>
              <a:rPr lang="ko-KR" altLang="en-US" sz="1100">
                <a:solidFill>
                  <a:prstClr val="black"/>
                </a:solidFill>
              </a:rPr>
              <a:t>항상 표시 </a:t>
            </a:r>
            <a:r>
              <a:rPr lang="ko-KR" altLang="en-US" sz="1100" smtClean="0">
                <a:solidFill>
                  <a:prstClr val="black"/>
                </a:solidFill>
              </a:rPr>
              <a:t>여부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400" b="1" u="sng" dirty="0">
                <a:solidFill>
                  <a:prstClr val="black"/>
                </a:solidFill>
              </a:rPr>
              <a:t>2. </a:t>
            </a:r>
            <a:r>
              <a:rPr lang="ko-KR" altLang="en-US" sz="1400" b="1" u="sng" smtClean="0">
                <a:solidFill>
                  <a:prstClr val="black"/>
                </a:solidFill>
              </a:rPr>
              <a:t>디자인</a:t>
            </a:r>
            <a:endParaRPr lang="en-US" altLang="ko-KR" sz="1400" b="1" u="sng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   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1) </a:t>
            </a:r>
            <a:r>
              <a:rPr lang="ko-KR" altLang="en-US" sz="1300" b="1" smtClean="0">
                <a:solidFill>
                  <a:srgbClr val="00B0F0"/>
                </a:solidFill>
              </a:rPr>
              <a:t>마스터 밴드 이름</a:t>
            </a:r>
            <a:endParaRPr lang="en-US" altLang="ko-KR" sz="1300" b="1" dirty="0" smtClean="0">
              <a:solidFill>
                <a:srgbClr val="00B0F0"/>
              </a:solidFill>
            </a:endParaRP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       </a:t>
            </a:r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ko-KR" altLang="en-US" sz="1100" smtClean="0">
                <a:solidFill>
                  <a:prstClr val="black"/>
                </a:solidFill>
              </a:rPr>
              <a:t>연결 페이지등을 만들때 그룹 되어 있는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       </a:t>
            </a:r>
            <a:r>
              <a:rPr lang="ko-KR" altLang="en-US" sz="1100" smtClean="0">
                <a:solidFill>
                  <a:prstClr val="black"/>
                </a:solidFill>
              </a:rPr>
              <a:t>대표 데이터 밴드명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</a:t>
            </a:r>
            <a:r>
              <a:rPr lang="en-US" altLang="ko-KR" sz="1300" b="1" dirty="0">
                <a:solidFill>
                  <a:srgbClr val="00B0F0"/>
                </a:solidFill>
              </a:rPr>
              <a:t>2) </a:t>
            </a:r>
            <a:r>
              <a:rPr lang="ko-KR" altLang="en-US" sz="1300" b="1" smtClean="0">
                <a:solidFill>
                  <a:srgbClr val="00B0F0"/>
                </a:solidFill>
              </a:rPr>
              <a:t>디테일 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Where</a:t>
            </a:r>
            <a:r>
              <a:rPr lang="ko-KR" altLang="en-US" sz="1300" b="1" smtClean="0">
                <a:solidFill>
                  <a:srgbClr val="00B0F0"/>
                </a:solidFill>
              </a:rPr>
              <a:t>절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</a:t>
            </a:r>
            <a:r>
              <a:rPr lang="en-US" altLang="ko-KR" sz="1100" dirty="0">
                <a:solidFill>
                  <a:prstClr val="black"/>
                </a:solidFill>
              </a:rPr>
              <a:t>- </a:t>
            </a:r>
            <a:r>
              <a:rPr lang="ko-KR" altLang="en-US" sz="1100" smtClean="0">
                <a:solidFill>
                  <a:prstClr val="black"/>
                </a:solidFill>
              </a:rPr>
              <a:t>마스터 밴드와 연결하기 위한 쿼리부분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        - </a:t>
            </a:r>
            <a:r>
              <a:rPr lang="ko-KR" altLang="en-US" sz="1100" smtClean="0">
                <a:solidFill>
                  <a:prstClr val="black"/>
                </a:solidFill>
              </a:rPr>
              <a:t>예</a:t>
            </a:r>
            <a:r>
              <a:rPr lang="en-US" altLang="ko-KR" sz="1100" dirty="0" smtClean="0">
                <a:solidFill>
                  <a:prstClr val="black"/>
                </a:solidFill>
              </a:rPr>
              <a:t>)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SupplierCode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  <a:r>
              <a:rPr lang="en-US" altLang="ko-KR" sz="1100" dirty="0">
                <a:solidFill>
                  <a:prstClr val="black"/>
                </a:solidFill>
              </a:rPr>
              <a:t>= </a:t>
            </a:r>
            <a:r>
              <a:rPr lang="en-US" altLang="ko-KR" sz="1100" dirty="0" err="1">
                <a:solidFill>
                  <a:prstClr val="black"/>
                </a:solidFill>
              </a:rPr>
              <a:t>aaa.SupplierCode</a:t>
            </a:r>
            <a:endParaRPr lang="en-US" altLang="ko-KR" sz="1300" b="1" u="sng" dirty="0">
              <a:solidFill>
                <a:prstClr val="black"/>
              </a:solidFill>
            </a:endParaRPr>
          </a:p>
          <a:p>
            <a:pPr lvl="0"/>
            <a:endParaRPr lang="en-US" altLang="ko-KR" sz="1100" dirty="0">
              <a:solidFill>
                <a:prstClr val="black"/>
              </a:solidFill>
            </a:endParaRPr>
          </a:p>
          <a:p>
            <a:endParaRPr lang="en-US" altLang="ko-KR" sz="1300" dirty="0"/>
          </a:p>
        </p:txBody>
      </p:sp>
      <p:sp>
        <p:nvSpPr>
          <p:cNvPr id="3" name="TextBox 2"/>
          <p:cNvSpPr txBox="1"/>
          <p:nvPr/>
        </p:nvSpPr>
        <p:spPr>
          <a:xfrm>
            <a:off x="4419918" y="4945775"/>
            <a:ext cx="460851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마스터 밴드 </a:t>
            </a:r>
            <a:r>
              <a:rPr lang="en-US" altLang="ko-KR" sz="1100" dirty="0"/>
              <a:t>- </a:t>
            </a:r>
            <a:r>
              <a:rPr lang="ko-KR" altLang="en-US" sz="1100"/>
              <a:t>데이터 밴드가 여러 개일 경우에 사용 </a:t>
            </a:r>
            <a:endParaRPr lang="en-US" altLang="ko-KR" sz="1100" dirty="0"/>
          </a:p>
          <a:p>
            <a:r>
              <a:rPr lang="ko-KR" altLang="en-US" sz="1100" dirty="0"/>
              <a:t>데이터 밴드들 간 서로 연결을 해줘야 같은 기준의 값이 출력 된다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데이터밴드</a:t>
            </a:r>
            <a:r>
              <a:rPr lang="en-US" altLang="ko-KR" sz="1100" dirty="0"/>
              <a:t>1</a:t>
            </a:r>
            <a:r>
              <a:rPr lang="ko-KR" altLang="en-US" sz="1100"/>
              <a:t>이 기준이 되는 마스터 밴드고 </a:t>
            </a:r>
            <a:endParaRPr lang="en-US" altLang="ko-KR" sz="1100" dirty="0"/>
          </a:p>
          <a:p>
            <a:r>
              <a:rPr lang="ko-KR" altLang="en-US" sz="1100" dirty="0"/>
              <a:t>그 외 밴드</a:t>
            </a:r>
            <a:r>
              <a:rPr lang="en-US" altLang="ko-KR" sz="1100" dirty="0"/>
              <a:t>2, </a:t>
            </a:r>
            <a:r>
              <a:rPr lang="ko-KR" altLang="en-US" sz="1100"/>
              <a:t>밴드</a:t>
            </a:r>
            <a:r>
              <a:rPr lang="en-US" altLang="ko-KR" sz="1100" dirty="0"/>
              <a:t>3</a:t>
            </a:r>
            <a:r>
              <a:rPr lang="ko-KR" altLang="en-US" sz="1100"/>
              <a:t>이 있다면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밴드</a:t>
            </a:r>
            <a:r>
              <a:rPr lang="en-US" altLang="ko-KR" sz="1100" dirty="0"/>
              <a:t>2</a:t>
            </a:r>
            <a:r>
              <a:rPr lang="ko-KR" altLang="en-US" sz="1100"/>
              <a:t>와 </a:t>
            </a:r>
            <a:r>
              <a:rPr lang="en-US" altLang="ko-KR" sz="1100" dirty="0"/>
              <a:t>3</a:t>
            </a:r>
            <a:r>
              <a:rPr lang="ko-KR" altLang="en-US" sz="1100"/>
              <a:t>의 마스터 밴드 이름을 데이터밴드</a:t>
            </a:r>
            <a:r>
              <a:rPr lang="en-US" altLang="ko-KR" sz="1100" dirty="0"/>
              <a:t>1</a:t>
            </a:r>
            <a:r>
              <a:rPr lang="ko-KR" altLang="en-US" sz="1100"/>
              <a:t>로 지정해주고</a:t>
            </a:r>
            <a:endParaRPr lang="en-US" altLang="ko-KR" sz="1100" dirty="0"/>
          </a:p>
          <a:p>
            <a:r>
              <a:rPr lang="ko-KR" altLang="en-US" sz="1100" dirty="0"/>
              <a:t>디테일 </a:t>
            </a:r>
            <a:r>
              <a:rPr lang="en-US" altLang="ko-KR" sz="1100" dirty="0"/>
              <a:t>where</a:t>
            </a:r>
            <a:r>
              <a:rPr lang="ko-KR" altLang="en-US" sz="1100"/>
              <a:t>절에 기준컬럼명 </a:t>
            </a:r>
            <a:r>
              <a:rPr lang="en-US" altLang="ko-KR" sz="1100" dirty="0"/>
              <a:t>= </a:t>
            </a:r>
            <a:r>
              <a:rPr lang="ko-KR" altLang="en-US" sz="1100"/>
              <a:t>데이터밴드</a:t>
            </a:r>
            <a:r>
              <a:rPr lang="en-US" altLang="ko-KR" sz="1100" dirty="0"/>
              <a:t>1.</a:t>
            </a:r>
            <a:r>
              <a:rPr lang="ko-KR" altLang="en-US" sz="1100"/>
              <a:t>기준컬럼명 </a:t>
            </a:r>
            <a:endParaRPr lang="en-US" altLang="ko-KR" sz="1100" dirty="0"/>
          </a:p>
          <a:p>
            <a:r>
              <a:rPr lang="ko-KR" altLang="en-US" sz="1100" dirty="0"/>
              <a:t>이렇게 작성해 </a:t>
            </a:r>
            <a:r>
              <a:rPr lang="ko-KR" altLang="en-US" sz="1100" dirty="0" err="1"/>
              <a:t>주어야한다</a:t>
            </a:r>
            <a:r>
              <a:rPr lang="en-US" altLang="ko-KR" sz="1100" dirty="0"/>
              <a:t>.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71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 bwMode="auto">
          <a:xfrm>
            <a:off x="5421184" y="2996952"/>
            <a:ext cx="3347824" cy="2160240"/>
          </a:xfrm>
          <a:prstGeom prst="roundRect">
            <a:avLst>
              <a:gd name="adj" fmla="val 2731"/>
            </a:avLst>
          </a:prstGeom>
          <a:solidFill>
            <a:schemeClr val="accent3">
              <a:lumMod val="60000"/>
              <a:lumOff val="40000"/>
              <a:alpha val="40000"/>
            </a:schemeClr>
          </a:solidFill>
          <a:ln w="12700" cap="flat" cmpd="sng" algn="ctr">
            <a:solidFill>
              <a:schemeClr val="bg1">
                <a:lumMod val="50000"/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데이터밴드 </a:t>
            </a:r>
            <a:r>
              <a:rPr kumimoji="1" lang="en-US" altLang="ko-KR" sz="1400" b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1" lang="ko-KR" altLang="en-US" sz="1400" b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그룹 </a:t>
            </a:r>
            <a:r>
              <a:rPr kumimoji="1" lang="ko-KR" altLang="en-US" sz="14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풋터</a:t>
            </a:r>
            <a:r>
              <a:rPr kumimoji="1" lang="ko-KR" altLang="en-US" sz="1400" b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밴드</a:t>
            </a: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속성창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5400640" y="620688"/>
            <a:ext cx="3347824" cy="2160240"/>
          </a:xfrm>
          <a:prstGeom prst="roundRect">
            <a:avLst>
              <a:gd name="adj" fmla="val 2731"/>
            </a:avLst>
          </a:prstGeom>
          <a:solidFill>
            <a:schemeClr val="accent3">
              <a:lumMod val="60000"/>
              <a:lumOff val="40000"/>
              <a:alpha val="40000"/>
            </a:schemeClr>
          </a:solidFill>
          <a:ln w="12700" cap="flat" cmpd="sng" algn="ctr">
            <a:solidFill>
              <a:schemeClr val="bg1">
                <a:lumMod val="50000"/>
                <a:alpha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데이터밴드 </a:t>
            </a:r>
            <a:r>
              <a:rPr kumimoji="1" lang="en-US" altLang="ko-KR" sz="1400" b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1" lang="ko-KR" altLang="en-US" sz="1400" b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그룹 </a:t>
            </a:r>
            <a:r>
              <a:rPr kumimoji="1" lang="ko-KR" altLang="en-US" sz="14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헤더</a:t>
            </a:r>
            <a:r>
              <a:rPr kumimoji="1" lang="ko-KR" altLang="en-US" sz="1400" b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밴드</a:t>
            </a: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속성창 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251356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6. </a:t>
            </a:r>
            <a:r>
              <a:rPr lang="ko-KR" altLang="en-US" smtClean="0"/>
              <a:t>밴드 </a:t>
            </a:r>
            <a:r>
              <a:rPr lang="en-US" altLang="ko-KR"/>
              <a:t>-</a:t>
            </a:r>
            <a:r>
              <a:rPr lang="en-US" altLang="ko-KR" smtClean="0"/>
              <a:t> </a:t>
            </a:r>
            <a:r>
              <a:rPr lang="ko-KR" altLang="en-US" smtClean="0"/>
              <a:t>데이터밴드 </a:t>
            </a:r>
            <a:r>
              <a:rPr lang="en-US" altLang="ko-KR"/>
              <a:t>-</a:t>
            </a:r>
            <a:r>
              <a:rPr lang="en-US" altLang="ko-KR" smtClean="0"/>
              <a:t> </a:t>
            </a:r>
            <a:r>
              <a:rPr lang="ko-KR" altLang="en-US" smtClean="0"/>
              <a:t>그룹 </a:t>
            </a:r>
            <a:r>
              <a:rPr lang="ko-KR" altLang="en-US" smtClean="0">
                <a:solidFill>
                  <a:srgbClr val="FF0000"/>
                </a:solidFill>
              </a:rPr>
              <a:t>헤더</a:t>
            </a:r>
            <a:r>
              <a:rPr lang="en-US" altLang="ko-KR" smtClean="0"/>
              <a:t>/</a:t>
            </a:r>
            <a:r>
              <a:rPr lang="ko-KR" altLang="en-US" smtClean="0">
                <a:solidFill>
                  <a:srgbClr val="0070C0"/>
                </a:solidFill>
              </a:rPr>
              <a:t>풋터</a:t>
            </a:r>
            <a:r>
              <a:rPr lang="ko-KR" altLang="en-US" smtClean="0"/>
              <a:t> 밴드</a:t>
            </a:r>
            <a:endParaRPr lang="en-US" altLang="ko-KR" smtClean="0"/>
          </a:p>
        </p:txBody>
      </p:sp>
      <p:sp>
        <p:nvSpPr>
          <p:cNvPr id="35" name="TextBox 34"/>
          <p:cNvSpPr txBox="1"/>
          <p:nvPr/>
        </p:nvSpPr>
        <p:spPr>
          <a:xfrm>
            <a:off x="467544" y="620689"/>
            <a:ext cx="4140461" cy="5976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ko-KR" sz="1400" b="1" smtClean="0"/>
          </a:p>
          <a:p>
            <a:r>
              <a:rPr lang="en-US" altLang="ko-KR" sz="1400" b="1" u="sng" smtClean="0"/>
              <a:t>1. </a:t>
            </a:r>
            <a:r>
              <a:rPr lang="ko-KR" altLang="en-US" sz="1400" b="1" u="sng" smtClean="0"/>
              <a:t>데이터</a:t>
            </a:r>
            <a:endParaRPr lang="en-US" altLang="ko-KR" sz="1400" b="1" u="sng" smtClean="0"/>
          </a:p>
          <a:p>
            <a:r>
              <a:rPr lang="en-US" altLang="ko-KR" sz="1400" smtClean="0"/>
              <a:t>   </a:t>
            </a:r>
            <a:r>
              <a:rPr lang="en-US" altLang="ko-KR" sz="1300" b="1">
                <a:solidFill>
                  <a:srgbClr val="00B0F0"/>
                </a:solidFill>
              </a:rPr>
              <a:t>1) </a:t>
            </a:r>
            <a:r>
              <a:rPr lang="ko-KR" altLang="en-US" sz="1300" b="1" smtClean="0">
                <a:solidFill>
                  <a:srgbClr val="00B0F0"/>
                </a:solidFill>
              </a:rPr>
              <a:t>그룹 기준 필드</a:t>
            </a:r>
            <a:endParaRPr lang="en-US" altLang="ko-KR" sz="1300" b="1">
              <a:solidFill>
                <a:srgbClr val="00B0F0"/>
              </a:solidFill>
            </a:endParaRPr>
          </a:p>
          <a:p>
            <a:r>
              <a:rPr lang="en-US" altLang="ko-KR" sz="1400"/>
              <a:t>       </a:t>
            </a:r>
            <a:r>
              <a:rPr lang="en-US" altLang="ko-KR" sz="1100"/>
              <a:t>- </a:t>
            </a:r>
            <a:r>
              <a:rPr lang="ko-KR" altLang="en-US" sz="1100" smtClean="0"/>
              <a:t>테이블이 그룹 되어 지는 필수 입력 필드명</a:t>
            </a:r>
            <a:endParaRPr lang="en-US" altLang="ko-KR" sz="1100" smtClean="0"/>
          </a:p>
          <a:p>
            <a:r>
              <a:rPr lang="en-US" altLang="ko-KR" sz="1100"/>
              <a:t> </a:t>
            </a:r>
            <a:r>
              <a:rPr lang="en-US" altLang="ko-KR" sz="1100" smtClean="0"/>
              <a:t>        - </a:t>
            </a:r>
            <a:r>
              <a:rPr lang="ko-KR" altLang="en-US" sz="1100" smtClean="0"/>
              <a:t>쿼리상의 </a:t>
            </a:r>
            <a:r>
              <a:rPr lang="en-US" altLang="ko-KR" sz="1100" smtClean="0"/>
              <a:t>group by “</a:t>
            </a:r>
            <a:r>
              <a:rPr lang="ko-KR" altLang="en-US" sz="1100" smtClean="0"/>
              <a:t>필드명</a:t>
            </a:r>
            <a:r>
              <a:rPr lang="en-US" altLang="ko-KR" sz="1100" smtClean="0"/>
              <a:t>” </a:t>
            </a:r>
            <a:r>
              <a:rPr lang="ko-KR" altLang="en-US" sz="1100" smtClean="0"/>
              <a:t>과 유사함</a:t>
            </a:r>
            <a:r>
              <a:rPr lang="en-US" altLang="ko-KR" sz="1100" smtClean="0"/>
              <a:t>.</a:t>
            </a:r>
            <a:endParaRPr lang="en-US" altLang="ko-KR" sz="1100"/>
          </a:p>
          <a:p>
            <a:r>
              <a:rPr lang="en-US" altLang="ko-KR" sz="1400"/>
              <a:t>   </a:t>
            </a:r>
            <a:endParaRPr lang="en-US" altLang="ko-KR" sz="1300" b="1" smtClean="0"/>
          </a:p>
          <a:p>
            <a:r>
              <a:rPr lang="en-US" altLang="ko-KR" sz="1400" b="1" u="sng" smtClean="0"/>
              <a:t>2. </a:t>
            </a:r>
            <a:r>
              <a:rPr lang="ko-KR" altLang="en-US" sz="1400" b="1" u="sng" smtClean="0"/>
              <a:t>동적</a:t>
            </a:r>
            <a:endParaRPr lang="en-US" altLang="ko-KR" sz="1400" b="1" u="sng" smtClean="0"/>
          </a:p>
          <a:p>
            <a:pPr lvl="0"/>
            <a:r>
              <a:rPr lang="en-US" altLang="ko-KR" sz="1400">
                <a:solidFill>
                  <a:prstClr val="black"/>
                </a:solidFill>
              </a:rPr>
              <a:t> </a:t>
            </a:r>
            <a:r>
              <a:rPr lang="en-US" altLang="ko-KR" sz="1400" smtClean="0">
                <a:solidFill>
                  <a:prstClr val="black"/>
                </a:solidFill>
              </a:rPr>
              <a:t>  </a:t>
            </a:r>
            <a:r>
              <a:rPr lang="en-US" altLang="ko-KR" sz="1300" b="1" smtClean="0">
                <a:solidFill>
                  <a:srgbClr val="00B0F0"/>
                </a:solidFill>
              </a:rPr>
              <a:t>1</a:t>
            </a:r>
            <a:r>
              <a:rPr lang="en-US" altLang="ko-KR" sz="1300" b="1">
                <a:solidFill>
                  <a:srgbClr val="00B0F0"/>
                </a:solidFill>
              </a:rPr>
              <a:t>) </a:t>
            </a:r>
            <a:r>
              <a:rPr lang="ko-KR" altLang="en-US" sz="1300" b="1" smtClean="0">
                <a:solidFill>
                  <a:srgbClr val="00B0F0"/>
                </a:solidFill>
              </a:rPr>
              <a:t>감추기</a:t>
            </a:r>
            <a:endParaRPr lang="en-US" altLang="ko-KR" sz="1300" b="1">
              <a:solidFill>
                <a:srgbClr val="00B0F0"/>
              </a:solidFill>
            </a:endParaRPr>
          </a:p>
          <a:p>
            <a:pPr lvl="0"/>
            <a:r>
              <a:rPr lang="en-US" altLang="ko-KR" sz="1400">
                <a:solidFill>
                  <a:prstClr val="black"/>
                </a:solidFill>
              </a:rPr>
              <a:t>       </a:t>
            </a:r>
            <a:r>
              <a:rPr lang="en-US" altLang="ko-KR" sz="1100">
                <a:solidFill>
                  <a:prstClr val="black"/>
                </a:solidFill>
              </a:rPr>
              <a:t>- </a:t>
            </a:r>
            <a:r>
              <a:rPr lang="ko-KR" altLang="en-US" sz="1100" smtClean="0">
                <a:solidFill>
                  <a:prstClr val="black"/>
                </a:solidFill>
              </a:rPr>
              <a:t>그룹헤더</a:t>
            </a:r>
            <a:r>
              <a:rPr lang="en-US" altLang="ko-KR" sz="1100" smtClean="0">
                <a:solidFill>
                  <a:prstClr val="black"/>
                </a:solidFill>
              </a:rPr>
              <a:t>/</a:t>
            </a:r>
            <a:r>
              <a:rPr lang="ko-KR" altLang="en-US" sz="1100" smtClean="0">
                <a:solidFill>
                  <a:prstClr val="black"/>
                </a:solidFill>
              </a:rPr>
              <a:t>풋터 부분을 인쇄시 출력 여부</a:t>
            </a:r>
            <a:endParaRPr lang="en-US" altLang="ko-KR" sz="1100">
              <a:solidFill>
                <a:prstClr val="black"/>
              </a:solidFill>
            </a:endParaRPr>
          </a:p>
          <a:p>
            <a:pPr lvl="0"/>
            <a:r>
              <a:rPr lang="en-US" altLang="ko-KR" sz="1400">
                <a:solidFill>
                  <a:prstClr val="black"/>
                </a:solidFill>
              </a:rPr>
              <a:t>   </a:t>
            </a:r>
            <a:r>
              <a:rPr lang="en-US" altLang="ko-KR" sz="1300" b="1">
                <a:solidFill>
                  <a:srgbClr val="00B0F0"/>
                </a:solidFill>
              </a:rPr>
              <a:t>2) </a:t>
            </a:r>
            <a:r>
              <a:rPr lang="ko-KR" altLang="en-US" sz="1300" b="1" smtClean="0">
                <a:solidFill>
                  <a:srgbClr val="00B0F0"/>
                </a:solidFill>
              </a:rPr>
              <a:t>리포트 넘기기</a:t>
            </a:r>
            <a:endParaRPr lang="en-US" altLang="ko-KR" sz="1300" b="1">
              <a:solidFill>
                <a:srgbClr val="00B0F0"/>
              </a:solidFill>
            </a:endParaRPr>
          </a:p>
          <a:p>
            <a:pPr lvl="0"/>
            <a:r>
              <a:rPr lang="en-US" altLang="ko-KR" sz="1400">
                <a:solidFill>
                  <a:prstClr val="black"/>
                </a:solidFill>
              </a:rPr>
              <a:t>       </a:t>
            </a:r>
            <a:r>
              <a:rPr lang="en-US" altLang="ko-KR" sz="1100">
                <a:solidFill>
                  <a:prstClr val="black"/>
                </a:solidFill>
              </a:rPr>
              <a:t>- “</a:t>
            </a:r>
            <a:r>
              <a:rPr lang="ko-KR" altLang="en-US" sz="1100">
                <a:solidFill>
                  <a:prstClr val="black"/>
                </a:solidFill>
              </a:rPr>
              <a:t>예</a:t>
            </a:r>
            <a:r>
              <a:rPr lang="en-US" altLang="ko-KR" sz="1100">
                <a:solidFill>
                  <a:prstClr val="black"/>
                </a:solidFill>
              </a:rPr>
              <a:t>” </a:t>
            </a:r>
            <a:r>
              <a:rPr lang="ko-KR" altLang="en-US" sz="1100">
                <a:solidFill>
                  <a:prstClr val="black"/>
                </a:solidFill>
              </a:rPr>
              <a:t>일경우 그룹풋터부분 인쇄후 다음 </a:t>
            </a:r>
            <a:r>
              <a:rPr lang="ko-KR" altLang="en-US" sz="1100" smtClean="0">
                <a:solidFill>
                  <a:prstClr val="black"/>
                </a:solidFill>
              </a:rPr>
              <a:t>리포트 </a:t>
            </a:r>
            <a:r>
              <a:rPr lang="ko-KR" altLang="en-US" sz="1100">
                <a:solidFill>
                  <a:prstClr val="black"/>
                </a:solidFill>
              </a:rPr>
              <a:t>인쇄 </a:t>
            </a:r>
            <a:endParaRPr lang="en-US" altLang="ko-KR" sz="1300" b="1" u="sng" smtClean="0"/>
          </a:p>
          <a:p>
            <a:pPr lvl="0"/>
            <a:r>
              <a:rPr lang="en-US" altLang="ko-KR" sz="1300" smtClean="0"/>
              <a:t>   </a:t>
            </a:r>
            <a:r>
              <a:rPr lang="en-US" altLang="ko-KR" sz="1300" b="1" smtClean="0">
                <a:solidFill>
                  <a:srgbClr val="00B0F0"/>
                </a:solidFill>
              </a:rPr>
              <a:t>3) </a:t>
            </a:r>
            <a:r>
              <a:rPr lang="ko-KR" altLang="en-US" sz="1300" b="1" smtClean="0">
                <a:solidFill>
                  <a:srgbClr val="00B0F0"/>
                </a:solidFill>
              </a:rPr>
              <a:t>페이지 넘기기</a:t>
            </a:r>
            <a:endParaRPr lang="en-US" altLang="ko-KR" sz="1300" b="1" smtClean="0">
              <a:solidFill>
                <a:srgbClr val="00B0F0"/>
              </a:solidFill>
            </a:endParaRPr>
          </a:p>
          <a:p>
            <a:pPr lvl="0"/>
            <a:r>
              <a:rPr lang="en-US" altLang="ko-KR" sz="1400" smtClean="0">
                <a:solidFill>
                  <a:prstClr val="black"/>
                </a:solidFill>
              </a:rPr>
              <a:t>       </a:t>
            </a:r>
            <a:r>
              <a:rPr lang="en-US" altLang="ko-KR" sz="1100">
                <a:solidFill>
                  <a:prstClr val="black"/>
                </a:solidFill>
              </a:rPr>
              <a:t>- </a:t>
            </a:r>
            <a:r>
              <a:rPr lang="en-US" altLang="ko-KR" sz="1100" smtClean="0">
                <a:solidFill>
                  <a:prstClr val="black"/>
                </a:solidFill>
              </a:rPr>
              <a:t>“</a:t>
            </a:r>
            <a:r>
              <a:rPr lang="ko-KR" altLang="en-US" sz="1100" smtClean="0">
                <a:solidFill>
                  <a:prstClr val="black"/>
                </a:solidFill>
              </a:rPr>
              <a:t>예</a:t>
            </a:r>
            <a:r>
              <a:rPr lang="en-US" altLang="ko-KR" sz="1100" smtClean="0">
                <a:solidFill>
                  <a:prstClr val="black"/>
                </a:solidFill>
              </a:rPr>
              <a:t>” </a:t>
            </a:r>
            <a:r>
              <a:rPr lang="ko-KR" altLang="en-US" sz="1100" smtClean="0">
                <a:solidFill>
                  <a:prstClr val="black"/>
                </a:solidFill>
              </a:rPr>
              <a:t>일경우 그룹풋터부분 인쇄후 다음 페이지 인쇄</a:t>
            </a:r>
            <a:endParaRPr lang="en-US" altLang="ko-KR" sz="1100" smtClean="0">
              <a:solidFill>
                <a:prstClr val="black"/>
              </a:solidFill>
            </a:endParaRPr>
          </a:p>
          <a:p>
            <a:pPr lvl="0"/>
            <a:r>
              <a:rPr lang="en-US" altLang="ko-KR" sz="1100">
                <a:solidFill>
                  <a:prstClr val="black"/>
                </a:solidFill>
              </a:rPr>
              <a:t> </a:t>
            </a:r>
            <a:r>
              <a:rPr lang="en-US" altLang="ko-KR" sz="1100" smtClean="0">
                <a:solidFill>
                  <a:prstClr val="black"/>
                </a:solidFill>
              </a:rPr>
              <a:t>          </a:t>
            </a:r>
          </a:p>
          <a:p>
            <a:pPr lvl="0"/>
            <a:endParaRPr lang="en-US" altLang="ko-KR" sz="1100">
              <a:solidFill>
                <a:prstClr val="black"/>
              </a:solidFill>
            </a:endParaRPr>
          </a:p>
          <a:p>
            <a:endParaRPr lang="en-US" altLang="ko-KR" sz="1300"/>
          </a:p>
        </p:txBody>
      </p:sp>
      <p:pic>
        <p:nvPicPr>
          <p:cNvPr id="2050" name="Picture 2" descr="C:\Users\goodsense\Desktop\새 폴더 (2)\그룹헤더밴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38" y="1047962"/>
            <a:ext cx="29432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oodsense\Desktop\새 폴더 (2)\그룹풋터밴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008" y="3356992"/>
            <a:ext cx="29241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0796" y="3789040"/>
            <a:ext cx="548221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그룹은 </a:t>
            </a:r>
            <a:r>
              <a:rPr lang="en-US" altLang="ko-KR" sz="1100" dirty="0"/>
              <a:t>row</a:t>
            </a:r>
            <a:r>
              <a:rPr lang="ko-KR" altLang="en-US" sz="1100"/>
              <a:t>가 여러 개일 때 사용할 것</a:t>
            </a:r>
            <a:endParaRPr lang="en-US" altLang="ko-KR" sz="1100" dirty="0"/>
          </a:p>
          <a:p>
            <a:r>
              <a:rPr lang="ko-KR" altLang="en-US" sz="1100" dirty="0"/>
              <a:t>즉 </a:t>
            </a:r>
            <a:r>
              <a:rPr lang="en-US" altLang="ko-KR" sz="1100" dirty="0"/>
              <a:t>1 </a:t>
            </a:r>
            <a:r>
              <a:rPr lang="ko-KR" altLang="en-US" sz="1100"/>
              <a:t>테이블이 기준 테이블로 하나의 행만 있고 </a:t>
            </a:r>
            <a:endParaRPr lang="en-US" altLang="ko-KR" sz="1100" dirty="0"/>
          </a:p>
          <a:p>
            <a:r>
              <a:rPr lang="en-US" altLang="ko-KR" sz="1100" dirty="0"/>
              <a:t>2</a:t>
            </a:r>
            <a:r>
              <a:rPr lang="ko-KR" altLang="en-US" sz="1100"/>
              <a:t>테이블에 </a:t>
            </a:r>
            <a:r>
              <a:rPr lang="en-US" altLang="ko-KR" sz="1100" dirty="0"/>
              <a:t>1</a:t>
            </a:r>
            <a:r>
              <a:rPr lang="ko-KR" altLang="en-US" sz="1100"/>
              <a:t>테이블과 엮인 여러행이 있을 경우 </a:t>
            </a:r>
            <a:endParaRPr lang="en-US" altLang="ko-KR" sz="1100" dirty="0"/>
          </a:p>
          <a:p>
            <a:r>
              <a:rPr lang="en-US" altLang="ko-KR" sz="1100" dirty="0"/>
              <a:t>2</a:t>
            </a:r>
            <a:r>
              <a:rPr lang="ko-KR" altLang="en-US" sz="1100"/>
              <a:t>테이블을 사용하는 데이터밴드는 그룹으로 묶어주어야 한다</a:t>
            </a:r>
            <a:r>
              <a:rPr lang="en-US" altLang="ko-KR" sz="1100" dirty="0"/>
              <a:t>. </a:t>
            </a:r>
          </a:p>
          <a:p>
            <a:r>
              <a:rPr lang="ko-KR" altLang="en-US" sz="1100" dirty="0"/>
              <a:t>물론 그룹기준 필드는 </a:t>
            </a:r>
            <a:r>
              <a:rPr lang="en-US" altLang="ko-KR" sz="1100" dirty="0"/>
              <a:t>primary key </a:t>
            </a:r>
            <a:r>
              <a:rPr lang="ko-KR" altLang="en-US" sz="1100"/>
              <a:t>기준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감추기 유무에 따라 그룹헤더</a:t>
            </a:r>
            <a:r>
              <a:rPr lang="en-US" altLang="ko-KR" sz="1100" dirty="0"/>
              <a:t>/</a:t>
            </a:r>
            <a:r>
              <a:rPr lang="ko-KR" altLang="en-US" sz="1100"/>
              <a:t>풋터밴드만큼 더 띄어지나 안띄어지나 다름</a:t>
            </a:r>
            <a:endParaRPr lang="en-US" altLang="ko-KR" sz="1100" dirty="0"/>
          </a:p>
          <a:p>
            <a:r>
              <a:rPr lang="ko-KR" altLang="en-US" sz="1100" dirty="0" err="1"/>
              <a:t>감추기하면</a:t>
            </a:r>
            <a:r>
              <a:rPr lang="ko-KR" altLang="en-US" sz="1100" dirty="0"/>
              <a:t> 그룹헤더로 아무리 칸 띄워도 </a:t>
            </a:r>
            <a:r>
              <a:rPr lang="ko-KR" altLang="en-US" sz="1100" dirty="0" smtClean="0"/>
              <a:t>안보임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b="1" dirty="0" smtClean="0">
                <a:solidFill>
                  <a:srgbClr val="FF0000"/>
                </a:solidFill>
              </a:rPr>
              <a:t>★하나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100" dirty="0" smtClean="0"/>
              <a:t>1) </a:t>
            </a:r>
            <a:r>
              <a:rPr lang="ko-KR" altLang="en-US" sz="1100" smtClean="0"/>
              <a:t>특정 항목별로 소계 </a:t>
            </a:r>
            <a:r>
              <a:rPr lang="en-US" altLang="ko-KR" sz="1100" dirty="0" smtClean="0"/>
              <a:t>(</a:t>
            </a:r>
            <a:r>
              <a:rPr lang="ko-KR" altLang="en-US" sz="1100" smtClean="0"/>
              <a:t>요약</a:t>
            </a:r>
            <a:r>
              <a:rPr lang="en-US" altLang="ko-KR" sz="1100" dirty="0" smtClean="0"/>
              <a:t>-Sum </a:t>
            </a:r>
            <a:r>
              <a:rPr lang="ko-KR" altLang="en-US" sz="1100" smtClean="0"/>
              <a:t>등</a:t>
            </a:r>
            <a:r>
              <a:rPr lang="en-US" altLang="ko-KR" sz="1100" dirty="0" smtClean="0"/>
              <a:t>) </a:t>
            </a:r>
            <a:r>
              <a:rPr lang="ko-KR" altLang="en-US" sz="1100" smtClean="0"/>
              <a:t>할 시</a:t>
            </a:r>
            <a:r>
              <a:rPr lang="en-US" altLang="ko-KR" sz="1100" dirty="0" smtClean="0"/>
              <a:t>, ‘</a:t>
            </a:r>
            <a:r>
              <a:rPr lang="ko-KR" altLang="en-US" sz="1100" smtClean="0"/>
              <a:t>그룹풋터밴드</a:t>
            </a:r>
            <a:r>
              <a:rPr lang="en-US" altLang="ko-KR" sz="1100" dirty="0" smtClean="0"/>
              <a:t>‘ </a:t>
            </a:r>
            <a:r>
              <a:rPr lang="ko-KR" altLang="en-US" sz="1100" smtClean="0"/>
              <a:t>활용</a:t>
            </a:r>
            <a:endParaRPr lang="en-US" altLang="ko-KR" sz="1100" dirty="0" smtClean="0"/>
          </a:p>
          <a:p>
            <a:r>
              <a:rPr lang="en-US" altLang="ko-KR" sz="1100" dirty="0" smtClean="0"/>
              <a:t>2) ‘</a:t>
            </a:r>
            <a:r>
              <a:rPr lang="ko-KR" altLang="en-US" sz="1100" smtClean="0"/>
              <a:t>그룹헤더</a:t>
            </a:r>
            <a:r>
              <a:rPr lang="en-US" altLang="ko-KR" sz="1100" dirty="0" smtClean="0"/>
              <a:t>&amp;</a:t>
            </a:r>
            <a:r>
              <a:rPr lang="ko-KR" altLang="en-US" sz="1100" smtClean="0"/>
              <a:t>풋터밴드</a:t>
            </a:r>
            <a:r>
              <a:rPr lang="en-US" altLang="ko-KR" sz="1100" dirty="0" smtClean="0"/>
              <a:t>‘</a:t>
            </a:r>
            <a:r>
              <a:rPr lang="ko-KR" altLang="en-US" sz="1100" smtClean="0"/>
              <a:t>에서 그룹기준필드 설정해주고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해드밴드는 숨김처리</a:t>
            </a:r>
            <a:endParaRPr lang="en-US" altLang="ko-KR" sz="1100" dirty="0" smtClean="0"/>
          </a:p>
          <a:p>
            <a:r>
              <a:rPr lang="en-US" altLang="ko-KR" sz="1100" dirty="0" smtClean="0"/>
              <a:t>3) </a:t>
            </a:r>
            <a:r>
              <a:rPr lang="ko-KR" altLang="en-US" sz="1100" smtClean="0"/>
              <a:t>백지화면이 프린트되면 값 표시방식 확인할 것 </a:t>
            </a:r>
            <a:r>
              <a:rPr lang="en-US" altLang="ko-KR" sz="1100" dirty="0" smtClean="0"/>
              <a:t>(‘</a:t>
            </a:r>
            <a:r>
              <a:rPr lang="ko-KR" altLang="en-US" sz="1100" smtClean="0"/>
              <a:t>문자</a:t>
            </a:r>
            <a:r>
              <a:rPr lang="en-US" altLang="ko-KR" sz="1100" dirty="0" smtClean="0"/>
              <a:t>＇</a:t>
            </a:r>
            <a:r>
              <a:rPr lang="ko-KR" altLang="en-US" sz="1100" smtClean="0"/>
              <a:t>면 안되고</a:t>
            </a:r>
            <a:r>
              <a:rPr lang="en-US" altLang="ko-KR" sz="1100" dirty="0" smtClean="0"/>
              <a:t>, ‘</a:t>
            </a:r>
            <a:r>
              <a:rPr lang="ko-KR" altLang="en-US" sz="1100" smtClean="0"/>
              <a:t>숫자</a:t>
            </a:r>
            <a:r>
              <a:rPr lang="en-US" altLang="ko-KR" sz="1100" dirty="0" smtClean="0"/>
              <a:t>＇</a:t>
            </a:r>
            <a:r>
              <a:rPr lang="ko-KR" altLang="en-US" sz="1100" smtClean="0"/>
              <a:t>지정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4) </a:t>
            </a:r>
            <a:r>
              <a:rPr lang="ko-KR" altLang="en-US" sz="1100" smtClean="0"/>
              <a:t>소계 없이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총계만 하고 싶으면 바로 </a:t>
            </a:r>
            <a:r>
              <a:rPr lang="en-US" altLang="ko-KR" sz="1100" dirty="0" smtClean="0"/>
              <a:t>‘</a:t>
            </a:r>
            <a:r>
              <a:rPr lang="ko-KR" altLang="en-US" sz="1100" smtClean="0"/>
              <a:t>서머리밴드</a:t>
            </a:r>
            <a:r>
              <a:rPr lang="en-US" altLang="ko-KR" sz="1100" dirty="0" smtClean="0"/>
              <a:t>’ </a:t>
            </a:r>
            <a:r>
              <a:rPr lang="ko-KR" altLang="en-US" sz="1100" smtClean="0"/>
              <a:t>위에 올리기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0973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51356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7. </a:t>
            </a:r>
            <a:r>
              <a:rPr lang="ko-KR" altLang="en-US" smtClean="0"/>
              <a:t>컨트롤 </a:t>
            </a:r>
            <a:r>
              <a:rPr lang="en-US" altLang="ko-KR" smtClean="0"/>
              <a:t>- </a:t>
            </a:r>
            <a:r>
              <a:rPr lang="ko-KR" altLang="en-US" smtClean="0"/>
              <a:t>라벨 </a:t>
            </a:r>
            <a:r>
              <a:rPr lang="en-US" altLang="ko-KR" smtClean="0"/>
              <a:t>-</a:t>
            </a:r>
            <a:r>
              <a:rPr lang="ko-KR" altLang="en-US" smtClean="0"/>
              <a:t> 종류 및 특성</a:t>
            </a:r>
            <a:endParaRPr lang="en-US" altLang="ko-KR" smtClean="0"/>
          </a:p>
        </p:txBody>
      </p:sp>
      <p:sp>
        <p:nvSpPr>
          <p:cNvPr id="3" name="TextBox 2"/>
          <p:cNvSpPr txBox="1"/>
          <p:nvPr/>
        </p:nvSpPr>
        <p:spPr>
          <a:xfrm>
            <a:off x="467544" y="620689"/>
            <a:ext cx="4140461" cy="61206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ko-KR" sz="1400" b="1" dirty="0" smtClean="0"/>
          </a:p>
          <a:p>
            <a:r>
              <a:rPr lang="en-US" altLang="ko-KR" sz="1400" b="1" u="sng" dirty="0" smtClean="0"/>
              <a:t>1. </a:t>
            </a:r>
            <a:r>
              <a:rPr lang="ko-KR" altLang="en-US" sz="1400" b="1" u="sng" smtClean="0"/>
              <a:t>그리기 형태</a:t>
            </a:r>
            <a:endParaRPr lang="en-US" altLang="ko-KR" sz="1400" b="1" u="sng" dirty="0"/>
          </a:p>
          <a:p>
            <a:r>
              <a:rPr lang="en-US" altLang="ko-KR" sz="1400" dirty="0"/>
              <a:t>   </a:t>
            </a:r>
            <a:r>
              <a:rPr lang="en-US" altLang="ko-KR" sz="1300" b="1" dirty="0">
                <a:solidFill>
                  <a:srgbClr val="00B0F0"/>
                </a:solidFill>
              </a:rPr>
              <a:t>1) </a:t>
            </a:r>
            <a:r>
              <a:rPr lang="ko-KR" altLang="en-US" sz="1300" b="1">
                <a:solidFill>
                  <a:srgbClr val="00B0F0"/>
                </a:solidFill>
              </a:rPr>
              <a:t>라벨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r>
              <a:rPr lang="en-US" altLang="ko-KR" sz="1400" dirty="0"/>
              <a:t>       </a:t>
            </a:r>
            <a:r>
              <a:rPr lang="en-US" altLang="ko-KR" sz="1100" dirty="0"/>
              <a:t>- </a:t>
            </a:r>
            <a:r>
              <a:rPr lang="ko-KR" altLang="en-US" sz="1100"/>
              <a:t>일반 문자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숫자 </a:t>
            </a:r>
            <a:r>
              <a:rPr lang="ko-KR" altLang="en-US" sz="1100"/>
              <a:t>표현</a:t>
            </a:r>
            <a:endParaRPr lang="en-US" altLang="ko-KR" sz="1100" dirty="0"/>
          </a:p>
          <a:p>
            <a:r>
              <a:rPr lang="en-US" altLang="ko-KR" sz="1400" dirty="0"/>
              <a:t>   </a:t>
            </a:r>
            <a:r>
              <a:rPr lang="en-US" altLang="ko-KR" sz="1300" b="1" dirty="0">
                <a:solidFill>
                  <a:srgbClr val="00B0F0"/>
                </a:solidFill>
              </a:rPr>
              <a:t>2) </a:t>
            </a:r>
            <a:r>
              <a:rPr lang="ko-KR" altLang="en-US" sz="1300" b="1">
                <a:solidFill>
                  <a:srgbClr val="00B0F0"/>
                </a:solidFill>
              </a:rPr>
              <a:t>이미지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r>
              <a:rPr lang="en-US" altLang="ko-KR" sz="1400" dirty="0"/>
              <a:t>       </a:t>
            </a:r>
            <a:r>
              <a:rPr lang="en-US" altLang="ko-KR" sz="1100" dirty="0"/>
              <a:t>- </a:t>
            </a:r>
            <a:r>
              <a:rPr lang="ko-KR" altLang="en-US" sz="1100"/>
              <a:t>그림 표현</a:t>
            </a:r>
            <a:endParaRPr lang="en-US" altLang="ko-KR" sz="1100" dirty="0"/>
          </a:p>
          <a:p>
            <a:r>
              <a:rPr lang="en-US" altLang="ko-KR" sz="1400" dirty="0"/>
              <a:t>   </a:t>
            </a:r>
            <a:r>
              <a:rPr lang="en-US" altLang="ko-KR" sz="1300" b="1" dirty="0">
                <a:solidFill>
                  <a:srgbClr val="00B0F0"/>
                </a:solidFill>
              </a:rPr>
              <a:t>3) </a:t>
            </a:r>
            <a:r>
              <a:rPr lang="ko-KR" altLang="en-US" sz="1300" b="1">
                <a:solidFill>
                  <a:srgbClr val="00B0F0"/>
                </a:solidFill>
              </a:rPr>
              <a:t>바코드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r>
              <a:rPr lang="en-US" altLang="ko-KR" sz="1400" dirty="0"/>
              <a:t>       </a:t>
            </a:r>
            <a:r>
              <a:rPr lang="en-US" altLang="ko-KR" sz="1100" dirty="0"/>
              <a:t>- 1</a:t>
            </a:r>
            <a:r>
              <a:rPr lang="ko-KR" altLang="en-US" sz="1100"/>
              <a:t>차원 막대 바코드 표현</a:t>
            </a:r>
            <a:endParaRPr lang="en-US" altLang="ko-KR" sz="1100" dirty="0"/>
          </a:p>
          <a:p>
            <a:r>
              <a:rPr lang="en-US" altLang="ko-KR" sz="1400" dirty="0"/>
              <a:t>   </a:t>
            </a:r>
            <a:r>
              <a:rPr lang="en-US" altLang="ko-KR" sz="1300" b="1" dirty="0">
                <a:solidFill>
                  <a:srgbClr val="00B0F0"/>
                </a:solidFill>
              </a:rPr>
              <a:t>4) QR</a:t>
            </a:r>
            <a:r>
              <a:rPr lang="ko-KR" altLang="en-US" sz="1300" b="1">
                <a:solidFill>
                  <a:srgbClr val="00B0F0"/>
                </a:solidFill>
              </a:rPr>
              <a:t>코드</a:t>
            </a:r>
            <a:endParaRPr lang="en-US" altLang="ko-KR" sz="1300" b="1" dirty="0">
              <a:solidFill>
                <a:srgbClr val="00B0F0"/>
              </a:solidFill>
            </a:endParaRPr>
          </a:p>
          <a:p>
            <a:r>
              <a:rPr lang="en-US" altLang="ko-KR" sz="1400" dirty="0"/>
              <a:t>       </a:t>
            </a:r>
            <a:r>
              <a:rPr lang="en-US" altLang="ko-KR" sz="1100" dirty="0"/>
              <a:t>- 2</a:t>
            </a:r>
            <a:r>
              <a:rPr lang="ko-KR" altLang="en-US" sz="1100"/>
              <a:t>차원 </a:t>
            </a:r>
            <a:r>
              <a:rPr lang="en-US" altLang="ko-KR" sz="1100" dirty="0"/>
              <a:t>QR</a:t>
            </a:r>
            <a:r>
              <a:rPr lang="ko-KR" altLang="en-US" sz="1100"/>
              <a:t>코드 표현</a:t>
            </a:r>
            <a:endParaRPr lang="en-US" altLang="ko-KR" sz="1100" dirty="0"/>
          </a:p>
          <a:p>
            <a:r>
              <a:rPr lang="en-US" altLang="ko-KR" sz="1400" dirty="0"/>
              <a:t>   </a:t>
            </a:r>
            <a:endParaRPr lang="en-US" altLang="ko-KR" sz="1300" b="1" dirty="0" smtClean="0"/>
          </a:p>
          <a:p>
            <a:r>
              <a:rPr lang="en-US" altLang="ko-KR" sz="1300" b="1" u="sng" dirty="0" smtClean="0"/>
              <a:t>2. </a:t>
            </a:r>
            <a:r>
              <a:rPr lang="ko-KR" altLang="en-US" sz="1300" b="1" u="sng" smtClean="0"/>
              <a:t>데이터 형태</a:t>
            </a:r>
            <a:endParaRPr lang="en-US" altLang="ko-KR" sz="1300" b="1" u="sng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 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1) </a:t>
            </a:r>
            <a:r>
              <a:rPr lang="ko-KR" altLang="en-US" sz="1300" b="1" smtClean="0">
                <a:solidFill>
                  <a:srgbClr val="FF0000"/>
                </a:solidFill>
              </a:rPr>
              <a:t>일반</a:t>
            </a:r>
            <a:endParaRPr lang="en-US" altLang="ko-KR" sz="1300" b="1" dirty="0" smtClean="0">
              <a:solidFill>
                <a:srgbClr val="FF0000"/>
              </a:solidFill>
            </a:endParaRP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- </a:t>
            </a:r>
            <a:r>
              <a:rPr lang="ko-KR" altLang="en-US" sz="1100" smtClean="0"/>
              <a:t>사용자가 입력한 값설정</a:t>
            </a:r>
            <a:r>
              <a:rPr lang="en-US" altLang="ko-KR" sz="1100" dirty="0" smtClean="0"/>
              <a:t>.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- </a:t>
            </a:r>
            <a:r>
              <a:rPr lang="ko-KR" altLang="en-US" sz="1100" smtClean="0"/>
              <a:t>컨트롤에 직접 입력시 </a:t>
            </a:r>
            <a:r>
              <a:rPr lang="en-US" altLang="ko-KR" sz="1100" u="sng" dirty="0" err="1" smtClean="0"/>
              <a:t>Ctrl+Enter</a:t>
            </a:r>
            <a:r>
              <a:rPr lang="en-US" altLang="ko-KR" sz="1100" u="sng" dirty="0" smtClean="0"/>
              <a:t> </a:t>
            </a:r>
            <a:r>
              <a:rPr lang="ko-KR" altLang="en-US" sz="1100" u="sng" smtClean="0"/>
              <a:t>로 입력완료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2) </a:t>
            </a:r>
            <a:r>
              <a:rPr lang="ko-KR" altLang="en-US" sz="1300" b="1" smtClean="0">
                <a:solidFill>
                  <a:srgbClr val="FF0000"/>
                </a:solidFill>
              </a:rPr>
              <a:t>요약</a:t>
            </a:r>
            <a:endParaRPr lang="en-US" altLang="ko-KR" sz="1300" b="1" dirty="0" smtClean="0">
              <a:solidFill>
                <a:srgbClr val="FF0000"/>
              </a:solidFill>
            </a:endParaRP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- </a:t>
            </a:r>
            <a:r>
              <a:rPr lang="ko-KR" altLang="en-US" sz="1100" smtClean="0"/>
              <a:t>요약 타입 </a:t>
            </a:r>
            <a:r>
              <a:rPr lang="en-US" altLang="ko-KR" sz="1100" dirty="0" smtClean="0"/>
              <a:t>: None, Sum, </a:t>
            </a:r>
            <a:r>
              <a:rPr lang="en-US" altLang="ko-KR" sz="1100" dirty="0" err="1" smtClean="0"/>
              <a:t>Avg</a:t>
            </a:r>
            <a:r>
              <a:rPr lang="en-US" altLang="ko-KR" sz="1100" dirty="0" smtClean="0"/>
              <a:t>, Max, Min, </a:t>
            </a:r>
            <a:r>
              <a:rPr lang="en-US" altLang="ko-KR" sz="1100" dirty="0" err="1" smtClean="0"/>
              <a:t>Cnt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- </a:t>
            </a:r>
            <a:r>
              <a:rPr lang="ko-KR" altLang="en-US" sz="1100" smtClean="0"/>
              <a:t>타입에 따라 필드값의 합계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평균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최대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최소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개수 표현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3) </a:t>
            </a:r>
            <a:r>
              <a:rPr lang="ko-KR" altLang="en-US" sz="1300" b="1" smtClean="0">
                <a:solidFill>
                  <a:srgbClr val="FF0000"/>
                </a:solidFill>
              </a:rPr>
              <a:t>데이타</a:t>
            </a:r>
            <a:endParaRPr lang="en-US" altLang="ko-KR" sz="1300" b="1" dirty="0" smtClean="0">
              <a:solidFill>
                <a:srgbClr val="FF0000"/>
              </a:solidFill>
            </a:endParaRP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- </a:t>
            </a:r>
            <a:r>
              <a:rPr lang="ko-KR" altLang="en-US" sz="1100" smtClean="0"/>
              <a:t>필드값에 따라 데이터 바인딩</a:t>
            </a:r>
            <a:r>
              <a:rPr lang="en-US" altLang="ko-KR" sz="1100" dirty="0" smtClean="0"/>
              <a:t>       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4) </a:t>
            </a:r>
            <a:r>
              <a:rPr lang="ko-KR" altLang="en-US" sz="1300" b="1" smtClean="0">
                <a:solidFill>
                  <a:srgbClr val="FF0000"/>
                </a:solidFill>
              </a:rPr>
              <a:t>그룹</a:t>
            </a:r>
            <a:endParaRPr lang="en-US" altLang="ko-KR" sz="1300" b="1" dirty="0" smtClean="0">
              <a:solidFill>
                <a:srgbClr val="FF0000"/>
              </a:solidFill>
            </a:endParaRP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- </a:t>
            </a:r>
            <a:r>
              <a:rPr lang="ko-KR" altLang="en-US" sz="1100" smtClean="0"/>
              <a:t>동적그리드에서 사용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- </a:t>
            </a:r>
            <a:r>
              <a:rPr lang="ko-KR" altLang="en-US" sz="1100" smtClean="0"/>
              <a:t>그리드상에서 다음행 값이 같을경우 세로병합 처리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5) </a:t>
            </a:r>
            <a:r>
              <a:rPr lang="ko-KR" altLang="en-US" sz="1300" b="1" smtClean="0">
                <a:solidFill>
                  <a:srgbClr val="FF0000"/>
                </a:solidFill>
              </a:rPr>
              <a:t>파라미터</a:t>
            </a:r>
            <a:endParaRPr lang="en-US" altLang="ko-KR" sz="1300" b="1" dirty="0" smtClean="0">
              <a:solidFill>
                <a:srgbClr val="FF0000"/>
              </a:solidFill>
            </a:endParaRP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- </a:t>
            </a:r>
            <a:r>
              <a:rPr lang="ko-KR" altLang="en-US" sz="1100" smtClean="0"/>
              <a:t>사</a:t>
            </a:r>
            <a:r>
              <a:rPr lang="ko-KR" altLang="en-US" sz="1100"/>
              <a:t>용</a:t>
            </a:r>
            <a:r>
              <a:rPr lang="ko-KR" altLang="en-US" sz="1100" smtClean="0"/>
              <a:t>자 설정 변수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6) </a:t>
            </a:r>
            <a:r>
              <a:rPr lang="ko-KR" altLang="en-US" sz="1300" b="1" smtClean="0">
                <a:solidFill>
                  <a:srgbClr val="FF0000"/>
                </a:solidFill>
              </a:rPr>
              <a:t>시스템</a:t>
            </a:r>
            <a:endParaRPr lang="en-US" altLang="ko-KR" sz="1300" b="1" dirty="0" smtClean="0">
              <a:solidFill>
                <a:srgbClr val="FF0000"/>
              </a:solidFill>
            </a:endParaRP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- </a:t>
            </a:r>
            <a:r>
              <a:rPr lang="ko-KR" altLang="en-US" sz="1100" smtClean="0"/>
              <a:t>시간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날짜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페이지 번호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※ Tip. </a:t>
            </a:r>
            <a:r>
              <a:rPr lang="ko-KR" altLang="en-US" sz="1100" b="1" smtClean="0">
                <a:solidFill>
                  <a:srgbClr val="0070C0"/>
                </a:solidFill>
              </a:rPr>
              <a:t>필드설정 및 변경 방법</a:t>
            </a:r>
            <a:endParaRPr lang="en-US" altLang="ko-KR" sz="1100" b="1" dirty="0" smtClean="0">
              <a:solidFill>
                <a:srgbClr val="0070C0"/>
              </a:solidFill>
            </a:endParaRPr>
          </a:p>
          <a:p>
            <a:r>
              <a:rPr lang="en-US" altLang="ko-KR" sz="1100" dirty="0">
                <a:solidFill>
                  <a:srgbClr val="0070C0"/>
                </a:solidFill>
              </a:rPr>
              <a:t> </a:t>
            </a:r>
            <a:r>
              <a:rPr lang="en-US" altLang="ko-KR" sz="1100" dirty="0" smtClean="0">
                <a:solidFill>
                  <a:srgbClr val="0070C0"/>
                </a:solidFill>
              </a:rPr>
              <a:t>      </a:t>
            </a:r>
            <a:r>
              <a:rPr lang="en-US" altLang="ko-KR" sz="1100" dirty="0" smtClean="0"/>
              <a:t>- </a:t>
            </a:r>
            <a:r>
              <a:rPr lang="ko-KR" altLang="en-US" sz="1100" b="1" smtClean="0"/>
              <a:t>컨트롤을 더블클릭</a:t>
            </a:r>
            <a:r>
              <a:rPr lang="ko-KR" altLang="en-US" sz="1100" smtClean="0"/>
              <a:t>시 필드값 </a:t>
            </a:r>
            <a:r>
              <a:rPr lang="ko-KR" altLang="en-US" sz="1100"/>
              <a:t>리스트에서 변경 </a:t>
            </a:r>
            <a:r>
              <a:rPr lang="ko-KR" altLang="en-US" sz="1100" smtClean="0"/>
              <a:t>가능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- </a:t>
            </a:r>
            <a:r>
              <a:rPr lang="ko-KR" altLang="en-US" sz="1100" b="1" smtClean="0"/>
              <a:t>데이터 속성창에서 드래그앤드랍</a:t>
            </a:r>
            <a:r>
              <a:rPr lang="ko-KR" altLang="en-US" sz="1100" smtClean="0"/>
              <a:t>으로 변경 가능</a:t>
            </a:r>
            <a:r>
              <a:rPr lang="en-US" altLang="ko-KR" sz="1100" dirty="0" smtClean="0"/>
              <a:t>.</a:t>
            </a:r>
            <a:endParaRPr lang="ko-KR" altLang="en-US" sz="1100"/>
          </a:p>
          <a:p>
            <a:endParaRPr lang="en-US" altLang="ko-KR" sz="13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400640" y="620688"/>
            <a:ext cx="3347824" cy="5976664"/>
            <a:chOff x="5076056" y="620688"/>
            <a:chExt cx="3347824" cy="5976664"/>
          </a:xfrm>
        </p:grpSpPr>
        <p:grpSp>
          <p:nvGrpSpPr>
            <p:cNvPr id="5" name="그룹 4"/>
            <p:cNvGrpSpPr/>
            <p:nvPr/>
          </p:nvGrpSpPr>
          <p:grpSpPr>
            <a:xfrm>
              <a:off x="5076056" y="620688"/>
              <a:ext cx="3347824" cy="5976664"/>
              <a:chOff x="4752568" y="764704"/>
              <a:chExt cx="3347824" cy="5976664"/>
            </a:xfrm>
          </p:grpSpPr>
          <p:sp>
            <p:nvSpPr>
              <p:cNvPr id="9" name="모서리가 둥근 직사각형 8"/>
              <p:cNvSpPr/>
              <p:nvPr/>
            </p:nvSpPr>
            <p:spPr bwMode="auto">
              <a:xfrm>
                <a:off x="4752568" y="764704"/>
                <a:ext cx="3347824" cy="5976664"/>
              </a:xfrm>
              <a:prstGeom prst="roundRect">
                <a:avLst>
                  <a:gd name="adj" fmla="val 2731"/>
                </a:avLst>
              </a:prstGeom>
              <a:solidFill>
                <a:schemeClr val="accent3">
                  <a:lumMod val="60000"/>
                  <a:lumOff val="40000"/>
                  <a:alpha val="40000"/>
                </a:schemeClr>
              </a:solidFill>
              <a:ln w="12700" cap="flat" cmpd="sng" algn="ctr">
                <a:solidFill>
                  <a:schemeClr val="bg1">
                    <a:lumMod val="50000"/>
                    <a:alpha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400" b="1" i="0" u="none" strike="noStrike" cap="none" normalizeH="0" baseline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라벨 속성창 </a:t>
                </a:r>
                <a:r>
                  <a:rPr kumimoji="1" lang="en-US" altLang="ko-KR" sz="1400" b="1" i="0" u="none" strike="noStrike" cap="none" normalizeH="0" baseline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kumimoji="1" lang="ko-KR" altLang="en-US" sz="1400" b="1" i="0" u="none" strike="noStrike" cap="none" normalizeH="0" baseline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데이터</a:t>
                </a:r>
                <a:r>
                  <a:rPr kumimoji="1" lang="ko-KR" altLang="en-US" sz="1400" b="1" smtClean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1" lang="ko-KR" altLang="en-US" sz="1400" b="1" i="0" u="none" strike="noStrike" cap="none" normalizeH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및 그리기 형태</a:t>
                </a:r>
                <a:r>
                  <a:rPr kumimoji="1" lang="en-US" altLang="ko-KR" sz="1400" b="1" i="0" u="none" strike="noStrike" cap="none" normalizeH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kumimoji="1" lang="en-US" altLang="ko-KR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2051" name="Picture 3" descr="C:\Users\goodsense\Desktop\새 폴더 (2)\일반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2852936"/>
                <a:ext cx="2886075" cy="771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3" name="Picture 5" descr="C:\Users\goodsense\Desktop\새 폴더 (2)\데이타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3663677"/>
                <a:ext cx="2886075" cy="1133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5" name="Picture 7" descr="C:\Users\goodsense\Desktop\새 폴더 (2)\요약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768" y="1124744"/>
                <a:ext cx="28956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C:\Users\goodsense\Desktop\새 폴더 (2)\파라미터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2336" y="4869160"/>
                <a:ext cx="2867025" cy="962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7" name="Picture 9" descr="C:\Users\goodsense\Desktop\새 폴더 (2)\시스템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5877272"/>
                <a:ext cx="2876550" cy="7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직사각형 5"/>
            <p:cNvSpPr/>
            <p:nvPr/>
          </p:nvSpPr>
          <p:spPr>
            <a:xfrm>
              <a:off x="6749968" y="1352654"/>
              <a:ext cx="1350424" cy="158418"/>
            </a:xfrm>
            <a:prstGeom prst="rect">
              <a:avLst/>
            </a:prstGeom>
            <a:solidFill>
              <a:schemeClr val="accent2">
                <a:lumMod val="75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749968" y="2906656"/>
              <a:ext cx="1350424" cy="158418"/>
            </a:xfrm>
            <a:prstGeom prst="rect">
              <a:avLst/>
            </a:prstGeom>
            <a:solidFill>
              <a:schemeClr val="accent2">
                <a:lumMod val="75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749968" y="3717032"/>
              <a:ext cx="1350424" cy="158418"/>
            </a:xfrm>
            <a:prstGeom prst="rect">
              <a:avLst/>
            </a:prstGeom>
            <a:solidFill>
              <a:schemeClr val="accent2">
                <a:lumMod val="75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61429" y="5273776"/>
              <a:ext cx="1350424" cy="158418"/>
            </a:xfrm>
            <a:prstGeom prst="rect">
              <a:avLst/>
            </a:prstGeom>
            <a:solidFill>
              <a:schemeClr val="accent2">
                <a:lumMod val="75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59672" y="5912013"/>
              <a:ext cx="1350424" cy="158418"/>
            </a:xfrm>
            <a:prstGeom prst="rect">
              <a:avLst/>
            </a:prstGeom>
            <a:solidFill>
              <a:schemeClr val="accent2">
                <a:lumMod val="75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2956</Words>
  <Application>Microsoft Office PowerPoint</Application>
  <PresentationFormat>화면 슬라이드 쇼(4:3)</PresentationFormat>
  <Paragraphs>595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DRDesigner 교육자료</dc:title>
  <dc:creator>goodsense</dc:creator>
  <cp:lastModifiedBy>user</cp:lastModifiedBy>
  <cp:revision>216</cp:revision>
  <cp:lastPrinted>2012-10-18T00:33:54Z</cp:lastPrinted>
  <dcterms:created xsi:type="dcterms:W3CDTF">2012-10-16T00:20:41Z</dcterms:created>
  <dcterms:modified xsi:type="dcterms:W3CDTF">2015-09-24T07:57:14Z</dcterms:modified>
</cp:coreProperties>
</file>