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1" r:id="rId7"/>
    <p:sldId id="263" r:id="rId8"/>
    <p:sldId id="264" r:id="rId9"/>
    <p:sldId id="265" r:id="rId10"/>
    <p:sldId id="266" r:id="rId11"/>
    <p:sldId id="270"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F5EC28-CC68-41EF-B316-4A631E9A427B}">
          <p14:sldIdLst>
            <p14:sldId id="256"/>
            <p14:sldId id="257"/>
            <p14:sldId id="258"/>
            <p14:sldId id="260"/>
            <p14:sldId id="262"/>
            <p14:sldId id="261"/>
            <p14:sldId id="263"/>
            <p14:sldId id="264"/>
            <p14:sldId id="265"/>
            <p14:sldId id="266"/>
            <p14:sldId id="270"/>
            <p14:sldId id="267"/>
            <p14:sldId id="268"/>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8E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50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B752F9-8530-4BE4-B94F-74AC526E2B97}"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0A81-6B88-4AEA-9ADA-22669187880F}" type="slidenum">
              <a:rPr lang="en-US" smtClean="0"/>
              <a:t>‹#›</a:t>
            </a:fld>
            <a:endParaRPr lang="en-US"/>
          </a:p>
        </p:txBody>
      </p:sp>
    </p:spTree>
    <p:extLst>
      <p:ext uri="{BB962C8B-B14F-4D97-AF65-F5344CB8AC3E}">
        <p14:creationId xmlns:p14="http://schemas.microsoft.com/office/powerpoint/2010/main" val="154114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B752F9-8530-4BE4-B94F-74AC526E2B97}"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0A81-6B88-4AEA-9ADA-22669187880F}" type="slidenum">
              <a:rPr lang="en-US" smtClean="0"/>
              <a:t>‹#›</a:t>
            </a:fld>
            <a:endParaRPr lang="en-US"/>
          </a:p>
        </p:txBody>
      </p:sp>
    </p:spTree>
    <p:extLst>
      <p:ext uri="{BB962C8B-B14F-4D97-AF65-F5344CB8AC3E}">
        <p14:creationId xmlns:p14="http://schemas.microsoft.com/office/powerpoint/2010/main" val="189988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B752F9-8530-4BE4-B94F-74AC526E2B97}"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0A81-6B88-4AEA-9ADA-22669187880F}" type="slidenum">
              <a:rPr lang="en-US" smtClean="0"/>
              <a:t>‹#›</a:t>
            </a:fld>
            <a:endParaRPr lang="en-US"/>
          </a:p>
        </p:txBody>
      </p:sp>
    </p:spTree>
    <p:extLst>
      <p:ext uri="{BB962C8B-B14F-4D97-AF65-F5344CB8AC3E}">
        <p14:creationId xmlns:p14="http://schemas.microsoft.com/office/powerpoint/2010/main" val="282053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B752F9-8530-4BE4-B94F-74AC526E2B97}"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0A81-6B88-4AEA-9ADA-22669187880F}" type="slidenum">
              <a:rPr lang="en-US" smtClean="0"/>
              <a:t>‹#›</a:t>
            </a:fld>
            <a:endParaRPr lang="en-US"/>
          </a:p>
        </p:txBody>
      </p:sp>
    </p:spTree>
    <p:extLst>
      <p:ext uri="{BB962C8B-B14F-4D97-AF65-F5344CB8AC3E}">
        <p14:creationId xmlns:p14="http://schemas.microsoft.com/office/powerpoint/2010/main" val="2427332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B752F9-8530-4BE4-B94F-74AC526E2B97}"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10A81-6B88-4AEA-9ADA-22669187880F}" type="slidenum">
              <a:rPr lang="en-US" smtClean="0"/>
              <a:t>‹#›</a:t>
            </a:fld>
            <a:endParaRPr lang="en-US"/>
          </a:p>
        </p:txBody>
      </p:sp>
    </p:spTree>
    <p:extLst>
      <p:ext uri="{BB962C8B-B14F-4D97-AF65-F5344CB8AC3E}">
        <p14:creationId xmlns:p14="http://schemas.microsoft.com/office/powerpoint/2010/main" val="395528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B752F9-8530-4BE4-B94F-74AC526E2B97}"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10A81-6B88-4AEA-9ADA-22669187880F}" type="slidenum">
              <a:rPr lang="en-US" smtClean="0"/>
              <a:t>‹#›</a:t>
            </a:fld>
            <a:endParaRPr lang="en-US"/>
          </a:p>
        </p:txBody>
      </p:sp>
    </p:spTree>
    <p:extLst>
      <p:ext uri="{BB962C8B-B14F-4D97-AF65-F5344CB8AC3E}">
        <p14:creationId xmlns:p14="http://schemas.microsoft.com/office/powerpoint/2010/main" val="723279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B752F9-8530-4BE4-B94F-74AC526E2B97}" type="datetimeFigureOut">
              <a:rPr lang="en-US" smtClean="0"/>
              <a:t>6/6/2019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010A81-6B88-4AEA-9ADA-22669187880F}" type="slidenum">
              <a:rPr lang="en-US" smtClean="0"/>
              <a:t>‹#›</a:t>
            </a:fld>
            <a:endParaRPr lang="en-US"/>
          </a:p>
        </p:txBody>
      </p:sp>
    </p:spTree>
    <p:extLst>
      <p:ext uri="{BB962C8B-B14F-4D97-AF65-F5344CB8AC3E}">
        <p14:creationId xmlns:p14="http://schemas.microsoft.com/office/powerpoint/2010/main" val="148300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B752F9-8530-4BE4-B94F-74AC526E2B97}" type="datetimeFigureOut">
              <a:rPr lang="en-US" smtClean="0"/>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010A81-6B88-4AEA-9ADA-22669187880F}" type="slidenum">
              <a:rPr lang="en-US" smtClean="0"/>
              <a:t>‹#›</a:t>
            </a:fld>
            <a:endParaRPr lang="en-US"/>
          </a:p>
        </p:txBody>
      </p:sp>
    </p:spTree>
    <p:extLst>
      <p:ext uri="{BB962C8B-B14F-4D97-AF65-F5344CB8AC3E}">
        <p14:creationId xmlns:p14="http://schemas.microsoft.com/office/powerpoint/2010/main" val="2474833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752F9-8530-4BE4-B94F-74AC526E2B97}" type="datetimeFigureOut">
              <a:rPr lang="en-US" smtClean="0"/>
              <a:t>6/6/2019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010A81-6B88-4AEA-9ADA-22669187880F}" type="slidenum">
              <a:rPr lang="en-US" smtClean="0"/>
              <a:t>‹#›</a:t>
            </a:fld>
            <a:endParaRPr lang="en-US"/>
          </a:p>
        </p:txBody>
      </p:sp>
    </p:spTree>
    <p:extLst>
      <p:ext uri="{BB962C8B-B14F-4D97-AF65-F5344CB8AC3E}">
        <p14:creationId xmlns:p14="http://schemas.microsoft.com/office/powerpoint/2010/main" val="3162832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B752F9-8530-4BE4-B94F-74AC526E2B97}"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10A81-6B88-4AEA-9ADA-22669187880F}" type="slidenum">
              <a:rPr lang="en-US" smtClean="0"/>
              <a:t>‹#›</a:t>
            </a:fld>
            <a:endParaRPr lang="en-US"/>
          </a:p>
        </p:txBody>
      </p:sp>
    </p:spTree>
    <p:extLst>
      <p:ext uri="{BB962C8B-B14F-4D97-AF65-F5344CB8AC3E}">
        <p14:creationId xmlns:p14="http://schemas.microsoft.com/office/powerpoint/2010/main" val="344724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B752F9-8530-4BE4-B94F-74AC526E2B97}"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10A81-6B88-4AEA-9ADA-22669187880F}" type="slidenum">
              <a:rPr lang="en-US" smtClean="0"/>
              <a:t>‹#›</a:t>
            </a:fld>
            <a:endParaRPr lang="en-US"/>
          </a:p>
        </p:txBody>
      </p:sp>
    </p:spTree>
    <p:extLst>
      <p:ext uri="{BB962C8B-B14F-4D97-AF65-F5344CB8AC3E}">
        <p14:creationId xmlns:p14="http://schemas.microsoft.com/office/powerpoint/2010/main" val="707720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752F9-8530-4BE4-B94F-74AC526E2B97}" type="datetimeFigureOut">
              <a:rPr lang="en-US" smtClean="0"/>
              <a:t>6/6/2019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010A81-6B88-4AEA-9ADA-22669187880F}" type="slidenum">
              <a:rPr lang="en-US" smtClean="0"/>
              <a:t>‹#›</a:t>
            </a:fld>
            <a:endParaRPr lang="en-US"/>
          </a:p>
        </p:txBody>
      </p:sp>
    </p:spTree>
    <p:extLst>
      <p:ext uri="{BB962C8B-B14F-4D97-AF65-F5344CB8AC3E}">
        <p14:creationId xmlns:p14="http://schemas.microsoft.com/office/powerpoint/2010/main" val="3553778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B050"/>
                </a:solidFill>
                <a:latin typeface="Times New Roman" panose="02020603050405020304" pitchFamily="18" charset="0"/>
                <a:cs typeface="Times New Roman" panose="02020603050405020304" pitchFamily="18" charset="0"/>
              </a:rPr>
              <a:t>AMFIBIENI </a:t>
            </a:r>
            <a:r>
              <a:rPr lang="ro-RO" dirty="0" smtClean="0">
                <a:solidFill>
                  <a:srgbClr val="00B050"/>
                </a:solidFill>
                <a:latin typeface="Times New Roman" panose="02020603050405020304" pitchFamily="18" charset="0"/>
                <a:cs typeface="Times New Roman" panose="02020603050405020304" pitchFamily="18" charset="0"/>
              </a:rPr>
              <a:t>ȘI PĂSĂRI</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ro-RO" dirty="0" smtClean="0"/>
              <a:t>Realizatorii proiectului</a:t>
            </a:r>
            <a:r>
              <a:rPr lang="en-US" dirty="0" smtClean="0"/>
              <a:t>:</a:t>
            </a:r>
            <a:endParaRPr lang="ro-RO" dirty="0" smtClean="0"/>
          </a:p>
          <a:p>
            <a:r>
              <a:rPr lang="ro-RO" dirty="0" smtClean="0"/>
              <a:t>Dinu Christian</a:t>
            </a:r>
          </a:p>
          <a:p>
            <a:r>
              <a:rPr lang="ro-RO" dirty="0" smtClean="0"/>
              <a:t>Ștefan Cosmin</a:t>
            </a:r>
            <a:endParaRPr lang="en-US" dirty="0"/>
          </a:p>
        </p:txBody>
      </p:sp>
    </p:spTree>
    <p:extLst>
      <p:ext uri="{BB962C8B-B14F-4D97-AF65-F5344CB8AC3E}">
        <p14:creationId xmlns:p14="http://schemas.microsoft.com/office/powerpoint/2010/main" val="154087646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r>
              <a:rPr lang="ro-RO" dirty="0" smtClean="0">
                <a:solidFill>
                  <a:schemeClr val="accent6">
                    <a:lumMod val="75000"/>
                  </a:schemeClr>
                </a:solidFill>
              </a:rPr>
              <a:t>3. </a:t>
            </a:r>
            <a:r>
              <a:rPr lang="vi-VN" dirty="0">
                <a:solidFill>
                  <a:srgbClr val="7030A0"/>
                </a:solidFill>
              </a:rPr>
              <a:t>Bufniţele nu pot roti ochii. În schimb ele pot roti capul complet împrejur pentru a vedea direct în spatele lor. Ele trăiesc pe toate continentele cu excepţia Antarcticii. Franjurile moi de pe aripile lor reduc </a:t>
            </a:r>
            <a:r>
              <a:rPr lang="vi-VN" dirty="0" smtClean="0">
                <a:solidFill>
                  <a:srgbClr val="7030A0"/>
                </a:solidFill>
              </a:rPr>
              <a:t>esenţial </a:t>
            </a:r>
            <a:r>
              <a:rPr lang="vi-VN" dirty="0">
                <a:solidFill>
                  <a:srgbClr val="7030A0"/>
                </a:solidFill>
              </a:rPr>
              <a:t>zgomotul făcut în timpul zborului</a:t>
            </a:r>
            <a:r>
              <a:rPr lang="vi-VN" dirty="0" smtClean="0"/>
              <a:t>.</a:t>
            </a:r>
            <a:endParaRPr lang="ro-RO" dirty="0" smtClean="0"/>
          </a:p>
          <a:p>
            <a:pPr marL="0" indent="0">
              <a:buNone/>
            </a:pPr>
            <a:endParaRPr lang="ro-RO" dirty="0" smtClean="0"/>
          </a:p>
          <a:p>
            <a:pPr marL="0" indent="0">
              <a:buNone/>
            </a:pPr>
            <a:r>
              <a:rPr lang="ro-RO" dirty="0" smtClean="0">
                <a:solidFill>
                  <a:schemeClr val="accent6">
                    <a:lumMod val="75000"/>
                  </a:schemeClr>
                </a:solidFill>
              </a:rPr>
              <a:t> </a:t>
            </a:r>
            <a:endParaRPr lang="ro-RO" dirty="0">
              <a:solidFill>
                <a:schemeClr val="accent6">
                  <a:lumMod val="75000"/>
                </a:schemeClr>
              </a:solidFill>
            </a:endParaRP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753" y="3655876"/>
            <a:ext cx="3700617" cy="2771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4378821"/>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ro-RO" dirty="0" smtClean="0">
                <a:solidFill>
                  <a:schemeClr val="accent6">
                    <a:lumMod val="75000"/>
                  </a:schemeClr>
                </a:solidFill>
              </a:rPr>
              <a:t>4.</a:t>
            </a:r>
            <a:r>
              <a:rPr lang="vi-VN" dirty="0" smtClean="0"/>
              <a:t> </a:t>
            </a:r>
            <a:r>
              <a:rPr lang="vi-VN" dirty="0" smtClean="0">
                <a:solidFill>
                  <a:srgbClr val="7030A0"/>
                </a:solidFill>
              </a:rPr>
              <a:t>Cea mai vorbăreaţă pasăre din lume este Papagalul gri african. Un papagal din această specie poate pronunţa peste 800 de cuvinte. Pe când majoritatea speciilor de papagali pot învaţa doar 50 de cuvinte</a:t>
            </a:r>
            <a:endParaRPr lang="en-US" dirty="0" smtClean="0">
              <a:solidFill>
                <a:srgbClr val="7030A0"/>
              </a:solidFill>
            </a:endParaRPr>
          </a:p>
          <a:p>
            <a:endParaRPr lang="en-US" dirty="0"/>
          </a:p>
        </p:txBody>
      </p:sp>
    </p:spTree>
    <p:extLst>
      <p:ext uri="{BB962C8B-B14F-4D97-AF65-F5344CB8AC3E}">
        <p14:creationId xmlns:p14="http://schemas.microsoft.com/office/powerpoint/2010/main" val="457879021"/>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FFFF00"/>
                </a:solidFill>
              </a:rPr>
              <a:t>Papagalul gri african</a:t>
            </a:r>
            <a:endParaRPr lang="en-US" dirty="0">
              <a:solidFill>
                <a:srgbClr val="FFFF00"/>
              </a:solidFill>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412777"/>
            <a:ext cx="8964488"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2771131"/>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lstStyle/>
          <a:p>
            <a:r>
              <a:rPr lang="ro-RO" dirty="0" smtClean="0">
                <a:solidFill>
                  <a:srgbClr val="FF0000"/>
                </a:solidFill>
              </a:rPr>
              <a:t>5.</a:t>
            </a:r>
            <a:r>
              <a:rPr lang="vi-VN" dirty="0">
                <a:solidFill>
                  <a:srgbClr val="FF0000"/>
                </a:solidFill>
              </a:rPr>
              <a:t> </a:t>
            </a:r>
            <a:r>
              <a:rPr lang="vi-VN" dirty="0">
                <a:solidFill>
                  <a:srgbClr val="7030A0"/>
                </a:solidFill>
              </a:rPr>
              <a:t>Flamingo se împerechează pentru toată durata vieţii. Unii rămân cu perechea sa pentru mai mult de 50 de ani</a:t>
            </a:r>
            <a:r>
              <a:rPr lang="vi-VN" dirty="0" smtClean="0">
                <a:solidFill>
                  <a:srgbClr val="7030A0"/>
                </a:solidFill>
              </a:rPr>
              <a:t>.</a:t>
            </a:r>
            <a:endParaRPr lang="ro-RO" dirty="0" smtClean="0">
              <a:solidFill>
                <a:srgbClr val="7030A0"/>
              </a:solidFill>
            </a:endParaRPr>
          </a:p>
          <a:p>
            <a:pPr marL="0" indent="0">
              <a:buNone/>
            </a:pPr>
            <a:endParaRPr lang="en-US" dirty="0">
              <a:solidFill>
                <a:srgbClr val="7030A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060848"/>
            <a:ext cx="6048671"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1323094"/>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tx2">
                    <a:lumMod val="60000"/>
                    <a:lumOff val="40000"/>
                  </a:schemeClr>
                </a:solidFill>
              </a:rPr>
              <a:t>MULȚUMIM DE VIZIONARE</a:t>
            </a:r>
            <a:endParaRPr lang="en-US" dirty="0">
              <a:solidFill>
                <a:schemeClr val="tx2">
                  <a:lumMod val="60000"/>
                  <a:lumOff val="40000"/>
                </a:schemeClr>
              </a:solidFill>
            </a:endParaRP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5405" y="1600200"/>
            <a:ext cx="679319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758348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92D050"/>
                </a:solidFill>
              </a:rPr>
              <a:t>AMFIBIENI</a:t>
            </a:r>
            <a:endParaRPr lang="en-US" dirty="0">
              <a:solidFill>
                <a:srgbClr val="92D050"/>
              </a:solidFill>
            </a:endParaRPr>
          </a:p>
        </p:txBody>
      </p:sp>
      <p:sp>
        <p:nvSpPr>
          <p:cNvPr id="3" name="Content Placeholder 2"/>
          <p:cNvSpPr>
            <a:spLocks noGrp="1"/>
          </p:cNvSpPr>
          <p:nvPr>
            <p:ph idx="1"/>
          </p:nvPr>
        </p:nvSpPr>
        <p:spPr/>
        <p:txBody>
          <a:bodyPr/>
          <a:lstStyle/>
          <a:p>
            <a:r>
              <a:rPr lang="vi-VN" dirty="0" smtClean="0">
                <a:solidFill>
                  <a:srgbClr val="FFFF00"/>
                </a:solidFill>
              </a:rPr>
              <a:t>Amfibienii apar ţin vertebratelor tetrapode. Sunt animale extrem de </a:t>
            </a:r>
            <a:r>
              <a:rPr lang="vi-VN" dirty="0" smtClean="0">
                <a:solidFill>
                  <a:schemeClr val="accent2">
                    <a:lumMod val="75000"/>
                  </a:schemeClr>
                </a:solidFill>
              </a:rPr>
              <a:t>adaptabile şi rezistente</a:t>
            </a:r>
            <a:r>
              <a:rPr lang="vi-VN" dirty="0" smtClean="0">
                <a:solidFill>
                  <a:srgbClr val="FFFF00"/>
                </a:solidFill>
              </a:rPr>
              <a:t>, ce au colonizat intreg uscatul si apele continentale. Singurele tipuri de ecosisteme în care nu se găsesc fiind lacurile s ărate si oceanul planetar</a:t>
            </a:r>
            <a:r>
              <a:rPr lang="ro-RO" dirty="0" smtClean="0">
                <a:solidFill>
                  <a:srgbClr val="FFFF00"/>
                </a:solidFill>
              </a:rPr>
              <a:t>.</a:t>
            </a:r>
          </a:p>
        </p:txBody>
      </p:sp>
    </p:spTree>
    <p:extLst>
      <p:ext uri="{BB962C8B-B14F-4D97-AF65-F5344CB8AC3E}">
        <p14:creationId xmlns:p14="http://schemas.microsoft.com/office/powerpoint/2010/main" val="47412345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908720"/>
            <a:ext cx="6408712"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720276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solidFill>
                  <a:srgbClr val="00B050"/>
                </a:solidFill>
              </a:rPr>
              <a:t>Salamandră</a:t>
            </a:r>
            <a:endParaRPr lang="en-US" dirty="0">
              <a:solidFill>
                <a:srgbClr val="00B050"/>
              </a:solidFill>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628800"/>
            <a:ext cx="5976664"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467715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smtClean="0">
                <a:solidFill>
                  <a:srgbClr val="00B050"/>
                </a:solidFill>
                <a:latin typeface="Times New Roman" panose="02020603050405020304" pitchFamily="18" charset="0"/>
                <a:cs typeface="Times New Roman" panose="02020603050405020304" pitchFamily="18" charset="0"/>
              </a:rPr>
              <a:t>ADAPTARI NECESARE TRECERII DIN MEDIUL ACVATIC LA CEL TERESTRU</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844824"/>
            <a:ext cx="8229600" cy="4281339"/>
          </a:xfrm>
        </p:spPr>
        <p:txBody>
          <a:bodyPr>
            <a:normAutofit lnSpcReduction="10000"/>
          </a:bodyPr>
          <a:lstStyle/>
          <a:p>
            <a:pPr marL="0" indent="0">
              <a:buNone/>
            </a:pPr>
            <a:r>
              <a:rPr lang="en-US" dirty="0" smtClean="0">
                <a:solidFill>
                  <a:srgbClr val="00B050"/>
                </a:solidFill>
              </a:rPr>
              <a:t>• </a:t>
            </a:r>
            <a:r>
              <a:rPr lang="en-US" dirty="0" err="1" smtClean="0">
                <a:solidFill>
                  <a:srgbClr val="00B050"/>
                </a:solidFill>
              </a:rPr>
              <a:t>Necesit</a:t>
            </a:r>
            <a:r>
              <a:rPr lang="ro-RO" dirty="0" smtClean="0">
                <a:solidFill>
                  <a:srgbClr val="00B050"/>
                </a:solidFill>
              </a:rPr>
              <a:t>ă</a:t>
            </a:r>
            <a:r>
              <a:rPr lang="en-US" dirty="0" smtClean="0">
                <a:solidFill>
                  <a:srgbClr val="00B050"/>
                </a:solidFill>
              </a:rPr>
              <a:t> </a:t>
            </a:r>
            <a:r>
              <a:rPr lang="en-US" dirty="0" err="1" smtClean="0">
                <a:solidFill>
                  <a:srgbClr val="00B050"/>
                </a:solidFill>
              </a:rPr>
              <a:t>modificarea</a:t>
            </a:r>
            <a:r>
              <a:rPr lang="en-US" dirty="0" smtClean="0">
                <a:solidFill>
                  <a:srgbClr val="00B050"/>
                </a:solidFill>
              </a:rPr>
              <a:t> a </a:t>
            </a:r>
            <a:r>
              <a:rPr lang="en-US" dirty="0" err="1" smtClean="0">
                <a:solidFill>
                  <a:srgbClr val="00B050"/>
                </a:solidFill>
              </a:rPr>
              <a:t>aproape</a:t>
            </a:r>
            <a:r>
              <a:rPr lang="en-US" dirty="0" smtClean="0">
                <a:solidFill>
                  <a:srgbClr val="00B050"/>
                </a:solidFill>
              </a:rPr>
              <a:t> </a:t>
            </a:r>
            <a:r>
              <a:rPr lang="en-US" dirty="0" err="1" smtClean="0">
                <a:solidFill>
                  <a:srgbClr val="00B050"/>
                </a:solidFill>
              </a:rPr>
              <a:t>tuturor</a:t>
            </a:r>
            <a:r>
              <a:rPr lang="en-US" dirty="0" smtClean="0">
                <a:solidFill>
                  <a:srgbClr val="00B050"/>
                </a:solidFill>
              </a:rPr>
              <a:t> </a:t>
            </a:r>
            <a:r>
              <a:rPr lang="en-US" dirty="0" err="1" smtClean="0">
                <a:solidFill>
                  <a:srgbClr val="00B050"/>
                </a:solidFill>
              </a:rPr>
              <a:t>sistemelor</a:t>
            </a:r>
            <a:r>
              <a:rPr lang="en-US" dirty="0" smtClean="0">
                <a:solidFill>
                  <a:srgbClr val="00B050"/>
                </a:solidFill>
              </a:rPr>
              <a:t> </a:t>
            </a:r>
            <a:r>
              <a:rPr lang="en-US" dirty="0" err="1" smtClean="0">
                <a:solidFill>
                  <a:srgbClr val="00B050"/>
                </a:solidFill>
              </a:rPr>
              <a:t>si</a:t>
            </a:r>
            <a:r>
              <a:rPr lang="en-US" dirty="0" smtClean="0">
                <a:solidFill>
                  <a:srgbClr val="00B050"/>
                </a:solidFill>
              </a:rPr>
              <a:t> </a:t>
            </a:r>
            <a:r>
              <a:rPr lang="en-US" dirty="0" err="1" smtClean="0">
                <a:solidFill>
                  <a:srgbClr val="00B050"/>
                </a:solidFill>
              </a:rPr>
              <a:t>organelor</a:t>
            </a:r>
            <a:endParaRPr lang="ro-RO" dirty="0" smtClean="0">
              <a:solidFill>
                <a:srgbClr val="00B050"/>
              </a:solidFill>
            </a:endParaRPr>
          </a:p>
          <a:p>
            <a:pPr marL="0" indent="0">
              <a:buNone/>
            </a:pPr>
            <a:r>
              <a:rPr lang="en-US" dirty="0" smtClean="0">
                <a:solidFill>
                  <a:srgbClr val="00B050"/>
                </a:solidFill>
              </a:rPr>
              <a:t> • </a:t>
            </a:r>
            <a:r>
              <a:rPr lang="en-US" dirty="0" err="1" smtClean="0">
                <a:solidFill>
                  <a:srgbClr val="00B050"/>
                </a:solidFill>
              </a:rPr>
              <a:t>Trebuie</a:t>
            </a:r>
            <a:r>
              <a:rPr lang="en-US" dirty="0" smtClean="0">
                <a:solidFill>
                  <a:srgbClr val="00B050"/>
                </a:solidFill>
              </a:rPr>
              <a:t> </a:t>
            </a:r>
            <a:r>
              <a:rPr lang="en-US" dirty="0" err="1" smtClean="0">
                <a:solidFill>
                  <a:srgbClr val="00B050"/>
                </a:solidFill>
              </a:rPr>
              <a:t>sa</a:t>
            </a:r>
            <a:r>
              <a:rPr lang="en-US" dirty="0" smtClean="0">
                <a:solidFill>
                  <a:srgbClr val="00B050"/>
                </a:solidFill>
              </a:rPr>
              <a:t> </a:t>
            </a:r>
            <a:r>
              <a:rPr lang="en-US" dirty="0" err="1" smtClean="0">
                <a:solidFill>
                  <a:srgbClr val="00B050"/>
                </a:solidFill>
              </a:rPr>
              <a:t>posede</a:t>
            </a:r>
            <a:r>
              <a:rPr lang="en-US" dirty="0" smtClean="0">
                <a:solidFill>
                  <a:srgbClr val="00B050"/>
                </a:solidFill>
              </a:rPr>
              <a:t> </a:t>
            </a:r>
            <a:r>
              <a:rPr lang="en-US" dirty="0" err="1" smtClean="0">
                <a:solidFill>
                  <a:srgbClr val="00B050"/>
                </a:solidFill>
              </a:rPr>
              <a:t>adaptari</a:t>
            </a:r>
            <a:r>
              <a:rPr lang="en-US" dirty="0" smtClean="0">
                <a:solidFill>
                  <a:srgbClr val="00B050"/>
                </a:solidFill>
              </a:rPr>
              <a:t> </a:t>
            </a:r>
            <a:r>
              <a:rPr lang="en-US" dirty="0" err="1" smtClean="0">
                <a:solidFill>
                  <a:srgbClr val="00B050"/>
                </a:solidFill>
              </a:rPr>
              <a:t>specifice</a:t>
            </a:r>
            <a:r>
              <a:rPr lang="en-US" dirty="0" smtClean="0">
                <a:solidFill>
                  <a:srgbClr val="00B050"/>
                </a:solidFill>
              </a:rPr>
              <a:t> </a:t>
            </a:r>
            <a:r>
              <a:rPr lang="en-US" dirty="0" err="1" smtClean="0">
                <a:solidFill>
                  <a:srgbClr val="00B050"/>
                </a:solidFill>
              </a:rPr>
              <a:t>datorita</a:t>
            </a:r>
            <a:r>
              <a:rPr lang="en-US" dirty="0" smtClean="0">
                <a:solidFill>
                  <a:srgbClr val="00B050"/>
                </a:solidFill>
              </a:rPr>
              <a:t> </a:t>
            </a:r>
            <a:r>
              <a:rPr lang="en-US" dirty="0" err="1" smtClean="0">
                <a:solidFill>
                  <a:srgbClr val="00B050"/>
                </a:solidFill>
              </a:rPr>
              <a:t>deosebirilor</a:t>
            </a:r>
            <a:r>
              <a:rPr lang="en-US" dirty="0" smtClean="0">
                <a:solidFill>
                  <a:srgbClr val="00B050"/>
                </a:solidFill>
              </a:rPr>
              <a:t> </a:t>
            </a:r>
            <a:r>
              <a:rPr lang="en-US" dirty="0" err="1" smtClean="0">
                <a:solidFill>
                  <a:srgbClr val="00B050"/>
                </a:solidFill>
              </a:rPr>
              <a:t>majore</a:t>
            </a:r>
            <a:r>
              <a:rPr lang="en-US" dirty="0" smtClean="0">
                <a:solidFill>
                  <a:srgbClr val="00B050"/>
                </a:solidFill>
              </a:rPr>
              <a:t> </a:t>
            </a:r>
            <a:r>
              <a:rPr lang="en-US" dirty="0" err="1" smtClean="0">
                <a:solidFill>
                  <a:srgbClr val="00B050"/>
                </a:solidFill>
              </a:rPr>
              <a:t>intre</a:t>
            </a:r>
            <a:r>
              <a:rPr lang="en-US" dirty="0" smtClean="0">
                <a:solidFill>
                  <a:srgbClr val="00B050"/>
                </a:solidFill>
              </a:rPr>
              <a:t> </a:t>
            </a:r>
            <a:r>
              <a:rPr lang="en-US" dirty="0" err="1" smtClean="0">
                <a:solidFill>
                  <a:srgbClr val="00B050"/>
                </a:solidFill>
              </a:rPr>
              <a:t>mediul</a:t>
            </a:r>
            <a:r>
              <a:rPr lang="en-US" dirty="0" smtClean="0">
                <a:solidFill>
                  <a:srgbClr val="00B050"/>
                </a:solidFill>
              </a:rPr>
              <a:t> </a:t>
            </a:r>
            <a:r>
              <a:rPr lang="en-US" dirty="0" err="1" smtClean="0">
                <a:solidFill>
                  <a:srgbClr val="00B050"/>
                </a:solidFill>
              </a:rPr>
              <a:t>acvatic</a:t>
            </a:r>
            <a:r>
              <a:rPr lang="en-US" dirty="0" smtClean="0">
                <a:solidFill>
                  <a:srgbClr val="00B050"/>
                </a:solidFill>
              </a:rPr>
              <a:t> </a:t>
            </a:r>
            <a:r>
              <a:rPr lang="en-US" dirty="0" err="1" smtClean="0">
                <a:solidFill>
                  <a:srgbClr val="00B050"/>
                </a:solidFill>
              </a:rPr>
              <a:t>si</a:t>
            </a:r>
            <a:r>
              <a:rPr lang="en-US" dirty="0" smtClean="0">
                <a:solidFill>
                  <a:srgbClr val="00B050"/>
                </a:solidFill>
              </a:rPr>
              <a:t> </a:t>
            </a:r>
            <a:r>
              <a:rPr lang="en-US" dirty="0" err="1" smtClean="0">
                <a:solidFill>
                  <a:srgbClr val="00B050"/>
                </a:solidFill>
              </a:rPr>
              <a:t>cel</a:t>
            </a:r>
            <a:r>
              <a:rPr lang="en-US" dirty="0" smtClean="0">
                <a:solidFill>
                  <a:srgbClr val="00B050"/>
                </a:solidFill>
              </a:rPr>
              <a:t> </a:t>
            </a:r>
            <a:r>
              <a:rPr lang="en-US" dirty="0" err="1" smtClean="0">
                <a:solidFill>
                  <a:srgbClr val="00B050"/>
                </a:solidFill>
              </a:rPr>
              <a:t>terestru</a:t>
            </a:r>
            <a:r>
              <a:rPr lang="en-US" dirty="0" smtClean="0">
                <a:solidFill>
                  <a:srgbClr val="00B050"/>
                </a:solidFill>
              </a:rPr>
              <a:t>: – </a:t>
            </a:r>
            <a:r>
              <a:rPr lang="en-US" dirty="0" err="1" smtClean="0">
                <a:solidFill>
                  <a:srgbClr val="00B050"/>
                </a:solidFill>
              </a:rPr>
              <a:t>Apa</a:t>
            </a:r>
            <a:r>
              <a:rPr lang="en-US" dirty="0" smtClean="0">
                <a:solidFill>
                  <a:srgbClr val="00B050"/>
                </a:solidFill>
              </a:rPr>
              <a:t> </a:t>
            </a:r>
            <a:r>
              <a:rPr lang="en-US" dirty="0" err="1" smtClean="0">
                <a:solidFill>
                  <a:srgbClr val="00B050"/>
                </a:solidFill>
              </a:rPr>
              <a:t>devine</a:t>
            </a:r>
            <a:r>
              <a:rPr lang="en-US" dirty="0" smtClean="0">
                <a:solidFill>
                  <a:srgbClr val="00B050"/>
                </a:solidFill>
              </a:rPr>
              <a:t> factor </a:t>
            </a:r>
            <a:r>
              <a:rPr lang="en-US" dirty="0" err="1" smtClean="0">
                <a:solidFill>
                  <a:srgbClr val="00B050"/>
                </a:solidFill>
              </a:rPr>
              <a:t>limitant</a:t>
            </a:r>
            <a:r>
              <a:rPr lang="en-US" dirty="0" smtClean="0">
                <a:solidFill>
                  <a:srgbClr val="00B050"/>
                </a:solidFill>
              </a:rPr>
              <a:t> – </a:t>
            </a:r>
            <a:r>
              <a:rPr lang="en-US" dirty="0" err="1" smtClean="0">
                <a:solidFill>
                  <a:srgbClr val="00B050"/>
                </a:solidFill>
              </a:rPr>
              <a:t>Densitatea</a:t>
            </a:r>
            <a:r>
              <a:rPr lang="en-US" dirty="0" smtClean="0">
                <a:solidFill>
                  <a:srgbClr val="00B050"/>
                </a:solidFill>
              </a:rPr>
              <a:t> </a:t>
            </a:r>
            <a:r>
              <a:rPr lang="en-US" dirty="0" err="1" smtClean="0">
                <a:solidFill>
                  <a:srgbClr val="00B050"/>
                </a:solidFill>
              </a:rPr>
              <a:t>aerului</a:t>
            </a:r>
            <a:r>
              <a:rPr lang="en-US" dirty="0" smtClean="0">
                <a:solidFill>
                  <a:srgbClr val="00B050"/>
                </a:solidFill>
              </a:rPr>
              <a:t> </a:t>
            </a:r>
            <a:r>
              <a:rPr lang="en-US" dirty="0" err="1" smtClean="0">
                <a:solidFill>
                  <a:srgbClr val="00B050"/>
                </a:solidFill>
              </a:rPr>
              <a:t>este</a:t>
            </a:r>
            <a:r>
              <a:rPr lang="en-US" dirty="0" smtClean="0">
                <a:solidFill>
                  <a:srgbClr val="00B050"/>
                </a:solidFill>
              </a:rPr>
              <a:t> de 775 </a:t>
            </a:r>
            <a:r>
              <a:rPr lang="en-US" dirty="0" err="1" smtClean="0">
                <a:solidFill>
                  <a:srgbClr val="00B050"/>
                </a:solidFill>
              </a:rPr>
              <a:t>ori</a:t>
            </a:r>
            <a:r>
              <a:rPr lang="en-US" dirty="0" smtClean="0">
                <a:solidFill>
                  <a:srgbClr val="00B050"/>
                </a:solidFill>
              </a:rPr>
              <a:t> </a:t>
            </a:r>
            <a:r>
              <a:rPr lang="en-US" dirty="0" err="1" smtClean="0">
                <a:solidFill>
                  <a:srgbClr val="00B050"/>
                </a:solidFill>
              </a:rPr>
              <a:t>mai</a:t>
            </a:r>
            <a:r>
              <a:rPr lang="en-US" dirty="0" smtClean="0">
                <a:solidFill>
                  <a:srgbClr val="00B050"/>
                </a:solidFill>
              </a:rPr>
              <a:t> </a:t>
            </a:r>
            <a:r>
              <a:rPr lang="en-US" dirty="0" err="1" smtClean="0">
                <a:solidFill>
                  <a:srgbClr val="00B050"/>
                </a:solidFill>
              </a:rPr>
              <a:t>scazuta</a:t>
            </a:r>
            <a:r>
              <a:rPr lang="en-US" dirty="0" smtClean="0">
                <a:solidFill>
                  <a:srgbClr val="00B050"/>
                </a:solidFill>
              </a:rPr>
              <a:t> ca a </a:t>
            </a:r>
            <a:r>
              <a:rPr lang="en-US" dirty="0" err="1" smtClean="0">
                <a:solidFill>
                  <a:srgbClr val="00B050"/>
                </a:solidFill>
              </a:rPr>
              <a:t>apei</a:t>
            </a:r>
            <a:r>
              <a:rPr lang="en-US" dirty="0" smtClean="0">
                <a:solidFill>
                  <a:srgbClr val="00B050"/>
                </a:solidFill>
              </a:rPr>
              <a:t> – </a:t>
            </a:r>
            <a:r>
              <a:rPr lang="en-US" dirty="0" err="1" smtClean="0">
                <a:solidFill>
                  <a:srgbClr val="00B050"/>
                </a:solidFill>
              </a:rPr>
              <a:t>Continutul</a:t>
            </a:r>
            <a:r>
              <a:rPr lang="en-US" dirty="0" smtClean="0">
                <a:solidFill>
                  <a:srgbClr val="00B050"/>
                </a:solidFill>
              </a:rPr>
              <a:t> de </a:t>
            </a:r>
            <a:r>
              <a:rPr lang="en-US" dirty="0" err="1" smtClean="0">
                <a:solidFill>
                  <a:srgbClr val="00B050"/>
                </a:solidFill>
              </a:rPr>
              <a:t>oxigen</a:t>
            </a:r>
            <a:r>
              <a:rPr lang="en-US" dirty="0" smtClean="0">
                <a:solidFill>
                  <a:srgbClr val="00B050"/>
                </a:solidFill>
              </a:rPr>
              <a:t> </a:t>
            </a:r>
            <a:r>
              <a:rPr lang="en-US" dirty="0" err="1" smtClean="0">
                <a:solidFill>
                  <a:srgbClr val="00B050"/>
                </a:solidFill>
              </a:rPr>
              <a:t>difera</a:t>
            </a:r>
            <a:r>
              <a:rPr lang="en-US" dirty="0" smtClean="0">
                <a:solidFill>
                  <a:srgbClr val="00B050"/>
                </a:solidFill>
              </a:rPr>
              <a:t> – </a:t>
            </a:r>
            <a:r>
              <a:rPr lang="en-US" dirty="0" err="1" smtClean="0">
                <a:solidFill>
                  <a:srgbClr val="00B050"/>
                </a:solidFill>
              </a:rPr>
              <a:t>Termoreglarea</a:t>
            </a:r>
            <a:r>
              <a:rPr lang="en-US" dirty="0" smtClean="0">
                <a:solidFill>
                  <a:srgbClr val="00B050"/>
                </a:solidFill>
              </a:rPr>
              <a:t> se </a:t>
            </a:r>
            <a:r>
              <a:rPr lang="en-US" dirty="0" err="1" smtClean="0">
                <a:solidFill>
                  <a:srgbClr val="00B050"/>
                </a:solidFill>
              </a:rPr>
              <a:t>realizeaza</a:t>
            </a:r>
            <a:r>
              <a:rPr lang="en-US" dirty="0" smtClean="0">
                <a:solidFill>
                  <a:srgbClr val="00B050"/>
                </a:solidFill>
              </a:rPr>
              <a:t> </a:t>
            </a:r>
            <a:r>
              <a:rPr lang="en-US" dirty="0" err="1" smtClean="0">
                <a:solidFill>
                  <a:srgbClr val="00B050"/>
                </a:solidFill>
              </a:rPr>
              <a:t>diferit</a:t>
            </a:r>
            <a:r>
              <a:rPr lang="en-US" dirty="0" smtClean="0">
                <a:solidFill>
                  <a:srgbClr val="00B050"/>
                </a:solidFill>
              </a:rPr>
              <a:t> – </a:t>
            </a:r>
            <a:r>
              <a:rPr lang="en-US" dirty="0" err="1" smtClean="0">
                <a:solidFill>
                  <a:srgbClr val="00B050"/>
                </a:solidFill>
              </a:rPr>
              <a:t>Excretia</a:t>
            </a:r>
            <a:r>
              <a:rPr lang="en-US" dirty="0" smtClean="0">
                <a:solidFill>
                  <a:srgbClr val="00B050"/>
                </a:solidFill>
              </a:rPr>
              <a:t> </a:t>
            </a:r>
            <a:r>
              <a:rPr lang="en-US" dirty="0" err="1" smtClean="0">
                <a:solidFill>
                  <a:srgbClr val="00B050"/>
                </a:solidFill>
              </a:rPr>
              <a:t>sarurilor</a:t>
            </a:r>
            <a:r>
              <a:rPr lang="en-US" dirty="0" smtClean="0">
                <a:solidFill>
                  <a:srgbClr val="00B050"/>
                </a:solidFill>
              </a:rPr>
              <a:t> </a:t>
            </a:r>
            <a:r>
              <a:rPr lang="en-US" dirty="0" err="1" smtClean="0">
                <a:solidFill>
                  <a:srgbClr val="00B050"/>
                </a:solidFill>
              </a:rPr>
              <a:t>necesita</a:t>
            </a:r>
            <a:r>
              <a:rPr lang="en-US" dirty="0" smtClean="0">
                <a:solidFill>
                  <a:srgbClr val="00B050"/>
                </a:solidFill>
              </a:rPr>
              <a:t> </a:t>
            </a:r>
            <a:r>
              <a:rPr lang="en-US" dirty="0" err="1" smtClean="0">
                <a:solidFill>
                  <a:srgbClr val="00B050"/>
                </a:solidFill>
              </a:rPr>
              <a:t>adaptari</a:t>
            </a:r>
            <a:r>
              <a:rPr lang="en-US" dirty="0" smtClean="0">
                <a:solidFill>
                  <a:srgbClr val="00B050"/>
                </a:solidFill>
              </a:rPr>
              <a:t> </a:t>
            </a:r>
            <a:r>
              <a:rPr lang="en-US" dirty="0" err="1" smtClean="0">
                <a:solidFill>
                  <a:srgbClr val="00B050"/>
                </a:solidFill>
              </a:rPr>
              <a:t>diferite</a:t>
            </a:r>
            <a:r>
              <a:rPr lang="ro-RO" dirty="0" smtClean="0">
                <a:solidFill>
                  <a:srgbClr val="00B050"/>
                </a:solidFill>
              </a:rPr>
              <a:t>.</a:t>
            </a:r>
            <a:endParaRPr lang="en-US" dirty="0">
              <a:solidFill>
                <a:srgbClr val="00B050"/>
              </a:solidFill>
            </a:endParaRPr>
          </a:p>
        </p:txBody>
      </p:sp>
    </p:spTree>
    <p:extLst>
      <p:ext uri="{BB962C8B-B14F-4D97-AF65-F5344CB8AC3E}">
        <p14:creationId xmlns:p14="http://schemas.microsoft.com/office/powerpoint/2010/main" val="404990736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FFFF00"/>
                </a:solidFill>
              </a:rPr>
              <a:t>PASARILE</a:t>
            </a:r>
            <a:endParaRPr lang="en-US" dirty="0">
              <a:solidFill>
                <a:srgbClr val="FFFF00"/>
              </a:solidFill>
            </a:endParaRPr>
          </a:p>
        </p:txBody>
      </p:sp>
      <p:sp>
        <p:nvSpPr>
          <p:cNvPr id="3" name="Content Placeholder 2"/>
          <p:cNvSpPr>
            <a:spLocks noGrp="1"/>
          </p:cNvSpPr>
          <p:nvPr>
            <p:ph idx="1"/>
          </p:nvPr>
        </p:nvSpPr>
        <p:spPr>
          <a:xfrm>
            <a:off x="539552" y="1484784"/>
            <a:ext cx="8229600" cy="4525963"/>
          </a:xfrm>
        </p:spPr>
        <p:txBody>
          <a:bodyPr/>
          <a:lstStyle/>
          <a:p>
            <a:r>
              <a:rPr lang="vi-VN" b="1" dirty="0" smtClean="0">
                <a:solidFill>
                  <a:schemeClr val="accent4">
                    <a:lumMod val="60000"/>
                    <a:lumOff val="40000"/>
                  </a:schemeClr>
                </a:solidFill>
              </a:rPr>
              <a:t>Păsările</a:t>
            </a:r>
            <a:r>
              <a:rPr lang="vi-VN" dirty="0" smtClean="0">
                <a:solidFill>
                  <a:schemeClr val="accent4">
                    <a:lumMod val="60000"/>
                    <a:lumOff val="40000"/>
                  </a:schemeClr>
                </a:solidFill>
              </a:rPr>
              <a:t> sunt vertebrate ovipare înalt dezvoltate care au capacitatea de a zbura, deși sunt reprezentanți ce trăiesc doar în mediul terestru. Sunt mai mult de 9000 de specii. Păsările au fost împărțite</a:t>
            </a:r>
            <a:r>
              <a:rPr lang="ro-RO" dirty="0" smtClean="0">
                <a:solidFill>
                  <a:schemeClr val="accent4">
                    <a:lumMod val="60000"/>
                    <a:lumOff val="40000"/>
                  </a:schemeClr>
                </a:solidFill>
              </a:rPr>
              <a:t> </a:t>
            </a:r>
            <a:r>
              <a:rPr lang="vi-VN" dirty="0" smtClean="0">
                <a:solidFill>
                  <a:schemeClr val="accent4">
                    <a:lumMod val="60000"/>
                    <a:lumOff val="40000"/>
                  </a:schemeClr>
                </a:solidFill>
              </a:rPr>
              <a:t>după Feider și colab. în 1976, în două subclase și anume </a:t>
            </a:r>
            <a:r>
              <a:rPr lang="vi-VN" i="1" dirty="0" smtClean="0">
                <a:solidFill>
                  <a:schemeClr val="accent4">
                    <a:lumMod val="60000"/>
                    <a:lumOff val="40000"/>
                  </a:schemeClr>
                </a:solidFill>
              </a:rPr>
              <a:t>Saurure</a:t>
            </a:r>
            <a:r>
              <a:rPr lang="vi-VN" dirty="0" smtClean="0">
                <a:solidFill>
                  <a:schemeClr val="accent4">
                    <a:lumMod val="60000"/>
                    <a:lumOff val="40000"/>
                  </a:schemeClr>
                </a:solidFill>
              </a:rPr>
              <a:t> și </a:t>
            </a:r>
            <a:r>
              <a:rPr lang="vi-VN" i="1" dirty="0" smtClean="0">
                <a:solidFill>
                  <a:schemeClr val="accent4">
                    <a:lumMod val="60000"/>
                    <a:lumOff val="40000"/>
                  </a:schemeClr>
                </a:solidFill>
              </a:rPr>
              <a:t>Ornithurae</a:t>
            </a:r>
            <a:r>
              <a:rPr lang="ro-RO" dirty="0">
                <a:solidFill>
                  <a:schemeClr val="accent4">
                    <a:lumMod val="60000"/>
                    <a:lumOff val="40000"/>
                  </a:schemeClr>
                </a:solidFill>
              </a:rPr>
              <a:t>.</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234054877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solidFill>
                  <a:srgbClr val="FFFF00"/>
                </a:solidFill>
              </a:rPr>
              <a:t>Pasărea Colibri-cea mai mică pasăre din lume</a:t>
            </a:r>
            <a:endParaRPr lang="en-US" dirty="0">
              <a:solidFill>
                <a:srgbClr val="FFFF00"/>
              </a:solidFill>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2276872"/>
            <a:ext cx="5184577"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053948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FFFF00"/>
                </a:solidFill>
              </a:rPr>
              <a:t>Alcătuirea unei păsări (porumbel)</a:t>
            </a:r>
            <a:endParaRPr lang="en-US" dirty="0">
              <a:solidFill>
                <a:srgbClr val="FFFF00"/>
              </a:solidFill>
            </a:endParaRPr>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702925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rgbClr val="FFFF00"/>
                </a:solidFill>
              </a:rPr>
              <a:t>Curiozități despre păsări</a:t>
            </a:r>
            <a:endParaRPr lang="en-US" dirty="0">
              <a:solidFill>
                <a:srgbClr val="FFFF00"/>
              </a:solidFill>
            </a:endParaRPr>
          </a:p>
        </p:txBody>
      </p:sp>
      <p:sp>
        <p:nvSpPr>
          <p:cNvPr id="3" name="Content Placeholder 2"/>
          <p:cNvSpPr>
            <a:spLocks noGrp="1"/>
          </p:cNvSpPr>
          <p:nvPr>
            <p:ph idx="1"/>
          </p:nvPr>
        </p:nvSpPr>
        <p:spPr/>
        <p:txBody>
          <a:bodyPr/>
          <a:lstStyle/>
          <a:p>
            <a:r>
              <a:rPr lang="ro-RO" dirty="0" smtClean="0">
                <a:solidFill>
                  <a:schemeClr val="accent2">
                    <a:lumMod val="75000"/>
                  </a:schemeClr>
                </a:solidFill>
              </a:rPr>
              <a:t>1.</a:t>
            </a:r>
            <a:r>
              <a:rPr lang="vi-VN" dirty="0" smtClean="0">
                <a:solidFill>
                  <a:schemeClr val="accent2">
                    <a:lumMod val="75000"/>
                  </a:schemeClr>
                </a:solidFill>
              </a:rPr>
              <a:t> </a:t>
            </a:r>
            <a:r>
              <a:rPr lang="vi-VN" dirty="0">
                <a:solidFill>
                  <a:srgbClr val="7030A0"/>
                </a:solidFill>
              </a:rPr>
              <a:t>În lume există peste 9500 de specii de păsări. Oamnenii de ştiinţă de obicei le grupează în 30 de categorii. Păsările </a:t>
            </a:r>
            <a:r>
              <a:rPr lang="vi-VN" b="1" dirty="0">
                <a:solidFill>
                  <a:srgbClr val="7030A0"/>
                </a:solidFill>
              </a:rPr>
              <a:t>sunt cele </a:t>
            </a:r>
            <a:r>
              <a:rPr lang="vi-VN" b="1" dirty="0" smtClean="0">
                <a:solidFill>
                  <a:srgbClr val="7030A0"/>
                </a:solidFill>
              </a:rPr>
              <a:t>mai </a:t>
            </a:r>
            <a:r>
              <a:rPr lang="vi-VN" b="1" dirty="0">
                <a:solidFill>
                  <a:srgbClr val="7030A0"/>
                </a:solidFill>
              </a:rPr>
              <a:t>răspândite animale pe glob</a:t>
            </a:r>
            <a:r>
              <a:rPr lang="vi-VN" dirty="0" smtClean="0">
                <a:solidFill>
                  <a:srgbClr val="7030A0"/>
                </a:solidFill>
              </a:rPr>
              <a:t>.</a:t>
            </a:r>
            <a:endParaRPr lang="ro-RO" dirty="0" smtClean="0">
              <a:solidFill>
                <a:srgbClr val="7030A0"/>
              </a:solidFill>
            </a:endParaRPr>
          </a:p>
          <a:p>
            <a:r>
              <a:rPr lang="ro-RO" dirty="0" smtClean="0">
                <a:solidFill>
                  <a:schemeClr val="accent2">
                    <a:lumMod val="75000"/>
                  </a:schemeClr>
                </a:solidFill>
              </a:rPr>
              <a:t>2. </a:t>
            </a:r>
            <a:r>
              <a:rPr lang="vi-VN" dirty="0">
                <a:solidFill>
                  <a:srgbClr val="7030A0"/>
                </a:solidFill>
              </a:rPr>
              <a:t>Multe păsări consumă în fiecare zi o cantitate de alimentaţie egală cu 1/5 din greutatea corpului , pentru a obţine energia necesară pentru a zbura.</a:t>
            </a:r>
            <a:endParaRPr lang="en-US" dirty="0">
              <a:solidFill>
                <a:srgbClr val="7030A0"/>
              </a:solidFill>
            </a:endParaRPr>
          </a:p>
        </p:txBody>
      </p:sp>
    </p:spTree>
    <p:extLst>
      <p:ext uri="{BB962C8B-B14F-4D97-AF65-F5344CB8AC3E}">
        <p14:creationId xmlns:p14="http://schemas.microsoft.com/office/powerpoint/2010/main" val="1943712998"/>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251</Words>
  <Application>Microsoft Office PowerPoint</Application>
  <PresentationFormat>On-screen Show (4:3)</PresentationFormat>
  <Paragraphs>24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AMFIBIENI ȘI PĂSĂRI</vt:lpstr>
      <vt:lpstr>AMFIBIENI</vt:lpstr>
      <vt:lpstr>PowerPoint Presentation</vt:lpstr>
      <vt:lpstr>Salamandră</vt:lpstr>
      <vt:lpstr>ADAPTARI NECESARE TRECERII DIN MEDIUL ACVATIC LA CEL TERESTRU</vt:lpstr>
      <vt:lpstr>PASARILE</vt:lpstr>
      <vt:lpstr>Pasărea Colibri-cea mai mică pasăre din lume</vt:lpstr>
      <vt:lpstr>Alcătuirea unei păsări (porumbel)</vt:lpstr>
      <vt:lpstr>Curiozități despre păsări</vt:lpstr>
      <vt:lpstr>PowerPoint Presentation</vt:lpstr>
      <vt:lpstr>PowerPoint Presentation</vt:lpstr>
      <vt:lpstr>Papagalul gri african</vt:lpstr>
      <vt:lpstr>PowerPoint Presentation</vt:lpstr>
      <vt:lpstr>MULȚUMIM DE VIZIONARE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AMFIBIENI ȘI PĂSĂRI</dc:title>
  <dc:creator>Christian</dc:creator>
  <cp:lastModifiedBy>Christian</cp:lastModifiedBy>
  <cp:revision>8</cp:revision>
  <dcterms:created xsi:type="dcterms:W3CDTF">2019-06-06T15:26:41Z</dcterms:created>
  <dcterms:modified xsi:type="dcterms:W3CDTF">2019-06-06T17:40:56Z</dcterms:modified>
</cp:coreProperties>
</file>