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56" r:id="rId5"/>
    <p:sldId id="297" r:id="rId6"/>
    <p:sldId id="345" r:id="rId7"/>
    <p:sldId id="299" r:id="rId8"/>
    <p:sldId id="300" r:id="rId9"/>
    <p:sldId id="301" r:id="rId10"/>
    <p:sldId id="318" r:id="rId11"/>
    <p:sldId id="336" r:id="rId12"/>
    <p:sldId id="339" r:id="rId13"/>
    <p:sldId id="302" r:id="rId14"/>
    <p:sldId id="340" r:id="rId15"/>
    <p:sldId id="304" r:id="rId16"/>
    <p:sldId id="341" r:id="rId17"/>
    <p:sldId id="342" r:id="rId18"/>
    <p:sldId id="343" r:id="rId19"/>
    <p:sldId id="303" r:id="rId20"/>
    <p:sldId id="349" r:id="rId21"/>
    <p:sldId id="324" r:id="rId22"/>
    <p:sldId id="346" r:id="rId23"/>
    <p:sldId id="305" r:id="rId24"/>
    <p:sldId id="319" r:id="rId25"/>
    <p:sldId id="321" r:id="rId26"/>
    <p:sldId id="326" r:id="rId27"/>
    <p:sldId id="322" r:id="rId28"/>
    <p:sldId id="323" r:id="rId29"/>
    <p:sldId id="337" r:id="rId30"/>
    <p:sldId id="347" r:id="rId31"/>
    <p:sldId id="308" r:id="rId32"/>
    <p:sldId id="329" r:id="rId33"/>
    <p:sldId id="325" r:id="rId34"/>
    <p:sldId id="328" r:id="rId35"/>
    <p:sldId id="311" r:id="rId36"/>
    <p:sldId id="348" r:id="rId37"/>
    <p:sldId id="310" r:id="rId38"/>
    <p:sldId id="331" r:id="rId39"/>
    <p:sldId id="332" r:id="rId40"/>
    <p:sldId id="335" r:id="rId41"/>
    <p:sldId id="33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87879" autoAdjust="0"/>
  </p:normalViewPr>
  <p:slideViewPr>
    <p:cSldViewPr snapToGrid="0" snapToObjects="1">
      <p:cViewPr>
        <p:scale>
          <a:sx n="80" d="100"/>
          <a:sy n="80" d="100"/>
        </p:scale>
        <p:origin x="1517" y="-24"/>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6/26/2017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17</a:t>
            </a:fld>
            <a:endParaRPr lang="en-US"/>
          </a:p>
        </p:txBody>
      </p:sp>
    </p:spTree>
    <p:extLst>
      <p:ext uri="{BB962C8B-B14F-4D97-AF65-F5344CB8AC3E}">
        <p14:creationId xmlns:p14="http://schemas.microsoft.com/office/powerpoint/2010/main" val="7885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958412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20</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26</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29</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a:t>
            </a:r>
            <a:r>
              <a:rPr lang="en-US" dirty="0" err="1" smtClean="0"/>
              <a:t>javax.servlet</a:t>
            </a:r>
            <a:r>
              <a:rPr lang="en-US" dirty="0" smtClean="0"/>
              <a: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r>
              <a:rPr lang="en-US" dirty="0" smtClean="0"/>
              <a:t>Beside the request and response objects found also in the Servlets implementation, we have a </a:t>
            </a:r>
            <a:r>
              <a:rPr lang="en-US" b="1" dirty="0" err="1"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a:t>
            </a:r>
            <a:r>
              <a:rPr lang="en-US" sz="1200" b="0" i="0" kern="1200" dirty="0" err="1" smtClean="0">
                <a:solidFill>
                  <a:schemeClr val="tx1"/>
                </a:solidFill>
                <a:effectLst/>
                <a:latin typeface="+mn-lt"/>
                <a:ea typeface="+mn-ea"/>
                <a:cs typeface="+mn-cs"/>
              </a:rPr>
              <a:t>doFilter</a:t>
            </a:r>
            <a:r>
              <a:rPr lang="en-US" sz="1200" b="0" i="0" kern="1200" dirty="0" smtClean="0">
                <a:solidFill>
                  <a:schemeClr val="tx1"/>
                </a:solidFill>
                <a:effectLst/>
                <a:latin typeface="+mn-lt"/>
                <a:ea typeface="+mn-ea"/>
                <a:cs typeface="+mn-cs"/>
              </a:rPr>
              <a:t>()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31</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32</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33</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35</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96384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55852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178902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16</a:t>
            </a:fld>
            <a:endParaRPr lang="en-US"/>
          </a:p>
        </p:txBody>
      </p:sp>
    </p:spTree>
    <p:extLst>
      <p:ext uri="{BB962C8B-B14F-4D97-AF65-F5344CB8AC3E}">
        <p14:creationId xmlns:p14="http://schemas.microsoft.com/office/powerpoint/2010/main" val="2666634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6/26/2017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hyperlink" Target="http://java.sun.com/j2se/1.5/docs/api/java/lang/Object.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a:t>
            </a:r>
            <a:r>
              <a:rPr lang="en-US" sz="1600" dirty="0" smtClean="0">
                <a:solidFill>
                  <a:schemeClr val="bg1"/>
                </a:solidFill>
              </a:rPr>
              <a:t>Oana BESLIU</a:t>
            </a:r>
            <a:endParaRPr lang="ro-RO" sz="1600" dirty="0">
              <a:solidFill>
                <a:schemeClr val="bg1"/>
              </a:solidFill>
            </a:endParaRPr>
          </a:p>
        </p:txBody>
      </p:sp>
      <p:sp>
        <p:nvSpPr>
          <p:cNvPr id="9" name="TextBox 8"/>
          <p:cNvSpPr txBox="1"/>
          <p:nvPr/>
        </p:nvSpPr>
        <p:spPr>
          <a:xfrm>
            <a:off x="4032069" y="5097998"/>
            <a:ext cx="3890012" cy="1600438"/>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Alexandru Krancevik</a:t>
            </a:r>
          </a:p>
          <a:p>
            <a:r>
              <a:rPr lang="en-US" sz="1600" dirty="0" smtClean="0">
                <a:solidFill>
                  <a:schemeClr val="bg1"/>
                </a:solidFill>
              </a:rPr>
              <a:t>		</a:t>
            </a:r>
            <a:r>
              <a:rPr lang="en-US" sz="1600" dirty="0" err="1" smtClean="0">
                <a:solidFill>
                  <a:schemeClr val="bg1"/>
                </a:solidFill>
              </a:rPr>
              <a:t>Tekin</a:t>
            </a:r>
            <a:r>
              <a:rPr lang="en-US" sz="1600" dirty="0" smtClean="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2086313"/>
            <a:ext cx="7572107" cy="3717941"/>
          </a:xfrm>
          <a:prstGeom prst="rect">
            <a:avLst/>
          </a:prstGeom>
          <a:noFill/>
        </p:spPr>
        <p:txBody>
          <a:bodyPr wrap="square" rtlCol="0">
            <a:spAutoFit/>
          </a:bodyPr>
          <a:lstStyle/>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are declarations?</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a:solidFill>
                  <a:srgbClr val="000000"/>
                </a:solidFill>
                <a:latin typeface="Trebuchet MS" panose="020B0603020202020204" pitchFamily="34" charset="0"/>
                <a:cs typeface="Arial" panose="020B0604020202020204" pitchFamily="34" charset="0"/>
              </a:rPr>
              <a:t>scriptlet</a:t>
            </a:r>
            <a:endParaRPr lang="en-US" altLang="en-US" sz="1600" b="1" dirty="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Everything you write in a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Treat variables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What do you put in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a:solidFill>
                  <a:srgbClr val="000000"/>
                </a:solidFill>
                <a:latin typeface="Trebuchet MS" panose="020B0603020202020204" pitchFamily="34" charset="0"/>
                <a:cs typeface="Arial" panose="020B0604020202020204" pitchFamily="34" charset="0"/>
              </a:rPr>
              <a:t>scriptlets</a:t>
            </a:r>
            <a:r>
              <a:rPr lang="en-US" altLang="en-US" sz="1600" b="1" dirty="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a:solidFill>
                  <a:srgbClr val="009999"/>
                </a:solidFill>
                <a:latin typeface="Trebuchet MS" panose="020B0603020202020204" pitchFamily="34" charset="0"/>
                <a:cs typeface="Arial" panose="020B0604020202020204" pitchFamily="34" charset="0"/>
              </a:rPr>
              <a:t>Why do you need </a:t>
            </a:r>
            <a:r>
              <a:rPr lang="en-US" altLang="en-US" b="1" dirty="0" err="1">
                <a:solidFill>
                  <a:srgbClr val="009999"/>
                </a:solidFill>
                <a:latin typeface="Trebuchet MS" panose="020B0603020202020204" pitchFamily="34" charset="0"/>
                <a:cs typeface="Arial" panose="020B0604020202020204" pitchFamily="34" charset="0"/>
              </a:rPr>
              <a:t>scriptlets</a:t>
            </a:r>
            <a:r>
              <a:rPr lang="en-US" altLang="en-US" b="1" dirty="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a:solidFill>
                  <a:srgbClr val="000000"/>
                </a:solidFill>
                <a:latin typeface="Trebuchet MS" panose="020B0603020202020204" pitchFamily="34" charset="0"/>
                <a:cs typeface="Arial" panose="020B0604020202020204" pitchFamily="34" charset="0"/>
              </a:rPr>
              <a:t>Need to perform some basic validations</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6" y="2098919"/>
            <a:ext cx="7572107" cy="3139321"/>
          </a:xfrm>
          <a:prstGeom prst="rect">
            <a:avLst/>
          </a:prstGeom>
          <a:noFill/>
        </p:spPr>
        <p:txBody>
          <a:bodyPr wrap="square" rtlCol="0">
            <a:spAutoFit/>
          </a:bodyPr>
          <a:lstStyle/>
          <a:p>
            <a:r>
              <a:rPr lang="en-US" dirty="0" smtClean="0"/>
              <a:t>Example of </a:t>
            </a:r>
            <a:r>
              <a:rPr lang="en-US" b="1" dirty="0" smtClean="0"/>
              <a:t>scriptlet</a:t>
            </a:r>
            <a:r>
              <a:rPr lang="en-US" dirty="0" smtClean="0"/>
              <a:t>:</a:t>
            </a:r>
          </a:p>
          <a:p>
            <a:r>
              <a:rPr lang="en-US" b="1" dirty="0" smtClean="0"/>
              <a:t>&lt;html&gt;</a:t>
            </a:r>
          </a:p>
          <a:p>
            <a:r>
              <a:rPr lang="en-US" b="1" dirty="0" smtClean="0"/>
              <a:t>	&lt;body&gt;</a:t>
            </a:r>
          </a:p>
          <a:p>
            <a:r>
              <a:rPr lang="en-US" b="1" dirty="0" smtClean="0"/>
              <a:t>		</a:t>
            </a:r>
            <a:r>
              <a:rPr lang="en-US" b="1" dirty="0" smtClean="0">
                <a:solidFill>
                  <a:schemeClr val="tx2">
                    <a:lumMod val="50000"/>
                  </a:schemeClr>
                </a:solidFill>
              </a:rPr>
              <a:t>&lt;%     </a:t>
            </a:r>
          </a:p>
          <a:p>
            <a:r>
              <a:rPr lang="en-US" b="1" dirty="0" smtClean="0">
                <a:solidFill>
                  <a:schemeClr val="tx2">
                    <a:lumMod val="50000"/>
                  </a:schemeClr>
                </a:solidFill>
              </a:rPr>
              <a:t>	  	        // This is a scriptlet.  </a:t>
            </a:r>
          </a:p>
          <a:p>
            <a:r>
              <a:rPr lang="en-US" b="1" dirty="0" smtClean="0">
                <a:solidFill>
                  <a:schemeClr val="tx2">
                    <a:lumMod val="50000"/>
                  </a:schemeClr>
                </a:solidFill>
              </a:rPr>
              <a:t>  	               </a:t>
            </a:r>
            <a:r>
              <a:rPr lang="en-US" b="1" dirty="0" err="1">
                <a:solidFill>
                  <a:schemeClr val="tx2">
                    <a:lumMod val="50000"/>
                  </a:schemeClr>
                </a:solidFill>
              </a:rPr>
              <a:t>System.out.println</a:t>
            </a:r>
            <a:r>
              <a:rPr lang="en-US" b="1" dirty="0" smtClean="0">
                <a:solidFill>
                  <a:schemeClr val="tx2">
                    <a:lumMod val="50000"/>
                  </a:schemeClr>
                </a:solidFill>
              </a:rPr>
              <a:t>( “Enjoy Zero To Hero" );   </a:t>
            </a:r>
          </a:p>
          <a:p>
            <a:r>
              <a:rPr lang="en-US" b="1" dirty="0" smtClean="0">
                <a:solidFill>
                  <a:schemeClr val="tx2">
                    <a:lumMod val="50000"/>
                  </a:schemeClr>
                </a:solidFill>
              </a:rPr>
              <a:t>	               </a:t>
            </a:r>
            <a:r>
              <a:rPr lang="en-US" b="1" dirty="0" err="1" smtClean="0">
                <a:solidFill>
                  <a:schemeClr val="tx2">
                    <a:lumMod val="50000"/>
                  </a:schemeClr>
                </a:solidFill>
              </a:rPr>
              <a:t>java.util.Date</a:t>
            </a:r>
            <a:r>
              <a:rPr lang="en-US" b="1" dirty="0" smtClean="0">
                <a:solidFill>
                  <a:schemeClr val="tx2">
                    <a:lumMod val="50000"/>
                  </a:schemeClr>
                </a:solidFill>
              </a:rPr>
              <a:t> today = new </a:t>
            </a:r>
            <a:r>
              <a:rPr lang="en-US" b="1" dirty="0" err="1" smtClean="0">
                <a:solidFill>
                  <a:schemeClr val="tx2">
                    <a:lumMod val="50000"/>
                  </a:schemeClr>
                </a:solidFill>
              </a:rPr>
              <a:t>java.util.Date</a:t>
            </a:r>
            <a:r>
              <a:rPr lang="en-US" b="1" dirty="0" smtClean="0">
                <a:solidFill>
                  <a:schemeClr val="tx2">
                    <a:lumMod val="50000"/>
                  </a:schemeClr>
                </a:solidFill>
              </a:rPr>
              <a:t>();</a:t>
            </a:r>
          </a:p>
          <a:p>
            <a:r>
              <a:rPr lang="en-US" b="1" dirty="0" smtClean="0">
                <a:solidFill>
                  <a:schemeClr val="tx2">
                    <a:lumMod val="50000"/>
                  </a:schemeClr>
                </a:solidFill>
              </a:rPr>
              <a:t>		%&gt;</a:t>
            </a:r>
          </a:p>
          <a:p>
            <a:r>
              <a:rPr lang="en-US" b="1" dirty="0" smtClean="0"/>
              <a:t>		Today is </a:t>
            </a:r>
            <a:r>
              <a:rPr lang="en-US" b="1" dirty="0" smtClean="0">
                <a:solidFill>
                  <a:schemeClr val="tx2">
                    <a:lumMod val="50000"/>
                  </a:schemeClr>
                </a:solidFill>
              </a:rPr>
              <a:t>&lt;%= today %&gt;</a:t>
            </a:r>
          </a:p>
          <a:p>
            <a:r>
              <a:rPr lang="en-US" b="1" dirty="0" smtClean="0"/>
              <a:t>	&lt;/body&gt;</a:t>
            </a:r>
          </a:p>
          <a:p>
            <a:r>
              <a:rPr lang="en-US" b="1" dirty="0" smtClean="0"/>
              <a:t>&lt;/html&gt;</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t>
            </a:r>
            <a:r>
              <a:rPr lang="en-US" dirty="0" err="1" smtClean="0"/>
              <a:t>Scriptlets</a:t>
            </a:r>
            <a:endParaRPr lang="ro-RO" dirty="0"/>
          </a:p>
        </p:txBody>
      </p:sp>
    </p:spTree>
    <p:extLst>
      <p:ext uri="{BB962C8B-B14F-4D97-AF65-F5344CB8AC3E}">
        <p14:creationId xmlns:p14="http://schemas.microsoft.com/office/powerpoint/2010/main" val="68535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expressions?</a:t>
            </a:r>
          </a:p>
          <a:p>
            <a:pPr lvl="1">
              <a:spcBef>
                <a:spcPct val="20000"/>
              </a:spcBef>
              <a:buFontTx/>
              <a:buChar char="–"/>
            </a:pPr>
            <a:r>
              <a:rPr lang="en-US" altLang="en-US" b="1" dirty="0">
                <a:latin typeface="Trebuchet MS" panose="020B0603020202020204" pitchFamily="34" charset="0"/>
              </a:rPr>
              <a:t>Whatever goes inside the “&lt;%={JAVA_HERE}%&gt;” tags is called an expression</a:t>
            </a:r>
          </a:p>
          <a:p>
            <a:pPr lvl="1">
              <a:spcBef>
                <a:spcPct val="20000"/>
              </a:spcBef>
              <a:buFontTx/>
              <a:buChar char="–"/>
            </a:pPr>
            <a:r>
              <a:rPr lang="en-US" altLang="en-US" b="1" dirty="0">
                <a:latin typeface="Trebuchet MS" panose="020B0603020202020204" pitchFamily="34" charset="0"/>
              </a:rPr>
              <a:t>Code inside expressions is evaluated, and output is displayed</a:t>
            </a:r>
          </a:p>
          <a:p>
            <a:pPr lvl="1">
              <a:spcBef>
                <a:spcPct val="20000"/>
              </a:spcBef>
              <a:buFontTx/>
              <a:buChar char="–"/>
            </a:pPr>
            <a:r>
              <a:rPr lang="en-US" altLang="en-US" b="1" dirty="0">
                <a:latin typeface="Trebuchet MS" panose="020B0603020202020204" pitchFamily="34" charset="0"/>
              </a:rPr>
              <a:t>Whatever is put inside expressions should evaluate to a value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Variables or methods that return some values</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a:t>
            </a:r>
            <a:r>
              <a:rPr lang="en-US" altLang="en-US" b="1" dirty="0" err="1">
                <a:solidFill>
                  <a:schemeClr val="hlink"/>
                </a:solidFill>
                <a:latin typeface="Trebuchet MS" panose="020B0603020202020204" pitchFamily="34" charset="0"/>
              </a:rPr>
              <a:t>scriptlets</a:t>
            </a:r>
            <a:r>
              <a:rPr lang="en-US" altLang="en-US" b="1" dirty="0">
                <a:solidFill>
                  <a:schemeClr val="hlink"/>
                </a:solidFill>
                <a:latin typeface="Trebuchet MS" panose="020B0603020202020204" pitchFamily="34" charset="0"/>
              </a:rPr>
              <a:t>?</a:t>
            </a:r>
          </a:p>
          <a:p>
            <a:pPr lvl="1">
              <a:spcBef>
                <a:spcPct val="20000"/>
              </a:spcBef>
              <a:buFontTx/>
              <a:buChar char="–"/>
            </a:pPr>
            <a:r>
              <a:rPr lang="en-US" altLang="en-US" b="1" dirty="0">
                <a:latin typeface="Trebuchet MS" panose="020B0603020202020204" pitchFamily="34" charset="0"/>
              </a:rPr>
              <a:t>Need to print some text onto the page</a:t>
            </a:r>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Expressions</a:t>
            </a: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2317898"/>
            <a:ext cx="7704139" cy="31431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lvl="1">
              <a:buFontTx/>
              <a:buNone/>
            </a:pPr>
            <a:endParaRPr lang="en-US" sz="2400" b="1" dirty="0" smtClean="0"/>
          </a:p>
          <a:p>
            <a:pPr lvl="1">
              <a:buFontTx/>
              <a:buNone/>
            </a:pPr>
            <a:endParaRPr lang="en-US" sz="2400" b="1" dirty="0" smtClean="0"/>
          </a:p>
          <a:p>
            <a:pPr marL="0" indent="0">
              <a:buNone/>
            </a:pPr>
            <a:r>
              <a:rPr lang="en-US" b="1" dirty="0"/>
              <a:t>&lt;html&gt;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p>
          <a:p>
            <a:pPr marL="0" indent="0">
              <a:buNone/>
            </a:pPr>
            <a:r>
              <a:rPr lang="en-US" b="1" dirty="0">
                <a:solidFill>
                  <a:schemeClr val="tx2">
                    <a:lumMod val="50000"/>
                  </a:schemeClr>
                </a:solidFill>
              </a:rPr>
              <a:t>		&lt;%= "Value of the variable is:"+data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Expressions</a:t>
            </a:r>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20000"/>
              </a:spcBef>
              <a:buFontTx/>
              <a:buChar char="•"/>
            </a:pPr>
            <a:r>
              <a:rPr lang="en-US" altLang="en-US" b="1" dirty="0">
                <a:solidFill>
                  <a:schemeClr val="hlink"/>
                </a:solidFill>
                <a:latin typeface="Trebuchet MS" panose="020B0603020202020204" pitchFamily="34" charset="0"/>
              </a:rPr>
              <a:t>What are directives?</a:t>
            </a:r>
          </a:p>
          <a:p>
            <a:pPr lvl="1">
              <a:spcBef>
                <a:spcPct val="20000"/>
              </a:spcBef>
              <a:buFontTx/>
              <a:buChar char="–"/>
            </a:pPr>
            <a:r>
              <a:rPr lang="en-US" altLang="en-US" b="1" dirty="0">
                <a:latin typeface="Trebuchet MS" panose="020B0603020202020204" pitchFamily="34" charset="0"/>
              </a:rPr>
              <a:t>Whatever goes inside the “&lt;%@{DIRECTIVES}%&gt;” tags is called a directive</a:t>
            </a:r>
          </a:p>
          <a:p>
            <a:pPr lvl="1">
              <a:spcBef>
                <a:spcPct val="20000"/>
              </a:spcBef>
              <a:buFontTx/>
              <a:buChar char="–"/>
            </a:pPr>
            <a:r>
              <a:rPr lang="en-US" altLang="en-US" b="1" dirty="0">
                <a:latin typeface="Trebuchet MS" panose="020B0603020202020204" pitchFamily="34" charset="0"/>
              </a:rPr>
              <a:t>Directives gives pre-processing commands to the JSP Engine.</a:t>
            </a:r>
          </a:p>
          <a:p>
            <a:pPr lvl="1">
              <a:spcBef>
                <a:spcPct val="20000"/>
              </a:spcBef>
              <a:buFontTx/>
              <a:buChar char="–"/>
            </a:pPr>
            <a:r>
              <a:rPr lang="en-US" altLang="en-US" b="1" dirty="0">
                <a:latin typeface="Trebuchet MS" panose="020B0603020202020204" pitchFamily="34" charset="0"/>
              </a:rPr>
              <a:t>Everything in directives are processed before JSP is translated to Servlet</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a:latin typeface="Trebuchet MS" panose="020B0603020202020204" pitchFamily="34" charset="0"/>
              </a:rPr>
              <a:t>Processing commands to the JSP Engine.</a:t>
            </a:r>
          </a:p>
          <a:p>
            <a:pPr>
              <a:spcBef>
                <a:spcPct val="20000"/>
              </a:spcBef>
            </a:pPr>
            <a:endParaRPr lang="en-US" altLang="en-US" b="1" dirty="0">
              <a:latin typeface="Trebuchet MS" panose="020B0603020202020204" pitchFamily="34" charset="0"/>
            </a:endParaRPr>
          </a:p>
          <a:p>
            <a:pPr>
              <a:spcBef>
                <a:spcPct val="20000"/>
              </a:spcBef>
              <a:buFontTx/>
              <a:buChar char="•"/>
            </a:pPr>
            <a:r>
              <a:rPr lang="en-US" altLang="en-US" b="1" dirty="0">
                <a:solidFill>
                  <a:schemeClr val="hlink"/>
                </a:solidFill>
                <a:latin typeface="Trebuchet MS" panose="020B0603020202020204" pitchFamily="34" charset="0"/>
              </a:rPr>
              <a:t>Why do you need directives?</a:t>
            </a:r>
          </a:p>
          <a:p>
            <a:pPr lvl="1">
              <a:spcBef>
                <a:spcPct val="20000"/>
              </a:spcBef>
              <a:buFontTx/>
              <a:buChar char="–"/>
            </a:pPr>
            <a:r>
              <a:rPr lang="en-US" altLang="en-US" b="1" dirty="0">
                <a:latin typeface="Trebuchet MS" panose="020B0603020202020204" pitchFamily="34" charset="0"/>
              </a:rPr>
              <a:t>To incorporate certain additional features into the JSP</a:t>
            </a:r>
          </a:p>
          <a:p>
            <a:pPr lvl="1">
              <a:spcBef>
                <a:spcPct val="20000"/>
              </a:spcBef>
              <a:buFontTx/>
              <a:buChar char="–"/>
            </a:pPr>
            <a:r>
              <a:rPr lang="en-US" altLang="en-US" b="1" dirty="0">
                <a:latin typeface="Trebuchet MS" panose="020B0603020202020204" pitchFamily="34" charset="0"/>
              </a:rPr>
              <a:t>Modifying the Servlet </a:t>
            </a:r>
            <a:r>
              <a:rPr lang="en-US" altLang="en-US" b="1" dirty="0" err="1">
                <a:latin typeface="Trebuchet MS" panose="020B0603020202020204" pitchFamily="34" charset="0"/>
              </a:rPr>
              <a:t>behaviour</a:t>
            </a:r>
            <a:r>
              <a:rPr lang="en-US" altLang="en-US" b="1" dirty="0">
                <a:latin typeface="Trebuchet MS" panose="020B0603020202020204" pitchFamily="34" charset="0"/>
              </a:rPr>
              <a:t> generated from the JSP</a:t>
            </a:r>
          </a:p>
          <a:p>
            <a:pPr lvl="1">
              <a:spcBef>
                <a:spcPct val="20000"/>
              </a:spcBef>
              <a:buFontTx/>
              <a:buChar char="–"/>
            </a:pPr>
            <a:r>
              <a:rPr lang="en-US" altLang="en-US" b="1" dirty="0">
                <a:latin typeface="Trebuchet MS" panose="020B0603020202020204" pitchFamily="34" charset="0"/>
              </a:rPr>
              <a:t>Include other html/</a:t>
            </a:r>
            <a:r>
              <a:rPr lang="en-US" altLang="en-US" b="1" dirty="0" err="1">
                <a:latin typeface="Trebuchet MS" panose="020B0603020202020204" pitchFamily="34" charset="0"/>
              </a:rPr>
              <a:t>jsp</a:t>
            </a:r>
            <a:r>
              <a:rPr lang="en-US" altLang="en-US" b="1" dirty="0">
                <a:latin typeface="Trebuchet MS" panose="020B0603020202020204" pitchFamily="34" charset="0"/>
              </a:rPr>
              <a:t> files in the JSP.</a:t>
            </a:r>
          </a:p>
          <a:p>
            <a:pPr lvl="1">
              <a:spcBef>
                <a:spcPct val="20000"/>
              </a:spcBef>
              <a:buFontTx/>
              <a:buChar char="–"/>
            </a:pPr>
            <a:r>
              <a:rPr lang="en-US" altLang="en-US" b="1" dirty="0">
                <a:latin typeface="Trebuchet MS" panose="020B0603020202020204" pitchFamily="34" charset="0"/>
              </a:rPr>
              <a:t>Provide tag libraries</a:t>
            </a:r>
          </a:p>
        </p:txBody>
      </p:sp>
      <p:sp>
        <p:nvSpPr>
          <p:cNvPr id="5" name="Title 1"/>
          <p:cNvSpPr txBox="1">
            <a:spLocks/>
          </p:cNvSpPr>
          <p:nvPr/>
        </p:nvSpPr>
        <p:spPr>
          <a:xfrm>
            <a:off x="1010411" y="766826"/>
            <a:ext cx="386993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Directives</a:t>
            </a:r>
            <a:endParaRPr lang="ro-RO" dirty="0"/>
          </a:p>
        </p:txBody>
      </p:sp>
    </p:spTree>
    <p:extLst>
      <p:ext uri="{BB962C8B-B14F-4D97-AF65-F5344CB8AC3E}">
        <p14:creationId xmlns:p14="http://schemas.microsoft.com/office/powerpoint/2010/main" val="2115020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a:buNone/>
            </a:pPr>
            <a:r>
              <a:rPr lang="en-US" b="1" dirty="0" smtClean="0"/>
              <a:t>      </a:t>
            </a:r>
            <a:endParaRPr lang="en-US" dirty="0" smtClean="0"/>
          </a:p>
          <a:p>
            <a:r>
              <a:rPr lang="en-US" dirty="0" smtClean="0"/>
              <a:t>Page 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r>
              <a:rPr lang="en-US" dirty="0" smtClean="0"/>
              <a:t>Include 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
        <p:nvSpPr>
          <p:cNvPr id="5" name="Title 1"/>
          <p:cNvSpPr txBox="1">
            <a:spLocks/>
          </p:cNvSpPr>
          <p:nvPr/>
        </p:nvSpPr>
        <p:spPr>
          <a:xfrm>
            <a:off x="1010411" y="766826"/>
            <a:ext cx="393372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Directives</a:t>
            </a:r>
            <a:endParaRPr lang="ro-RO" dirty="0"/>
          </a:p>
        </p:txBody>
      </p:sp>
    </p:spTree>
    <p:extLst>
      <p:ext uri="{BB962C8B-B14F-4D97-AF65-F5344CB8AC3E}">
        <p14:creationId xmlns:p14="http://schemas.microsoft.com/office/powerpoint/2010/main" val="630463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8"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
        <p:nvSpPr>
          <p:cNvPr id="9" name="AutoShape 4"/>
          <p:cNvSpPr>
            <a:spLocks noChangeArrowheads="1"/>
          </p:cNvSpPr>
          <p:nvPr/>
        </p:nvSpPr>
        <p:spPr bwMode="auto">
          <a:xfrm flipV="1">
            <a:off x="76200" y="1638299"/>
            <a:ext cx="3886200" cy="4652068"/>
          </a:xfrm>
          <a:prstGeom prst="foldedCorner">
            <a:avLst>
              <a:gd name="adj" fmla="val 8255"/>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600" dirty="0"/>
              <a:t>&lt;%@ page import=“foo.*” %&gt;</a:t>
            </a:r>
          </a:p>
          <a:p>
            <a:pPr eaLnBrk="1" hangingPunct="1"/>
            <a:endParaRPr lang="en-US" altLang="en-US" sz="1600" dirty="0"/>
          </a:p>
          <a:p>
            <a:pPr eaLnBrk="1" hangingPunct="1"/>
            <a:r>
              <a:rPr lang="en-US" altLang="en-US" sz="1600" dirty="0"/>
              <a:t>&lt;html&gt;</a:t>
            </a:r>
          </a:p>
          <a:p>
            <a:pPr eaLnBrk="1" hangingPunct="1"/>
            <a:r>
              <a:rPr lang="en-US" altLang="en-US" sz="1600" dirty="0"/>
              <a:t> &lt;body&gt;</a:t>
            </a:r>
          </a:p>
          <a:p>
            <a:pPr eaLnBrk="1" hangingPunct="1"/>
            <a:r>
              <a:rPr lang="en-US" altLang="en-US" sz="1600" dirty="0"/>
              <a:t>     </a:t>
            </a:r>
          </a:p>
          <a:p>
            <a:pPr eaLnBrk="1" hangingPunct="1"/>
            <a:r>
              <a:rPr lang="en-US" altLang="en-US" sz="1600" dirty="0"/>
              <a:t>     &lt;% </a:t>
            </a:r>
            <a:r>
              <a:rPr lang="en-US" altLang="en-US" sz="1600" dirty="0" err="1"/>
              <a:t>int</a:t>
            </a:r>
            <a:r>
              <a:rPr lang="en-US" altLang="en-US" sz="1600" dirty="0"/>
              <a:t> </a:t>
            </a:r>
            <a:r>
              <a:rPr lang="en-US" altLang="en-US" sz="1600" dirty="0" err="1"/>
              <a:t>i</a:t>
            </a:r>
            <a:r>
              <a:rPr lang="en-US" altLang="en-US" sz="1600" dirty="0"/>
              <a:t> = 10; %&gt;</a:t>
            </a:r>
          </a:p>
          <a:p>
            <a:pPr eaLnBrk="1" hangingPunct="1"/>
            <a:r>
              <a:rPr lang="en-US" altLang="en-US" sz="1600" dirty="0"/>
              <a:t>     &lt;%! </a:t>
            </a:r>
            <a:r>
              <a:rPr lang="en-US" altLang="en-US" sz="1600" dirty="0" err="1"/>
              <a:t>int</a:t>
            </a:r>
            <a:r>
              <a:rPr lang="en-US" altLang="en-US" sz="1600" dirty="0"/>
              <a:t> count = 0; %&gt;</a:t>
            </a:r>
          </a:p>
          <a:p>
            <a:pPr eaLnBrk="1" hangingPunct="1"/>
            <a:r>
              <a:rPr lang="en-US" altLang="en-US" sz="1600" dirty="0"/>
              <a:t>     </a:t>
            </a:r>
          </a:p>
          <a:p>
            <a:pPr eaLnBrk="1" hangingPunct="1"/>
            <a:r>
              <a:rPr lang="en-US" altLang="en-US" sz="1600" dirty="0"/>
              <a:t>     Hello! Welcome</a:t>
            </a:r>
          </a:p>
          <a:p>
            <a:pPr eaLnBrk="1" hangingPunct="1"/>
            <a:r>
              <a:rPr lang="en-US" altLang="en-US" sz="1600" dirty="0"/>
              <a:t>     </a:t>
            </a:r>
          </a:p>
          <a:p>
            <a:pPr eaLnBrk="1" hangingPunct="1"/>
            <a:r>
              <a:rPr lang="en-US" altLang="en-US" sz="1600" dirty="0"/>
              <a:t>     &lt;%! Public void display()</a:t>
            </a:r>
          </a:p>
          <a:p>
            <a:pPr eaLnBrk="1" hangingPunct="1"/>
            <a:r>
              <a:rPr lang="en-US" altLang="en-US" sz="1600" dirty="0"/>
              <a:t>            {</a:t>
            </a:r>
          </a:p>
          <a:p>
            <a:pPr eaLnBrk="1" hangingPunct="1"/>
            <a:r>
              <a:rPr lang="en-US" altLang="en-US" sz="1600" dirty="0"/>
              <a:t>               </a:t>
            </a:r>
            <a:r>
              <a:rPr lang="en-US" altLang="en-US" sz="1600" dirty="0" err="1"/>
              <a:t>out.println</a:t>
            </a:r>
            <a:r>
              <a:rPr lang="en-US" altLang="en-US" sz="1600" dirty="0"/>
              <a:t>(“Hello”);</a:t>
            </a:r>
          </a:p>
          <a:p>
            <a:pPr eaLnBrk="1" hangingPunct="1"/>
            <a:r>
              <a:rPr lang="en-US" altLang="en-US" sz="1600" dirty="0"/>
              <a:t>            } %&gt;</a:t>
            </a:r>
          </a:p>
          <a:p>
            <a:pPr eaLnBrk="1" hangingPunct="1"/>
            <a:r>
              <a:rPr lang="en-US" altLang="en-US" sz="1600" dirty="0"/>
              <a:t>  </a:t>
            </a:r>
          </a:p>
          <a:p>
            <a:pPr eaLnBrk="1" hangingPunct="1"/>
            <a:r>
              <a:rPr lang="en-US" altLang="en-US" sz="1600" dirty="0"/>
              <a:t>&lt;/body&gt;</a:t>
            </a:r>
          </a:p>
          <a:p>
            <a:pPr eaLnBrk="1" hangingPunct="1"/>
            <a:r>
              <a:rPr lang="en-US" altLang="en-US" sz="1600" dirty="0"/>
              <a:t>&lt;/html&gt;</a:t>
            </a:r>
          </a:p>
        </p:txBody>
      </p:sp>
      <p:sp>
        <p:nvSpPr>
          <p:cNvPr id="10" name="AutoShape 5"/>
          <p:cNvSpPr>
            <a:spLocks noChangeArrowheads="1"/>
          </p:cNvSpPr>
          <p:nvPr/>
        </p:nvSpPr>
        <p:spPr bwMode="auto">
          <a:xfrm flipV="1">
            <a:off x="5107172" y="1638299"/>
            <a:ext cx="3886200" cy="4652068"/>
          </a:xfrm>
          <a:prstGeom prst="foldedCorner">
            <a:avLst>
              <a:gd name="adj" fmla="val 7190"/>
            </a:avLst>
          </a:prstGeom>
          <a:noFill/>
          <a:ln w="9525">
            <a:solidFill>
              <a:schemeClr val="tx1"/>
            </a:solidFill>
            <a:round/>
            <a:headEnd/>
            <a:tailEnd/>
          </a:ln>
          <a:effectLst/>
          <a:extLst/>
        </p:spPr>
        <p:txBody>
          <a:bodyPr rot="10800000" wrap="none"/>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500" dirty="0"/>
              <a:t>import javax.servlet.HttpServlet.*</a:t>
            </a:r>
          </a:p>
          <a:p>
            <a:pPr eaLnBrk="1" hangingPunct="1"/>
            <a:r>
              <a:rPr lang="en-US" altLang="en-US" sz="1500" dirty="0"/>
              <a:t>import foo.*;</a:t>
            </a:r>
          </a:p>
          <a:p>
            <a:pPr eaLnBrk="1" hangingPunct="1"/>
            <a:r>
              <a:rPr lang="en-US" altLang="en-US" sz="1500" dirty="0"/>
              <a:t>public class </a:t>
            </a:r>
            <a:r>
              <a:rPr lang="en-US" altLang="en-US" sz="1500" dirty="0" err="1"/>
              <a:t>MyJsp_jsp</a:t>
            </a:r>
            <a:r>
              <a:rPr lang="en-US" altLang="en-US" sz="1500" dirty="0"/>
              <a:t> extends </a:t>
            </a:r>
          </a:p>
          <a:p>
            <a:pPr eaLnBrk="1" hangingPunct="1"/>
            <a:r>
              <a:rPr lang="en-US" altLang="en-US" sz="1500" dirty="0" err="1"/>
              <a:t>HttpServlet</a:t>
            </a:r>
            <a:endParaRPr lang="en-US" altLang="en-US" sz="1500" dirty="0"/>
          </a:p>
          <a:p>
            <a:pPr eaLnBrk="1" hangingPunct="1"/>
            <a:r>
              <a:rPr lang="en-US" altLang="en-US" sz="1500" dirty="0"/>
              <a:t>{</a:t>
            </a:r>
          </a:p>
          <a:p>
            <a:pPr eaLnBrk="1" hangingPunct="1"/>
            <a:r>
              <a:rPr lang="en-US" altLang="en-US" sz="1500" dirty="0"/>
              <a:t> </a:t>
            </a:r>
            <a:r>
              <a:rPr lang="en-US" altLang="en-US" sz="1500" dirty="0" err="1"/>
              <a:t>int</a:t>
            </a:r>
            <a:r>
              <a:rPr lang="en-US" altLang="en-US" sz="1500" dirty="0"/>
              <a:t> count = 0;</a:t>
            </a:r>
          </a:p>
          <a:p>
            <a:pPr eaLnBrk="1" hangingPunct="1"/>
            <a:r>
              <a:rPr lang="en-US" altLang="en-US" sz="1500" dirty="0"/>
              <a:t> public void display() </a:t>
            </a:r>
          </a:p>
          <a:p>
            <a:pPr eaLnBrk="1" hangingPunct="1"/>
            <a:r>
              <a:rPr lang="en-US" altLang="en-US" sz="1500" dirty="0"/>
              <a:t> { </a:t>
            </a:r>
          </a:p>
          <a:p>
            <a:pPr eaLnBrk="1" hangingPunct="1"/>
            <a:r>
              <a:rPr lang="en-US" altLang="en-US" sz="1500" dirty="0"/>
              <a:t>   </a:t>
            </a:r>
            <a:r>
              <a:rPr lang="en-US" altLang="en-US" sz="1500" dirty="0" err="1"/>
              <a:t>out.println</a:t>
            </a:r>
            <a:r>
              <a:rPr lang="en-US" altLang="en-US" sz="1500" dirty="0"/>
              <a:t>(“Hello”);</a:t>
            </a:r>
          </a:p>
          <a:p>
            <a:pPr eaLnBrk="1" hangingPunct="1"/>
            <a:r>
              <a:rPr lang="en-US" altLang="en-US" sz="1500" dirty="0"/>
              <a:t>}</a:t>
            </a:r>
          </a:p>
          <a:p>
            <a:pPr eaLnBrk="1" hangingPunct="1"/>
            <a:r>
              <a:rPr lang="en-US" altLang="en-US" sz="1500" dirty="0"/>
              <a:t> public void _</a:t>
            </a:r>
            <a:r>
              <a:rPr lang="en-US" altLang="en-US" sz="1500" dirty="0" err="1"/>
              <a:t>jspService</a:t>
            </a:r>
            <a:r>
              <a:rPr lang="en-US" altLang="en-US" sz="1500" dirty="0"/>
              <a:t>(</a:t>
            </a:r>
            <a:r>
              <a:rPr lang="en-US" altLang="en-US" sz="1500" dirty="0" err="1"/>
              <a:t>req</a:t>
            </a:r>
            <a:r>
              <a:rPr lang="en-US" altLang="en-US" sz="1500" dirty="0"/>
              <a:t>, res)</a:t>
            </a:r>
          </a:p>
          <a:p>
            <a:pPr eaLnBrk="1" hangingPunct="1"/>
            <a:r>
              <a:rPr lang="en-US" altLang="en-US" sz="1500" dirty="0"/>
              <a:t> {</a:t>
            </a:r>
          </a:p>
          <a:p>
            <a:pPr eaLnBrk="1" hangingPunct="1"/>
            <a:r>
              <a:rPr lang="en-US" altLang="en-US" sz="1500" dirty="0"/>
              <a:t>   </a:t>
            </a:r>
            <a:r>
              <a:rPr lang="en-US" altLang="en-US" sz="1500" dirty="0" err="1"/>
              <a:t>int</a:t>
            </a:r>
            <a:r>
              <a:rPr lang="en-US" altLang="en-US" sz="1500" dirty="0"/>
              <a:t> </a:t>
            </a:r>
            <a:r>
              <a:rPr lang="en-US" altLang="en-US" sz="1500" dirty="0" err="1"/>
              <a:t>i</a:t>
            </a:r>
            <a:r>
              <a:rPr lang="en-US" altLang="en-US" sz="1500" dirty="0"/>
              <a:t> = 0;</a:t>
            </a:r>
          </a:p>
          <a:p>
            <a:pPr eaLnBrk="1" hangingPunct="1"/>
            <a:r>
              <a:rPr lang="en-US" altLang="en-US" sz="1500" dirty="0"/>
              <a:t>   </a:t>
            </a:r>
            <a:r>
              <a:rPr lang="en-US" altLang="en-US" sz="1500" dirty="0" err="1"/>
              <a:t>out.println</a:t>
            </a:r>
            <a:r>
              <a:rPr lang="en-US" altLang="en-US" sz="1500" dirty="0"/>
              <a:t>(“&lt;html&gt;\r&lt;body&gt;”);</a:t>
            </a:r>
          </a:p>
          <a:p>
            <a:pPr eaLnBrk="1" hangingPunct="1"/>
            <a:r>
              <a:rPr lang="en-US" altLang="en-US" sz="1500" dirty="0"/>
              <a:t>   </a:t>
            </a:r>
            <a:r>
              <a:rPr lang="en-US" altLang="en-US" sz="1500" dirty="0" err="1"/>
              <a:t>out.println</a:t>
            </a:r>
            <a:r>
              <a:rPr lang="en-US" altLang="en-US" sz="1500" dirty="0"/>
              <a:t>(“Hello! Welcome”);</a:t>
            </a:r>
          </a:p>
          <a:p>
            <a:pPr eaLnBrk="1" hangingPunct="1"/>
            <a:r>
              <a:rPr lang="en-US" altLang="en-US" sz="1500" dirty="0"/>
              <a:t> }   </a:t>
            </a:r>
          </a:p>
          <a:p>
            <a:pPr eaLnBrk="1" hangingPunct="1"/>
            <a:r>
              <a:rPr lang="en-US" altLang="en-US" sz="1500" dirty="0"/>
              <a:t>}   </a:t>
            </a:r>
          </a:p>
        </p:txBody>
      </p:sp>
      <p:cxnSp>
        <p:nvCxnSpPr>
          <p:cNvPr id="11" name="AutoShape 8"/>
          <p:cNvCxnSpPr>
            <a:cxnSpLocks noChangeShapeType="1"/>
          </p:cNvCxnSpPr>
          <p:nvPr/>
        </p:nvCxnSpPr>
        <p:spPr bwMode="auto">
          <a:xfrm>
            <a:off x="3019647" y="2105686"/>
            <a:ext cx="2161953"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p:cNvCxnSpPr>
            <a:cxnSpLocks noChangeShapeType="1"/>
            <a:stCxn id="16" idx="3"/>
            <a:endCxn id="10" idx="1"/>
          </p:cNvCxnSpPr>
          <p:nvPr/>
        </p:nvCxnSpPr>
        <p:spPr bwMode="auto">
          <a:xfrm flipV="1">
            <a:off x="3106968" y="3964333"/>
            <a:ext cx="2000204" cy="1006388"/>
          </a:xfrm>
          <a:prstGeom prst="curvedConnector3">
            <a:avLst>
              <a:gd name="adj1" fmla="val 6222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a:spLocks noChangeArrowheads="1"/>
          </p:cNvSpPr>
          <p:nvPr/>
        </p:nvSpPr>
        <p:spPr bwMode="auto">
          <a:xfrm>
            <a:off x="158861" y="1877086"/>
            <a:ext cx="2765092" cy="457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5" name="Rectangle 14"/>
          <p:cNvSpPr>
            <a:spLocks noChangeArrowheads="1"/>
          </p:cNvSpPr>
          <p:nvPr/>
        </p:nvSpPr>
        <p:spPr bwMode="auto">
          <a:xfrm>
            <a:off x="5181600" y="2143785"/>
            <a:ext cx="1144772" cy="304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6" name="Rectangle 15"/>
          <p:cNvSpPr>
            <a:spLocks noChangeArrowheads="1"/>
          </p:cNvSpPr>
          <p:nvPr/>
        </p:nvSpPr>
        <p:spPr bwMode="auto">
          <a:xfrm>
            <a:off x="363768" y="4361121"/>
            <a:ext cx="27432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8" name="Rectangle 17"/>
          <p:cNvSpPr>
            <a:spLocks noChangeArrowheads="1"/>
          </p:cNvSpPr>
          <p:nvPr/>
        </p:nvSpPr>
        <p:spPr bwMode="auto">
          <a:xfrm>
            <a:off x="5181600" y="3390898"/>
            <a:ext cx="2362200" cy="88339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13" name="Rectangle 12"/>
          <p:cNvSpPr>
            <a:spLocks noChangeArrowheads="1"/>
          </p:cNvSpPr>
          <p:nvPr/>
        </p:nvSpPr>
        <p:spPr bwMode="auto">
          <a:xfrm>
            <a:off x="419986" y="3248327"/>
            <a:ext cx="1653363" cy="2146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cxnSp>
        <p:nvCxnSpPr>
          <p:cNvPr id="17" name="AutoShape 11"/>
          <p:cNvCxnSpPr>
            <a:cxnSpLocks noChangeShapeType="1"/>
            <a:stCxn id="13" idx="3"/>
            <a:endCxn id="19" idx="1"/>
          </p:cNvCxnSpPr>
          <p:nvPr/>
        </p:nvCxnSpPr>
        <p:spPr bwMode="auto">
          <a:xfrm>
            <a:off x="2073349" y="3355640"/>
            <a:ext cx="3241158" cy="146300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8"/>
          <p:cNvSpPr>
            <a:spLocks noChangeArrowheads="1"/>
          </p:cNvSpPr>
          <p:nvPr/>
        </p:nvSpPr>
        <p:spPr bwMode="auto">
          <a:xfrm>
            <a:off x="5314507" y="4711329"/>
            <a:ext cx="937437" cy="214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0" name="Rectangle 19"/>
          <p:cNvSpPr>
            <a:spLocks noChangeArrowheads="1"/>
          </p:cNvSpPr>
          <p:nvPr/>
        </p:nvSpPr>
        <p:spPr bwMode="auto">
          <a:xfrm>
            <a:off x="417881" y="3447004"/>
            <a:ext cx="2506072" cy="794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cxnSp>
        <p:nvCxnSpPr>
          <p:cNvPr id="21" name="AutoShape 11"/>
          <p:cNvCxnSpPr>
            <a:cxnSpLocks noChangeShapeType="1"/>
          </p:cNvCxnSpPr>
          <p:nvPr/>
        </p:nvCxnSpPr>
        <p:spPr bwMode="auto">
          <a:xfrm>
            <a:off x="2914207" y="3766848"/>
            <a:ext cx="2400300" cy="1385331"/>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p:cNvSpPr>
            <a:spLocks noChangeArrowheads="1"/>
          </p:cNvSpPr>
          <p:nvPr/>
        </p:nvSpPr>
        <p:spPr bwMode="auto">
          <a:xfrm>
            <a:off x="5314507" y="4958397"/>
            <a:ext cx="2506072" cy="4694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1686245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1 - JSP - </a:t>
            </a:r>
            <a:r>
              <a:rPr lang="en-US" dirty="0" smtClean="0"/>
              <a:t>1.0.docx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
        <p:nvSpPr>
          <p:cNvPr id="6" name="Title 1"/>
          <p:cNvSpPr txBox="1">
            <a:spLocks/>
          </p:cNvSpPr>
          <p:nvPr/>
        </p:nvSpPr>
        <p:spPr>
          <a:xfrm>
            <a:off x="1010410" y="766826"/>
            <a:ext cx="5722879"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Worksho</a:t>
            </a:r>
            <a:r>
              <a:rPr lang="en-US" dirty="0"/>
              <a:t>p</a:t>
            </a:r>
            <a:endParaRPr lang="ro-RO" dirty="0"/>
          </a:p>
        </p:txBody>
      </p:sp>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err="1"/>
              <a:t>RequestDispatcher</a:t>
            </a:r>
            <a:endParaRPr lang="en-US" dirty="0"/>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err="1" smtClean="0"/>
              <a:t>RequestDispatcher</a:t>
            </a:r>
            <a:r>
              <a:rPr lang="en-US" dirty="0" smtClean="0"/>
              <a:t>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a:t>
            </a:r>
            <a:r>
              <a:rPr lang="en-US" sz="1600" dirty="0" err="1" smtClean="0"/>
              <a:t>doPost</a:t>
            </a:r>
            <a:r>
              <a:rPr lang="en-US" sz="1600" dirty="0" smtClean="0"/>
              <a:t>(</a:t>
            </a:r>
            <a:r>
              <a:rPr lang="en-US" sz="1600" dirty="0" err="1" smtClean="0"/>
              <a:t>HttpServletRequest</a:t>
            </a:r>
            <a:r>
              <a:rPr lang="en-US" sz="1600" dirty="0" smtClean="0"/>
              <a:t> request,</a:t>
            </a:r>
          </a:p>
          <a:p>
            <a:r>
              <a:rPr lang="en-US" sz="1600" dirty="0" smtClean="0"/>
              <a:t>                      </a:t>
            </a:r>
            <a:r>
              <a:rPr lang="en-US" sz="1600" dirty="0" err="1" smtClean="0"/>
              <a:t>HttpServletResponse</a:t>
            </a:r>
            <a:r>
              <a:rPr lang="en-US" sz="1600" dirty="0" smtClean="0"/>
              <a:t> response)</a:t>
            </a:r>
          </a:p>
          <a:p>
            <a:r>
              <a:rPr lang="en-US" sz="1600" dirty="0" smtClean="0"/>
              <a:t>        throws </a:t>
            </a:r>
            <a:r>
              <a:rPr lang="en-US" sz="1600" dirty="0" err="1" smtClean="0"/>
              <a:t>ServletException</a:t>
            </a:r>
            <a:r>
              <a:rPr lang="en-US" sz="1600" dirty="0" smtClean="0"/>
              <a:t>, </a:t>
            </a:r>
            <a:r>
              <a:rPr lang="en-US" sz="1600" dirty="0" err="1" smtClean="0"/>
              <a:t>IOException</a:t>
            </a:r>
            <a:r>
              <a:rPr lang="en-US" sz="1600" dirty="0" smtClean="0"/>
              <a:t> {</a:t>
            </a:r>
          </a:p>
          <a:p>
            <a:pPr>
              <a:buFont typeface="Arial" pitchFamily="34" charset="0"/>
              <a:buChar char="•"/>
            </a:pPr>
            <a:endParaRPr lang="en-US" sz="1600" dirty="0" smtClean="0"/>
          </a:p>
          <a:p>
            <a:r>
              <a:rPr lang="en-US" sz="1600" dirty="0" smtClean="0"/>
              <a:t>  RequestDispatcher </a:t>
            </a:r>
            <a:r>
              <a:rPr lang="en-US" sz="1600" dirty="0" err="1" smtClean="0"/>
              <a:t>requestDispatcher</a:t>
            </a:r>
            <a:r>
              <a:rPr lang="en-US" sz="1600" dirty="0" smtClean="0"/>
              <a:t> =</a:t>
            </a:r>
          </a:p>
          <a:p>
            <a:r>
              <a:rPr lang="en-US" sz="1600" dirty="0" smtClean="0"/>
              <a:t>    </a:t>
            </a:r>
            <a:r>
              <a:rPr lang="en-US" sz="1600" dirty="0" err="1" smtClean="0"/>
              <a:t>request.getRequestDispatcher</a:t>
            </a:r>
            <a:r>
              <a:rPr lang="en-US" sz="1600" dirty="0" smtClean="0"/>
              <a:t>("/</a:t>
            </a:r>
            <a:r>
              <a:rPr lang="en-US" sz="1600" dirty="0" err="1" smtClean="0"/>
              <a:t>nextURL</a:t>
            </a:r>
            <a:r>
              <a:rPr lang="en-US" sz="1600" dirty="0" smtClean="0"/>
              <a:t>");</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err="1" smtClean="0"/>
              <a:t>requestDispatcher.forward</a:t>
            </a:r>
            <a:r>
              <a:rPr lang="en-US" sz="1600" dirty="0" smtClean="0"/>
              <a:t>(request, response);</a:t>
            </a:r>
          </a:p>
          <a:p>
            <a:endParaRPr lang="en-US" sz="1600" dirty="0" smtClean="0"/>
          </a:p>
          <a:p>
            <a:r>
              <a:rPr lang="en-US" sz="1600" dirty="0" err="1" smtClean="0"/>
              <a:t>requestDispatcher.include</a:t>
            </a:r>
            <a:r>
              <a:rPr lang="en-US" sz="1600" dirty="0" smtClean="0"/>
              <a:t>(request,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err="1" smtClean="0"/>
              <a:t>RequestDispatcher</a:t>
            </a:r>
            <a:r>
              <a:rPr lang="en-US" dirty="0" smtClean="0"/>
              <a:t> &amp; </a:t>
            </a:r>
            <a:r>
              <a:rPr lang="en-US" dirty="0" err="1" smtClean="0"/>
              <a:t>HttpServletRequest</a:t>
            </a:r>
            <a:r>
              <a:rPr lang="en-US" dirty="0" smtClean="0"/>
              <a:t> </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a:t>
            </a:r>
            <a:r>
              <a:rPr lang="en-US" sz="1600" b="1" dirty="0" err="1" smtClean="0"/>
              <a:t>someAttribute</a:t>
            </a:r>
            <a:r>
              <a:rPr lang="en-US" sz="1600" b="1" dirty="0" smtClean="0"/>
              <a:t>", "</a:t>
            </a:r>
            <a:r>
              <a:rPr lang="en-US" sz="1600" b="1" dirty="0" err="1" smtClean="0"/>
              <a:t>someAttributeValue</a:t>
            </a:r>
            <a:r>
              <a:rPr lang="en-US" sz="1600" b="1" dirty="0" smtClean="0"/>
              <a:t>");</a:t>
            </a:r>
          </a:p>
          <a:p>
            <a:pPr lvl="1"/>
            <a:r>
              <a:rPr lang="en-US" sz="1600" b="1" dirty="0" smtClean="0"/>
              <a:t>RequestDispatcher </a:t>
            </a:r>
            <a:r>
              <a:rPr lang="en-US" sz="1600" b="1" dirty="0" err="1" smtClean="0"/>
              <a:t>requestDispatcher</a:t>
            </a:r>
            <a:r>
              <a:rPr lang="en-US" sz="1600" b="1" dirty="0" smtClean="0"/>
              <a:t> =</a:t>
            </a:r>
          </a:p>
          <a:p>
            <a:pPr lvl="1"/>
            <a:r>
              <a:rPr lang="en-US" sz="1600" b="1" dirty="0" smtClean="0"/>
              <a:t>					</a:t>
            </a:r>
            <a:r>
              <a:rPr lang="en-US" sz="1600" b="1" dirty="0" err="1" smtClean="0"/>
              <a:t>request.getRequestDispatcher</a:t>
            </a:r>
            <a:r>
              <a:rPr lang="en-US" sz="1600" b="1" dirty="0" smtClean="0"/>
              <a:t>("/</a:t>
            </a:r>
            <a:r>
              <a:rPr lang="en-US" sz="1600" b="1" dirty="0" err="1" smtClean="0"/>
              <a:t>nextURL</a:t>
            </a:r>
            <a:r>
              <a:rPr lang="en-US" sz="1600" b="1" dirty="0" smtClean="0"/>
              <a:t>");</a:t>
            </a:r>
          </a:p>
          <a:p>
            <a:pPr lvl="1"/>
            <a:r>
              <a:rPr lang="en-US" sz="1600" b="1" dirty="0" err="1" smtClean="0"/>
              <a:t>requestDispatcher.forward</a:t>
            </a:r>
            <a:r>
              <a:rPr lang="en-US" sz="1600" b="1" dirty="0" smtClean="0"/>
              <a:t>(request, response);</a:t>
            </a:r>
          </a:p>
          <a:p>
            <a:pPr lvl="1"/>
            <a:endParaRPr lang="en-US" sz="1600" dirty="0" smtClean="0"/>
          </a:p>
          <a:p>
            <a:pPr lvl="1"/>
            <a:r>
              <a:rPr lang="en-US" sz="1600" dirty="0" smtClean="0"/>
              <a:t>Getting attribute:</a:t>
            </a:r>
          </a:p>
          <a:p>
            <a:pPr lvl="1"/>
            <a:r>
              <a:rPr lang="en-US" sz="1600" b="1" dirty="0" err="1" smtClean="0"/>
              <a:t>request.getAttribute</a:t>
            </a:r>
            <a:r>
              <a:rPr lang="en-US" sz="1600" b="1" dirty="0" smtClean="0"/>
              <a:t>("</a:t>
            </a:r>
            <a:r>
              <a:rPr lang="en-US" sz="1600" b="1" dirty="0" err="1" smtClean="0"/>
              <a:t>someAttribute</a:t>
            </a:r>
            <a:r>
              <a:rPr lang="en-US" sz="1600" b="1" dirty="0" smtClean="0"/>
              <a:t>");</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err="1" smtClean="0"/>
              <a:t>RequestDispatcher</a:t>
            </a:r>
            <a:r>
              <a:rPr lang="en-US" dirty="0" smtClean="0"/>
              <a:t>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err="1" smtClean="0"/>
              <a:t>RequestDispatcher</a:t>
            </a:r>
            <a:r>
              <a:rPr lang="en-US" dirty="0" smtClean="0"/>
              <a:t>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RequestDispatcher</a:t>
            </a:r>
            <a:r>
              <a:rPr lang="en-US" dirty="0"/>
              <a:t> - </a:t>
            </a:r>
            <a:r>
              <a:rPr lang="en-US" dirty="0" smtClean="0"/>
              <a:t>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2 - RequestDispatcherWorkshop.docx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596831"/>
            <a:ext cx="8306898" cy="4524315"/>
          </a:xfrm>
          <a:prstGeom prst="rect">
            <a:avLst/>
          </a:prstGeom>
        </p:spPr>
        <p:txBody>
          <a:bodyPr wrap="square">
            <a:spAutoFit/>
          </a:bodyPr>
          <a:lstStyle/>
          <a:p>
            <a:pPr lvl="1"/>
            <a:endParaRPr lang="en-US" dirty="0" smtClean="0"/>
          </a:p>
          <a:p>
            <a:pPr lvl="1"/>
            <a:endParaRPr lang="en-US" dirty="0"/>
          </a:p>
          <a:p>
            <a:pPr lvl="1"/>
            <a:r>
              <a:rPr lang="en-US" dirty="0" smtClean="0"/>
              <a:t>In order to create a filter you should use the following instructions:</a:t>
            </a:r>
          </a:p>
          <a:p>
            <a:pPr lvl="1">
              <a:buFont typeface="Arial" pitchFamily="34" charset="0"/>
              <a:buChar char="•"/>
            </a:pPr>
            <a:endParaRPr lang="en-US" dirty="0" smtClean="0"/>
          </a:p>
          <a:p>
            <a:pPr marL="800100" lvl="1" indent="-342900">
              <a:buAutoNum type="arabicPeriod"/>
            </a:pPr>
            <a:r>
              <a:rPr lang="en-US" dirty="0" smtClean="0"/>
              <a:t>Implement interface Filter from </a:t>
            </a:r>
            <a:r>
              <a:rPr lang="en-US" dirty="0" err="1" smtClean="0"/>
              <a:t>javax.servlet</a:t>
            </a:r>
            <a:r>
              <a:rPr lang="en-US" dirty="0" smtClean="0"/>
              <a:t> package</a:t>
            </a:r>
          </a:p>
          <a:p>
            <a:pPr marL="800100" lvl="1" indent="-342900">
              <a:buAutoNum type="arabicPeriod"/>
            </a:pPr>
            <a:endParaRPr lang="en-US" dirty="0" smtClean="0"/>
          </a:p>
          <a:p>
            <a:pPr lvl="1"/>
            <a:r>
              <a:rPr lang="en-US" dirty="0" smtClean="0"/>
              <a:t>2. Implement method init().   </a:t>
            </a:r>
          </a:p>
          <a:p>
            <a:pPr lvl="1"/>
            <a:endParaRPr lang="en-US" dirty="0" smtClean="0"/>
          </a:p>
          <a:p>
            <a:pPr lvl="1"/>
            <a:r>
              <a:rPr lang="en-US" dirty="0" smtClean="0"/>
              <a:t>3. Implement method </a:t>
            </a:r>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 </a:t>
            </a:r>
            <a:r>
              <a:rPr lang="en-US" dirty="0" smtClean="0"/>
              <a:t> In this method if you want to continue with the other filters in the chain add al the last code line the following </a:t>
            </a:r>
            <a:r>
              <a:rPr lang="en-US" smtClean="0"/>
              <a:t>instrunction </a:t>
            </a:r>
            <a:r>
              <a:rPr lang="en-US" b="1" dirty="0" err="1"/>
              <a:t>chain.doFilter</a:t>
            </a:r>
            <a:r>
              <a:rPr lang="en-US" b="1" dirty="0"/>
              <a:t>(request, response);</a:t>
            </a:r>
            <a:endParaRPr lang="en-US" b="1" dirty="0" smtClean="0"/>
          </a:p>
          <a:p>
            <a:pPr lvl="1"/>
            <a:endParaRPr lang="en-US" dirty="0" smtClean="0"/>
          </a:p>
          <a:p>
            <a:pPr lvl="1"/>
            <a:r>
              <a:rPr lang="en-US" b="1" dirty="0" smtClean="0"/>
              <a:t>4. </a:t>
            </a:r>
            <a:r>
              <a:rPr lang="en-US" dirty="0" smtClean="0"/>
              <a:t>Implement method </a:t>
            </a:r>
            <a:r>
              <a:rPr lang="en-US" b="1" dirty="0" smtClean="0"/>
              <a:t>public void destroy()</a:t>
            </a:r>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err="1" smtClean="0"/>
              <a:t>Servlet</a:t>
            </a:r>
            <a:r>
              <a:rPr lang="en-US" dirty="0" smtClean="0"/>
              <a: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247317"/>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a:t>
            </a:r>
            <a:r>
              <a:rPr lang="en-US" b="1" dirty="0" err="1" smtClean="0"/>
              <a:t>SomeFilter</a:t>
            </a:r>
            <a:r>
              <a:rPr lang="en-US" b="1" dirty="0" smtClean="0"/>
              <a:t>&lt;/filter-name&gt;</a:t>
            </a:r>
          </a:p>
          <a:p>
            <a:pPr lvl="1"/>
            <a:r>
              <a:rPr lang="en-US" b="1" dirty="0" smtClean="0"/>
              <a:t>   &lt;filter-class&gt;ro.teamnet.z2h.SomeFilter&lt;/filter-class&gt;</a:t>
            </a:r>
          </a:p>
          <a:p>
            <a:pPr lvl="1"/>
            <a:r>
              <a:rPr lang="en-US" b="1" dirty="0" smtClean="0"/>
              <a:t>   &lt;init-</a:t>
            </a:r>
            <a:r>
              <a:rPr lang="en-US" b="1" dirty="0" err="1" smtClean="0"/>
              <a:t>param</a:t>
            </a:r>
            <a:r>
              <a:rPr lang="en-US" b="1" dirty="0" smtClean="0"/>
              <a:t>&gt;</a:t>
            </a:r>
          </a:p>
          <a:p>
            <a:pPr lvl="1"/>
            <a:r>
              <a:rPr lang="en-US" b="1" dirty="0" smtClean="0"/>
              <a:t>	  &lt;</a:t>
            </a:r>
            <a:r>
              <a:rPr lang="en-US" b="1" dirty="0" err="1" smtClean="0"/>
              <a:t>param</a:t>
            </a:r>
            <a:r>
              <a:rPr lang="en-US" b="1" dirty="0" smtClean="0"/>
              <a:t>-name&gt;</a:t>
            </a:r>
            <a:r>
              <a:rPr lang="en-US" b="1" dirty="0" err="1" smtClean="0"/>
              <a:t>someInitParam</a:t>
            </a:r>
            <a:r>
              <a:rPr lang="en-US" b="1" dirty="0" smtClean="0"/>
              <a:t>&lt;/</a:t>
            </a:r>
            <a:r>
              <a:rPr lang="en-US" b="1" dirty="0" err="1" smtClean="0"/>
              <a:t>param</a:t>
            </a:r>
            <a:r>
              <a:rPr lang="en-US" b="1" dirty="0" smtClean="0"/>
              <a:t>-name&gt;</a:t>
            </a:r>
          </a:p>
          <a:p>
            <a:pPr lvl="1"/>
            <a:r>
              <a:rPr lang="en-US" b="1" dirty="0" smtClean="0"/>
              <a:t>	  &lt;</a:t>
            </a:r>
            <a:r>
              <a:rPr lang="en-US" b="1" dirty="0" err="1" smtClean="0"/>
              <a:t>param</a:t>
            </a:r>
            <a:r>
              <a:rPr lang="en-US" b="1" dirty="0" smtClean="0"/>
              <a:t>-value&gt;Init Parameter Value&lt;/</a:t>
            </a:r>
            <a:r>
              <a:rPr lang="en-US" b="1" dirty="0" err="1" smtClean="0"/>
              <a:t>param</a:t>
            </a:r>
            <a:r>
              <a:rPr lang="en-US" b="1" dirty="0" smtClean="0"/>
              <a:t>-value&gt;</a:t>
            </a:r>
          </a:p>
          <a:p>
            <a:pPr lvl="1"/>
            <a:r>
              <a:rPr lang="en-US" b="1" dirty="0" smtClean="0"/>
              <a:t>   &lt;/init-</a:t>
            </a:r>
            <a:r>
              <a:rPr lang="en-US" b="1" dirty="0" err="1" smtClean="0"/>
              <a:t>param</a:t>
            </a:r>
            <a:r>
              <a:rPr lang="en-US" b="1" dirty="0" smtClean="0"/>
              <a:t>&gt;</a:t>
            </a:r>
          </a:p>
          <a:p>
            <a:pPr lvl="1"/>
            <a:r>
              <a:rPr lang="en-US" b="1" dirty="0" smtClean="0"/>
              <a:t>&lt;/filter&gt;</a:t>
            </a:r>
          </a:p>
          <a:p>
            <a:pPr lvl="1"/>
            <a:r>
              <a:rPr lang="en-US" dirty="0" smtClean="0"/>
              <a:t>6. Map the Filter to the components/</a:t>
            </a:r>
            <a:r>
              <a:rPr lang="en-US" dirty="0" err="1" smtClean="0"/>
              <a:t>url</a:t>
            </a:r>
            <a:r>
              <a:rPr lang="en-US" dirty="0" smtClean="0"/>
              <a:t> that you want this filter to apply</a:t>
            </a:r>
          </a:p>
          <a:p>
            <a:pPr lvl="1"/>
            <a:r>
              <a:rPr lang="en-US" b="1" dirty="0" smtClean="0"/>
              <a:t>&lt;filter-mapping&gt;</a:t>
            </a:r>
          </a:p>
          <a:p>
            <a:pPr lvl="1"/>
            <a:r>
              <a:rPr lang="en-US" b="1" dirty="0" smtClean="0"/>
              <a:t>   &lt;filter-name&gt;</a:t>
            </a:r>
            <a:r>
              <a:rPr lang="en-US" b="1" dirty="0" err="1" smtClean="0"/>
              <a:t>SomeFilter</a:t>
            </a:r>
            <a:r>
              <a:rPr lang="en-US" b="1" dirty="0" smtClean="0"/>
              <a:t>&lt;/filter-name&gt;</a:t>
            </a:r>
          </a:p>
          <a:p>
            <a:pPr lvl="1"/>
            <a:r>
              <a:rPr lang="en-US" b="1" dirty="0" smtClean="0"/>
              <a:t>   &lt;</a:t>
            </a:r>
            <a:r>
              <a:rPr lang="en-US" b="1" dirty="0" err="1" smtClean="0"/>
              <a:t>url</a:t>
            </a:r>
            <a:r>
              <a:rPr lang="en-US" b="1" dirty="0" smtClean="0"/>
              <a:t>-pattern&gt;/</a:t>
            </a:r>
            <a:r>
              <a:rPr lang="en-US" b="1" dirty="0" err="1" smtClean="0"/>
              <a:t>someURL</a:t>
            </a:r>
            <a:r>
              <a:rPr lang="en-US" b="1" dirty="0" smtClean="0"/>
              <a:t>&lt;/</a:t>
            </a:r>
            <a:r>
              <a:rPr lang="en-US" b="1" dirty="0" err="1" smtClean="0"/>
              <a:t>url</a:t>
            </a:r>
            <a:r>
              <a:rPr lang="en-US" b="1" dirty="0" smtClean="0"/>
              <a:t>-pattern&gt;</a:t>
            </a:r>
          </a:p>
          <a:p>
            <a:pPr lvl="1"/>
            <a:r>
              <a:rPr lang="en-US"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3 - </a:t>
            </a:r>
            <a:r>
              <a:rPr lang="en-US" dirty="0" smtClean="0"/>
              <a:t>ServletFilters.docx</a:t>
            </a:r>
          </a:p>
          <a:p>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pic>
        <p:nvPicPr>
          <p:cNvPr id="41987" name="Picture 3" descr="E:\Z2H\Servlets\JSESSIONID.gif"/>
          <p:cNvPicPr>
            <a:picLocks noChangeAspect="1" noChangeArrowheads="1"/>
          </p:cNvPicPr>
          <p:nvPr/>
        </p:nvPicPr>
        <p:blipFill>
          <a:blip r:embed="rId4"/>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err="1">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a:t>
            </a:r>
            <a:r>
              <a:rPr lang="en-US" dirty="0" err="1">
                <a:solidFill>
                  <a:srgbClr val="565A5C"/>
                </a:solidFill>
                <a:latin typeface="Arial"/>
                <a:cs typeface="Arial"/>
              </a:rPr>
              <a:t>HttpSession</a:t>
            </a:r>
            <a:r>
              <a:rPr lang="en-US" dirty="0">
                <a:solidFill>
                  <a:srgbClr val="565A5C"/>
                </a:solidFill>
                <a:latin typeface="Arial"/>
                <a:cs typeface="Arial"/>
              </a:rPr>
              <a:t>:</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b="1" dirty="0" err="1">
                <a:solidFill>
                  <a:srgbClr val="565A5C"/>
                </a:solidFill>
                <a:latin typeface="Arial"/>
                <a:cs typeface="Arial"/>
              </a:rPr>
              <a:t>boolean</a:t>
            </a:r>
            <a:r>
              <a:rPr lang="en-US" b="1" dirty="0">
                <a:solidFill>
                  <a:srgbClr val="565A5C"/>
                </a:solidFill>
                <a:latin typeface="Arial"/>
                <a:cs typeface="Arial"/>
              </a:rPr>
              <a:t> create)</a:t>
            </a:r>
            <a:r>
              <a:rPr lang="en-US" dirty="0">
                <a:solidFill>
                  <a:srgbClr val="565A5C"/>
                </a:solidFill>
                <a:latin typeface="Arial"/>
                <a:cs typeface="Arial"/>
              </a:rPr>
              <a:t>:Returns the current </a:t>
            </a:r>
            <a:r>
              <a:rPr lang="en-US" dirty="0" err="1">
                <a:solidFill>
                  <a:srgbClr val="565A5C"/>
                </a:solidFill>
                <a:latin typeface="Arial"/>
                <a:cs typeface="Arial"/>
              </a:rPr>
              <a:t>HttpSession</a:t>
            </a:r>
            <a:r>
              <a:rPr lang="en-US" dirty="0">
                <a:solidFill>
                  <a:srgbClr val="565A5C"/>
                </a:solidFill>
                <a:latin typeface="Arial"/>
                <a:cs typeface="Arial"/>
              </a:rPr>
              <a:t>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635049"/>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a:t>
            </a:r>
            <a:r>
              <a:rPr lang="en-US" sz="4000" dirty="0" err="1" smtClean="0"/>
              <a:t>servlet</a:t>
            </a:r>
            <a:r>
              <a:rPr lang="en-US" sz="4000" dirty="0" smtClean="0"/>
              <a:t> container will invalidate this session.</a:t>
            </a:r>
          </a:p>
          <a:p>
            <a:pPr algn="l"/>
            <a:r>
              <a:rPr lang="en-US" sz="4000" dirty="0" smtClean="0"/>
              <a:t>In our web.xml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file </a:t>
            </a:r>
            <a:r>
              <a:rPr lang="en-US" dirty="0" err="1"/>
              <a:t>WorkShop</a:t>
            </a:r>
            <a:r>
              <a:rPr lang="en-US" dirty="0"/>
              <a:t> 4 - HttpSession.docx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err="1" smtClean="0">
                <a:ln>
                  <a:noFill/>
                </a:ln>
                <a:solidFill>
                  <a:srgbClr val="565A5C"/>
                </a:solidFill>
                <a:effectLst/>
                <a:uLnTx/>
                <a:uFillTx/>
                <a:latin typeface="Arial"/>
                <a:ea typeface="+mj-ea"/>
                <a:cs typeface="Arial"/>
              </a:rPr>
              <a:t>ith</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600200"/>
            <a:ext cx="6176546" cy="4690169"/>
          </a:xfrm>
        </p:spPr>
        <p:txBody>
          <a:bodyPr/>
          <a:lstStyle/>
          <a:p>
            <a:pPr lvl="1"/>
            <a:r>
              <a:rPr lang="en-US" sz="1800" dirty="0" smtClean="0"/>
              <a:t>a technology for developing web pages that support dynamic content which helps developers insert java code in HTML pages by making use of special JSP tags, most of which start with &lt;% and end with %&gt;.</a:t>
            </a:r>
          </a:p>
          <a:p>
            <a:pPr lvl="1"/>
            <a:endParaRPr lang="en-US" sz="1800" dirty="0"/>
          </a:p>
          <a:p>
            <a:pPr lvl="1"/>
            <a:r>
              <a:rPr lang="en-US" sz="1800" dirty="0" smtClean="0"/>
              <a:t>are built on top of the Java Servlets API, so like Servlets, JSP also has access to all powerful APIs</a:t>
            </a:r>
          </a:p>
          <a:p>
            <a:pPr lvl="1"/>
            <a:endParaRPr lang="en-US" sz="1800" dirty="0" smtClean="0"/>
          </a:p>
          <a:p>
            <a:pPr lvl="1"/>
            <a:r>
              <a:rPr lang="en-US" sz="18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705600" y="1600200"/>
            <a:ext cx="2438400" cy="2438400"/>
          </a:xfrm>
          <a:prstGeom prst="rect">
            <a:avLst/>
          </a:prstGeom>
          <a:noFill/>
        </p:spPr>
      </p:pic>
      <p:sp>
        <p:nvSpPr>
          <p:cNvPr id="5"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76400"/>
            <a:ext cx="7704139" cy="4690169"/>
          </a:xfrm>
        </p:spPr>
        <p:txBody>
          <a:bodyPr/>
          <a:lstStyle/>
          <a:p>
            <a:pPr>
              <a:lnSpc>
                <a:spcPct val="90000"/>
              </a:lnSpc>
            </a:pPr>
            <a:r>
              <a:rPr lang="en-US" sz="2400" dirty="0" smtClean="0"/>
              <a:t>Separation of dynamic and static content</a:t>
            </a:r>
          </a:p>
          <a:p>
            <a:pPr lvl="1">
              <a:lnSpc>
                <a:spcPct val="90000"/>
              </a:lnSpc>
            </a:pPr>
            <a:r>
              <a:rPr lang="en-US" sz="2400" dirty="0" smtClean="0"/>
              <a:t>Web developer creates and maintains the HTML content</a:t>
            </a:r>
          </a:p>
          <a:p>
            <a:pPr lvl="1">
              <a:lnSpc>
                <a:spcPct val="90000"/>
              </a:lnSpc>
            </a:pPr>
            <a:r>
              <a:rPr lang="en-US" sz="2400" dirty="0" smtClean="0"/>
              <a:t>Java programmer creates and maintains dynamic content and business logic</a:t>
            </a:r>
          </a:p>
          <a:p>
            <a:pPr marL="457200" lvl="1" indent="0">
              <a:lnSpc>
                <a:spcPct val="90000"/>
              </a:lnSpc>
              <a:buNone/>
            </a:pPr>
            <a:endParaRPr lang="en-US" sz="2400" dirty="0" smtClean="0"/>
          </a:p>
          <a:p>
            <a:pPr>
              <a:lnSpc>
                <a:spcPct val="90000"/>
              </a:lnSpc>
            </a:pPr>
            <a:r>
              <a:rPr lang="en-US" sz="2400" dirty="0" smtClean="0"/>
              <a:t>Component reuse</a:t>
            </a:r>
          </a:p>
          <a:p>
            <a:pPr lvl="1">
              <a:lnSpc>
                <a:spcPct val="90000"/>
              </a:lnSpc>
            </a:pPr>
            <a:r>
              <a:rPr lang="en-US" sz="2400" dirty="0" smtClean="0"/>
              <a:t>Speeds up website development and support</a:t>
            </a:r>
          </a:p>
          <a:p>
            <a:pPr marL="457200" lvl="1" indent="0">
              <a:lnSpc>
                <a:spcPct val="90000"/>
              </a:lnSpc>
              <a:buNone/>
            </a:pPr>
            <a:endParaRPr lang="en-US" sz="2400" dirty="0" smtClean="0"/>
          </a:p>
          <a:p>
            <a:pPr>
              <a:lnSpc>
                <a:spcPct val="90000"/>
              </a:lnSpc>
            </a:pPr>
            <a:r>
              <a:rPr lang="en-US" sz="2400" dirty="0" smtClean="0"/>
              <a:t>Platform independence</a:t>
            </a:r>
          </a:p>
          <a:p>
            <a:pPr lvl="1">
              <a:lnSpc>
                <a:spcPct val="90000"/>
              </a:lnSpc>
            </a:pPr>
            <a:r>
              <a:rPr lang="en-US" sz="24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Structure</a:t>
            </a:r>
            <a:endParaRPr lang="ro-RO" dirty="0"/>
          </a:p>
        </p:txBody>
      </p:sp>
      <p:sp>
        <p:nvSpPr>
          <p:cNvPr id="16" name="Rectangle 20"/>
          <p:cNvSpPr>
            <a:spLocks noChangeArrowheads="1"/>
          </p:cNvSpPr>
          <p:nvPr/>
        </p:nvSpPr>
        <p:spPr bwMode="auto">
          <a:xfrm>
            <a:off x="914400" y="3048000"/>
            <a:ext cx="7848600" cy="21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JSP Declarations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outside the service method</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a:t>
            </a:r>
            <a:r>
              <a:rPr kumimoji="0" lang="en-US" altLang="en-US" sz="1600" b="1" i="0" u="none" strike="noStrike" kern="0" cap="none" spc="0" normalizeH="0" baseline="0" noProof="0" dirty="0" err="1" smtClean="0">
                <a:ln>
                  <a:noFill/>
                </a:ln>
                <a:solidFill>
                  <a:srgbClr val="000099"/>
                </a:solidFill>
                <a:effectLst/>
                <a:uLnTx/>
                <a:uFillTx/>
                <a:latin typeface="Trebuchet MS" panose="020B0603020202020204" pitchFamily="34" charset="0"/>
                <a:cs typeface="Arial" panose="020B0604020202020204" pitchFamily="34" charset="0"/>
              </a:rPr>
              <a:t>Scriptlets</a:t>
            </a: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that goes within the service method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Expressions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Code inside expressions is evaluated</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sz="1600" b="1" i="0" u="none" strike="noStrike" kern="0" cap="none" spc="0" normalizeH="0" baseline="0" noProof="0" dirty="0" smtClean="0">
                <a:ln>
                  <a:noFill/>
                </a:ln>
                <a:solidFill>
                  <a:srgbClr val="000099"/>
                </a:solidFill>
                <a:effectLst/>
                <a:uLnTx/>
                <a:uFillTx/>
                <a:latin typeface="Trebuchet MS" panose="020B0603020202020204" pitchFamily="34" charset="0"/>
                <a:cs typeface="Arial" panose="020B0604020202020204" pitchFamily="34" charset="0"/>
              </a:rPr>
              <a:t> JSP Directives       ::  </a:t>
            </a:r>
            <a:r>
              <a:rPr kumimoji="0" lang="en-US" altLang="en-US" sz="16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rPr>
              <a:t>Commands given to the JSP engine  </a:t>
            </a:r>
          </a:p>
        </p:txBody>
      </p:sp>
      <p:sp>
        <p:nvSpPr>
          <p:cNvPr id="17" name="Rectangle 22"/>
          <p:cNvSpPr>
            <a:spLocks noChangeArrowheads="1"/>
          </p:cNvSpPr>
          <p:nvPr/>
        </p:nvSpPr>
        <p:spPr bwMode="auto">
          <a:xfrm>
            <a:off x="914400" y="2280684"/>
            <a:ext cx="1851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defTabSz="914400" eaLnBrk="1" fontAlgn="base" hangingPunct="1">
              <a:spcBef>
                <a:spcPct val="20000"/>
              </a:spcBef>
              <a:spcAft>
                <a:spcPct val="0"/>
              </a:spcAft>
              <a:buClr>
                <a:srgbClr val="FF9900"/>
              </a:buClr>
              <a:buSzPct val="125000"/>
              <a:buFontTx/>
              <a:buChar char="•"/>
            </a:pPr>
            <a:r>
              <a:rPr kumimoji="0" lang="en-US" altLang="en-US" sz="1800" b="1" i="0" u="none" strike="noStrike" kern="0" cap="none" spc="0" normalizeH="0" baseline="0" noProof="0" dirty="0" smtClean="0">
                <a:ln>
                  <a:noFill/>
                </a:ln>
                <a:solidFill>
                  <a:srgbClr val="000099"/>
                </a:solidFill>
                <a:effectLst/>
                <a:uLnTx/>
                <a:uFillTx/>
                <a:latin typeface="Arial" panose="020B0604020202020204" pitchFamily="34" charset="0"/>
                <a:cs typeface="Arial" panose="020B0604020202020204" pitchFamily="34" charset="0"/>
              </a:rPr>
              <a:t>  </a:t>
            </a:r>
            <a:r>
              <a:rPr lang="en-US" altLang="en-US" b="1" kern="0" dirty="0">
                <a:solidFill>
                  <a:srgbClr val="000000"/>
                </a:solidFill>
                <a:latin typeface="Trebuchet MS" panose="020B0603020202020204" pitchFamily="34" charset="0"/>
              </a:rPr>
              <a:t>JSP Elements</a:t>
            </a:r>
            <a:endParaRPr kumimoji="0" lang="en-US" altLang="en-US" sz="1800" b="1" i="0" u="none" strike="noStrike" kern="0" cap="none" spc="0" normalizeH="0" baseline="0" noProof="0" dirty="0" smtClean="0">
              <a:ln>
                <a:noFill/>
              </a:ln>
              <a:solidFill>
                <a:srgbClr val="000000"/>
              </a:solidFill>
              <a:effectLst/>
              <a:uLnTx/>
              <a:uFillTx/>
              <a:latin typeface="Trebuchet MS" panose="020B0603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1705515"/>
            <a:ext cx="7572107" cy="4210383"/>
          </a:xfrm>
          <a:prstGeom prst="rect">
            <a:avLst/>
          </a:prstGeom>
          <a:noFill/>
        </p:spPr>
        <p:txBody>
          <a:bodyPr wrap="square" rtlCol="0">
            <a:spAutoFit/>
          </a:bodyPr>
          <a:lstStyle/>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a:solidFill>
                  <a:srgbClr val="000000"/>
                </a:solidFill>
                <a:latin typeface="Trebuchet MS" panose="020B0603020202020204" pitchFamily="34" charset="0"/>
                <a:cs typeface="Arial"/>
              </a:rPr>
              <a:t>You have repeated common code in you </a:t>
            </a:r>
            <a:r>
              <a:rPr lang="en-US" altLang="en-US" sz="1600" b="1" kern="0" dirty="0" err="1">
                <a:solidFill>
                  <a:srgbClr val="000000"/>
                </a:solidFill>
                <a:latin typeface="Trebuchet MS" panose="020B0603020202020204" pitchFamily="34" charset="0"/>
                <a:cs typeface="Arial"/>
              </a:rPr>
              <a:t>jsp</a:t>
            </a:r>
            <a:r>
              <a:rPr lang="en-US" altLang="en-US" sz="1600" b="1" kern="0" dirty="0">
                <a:solidFill>
                  <a:srgbClr val="000000"/>
                </a:solidFill>
                <a:latin typeface="Trebuchet MS" panose="020B0603020202020204" pitchFamily="34" charset="0"/>
                <a:cs typeface="Arial"/>
              </a:rPr>
              <a:t>, declare it in a method.</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54055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2502957"/>
            <a:ext cx="7572107" cy="2031325"/>
          </a:xfrm>
          <a:prstGeom prst="rect">
            <a:avLst/>
          </a:prstGeom>
          <a:noFill/>
        </p:spPr>
        <p:txBody>
          <a:bodyPr wrap="square" rtlCol="0">
            <a:spAutoFit/>
          </a:bodyPr>
          <a:lstStyle/>
          <a:p>
            <a:endParaRPr lang="nl-NL" dirty="0" smtClean="0">
              <a:solidFill>
                <a:srgbClr val="FF0000"/>
              </a:solidFill>
            </a:endParaRPr>
          </a:p>
          <a:p>
            <a:r>
              <a:rPr lang="en-US" dirty="0" smtClean="0"/>
              <a:t>Example of </a:t>
            </a:r>
            <a:r>
              <a:rPr lang="en-US" b="1" dirty="0" smtClean="0"/>
              <a:t>declaration</a:t>
            </a:r>
            <a:r>
              <a:rPr lang="en-US" dirty="0" smtClean="0"/>
              <a:t>:</a:t>
            </a:r>
          </a:p>
          <a:p>
            <a:r>
              <a:rPr lang="en-US" b="1" dirty="0"/>
              <a:t>&lt;html&gt;</a:t>
            </a:r>
            <a:r>
              <a:rPr lang="en-US" dirty="0"/>
              <a:t>  </a:t>
            </a:r>
          </a:p>
          <a:p>
            <a:r>
              <a:rPr lang="en-US" b="1" dirty="0" smtClean="0"/>
              <a:t>	&lt;</a:t>
            </a:r>
            <a:r>
              <a:rPr lang="en-US" b="1" dirty="0"/>
              <a:t>body&gt;</a:t>
            </a:r>
            <a:r>
              <a:rPr lang="en-US" dirty="0"/>
              <a:t>  </a:t>
            </a:r>
          </a:p>
          <a:p>
            <a:r>
              <a:rPr lang="en-US" b="1" dirty="0" smtClean="0"/>
              <a:t>		</a:t>
            </a:r>
            <a:r>
              <a:rPr lang="en-US" b="1" dirty="0">
                <a:solidFill>
                  <a:schemeClr val="tx2">
                    <a:lumMod val="50000"/>
                  </a:schemeClr>
                </a:solidFill>
              </a:rPr>
              <a:t>&lt;%! </a:t>
            </a:r>
            <a:r>
              <a:rPr lang="en-US" b="1" dirty="0" err="1">
                <a:solidFill>
                  <a:schemeClr val="tx2">
                    <a:lumMod val="50000"/>
                  </a:schemeClr>
                </a:solidFill>
              </a:rPr>
              <a:t>int</a:t>
            </a:r>
            <a:r>
              <a:rPr lang="en-US" b="1" dirty="0">
                <a:solidFill>
                  <a:schemeClr val="tx2">
                    <a:lumMod val="50000"/>
                  </a:schemeClr>
                </a:solidFill>
              </a:rPr>
              <a:t> data=50; %&gt; </a:t>
            </a:r>
            <a:r>
              <a:rPr lang="en-US" b="1" dirty="0" smtClean="0">
                <a:solidFill>
                  <a:schemeClr val="tx2">
                    <a:lumMod val="50000"/>
                  </a:schemeClr>
                </a:solidFill>
              </a:rPr>
              <a:t> </a:t>
            </a:r>
            <a:endParaRPr lang="en-US" b="1" dirty="0">
              <a:solidFill>
                <a:schemeClr val="tx2">
                  <a:lumMod val="50000"/>
                </a:schemeClr>
              </a:solidFill>
            </a:endParaRPr>
          </a:p>
          <a:p>
            <a:r>
              <a:rPr lang="en-US" b="1" dirty="0">
                <a:solidFill>
                  <a:schemeClr val="tx2">
                    <a:lumMod val="50000"/>
                  </a:schemeClr>
                </a:solidFill>
              </a:rPr>
              <a:t>	</a:t>
            </a:r>
            <a:r>
              <a:rPr lang="en-US" b="1" dirty="0" smtClean="0"/>
              <a:t>&lt;/</a:t>
            </a:r>
            <a:r>
              <a:rPr lang="en-US" b="1" dirty="0"/>
              <a:t>body&gt;</a:t>
            </a:r>
            <a:r>
              <a:rPr lang="en-US" dirty="0"/>
              <a:t>  </a:t>
            </a:r>
            <a:r>
              <a:rPr lang="en-US" dirty="0" smtClean="0"/>
              <a:t>        </a:t>
            </a:r>
            <a:r>
              <a:rPr lang="en-US" b="1" dirty="0" smtClean="0"/>
              <a:t> </a:t>
            </a:r>
            <a:endParaRPr lang="en-US" dirty="0"/>
          </a:p>
          <a:p>
            <a:r>
              <a:rPr lang="en-US" b="1" dirty="0"/>
              <a:t>&lt;/html&gt;</a:t>
            </a:r>
            <a:r>
              <a:rPr lang="en-US" dirty="0"/>
              <a:t>  </a:t>
            </a:r>
          </a:p>
        </p:txBody>
      </p:sp>
      <p:sp>
        <p:nvSpPr>
          <p:cNvPr id="6" name="Title 1"/>
          <p:cNvSpPr txBox="1">
            <a:spLocks/>
          </p:cNvSpPr>
          <p:nvPr/>
        </p:nvSpPr>
        <p:spPr>
          <a:xfrm>
            <a:off x="1010411" y="766826"/>
            <a:ext cx="382434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Declarations</a:t>
            </a:r>
            <a:endParaRPr lang="ro-RO" dirty="0"/>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4057</TotalTime>
  <Words>1978</Words>
  <Application>Microsoft Office PowerPoint</Application>
  <PresentationFormat>On-screen Show (4:3)</PresentationFormat>
  <Paragraphs>437</Paragraphs>
  <Slides>38</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370</cp:revision>
  <dcterms:created xsi:type="dcterms:W3CDTF">2013-12-09T08:38:16Z</dcterms:created>
  <dcterms:modified xsi:type="dcterms:W3CDTF">2017-06-26T09:52:30Z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