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notesMasterIdLst>
    <p:notesMasterId r:id="rId13"/>
  </p:notesMasterIdLst>
  <p:sldIdLst>
    <p:sldId id="256" r:id="rId2"/>
    <p:sldId id="257" r:id="rId3"/>
    <p:sldId id="258" r:id="rId4"/>
    <p:sldId id="259" r:id="rId5"/>
    <p:sldId id="262" r:id="rId6"/>
    <p:sldId id="260"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9" d="100"/>
          <a:sy n="119"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2CAB3-3820-4642-8D5B-708D935FEEDC}" type="datetimeFigureOut">
              <a:rPr lang="ro-RO"/>
              <a:t>24.05.2016</a:t>
            </a:fld>
            <a:endParaRPr lang="ro-RO"/>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529EC-0BDC-483F-81A1-18FB54B60A5A}" type="slidenum">
              <a:rPr lang="ro-RO"/>
              <a:t>‹#›</a:t>
            </a:fld>
            <a:endParaRPr lang="ro-RO"/>
          </a:p>
        </p:txBody>
      </p:sp>
    </p:spTree>
    <p:extLst>
      <p:ext uri="{BB962C8B-B14F-4D97-AF65-F5344CB8AC3E}">
        <p14:creationId xmlns:p14="http://schemas.microsoft.com/office/powerpoint/2010/main" val="65585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1606782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56845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1206536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166025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158017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3428867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3855224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2620659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236014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348475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a:p>
        </p:txBody>
      </p:sp>
      <p:sp>
        <p:nvSpPr>
          <p:cNvPr id="4" name="Substituent număr diapozitiv 3"/>
          <p:cNvSpPr>
            <a:spLocks noGrp="1"/>
          </p:cNvSpPr>
          <p:nvPr>
            <p:ph type="sldNum" sz="quarter" idx="10"/>
          </p:nvPr>
        </p:nvSpPr>
        <p:spPr/>
        <p:txBody>
          <a:bodyPr/>
          <a:lstStyle/>
          <a:p>
            <a:fld id="{EE8529EC-0BDC-483F-81A1-18FB54B60A5A}" type="slidenum">
              <a:rPr lang="ro-RO"/>
              <a:t>‹#›</a:t>
            </a:fld>
            <a:endParaRPr lang="ro-RO"/>
          </a:p>
        </p:txBody>
      </p:sp>
    </p:spTree>
    <p:extLst>
      <p:ext uri="{BB962C8B-B14F-4D97-AF65-F5344CB8AC3E}">
        <p14:creationId xmlns:p14="http://schemas.microsoft.com/office/powerpoint/2010/main" val="277191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o-RO" dirty="0"/>
              <a:t>Clic pentru editare stil titlu</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o-RO" dirty="0"/>
              <a:t>Faceți clic pentru a edita stilul de subtitlu coordonator</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dirty="0"/>
              <a:t>5/24/2016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60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Clic pentru editare stil titlu</a:t>
            </a:r>
            <a:endParaRPr lang="en-US" dirty="0"/>
          </a:p>
        </p:txBody>
      </p:sp>
      <p:sp>
        <p:nvSpPr>
          <p:cNvPr id="3" name="Vertical Text Placeholder 2"/>
          <p:cNvSpPr>
            <a:spLocks noGrp="1"/>
          </p:cNvSpPr>
          <p:nvPr>
            <p:ph type="body" orient="vert" idx="1"/>
          </p:nvPr>
        </p:nvSpPr>
        <p:spPr/>
        <p:txBody>
          <a:bodyPr vert="eaVert"/>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6767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o-RO" dirty="0"/>
              <a:t>Clic pentru editare stil titlu</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1400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Clic pentru editare stil titlu</a:t>
            </a:r>
            <a:endParaRPr lang="en-US" dirty="0"/>
          </a:p>
        </p:txBody>
      </p:sp>
      <p:sp>
        <p:nvSpPr>
          <p:cNvPr id="3" name="Content Placeholder 2"/>
          <p:cNvSpPr>
            <a:spLocks noGrp="1"/>
          </p:cNvSpPr>
          <p:nvPr>
            <p:ph idx="1"/>
          </p:nvPr>
        </p:nvSpPr>
        <p:spPr/>
        <p:txBody>
          <a:body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701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o-RO" dirty="0"/>
              <a:t>Clic pentru editare stil titlu</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dirty="0"/>
              <a:t>Editați stilurile de text coordonator</a:t>
            </a:r>
          </a:p>
        </p:txBody>
      </p:sp>
      <p:sp>
        <p:nvSpPr>
          <p:cNvPr id="4" name="Date Placeholder 3"/>
          <p:cNvSpPr>
            <a:spLocks noGrp="1"/>
          </p:cNvSpPr>
          <p:nvPr>
            <p:ph type="dt" sz="half" idx="10"/>
          </p:nvPr>
        </p:nvSpPr>
        <p:spPr/>
        <p:txBody>
          <a:bodyPr/>
          <a:lstStyle/>
          <a:p>
            <a:fld id="{48A87A34-81AB-432B-8DAE-1953F412C126}"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92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o-RO" dirty="0"/>
              <a:t>Clic pentru editare stil titlu</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6279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o-RO" dirty="0"/>
              <a:t>Clic pentru editare stil titlu</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dirty="0"/>
              <a:t>Editați stilurile de text coordonator</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dirty="0"/>
              <a:t>Editați stilurile de text coordonator</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4154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Clic pentru editare stil titlu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464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301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o-RO" dirty="0"/>
              <a:t>Clic pentru editare stil titlu</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dirty="0"/>
              <a:t>Editați stilurile de text coordonator</a:t>
            </a:r>
          </a:p>
        </p:txBody>
      </p:sp>
      <p:sp>
        <p:nvSpPr>
          <p:cNvPr id="5" name="Date Placeholder 4"/>
          <p:cNvSpPr>
            <a:spLocks noGrp="1"/>
          </p:cNvSpPr>
          <p:nvPr>
            <p:ph type="dt" sz="half" idx="10"/>
          </p:nvPr>
        </p:nvSpPr>
        <p:spPr/>
        <p:txBody>
          <a:bodyPr/>
          <a:lstStyle/>
          <a:p>
            <a:fld id="{48A87A34-81AB-432B-8DAE-1953F412C126}" type="datetimeFigureOut">
              <a:rPr lang="en-US" dirty="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0649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o-RO" dirty="0"/>
              <a:t>Clic pentru editare stil titlu</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dirty="0"/>
              <a:t>Editați stilurile de text coordonator</a:t>
            </a:r>
          </a:p>
        </p:txBody>
      </p:sp>
      <p:sp>
        <p:nvSpPr>
          <p:cNvPr id="5" name="Date Placeholder 4"/>
          <p:cNvSpPr>
            <a:spLocks noGrp="1"/>
          </p:cNvSpPr>
          <p:nvPr>
            <p:ph type="dt" sz="half" idx="10"/>
          </p:nvPr>
        </p:nvSpPr>
        <p:spPr/>
        <p:txBody>
          <a:bodyPr/>
          <a:lstStyle/>
          <a:p>
            <a:fld id="{48A87A34-81AB-432B-8DAE-1953F412C126}" type="datetimeFigureOut">
              <a:rPr lang="en-US" dirty="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031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o-RO" dirty="0"/>
              <a:t>Clic pentru editare stil titlu</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o-RO" dirty="0"/>
              <a:t>Editați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dirty="0"/>
              <a:pPr/>
              <a:t>5/24/2016</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82049335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ro.wikipedia.org/wiki/Petru_Rare%C8%99"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wikipedia.org/wiki/%C8%98tefan_cel_Mar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hyperlink" Target="https://ro.wikipedia.org/wiki/Pridvo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lstStyle/>
          <a:p>
            <a:r>
              <a:rPr lang="ro-RO" dirty="0" err="1"/>
              <a:t>Manastirea</a:t>
            </a:r>
            <a:r>
              <a:rPr lang="ro-RO" dirty="0"/>
              <a:t> Humor    </a:t>
            </a:r>
          </a:p>
        </p:txBody>
      </p:sp>
      <p:sp>
        <p:nvSpPr>
          <p:cNvPr id="3" name="Subtitlu 2"/>
          <p:cNvSpPr>
            <a:spLocks noGrp="1"/>
          </p:cNvSpPr>
          <p:nvPr>
            <p:ph type="subTitle" idx="1"/>
          </p:nvPr>
        </p:nvSpPr>
        <p:spPr>
          <a:xfrm>
            <a:off x="5548905" y="4870450"/>
            <a:ext cx="4928595" cy="387350"/>
          </a:xfrm>
        </p:spPr>
        <p:txBody>
          <a:bodyPr vert="horz" lIns="91440" tIns="45720" rIns="91440" bIns="45720" rtlCol="0" anchor="t">
            <a:normAutofit lnSpcReduction="10000"/>
          </a:bodyPr>
          <a:lstStyle/>
          <a:p>
            <a:r>
              <a:rPr lang="ro-RO" dirty="0"/>
              <a:t>Croitoru Mihaela, Dinu Mazur</a:t>
            </a:r>
          </a:p>
        </p:txBody>
      </p:sp>
    </p:spTree>
    <p:extLst>
      <p:ext uri="{BB962C8B-B14F-4D97-AF65-F5344CB8AC3E}">
        <p14:creationId xmlns:p14="http://schemas.microsoft.com/office/powerpoint/2010/main" val="159109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a:t>Iconografie</a:t>
            </a:r>
          </a:p>
        </p:txBody>
      </p:sp>
      <p:sp>
        <p:nvSpPr>
          <p:cNvPr id="3" name="Substituent conținut 2"/>
          <p:cNvSpPr>
            <a:spLocks noGrp="1"/>
          </p:cNvSpPr>
          <p:nvPr>
            <p:ph sz="half" idx="1"/>
          </p:nvPr>
        </p:nvSpPr>
        <p:spPr/>
        <p:txBody>
          <a:bodyPr vert="horz" lIns="91440" tIns="45720" rIns="91440" bIns="45720" rtlCol="0" anchor="t">
            <a:normAutofit/>
          </a:bodyPr>
          <a:lstStyle/>
          <a:p>
            <a:pPr marL="45720" indent="0">
              <a:buNone/>
            </a:pPr>
            <a:r>
              <a:rPr lang="ro-RO" b="1" dirty="0">
                <a:solidFill>
                  <a:srgbClr val="252525"/>
                </a:solidFill>
                <a:latin typeface="Book Antiqua"/>
              </a:rPr>
              <a:t>Biserica Mănăstirii Humor a fost împodobită peste tot, în exterior și în interior, cu picturi în </a:t>
            </a:r>
            <a:r>
              <a:rPr lang="ro-RO" b="1" dirty="0" err="1">
                <a:solidFill>
                  <a:srgbClr val="0B0080"/>
                </a:solidFill>
                <a:latin typeface="Book Antiqua"/>
              </a:rPr>
              <a:t>frescă.</a:t>
            </a:r>
            <a:r>
              <a:rPr lang="ro-RO" b="1" dirty="0" err="1">
                <a:solidFill>
                  <a:srgbClr val="252525"/>
                </a:solidFill>
                <a:latin typeface="Book Antiqua" charset="0"/>
              </a:rPr>
              <a:t>Ceea</a:t>
            </a:r>
            <a:r>
              <a:rPr lang="ro-RO" b="1" dirty="0">
                <a:solidFill>
                  <a:srgbClr val="252525"/>
                </a:solidFill>
                <a:latin typeface="Book Antiqua" charset="0"/>
              </a:rPr>
              <a:t> ce caracterizează în plus întreaga pictură de la Humor este unitatea de tonalitate cromatică, datorată predominanței diferitelor nuanțe de roșu, culoare specifică acestei biserici</a:t>
            </a:r>
            <a:r>
              <a:rPr lang="ro-RO" b="1" dirty="0">
                <a:solidFill>
                  <a:srgbClr val="0B0080"/>
                </a:solidFill>
                <a:latin typeface="Book Antiqua" charset="0"/>
              </a:rPr>
              <a:t>.</a:t>
            </a:r>
            <a:endParaRPr lang="ro-RO" b="1" dirty="0">
              <a:solidFill>
                <a:srgbClr val="252525"/>
              </a:solidFill>
              <a:latin typeface="Book Antiqua" charset="0"/>
            </a:endParaRPr>
          </a:p>
        </p:txBody>
      </p:sp>
      <p:pic>
        <p:nvPicPr>
          <p:cNvPr id="5" name="Substituent conținut 4" descr="250px-Manastirea_Humor8.jpg"/>
          <p:cNvPicPr>
            <a:picLocks noGrp="1" noChangeAspect="1"/>
          </p:cNvPicPr>
          <p:nvPr>
            <p:ph sz="half" idx="2"/>
          </p:nvPr>
        </p:nvPicPr>
        <p:blipFill>
          <a:blip r:embed="rId3"/>
          <a:stretch>
            <a:fillRect/>
          </a:stretch>
        </p:blipFill>
        <p:spPr>
          <a:xfrm>
            <a:off x="5901906" y="2057399"/>
            <a:ext cx="3434136" cy="2568575"/>
          </a:xfrm>
        </p:spPr>
      </p:pic>
    </p:spTree>
    <p:extLst>
      <p:ext uri="{BB962C8B-B14F-4D97-AF65-F5344CB8AC3E}">
        <p14:creationId xmlns:p14="http://schemas.microsoft.com/office/powerpoint/2010/main" val="113968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solidFill>
                  <a:srgbClr val="252525"/>
                </a:solidFill>
                <a:latin typeface="Corbel" charset="0"/>
              </a:rPr>
              <a:t>Ruine de chilii aflate în curtea mănăstirii</a:t>
            </a:r>
          </a:p>
        </p:txBody>
      </p:sp>
      <p:pic>
        <p:nvPicPr>
          <p:cNvPr id="5" name="Substituent conținut 4" descr="120px-Manastirea_Humor37.jpg"/>
          <p:cNvPicPr>
            <a:picLocks noGrp="1" noChangeAspect="1"/>
          </p:cNvPicPr>
          <p:nvPr>
            <p:ph sz="half" idx="1"/>
          </p:nvPr>
        </p:nvPicPr>
        <p:blipFill>
          <a:blip r:embed="rId3"/>
          <a:stretch>
            <a:fillRect/>
          </a:stretch>
        </p:blipFill>
        <p:spPr>
          <a:xfrm>
            <a:off x="1042988" y="2057400"/>
            <a:ext cx="4360124" cy="3830638"/>
          </a:xfrm>
        </p:spPr>
      </p:pic>
      <p:pic>
        <p:nvPicPr>
          <p:cNvPr id="6" name="Substituent conținut 5" descr="120px-Manastirea_Humor38.jpg"/>
          <p:cNvPicPr>
            <a:picLocks noGrp="1" noChangeAspect="1"/>
          </p:cNvPicPr>
          <p:nvPr>
            <p:ph sz="half" idx="2"/>
          </p:nvPr>
        </p:nvPicPr>
        <p:blipFill>
          <a:blip r:embed="rId4"/>
          <a:stretch>
            <a:fillRect/>
          </a:stretch>
        </p:blipFill>
        <p:spPr>
          <a:xfrm>
            <a:off x="6620316" y="2098675"/>
            <a:ext cx="4462022" cy="3775075"/>
          </a:xfrm>
        </p:spPr>
      </p:pic>
    </p:spTree>
    <p:extLst>
      <p:ext uri="{BB962C8B-B14F-4D97-AF65-F5344CB8AC3E}">
        <p14:creationId xmlns:p14="http://schemas.microsoft.com/office/powerpoint/2010/main" val="129198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normAutofit/>
          </a:bodyPr>
          <a:lstStyle/>
          <a:p>
            <a:r>
              <a:rPr lang="ro-RO" dirty="0" err="1">
                <a:solidFill>
                  <a:srgbClr val="A6B727"/>
                </a:solidFill>
                <a:latin typeface="Corbel"/>
              </a:rPr>
              <a:t>Manastirea</a:t>
            </a:r>
            <a:r>
              <a:rPr lang="ro-RO" dirty="0">
                <a:solidFill>
                  <a:srgbClr val="A6B727"/>
                </a:solidFill>
                <a:latin typeface="Corbel"/>
              </a:rPr>
              <a:t> Humorului </a:t>
            </a:r>
            <a:r>
              <a:rPr lang="ro-RO" dirty="0">
                <a:solidFill>
                  <a:srgbClr val="252525"/>
                </a:solidFill>
                <a:latin typeface="Corbel"/>
              </a:rPr>
              <a:t> </a:t>
            </a:r>
          </a:p>
        </p:txBody>
      </p:sp>
      <p:pic>
        <p:nvPicPr>
          <p:cNvPr id="4" name="Substituent conținut 3" descr="manastirea_humor_bucovina.jpg"/>
          <p:cNvPicPr>
            <a:picLocks noGrp="1" noChangeAspect="1"/>
          </p:cNvPicPr>
          <p:nvPr>
            <p:ph sz="half" idx="1"/>
          </p:nvPr>
        </p:nvPicPr>
        <p:blipFill>
          <a:blip r:embed="rId3"/>
          <a:stretch>
            <a:fillRect/>
          </a:stretch>
        </p:blipFill>
        <p:spPr>
          <a:xfrm>
            <a:off x="438150" y="1968085"/>
            <a:ext cx="5972175" cy="3808828"/>
          </a:xfrm>
        </p:spPr>
      </p:pic>
      <p:sp>
        <p:nvSpPr>
          <p:cNvPr id="5" name="Substituent conținut 4"/>
          <p:cNvSpPr>
            <a:spLocks noGrp="1"/>
          </p:cNvSpPr>
          <p:nvPr>
            <p:ph sz="half" idx="2"/>
          </p:nvPr>
        </p:nvSpPr>
        <p:spPr>
          <a:xfrm>
            <a:off x="6469155" y="2057400"/>
            <a:ext cx="5230720" cy="4022725"/>
          </a:xfrm>
        </p:spPr>
        <p:txBody>
          <a:bodyPr vert="horz" lIns="91440" tIns="45720" rIns="91440" bIns="45720" rtlCol="0" anchor="t">
            <a:normAutofit/>
          </a:bodyPr>
          <a:lstStyle/>
          <a:p>
            <a:pPr marL="45720" indent="0">
              <a:buNone/>
            </a:pPr>
            <a:r>
              <a:rPr lang="ro-RO" b="1" dirty="0">
                <a:solidFill>
                  <a:srgbClr val="252525"/>
                </a:solidFill>
                <a:latin typeface="Book Antiqua" charset="0"/>
              </a:rPr>
              <a:t>Mănăstirea Humor (denumită uneori și Mănăstirea Humorului</a:t>
            </a:r>
            <a:r>
              <a:rPr lang="pt-BR" b="1" dirty="0">
                <a:solidFill>
                  <a:srgbClr val="252525"/>
                </a:solidFill>
                <a:latin typeface="Book Antiqua" charset="0"/>
              </a:rPr>
              <a:t>) este o </a:t>
            </a:r>
            <a:r>
              <a:rPr lang="pt-BR" b="1" dirty="0" err="1">
                <a:solidFill>
                  <a:srgbClr val="252525"/>
                </a:solidFill>
                <a:latin typeface="Book Antiqua" charset="0"/>
              </a:rPr>
              <a:t>mănăstire</a:t>
            </a:r>
            <a:r>
              <a:rPr lang="pt-BR" b="1" dirty="0">
                <a:solidFill>
                  <a:srgbClr val="252525"/>
                </a:solidFill>
                <a:latin typeface="Book Antiqua" charset="0"/>
              </a:rPr>
              <a:t> </a:t>
            </a:r>
            <a:r>
              <a:rPr lang="pt-BR" b="1" dirty="0" err="1">
                <a:solidFill>
                  <a:srgbClr val="252525"/>
                </a:solidFill>
                <a:latin typeface="Book Antiqua" charset="0"/>
              </a:rPr>
              <a:t>ortodoxă</a:t>
            </a:r>
            <a:r>
              <a:rPr lang="pt-BR" b="1" dirty="0">
                <a:solidFill>
                  <a:srgbClr val="252525"/>
                </a:solidFill>
                <a:latin typeface="Book Antiqua" charset="0"/>
              </a:rPr>
              <a:t> </a:t>
            </a:r>
            <a:r>
              <a:rPr lang="pt-BR" b="1" dirty="0" err="1">
                <a:solidFill>
                  <a:srgbClr val="252525"/>
                </a:solidFill>
                <a:latin typeface="Book Antiqua" charset="0"/>
              </a:rPr>
              <a:t>din</a:t>
            </a:r>
            <a:r>
              <a:rPr lang="pt-BR" b="1" dirty="0">
                <a:solidFill>
                  <a:srgbClr val="252525"/>
                </a:solidFill>
                <a:latin typeface="Book Antiqua" charset="0"/>
              </a:rPr>
              <a:t> </a:t>
            </a:r>
            <a:r>
              <a:rPr lang="ro-RO" b="1" dirty="0">
                <a:solidFill>
                  <a:srgbClr val="252525"/>
                </a:solidFill>
                <a:latin typeface="Book Antiqua" charset="0"/>
              </a:rPr>
              <a:t>România, construită în anul 1530 în satul Mănăstirea Humorului din comuna omonima  (aflată în prezent în județul Suceava) de către marele logofăt Toader </a:t>
            </a:r>
            <a:r>
              <a:rPr lang="ro-RO" b="1" dirty="0" err="1">
                <a:solidFill>
                  <a:srgbClr val="252525"/>
                </a:solidFill>
                <a:latin typeface="Book Antiqua" charset="0"/>
              </a:rPr>
              <a:t>Bubuiog</a:t>
            </a:r>
            <a:r>
              <a:rPr lang="ro-RO" b="1" dirty="0">
                <a:solidFill>
                  <a:srgbClr val="252525"/>
                </a:solidFill>
                <a:latin typeface="Book Antiqua" charset="0"/>
              </a:rPr>
              <a:t>. Biserica mănăstirii are hramurile Adormirea Maicii Domnului (sărbătorit în fiecare an pe 15 august) și Sfântul Mucenic Gheorghe</a:t>
            </a:r>
            <a:r>
              <a:rPr lang="ro-RO" dirty="0">
                <a:solidFill>
                  <a:srgbClr val="000000"/>
                </a:solidFill>
                <a:latin typeface="Corbel" charset="0"/>
              </a:rPr>
              <a:t> </a:t>
            </a:r>
          </a:p>
        </p:txBody>
      </p:sp>
    </p:spTree>
    <p:extLst>
      <p:ext uri="{BB962C8B-B14F-4D97-AF65-F5344CB8AC3E}">
        <p14:creationId xmlns:p14="http://schemas.microsoft.com/office/powerpoint/2010/main" val="214898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u 4"/>
          <p:cNvSpPr>
            <a:spLocks noGrp="1"/>
          </p:cNvSpPr>
          <p:nvPr>
            <p:ph type="title"/>
          </p:nvPr>
        </p:nvSpPr>
        <p:spPr/>
        <p:txBody>
          <a:bodyPr/>
          <a:lstStyle/>
          <a:p>
            <a:r>
              <a:rPr lang="ro-RO" dirty="0"/>
              <a:t>Scurt istoric :</a:t>
            </a:r>
          </a:p>
        </p:txBody>
      </p:sp>
      <p:pic>
        <p:nvPicPr>
          <p:cNvPr id="4" name="Substituent conținut 3" descr="180px-Stefan_cel_Mare_1473 (2).jpg"/>
          <p:cNvPicPr>
            <a:picLocks noGrp="1" noChangeAspect="1"/>
          </p:cNvPicPr>
          <p:nvPr>
            <p:ph sz="half" idx="1"/>
          </p:nvPr>
        </p:nvPicPr>
        <p:blipFill>
          <a:blip r:embed="rId3"/>
          <a:stretch>
            <a:fillRect/>
          </a:stretch>
        </p:blipFill>
        <p:spPr>
          <a:xfrm>
            <a:off x="1206500" y="1841500"/>
            <a:ext cx="3095905" cy="4551082"/>
          </a:xfrm>
        </p:spPr>
      </p:pic>
      <p:sp>
        <p:nvSpPr>
          <p:cNvPr id="6" name="Substituent conținut 5"/>
          <p:cNvSpPr>
            <a:spLocks noGrp="1"/>
          </p:cNvSpPr>
          <p:nvPr>
            <p:ph sz="half" idx="2"/>
          </p:nvPr>
        </p:nvSpPr>
        <p:spPr>
          <a:xfrm>
            <a:off x="4781083" y="935966"/>
            <a:ext cx="6733989" cy="5117260"/>
          </a:xfrm>
        </p:spPr>
        <p:txBody>
          <a:bodyPr vert="horz" lIns="91440" tIns="45720" rIns="91440" bIns="45720" rtlCol="0" anchor="t">
            <a:normAutofit/>
          </a:bodyPr>
          <a:lstStyle/>
          <a:p>
            <a:pPr marL="45720" indent="0">
              <a:buNone/>
            </a:pPr>
            <a:r>
              <a:rPr lang="ro-RO" b="1" i="1" dirty="0">
                <a:solidFill>
                  <a:srgbClr val="252525"/>
                </a:solidFill>
                <a:latin typeface="Book Antiqua"/>
              </a:rPr>
              <a:t>Potrivit predaniilor din bătrâni, pe la începutul secolului al XV-lea, în perioada domniei lui </a:t>
            </a:r>
            <a:r>
              <a:rPr lang="ro-RO" b="1" i="1" dirty="0">
                <a:solidFill>
                  <a:srgbClr val="0B0080"/>
                </a:solidFill>
                <a:latin typeface="Book Antiqua"/>
              </a:rPr>
              <a:t>Alexandru cel Bun</a:t>
            </a:r>
            <a:r>
              <a:rPr lang="ro-RO" b="1" i="1" dirty="0">
                <a:solidFill>
                  <a:srgbClr val="252525"/>
                </a:solidFill>
                <a:latin typeface="Book Antiqua"/>
              </a:rPr>
              <a:t> (1400-1432),"panul Ivan vornicul care era la Humor"</a:t>
            </a:r>
            <a:r>
              <a:rPr lang="ro-RO" b="1" dirty="0">
                <a:solidFill>
                  <a:srgbClr val="252525"/>
                </a:solidFill>
                <a:latin typeface="Book Antiqua"/>
              </a:rPr>
              <a:t> a înălțat o biserică de piatră pe malul unui pârâiaș, în apropiere de confluența acestuia cu </a:t>
            </a:r>
            <a:r>
              <a:rPr lang="ro-RO" b="1" dirty="0">
                <a:solidFill>
                  <a:srgbClr val="0B0080"/>
                </a:solidFill>
                <a:latin typeface="Book Antiqua"/>
              </a:rPr>
              <a:t>Humorul</a:t>
            </a:r>
            <a:r>
              <a:rPr lang="ro-RO" b="1" dirty="0">
                <a:solidFill>
                  <a:srgbClr val="252525"/>
                </a:solidFill>
                <a:latin typeface="Book Antiqua"/>
              </a:rPr>
              <a:t>. Aici exista un schit de călugări care avea anterior o biserică de lemn. În cursul secolului al XV-lea, în jurul bisericii noi s-a dezvoltat un așezământ monahal cunoscut ca Mănăstirea Humor.</a:t>
            </a:r>
            <a:r>
              <a:rPr lang="ro-RO" b="1" dirty="0">
                <a:solidFill>
                  <a:srgbClr val="252525"/>
                </a:solidFill>
                <a:latin typeface="Book Antiqua" charset="0"/>
              </a:rPr>
              <a:t>Domnitorii secolului al XV-lea au înzestrat mănăstirea cu obiecte prețioase și manuscrise. Dintre manuscrise, se mai păstrează și astăzi </a:t>
            </a:r>
            <a:r>
              <a:rPr lang="ro-RO" b="1" i="1" dirty="0" err="1">
                <a:solidFill>
                  <a:srgbClr val="0B0080"/>
                </a:solidFill>
                <a:latin typeface="Book Antiqua" charset="0"/>
              </a:rPr>
              <a:t>Tetraevangheliarul</a:t>
            </a:r>
            <a:r>
              <a:rPr lang="ro-RO" b="1" i="1" dirty="0">
                <a:solidFill>
                  <a:srgbClr val="0B0080"/>
                </a:solidFill>
                <a:latin typeface="Book Antiqua" charset="0"/>
              </a:rPr>
              <a:t> de la Humor</a:t>
            </a:r>
            <a:r>
              <a:rPr lang="ro-RO" b="1" dirty="0">
                <a:solidFill>
                  <a:srgbClr val="252525"/>
                </a:solidFill>
                <a:latin typeface="Book Antiqua" charset="0"/>
              </a:rPr>
              <a:t>, dăruit Mănăstirii Humor în anul 1473 de către </a:t>
            </a:r>
            <a:r>
              <a:rPr lang="ro-RO" b="1" dirty="0">
                <a:solidFill>
                  <a:srgbClr val="0B0080"/>
                </a:solidFill>
                <a:latin typeface="Book Antiqua" charset="0"/>
              </a:rPr>
              <a:t>Ștefan cel Mare</a:t>
            </a:r>
            <a:r>
              <a:rPr lang="ro-RO" b="1" dirty="0">
                <a:solidFill>
                  <a:srgbClr val="252525"/>
                </a:solidFill>
                <a:latin typeface="Book Antiqua" charset="0"/>
              </a:rPr>
              <a:t>.</a:t>
            </a:r>
            <a:r>
              <a:rPr lang="ro-RO" dirty="0">
                <a:solidFill>
                  <a:srgbClr val="252525"/>
                </a:solidFill>
                <a:latin typeface="Corbel" charset="0"/>
              </a:rPr>
              <a:t> </a:t>
            </a:r>
          </a:p>
        </p:txBody>
      </p:sp>
    </p:spTree>
    <p:extLst>
      <p:ext uri="{BB962C8B-B14F-4D97-AF65-F5344CB8AC3E}">
        <p14:creationId xmlns:p14="http://schemas.microsoft.com/office/powerpoint/2010/main" val="148758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z="3600" dirty="0"/>
              <a:t>Ctitoria logofătului Toader </a:t>
            </a:r>
            <a:r>
              <a:rPr lang="ro-RO" sz="3600" dirty="0" err="1"/>
              <a:t>Bubuiog</a:t>
            </a:r>
            <a:br>
              <a:rPr lang="ro-RO" dirty="0"/>
            </a:br>
            <a:endParaRPr lang="ro-RO" dirty="0"/>
          </a:p>
        </p:txBody>
      </p:sp>
      <p:sp>
        <p:nvSpPr>
          <p:cNvPr id="3" name="Substituent conținut 2"/>
          <p:cNvSpPr>
            <a:spLocks noGrp="1"/>
          </p:cNvSpPr>
          <p:nvPr>
            <p:ph sz="half" idx="1"/>
          </p:nvPr>
        </p:nvSpPr>
        <p:spPr>
          <a:xfrm>
            <a:off x="516125" y="1609165"/>
            <a:ext cx="5381438" cy="4785285"/>
          </a:xfrm>
        </p:spPr>
        <p:txBody>
          <a:bodyPr vert="horz" lIns="91440" tIns="45720" rIns="91440" bIns="45720" rtlCol="0" anchor="t">
            <a:normAutofit/>
          </a:bodyPr>
          <a:lstStyle/>
          <a:p>
            <a:pPr marL="45720" indent="0">
              <a:buNone/>
            </a:pPr>
            <a:r>
              <a:rPr lang="ro-RO" b="1" dirty="0">
                <a:solidFill>
                  <a:srgbClr val="252525"/>
                </a:solidFill>
                <a:latin typeface="Book Antiqua"/>
              </a:rPr>
              <a:t>În anul 1530, la vreo 500 m mai spre nord-vest de ruinele vechii biserici, marele logofăt </a:t>
            </a:r>
            <a:r>
              <a:rPr lang="ro-RO" b="1" dirty="0">
                <a:solidFill>
                  <a:srgbClr val="0B0080"/>
                </a:solidFill>
                <a:latin typeface="Book Antiqua"/>
              </a:rPr>
              <a:t>Toader </a:t>
            </a:r>
            <a:r>
              <a:rPr lang="ro-RO" b="1" dirty="0" err="1">
                <a:solidFill>
                  <a:srgbClr val="0B0080"/>
                </a:solidFill>
                <a:latin typeface="Book Antiqua"/>
              </a:rPr>
              <a:t>Bubuiog</a:t>
            </a:r>
            <a:r>
              <a:rPr lang="ro-RO" b="1" dirty="0">
                <a:solidFill>
                  <a:srgbClr val="252525"/>
                </a:solidFill>
                <a:latin typeface="Book Antiqua"/>
              </a:rPr>
              <a:t> a început construirea unei noi biserici de piatră. Ctitorul acestei biserici era un înalt demnitar politic, deținând dregătoriile </a:t>
            </a:r>
            <a:r>
              <a:rPr lang="ro-RO" b="1" dirty="0" err="1">
                <a:solidFill>
                  <a:srgbClr val="252525"/>
                </a:solidFill>
                <a:latin typeface="Book Antiqua"/>
              </a:rPr>
              <a:t>de</a:t>
            </a:r>
            <a:r>
              <a:rPr lang="ro-RO" b="1" dirty="0" err="1">
                <a:solidFill>
                  <a:srgbClr val="0B0080"/>
                </a:solidFill>
                <a:latin typeface="Book Antiqua"/>
              </a:rPr>
              <a:t>pârcălab</a:t>
            </a:r>
            <a:r>
              <a:rPr lang="ro-RO" b="1" dirty="0">
                <a:solidFill>
                  <a:srgbClr val="252525"/>
                </a:solidFill>
                <a:latin typeface="Book Antiqua"/>
              </a:rPr>
              <a:t> de Roman (1516-1523) și </a:t>
            </a:r>
            <a:r>
              <a:rPr lang="ro-RO" b="1" dirty="0">
                <a:solidFill>
                  <a:srgbClr val="0B0080"/>
                </a:solidFill>
                <a:latin typeface="Book Antiqua"/>
              </a:rPr>
              <a:t>mare logofăt</a:t>
            </a:r>
            <a:r>
              <a:rPr lang="it-IT" b="1" dirty="0">
                <a:solidFill>
                  <a:srgbClr val="252525"/>
                </a:solidFill>
                <a:latin typeface="Book Antiqua"/>
              </a:rPr>
              <a:t> al Moldovei (1525-1537). În perioada domniei lui </a:t>
            </a:r>
            <a:r>
              <a:rPr lang="ro-RO" b="1" dirty="0">
                <a:solidFill>
                  <a:srgbClr val="0B0080"/>
                </a:solidFill>
                <a:latin typeface="Book Antiqua"/>
                <a:hlinkClick r:id="rId3"/>
              </a:rPr>
              <a:t>Petru  Rareș</a:t>
            </a:r>
            <a:r>
              <a:rPr lang="it-IT" b="1" dirty="0">
                <a:solidFill>
                  <a:srgbClr val="252525"/>
                </a:solidFill>
                <a:latin typeface="Book Antiqua"/>
              </a:rPr>
              <a:t>, el a îndeplinit misiuni diplomatice în </a:t>
            </a:r>
            <a:r>
              <a:rPr lang="ro-RO" b="1" dirty="0">
                <a:solidFill>
                  <a:srgbClr val="0B0080"/>
                </a:solidFill>
                <a:latin typeface="Book Antiqua"/>
              </a:rPr>
              <a:t>Transilvania </a:t>
            </a:r>
            <a:r>
              <a:rPr lang="ro-RO" b="1" dirty="0">
                <a:solidFill>
                  <a:srgbClr val="252525"/>
                </a:solidFill>
                <a:latin typeface="Book Antiqua"/>
              </a:rPr>
              <a:t>(1527), </a:t>
            </a:r>
            <a:r>
              <a:rPr lang="ro-RO" b="1" dirty="0">
                <a:solidFill>
                  <a:srgbClr val="0B0080"/>
                </a:solidFill>
                <a:latin typeface="Book Antiqua"/>
              </a:rPr>
              <a:t>Turcia</a:t>
            </a:r>
            <a:r>
              <a:rPr lang="ro-RO" b="1" dirty="0">
                <a:solidFill>
                  <a:srgbClr val="252525"/>
                </a:solidFill>
                <a:latin typeface="Book Antiqua"/>
              </a:rPr>
              <a:t> (1528) și </a:t>
            </a:r>
            <a:r>
              <a:rPr lang="ro-RO" b="1" dirty="0">
                <a:solidFill>
                  <a:srgbClr val="0B0080"/>
                </a:solidFill>
                <a:latin typeface="Book Antiqua"/>
              </a:rPr>
              <a:t>Polonia</a:t>
            </a:r>
            <a:r>
              <a:rPr lang="ro-RO" b="1" dirty="0">
                <a:solidFill>
                  <a:srgbClr val="252525"/>
                </a:solidFill>
                <a:latin typeface="Book Antiqua"/>
              </a:rPr>
              <a:t> (1532). A fost căsătorit cu Anastasia, fiica logofătului </a:t>
            </a:r>
            <a:r>
              <a:rPr lang="ro-RO" b="1" dirty="0">
                <a:solidFill>
                  <a:srgbClr val="0B0080"/>
                </a:solidFill>
                <a:latin typeface="Book Antiqua"/>
              </a:rPr>
              <a:t>Ioan Tăutu</a:t>
            </a:r>
            <a:endParaRPr lang="ro-RO" b="1" dirty="0">
              <a:solidFill>
                <a:srgbClr val="252525"/>
              </a:solidFill>
              <a:latin typeface="Book Antiqua"/>
            </a:endParaRPr>
          </a:p>
        </p:txBody>
      </p:sp>
      <p:pic>
        <p:nvPicPr>
          <p:cNvPr id="5" name="Substituent conținut 4" descr="250px-Manastirea_Humor24.jpg"/>
          <p:cNvPicPr>
            <a:picLocks noGrp="1" noChangeAspect="1"/>
          </p:cNvPicPr>
          <p:nvPr>
            <p:ph sz="half" idx="2"/>
          </p:nvPr>
        </p:nvPicPr>
        <p:blipFill>
          <a:blip r:embed="rId4"/>
          <a:stretch>
            <a:fillRect/>
          </a:stretch>
        </p:blipFill>
        <p:spPr>
          <a:xfrm>
            <a:off x="6154738" y="1619250"/>
            <a:ext cx="5806377" cy="4407086"/>
          </a:xfrm>
        </p:spPr>
      </p:pic>
    </p:spTree>
    <p:extLst>
      <p:ext uri="{BB962C8B-B14F-4D97-AF65-F5344CB8AC3E}">
        <p14:creationId xmlns:p14="http://schemas.microsoft.com/office/powerpoint/2010/main" val="227178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u 4"/>
          <p:cNvSpPr>
            <a:spLocks noGrp="1"/>
          </p:cNvSpPr>
          <p:nvPr>
            <p:ph type="title"/>
          </p:nvPr>
        </p:nvSpPr>
        <p:spPr/>
        <p:txBody>
          <a:bodyPr/>
          <a:lstStyle/>
          <a:p>
            <a:r>
              <a:rPr lang="ro-RO" dirty="0">
                <a:solidFill>
                  <a:srgbClr val="A6B727"/>
                </a:solidFill>
                <a:latin typeface="Book Antiqua" charset="0"/>
              </a:rPr>
              <a:t>Portretul logofătului Toader </a:t>
            </a:r>
            <a:r>
              <a:rPr lang="ro-RO" dirty="0" err="1">
                <a:solidFill>
                  <a:srgbClr val="A6B727"/>
                </a:solidFill>
                <a:latin typeface="Book Antiqua" charset="0"/>
              </a:rPr>
              <a:t>Bubuiog</a:t>
            </a:r>
            <a:r>
              <a:rPr lang="ro-RO" dirty="0">
                <a:solidFill>
                  <a:srgbClr val="A6B727"/>
                </a:solidFill>
                <a:latin typeface="Book Antiqua" charset="0"/>
              </a:rPr>
              <a:t> din biserică</a:t>
            </a:r>
          </a:p>
        </p:txBody>
      </p:sp>
      <p:pic>
        <p:nvPicPr>
          <p:cNvPr id="7" name="Substituent conținut 6" descr="120px-Toader_Bubuiog.jpg"/>
          <p:cNvPicPr>
            <a:picLocks noGrp="1" noChangeAspect="1"/>
          </p:cNvPicPr>
          <p:nvPr>
            <p:ph idx="1"/>
          </p:nvPr>
        </p:nvPicPr>
        <p:blipFill>
          <a:blip r:embed="rId3"/>
          <a:stretch>
            <a:fillRect/>
          </a:stretch>
        </p:blipFill>
        <p:spPr>
          <a:xfrm>
            <a:off x="3219590" y="1961072"/>
            <a:ext cx="5517776" cy="4633045"/>
          </a:xfrm>
        </p:spPr>
      </p:pic>
    </p:spTree>
    <p:extLst>
      <p:ext uri="{BB962C8B-B14F-4D97-AF65-F5344CB8AC3E}">
        <p14:creationId xmlns:p14="http://schemas.microsoft.com/office/powerpoint/2010/main" val="379609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515191" y="609600"/>
            <a:ext cx="10503647" cy="1355725"/>
          </a:xfrm>
        </p:spPr>
        <p:txBody>
          <a:bodyPr/>
          <a:lstStyle/>
          <a:p>
            <a:r>
              <a:rPr lang="ro-RO" dirty="0"/>
              <a:t>Descrierea bisericii ,arhitectura :</a:t>
            </a:r>
          </a:p>
        </p:txBody>
      </p:sp>
      <p:sp>
        <p:nvSpPr>
          <p:cNvPr id="3" name="Substituent conținut 2"/>
          <p:cNvSpPr>
            <a:spLocks noGrp="1"/>
          </p:cNvSpPr>
          <p:nvPr>
            <p:ph sz="half" idx="1"/>
          </p:nvPr>
        </p:nvSpPr>
        <p:spPr>
          <a:xfrm>
            <a:off x="448235" y="1719824"/>
            <a:ext cx="5717615" cy="4874651"/>
          </a:xfrm>
        </p:spPr>
        <p:txBody>
          <a:bodyPr vert="horz" lIns="91440" tIns="45720" rIns="91440" bIns="45720" rtlCol="0" anchor="t">
            <a:normAutofit lnSpcReduction="10000"/>
          </a:bodyPr>
          <a:lstStyle/>
          <a:p>
            <a:pPr marL="45720" indent="0">
              <a:buNone/>
            </a:pPr>
            <a:r>
              <a:rPr lang="ro-RO" b="1" dirty="0">
                <a:solidFill>
                  <a:srgbClr val="252525"/>
                </a:solidFill>
                <a:latin typeface="Book Antiqua" charset="0"/>
              </a:rPr>
              <a:t>Biserica "Adormirea Maicii Domnului” este construită în plan </a:t>
            </a:r>
            <a:r>
              <a:rPr lang="ro-RO" b="1" dirty="0" err="1">
                <a:solidFill>
                  <a:srgbClr val="252525"/>
                </a:solidFill>
                <a:latin typeface="Book Antiqua" charset="0"/>
              </a:rPr>
              <a:t>triconc</a:t>
            </a:r>
            <a:r>
              <a:rPr lang="ro-RO" b="1" dirty="0">
                <a:solidFill>
                  <a:srgbClr val="252525"/>
                </a:solidFill>
                <a:latin typeface="Book Antiqua" charset="0"/>
              </a:rPr>
              <a:t>, cu abside laterale, dar fără turle. Construită în stilul moldovenesc cristalizat în ultimul deceniu al domniei lui </a:t>
            </a:r>
            <a:r>
              <a:rPr lang="ro-RO" b="1" dirty="0">
                <a:solidFill>
                  <a:srgbClr val="0B0080"/>
                </a:solidFill>
                <a:latin typeface="Book Antiqua" charset="0"/>
                <a:hlinkClick r:id="rId3"/>
              </a:rPr>
              <a:t>Ștefan cel Mare</a:t>
            </a:r>
            <a:r>
              <a:rPr lang="ro-RO" b="1" dirty="0">
                <a:solidFill>
                  <a:srgbClr val="252525"/>
                </a:solidFill>
                <a:latin typeface="Book Antiqua" charset="0"/>
              </a:rPr>
              <a:t> (1457-1504), această biserică prezintă o serie de trăsături distinctive care o deosebesc de bisericile </a:t>
            </a:r>
            <a:r>
              <a:rPr lang="ro-RO" b="1" dirty="0" err="1">
                <a:solidFill>
                  <a:srgbClr val="252525"/>
                </a:solidFill>
                <a:latin typeface="Book Antiqua" charset="0"/>
              </a:rPr>
              <a:t>ștefaniene</a:t>
            </a:r>
            <a:r>
              <a:rPr lang="ro-RO" b="1" dirty="0">
                <a:solidFill>
                  <a:srgbClr val="252525"/>
                </a:solidFill>
                <a:latin typeface="Book Antiqua" charset="0"/>
              </a:rPr>
              <a:t>. Este vorba de lipsa turlei de deasupra naosului, precum și de prezența pentru prima dată, în arhitectura moldovenească, a unui </a:t>
            </a:r>
            <a:r>
              <a:rPr lang="ro-RO" b="1" dirty="0">
                <a:solidFill>
                  <a:srgbClr val="0B0080"/>
                </a:solidFill>
                <a:latin typeface="Book Antiqua" charset="0"/>
                <a:hlinkClick r:id="rId4"/>
              </a:rPr>
              <a:t>pridvor</a:t>
            </a:r>
            <a:r>
              <a:rPr lang="ro-RO" b="1" dirty="0">
                <a:solidFill>
                  <a:srgbClr val="252525"/>
                </a:solidFill>
                <a:latin typeface="Book Antiqua" charset="0"/>
              </a:rPr>
              <a:t> deschis (în locul obișnuitului pridvor închis) și a tainiței, încăpere nouă suprapusă încăperii mormintelor.Ancadramentele ușilor și ferestrelor sunt de factură gotică. Portalul de intrare în biserică are un ancadrament cu muluri terminat în arc frânt</a:t>
            </a:r>
          </a:p>
        </p:txBody>
      </p:sp>
      <p:pic>
        <p:nvPicPr>
          <p:cNvPr id="5" name="Substituent conținut 4" descr="200px-Manastirea_Humor25.jpg"/>
          <p:cNvPicPr>
            <a:picLocks noGrp="1" noChangeAspect="1"/>
          </p:cNvPicPr>
          <p:nvPr>
            <p:ph sz="half" idx="2"/>
          </p:nvPr>
        </p:nvPicPr>
        <p:blipFill>
          <a:blip r:embed="rId5"/>
          <a:stretch>
            <a:fillRect/>
          </a:stretch>
        </p:blipFill>
        <p:spPr>
          <a:xfrm>
            <a:off x="6343650" y="1768475"/>
            <a:ext cx="4846638" cy="4646705"/>
          </a:xfrm>
        </p:spPr>
      </p:pic>
    </p:spTree>
    <p:extLst>
      <p:ext uri="{BB962C8B-B14F-4D97-AF65-F5344CB8AC3E}">
        <p14:creationId xmlns:p14="http://schemas.microsoft.com/office/powerpoint/2010/main" val="123297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a:t>Necropola</a:t>
            </a:r>
          </a:p>
        </p:txBody>
      </p:sp>
      <p:sp>
        <p:nvSpPr>
          <p:cNvPr id="3" name="Substituent conținut 2"/>
          <p:cNvSpPr>
            <a:spLocks noGrp="1"/>
          </p:cNvSpPr>
          <p:nvPr>
            <p:ph sz="half" idx="1"/>
          </p:nvPr>
        </p:nvSpPr>
        <p:spPr>
          <a:xfrm>
            <a:off x="292100" y="1698625"/>
            <a:ext cx="5851992" cy="4874558"/>
          </a:xfrm>
        </p:spPr>
        <p:txBody>
          <a:bodyPr vert="horz" lIns="91440" tIns="45720" rIns="91440" bIns="45720" rtlCol="0" anchor="t">
            <a:normAutofit/>
          </a:bodyPr>
          <a:lstStyle/>
          <a:p>
            <a:pPr marL="45720" indent="0">
              <a:buNone/>
            </a:pPr>
            <a:r>
              <a:rPr lang="ro-RO" b="1" dirty="0">
                <a:solidFill>
                  <a:srgbClr val="252525"/>
                </a:solidFill>
                <a:latin typeface="Book Antiqua"/>
              </a:rPr>
              <a:t>În biserica Mănăstirii Humor au fost înmormântați ctitorii și mai mulți demnitari ai Moldovei medievale. În încăperea mormintelor se află mormintele ctitorilor: marele logofăt </a:t>
            </a:r>
            <a:r>
              <a:rPr lang="ro-RO" b="1" dirty="0">
                <a:solidFill>
                  <a:srgbClr val="0B0080"/>
                </a:solidFill>
                <a:latin typeface="Book Antiqua"/>
              </a:rPr>
              <a:t>Toader </a:t>
            </a:r>
            <a:r>
              <a:rPr lang="ro-RO" b="1" dirty="0" err="1">
                <a:solidFill>
                  <a:srgbClr val="0B0080"/>
                </a:solidFill>
                <a:latin typeface="Book Antiqua"/>
              </a:rPr>
              <a:t>Bubuiog</a:t>
            </a:r>
            <a:r>
              <a:rPr lang="ro-RO" b="1" dirty="0">
                <a:solidFill>
                  <a:srgbClr val="252525"/>
                </a:solidFill>
                <a:latin typeface="Book Antiqua"/>
              </a:rPr>
              <a:t> și soția sa, Anastasia. Cele două morminte se află în nișe boltite amplasate în pereții sudic și respectiv nordic ai încăperii. Pe pereții de deasupra nișelor se află pictați cei doi soți (separat și nu împreună) îngenuncheați în fața </a:t>
            </a:r>
            <a:r>
              <a:rPr lang="ro-RO" b="1" dirty="0">
                <a:solidFill>
                  <a:srgbClr val="0B0080"/>
                </a:solidFill>
                <a:latin typeface="Book Antiqua"/>
              </a:rPr>
              <a:t>Mântuitorului</a:t>
            </a:r>
            <a:r>
              <a:rPr lang="ro-RO" b="1" dirty="0">
                <a:solidFill>
                  <a:srgbClr val="252525"/>
                </a:solidFill>
                <a:latin typeface="Book Antiqua"/>
              </a:rPr>
              <a:t> </a:t>
            </a:r>
            <a:r>
              <a:rPr lang="ro-RO" b="1" dirty="0">
                <a:solidFill>
                  <a:srgbClr val="0B0080"/>
                </a:solidFill>
                <a:latin typeface="Book Antiqua"/>
              </a:rPr>
              <a:t>Iisus Hristos</a:t>
            </a:r>
            <a:r>
              <a:rPr lang="ro-RO" b="1" dirty="0">
                <a:solidFill>
                  <a:srgbClr val="252525"/>
                </a:solidFill>
                <a:latin typeface="Book Antiqua"/>
              </a:rPr>
              <a:t> și a </a:t>
            </a:r>
            <a:r>
              <a:rPr lang="ro-RO" b="1" dirty="0">
                <a:solidFill>
                  <a:srgbClr val="0B0080"/>
                </a:solidFill>
                <a:latin typeface="Book Antiqua"/>
              </a:rPr>
              <a:t>Maicii Domnului</a:t>
            </a:r>
            <a:r>
              <a:rPr lang="ro-RO" b="1" dirty="0">
                <a:solidFill>
                  <a:srgbClr val="252525"/>
                </a:solidFill>
                <a:latin typeface="Book Antiqua"/>
              </a:rPr>
              <a:t>.</a:t>
            </a:r>
          </a:p>
        </p:txBody>
      </p:sp>
      <p:pic>
        <p:nvPicPr>
          <p:cNvPr id="5" name="Substituent conținut 4" descr="250px-Manastirea_Humor18.jpg"/>
          <p:cNvPicPr>
            <a:picLocks noGrp="1" noChangeAspect="1"/>
          </p:cNvPicPr>
          <p:nvPr>
            <p:ph sz="half" idx="2"/>
          </p:nvPr>
        </p:nvPicPr>
        <p:blipFill>
          <a:blip r:embed="rId3"/>
          <a:stretch>
            <a:fillRect/>
          </a:stretch>
        </p:blipFill>
        <p:spPr>
          <a:xfrm>
            <a:off x="6207125" y="766763"/>
            <a:ext cx="5638614" cy="4878387"/>
          </a:xfrm>
        </p:spPr>
      </p:pic>
    </p:spTree>
    <p:extLst>
      <p:ext uri="{BB962C8B-B14F-4D97-AF65-F5344CB8AC3E}">
        <p14:creationId xmlns:p14="http://schemas.microsoft.com/office/powerpoint/2010/main" val="76713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a:t>Turnul lui Vasile Lupu</a:t>
            </a:r>
          </a:p>
        </p:txBody>
      </p:sp>
      <p:sp>
        <p:nvSpPr>
          <p:cNvPr id="3" name="Substituent conținut 2"/>
          <p:cNvSpPr>
            <a:spLocks noGrp="1"/>
          </p:cNvSpPr>
          <p:nvPr>
            <p:ph sz="half" idx="1"/>
          </p:nvPr>
        </p:nvSpPr>
        <p:spPr>
          <a:xfrm>
            <a:off x="538163" y="1765300"/>
            <a:ext cx="5471458" cy="4919942"/>
          </a:xfrm>
        </p:spPr>
        <p:txBody>
          <a:bodyPr vert="horz" lIns="91440" tIns="45720" rIns="91440" bIns="45720" rtlCol="0" anchor="t">
            <a:normAutofit/>
          </a:bodyPr>
          <a:lstStyle/>
          <a:p>
            <a:pPr marL="45720" indent="0">
              <a:buNone/>
            </a:pPr>
            <a:r>
              <a:rPr lang="ro-RO" sz="2400" b="1" i="1" dirty="0">
                <a:solidFill>
                  <a:srgbClr val="252525"/>
                </a:solidFill>
                <a:latin typeface="Book Antiqua" charset="0"/>
              </a:rPr>
              <a:t>În anul 1641, domnitorul </a:t>
            </a:r>
            <a:r>
              <a:rPr lang="ro-RO" sz="2400" b="1" i="1" dirty="0">
                <a:solidFill>
                  <a:srgbClr val="0B0080"/>
                </a:solidFill>
                <a:latin typeface="Book Antiqua" charset="0"/>
              </a:rPr>
              <a:t>Vasile Lupu</a:t>
            </a:r>
            <a:r>
              <a:rPr lang="ro-RO" sz="2400" b="1" i="1" dirty="0">
                <a:solidFill>
                  <a:srgbClr val="252525"/>
                </a:solidFill>
                <a:latin typeface="Book Antiqua" charset="0"/>
              </a:rPr>
              <a:t> a împrejmuit biserica cu ziduri de piatră și a construit un turn masiv. Pe clădirea turnului se afla încastrată următoarea pisanie: „Acest turn l-a zidit și împodobit evlaviosul și de Hristos iubitorul domn Io Vasile Voievod, din mila lui Dumnezeu stăpân și domn al întregii țări în anul 7149”</a:t>
            </a:r>
            <a:r>
              <a:rPr lang="ro-RO" dirty="0">
                <a:solidFill>
                  <a:srgbClr val="252525"/>
                </a:solidFill>
                <a:latin typeface="Corbel" charset="0"/>
              </a:rPr>
              <a:t>.</a:t>
            </a:r>
          </a:p>
        </p:txBody>
      </p:sp>
      <p:pic>
        <p:nvPicPr>
          <p:cNvPr id="5" name="Substituent conținut 4" descr="180px-Manastirea_Humor4.jpg"/>
          <p:cNvPicPr>
            <a:picLocks noGrp="1" noChangeAspect="1"/>
          </p:cNvPicPr>
          <p:nvPr>
            <p:ph sz="half" idx="2"/>
          </p:nvPr>
        </p:nvPicPr>
        <p:blipFill>
          <a:blip r:embed="rId3"/>
          <a:stretch>
            <a:fillRect/>
          </a:stretch>
        </p:blipFill>
        <p:spPr>
          <a:xfrm>
            <a:off x="6904938" y="770404"/>
            <a:ext cx="4115547" cy="5351463"/>
          </a:xfrm>
        </p:spPr>
      </p:pic>
    </p:spTree>
    <p:extLst>
      <p:ext uri="{BB962C8B-B14F-4D97-AF65-F5344CB8AC3E}">
        <p14:creationId xmlns:p14="http://schemas.microsoft.com/office/powerpoint/2010/main" val="343672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448236" y="251012"/>
            <a:ext cx="10570602" cy="1714313"/>
          </a:xfrm>
        </p:spPr>
        <p:txBody>
          <a:bodyPr>
            <a:normAutofit/>
          </a:bodyPr>
          <a:lstStyle/>
          <a:p>
            <a:r>
              <a:rPr lang="ro-RO" sz="3200" dirty="0">
                <a:solidFill>
                  <a:srgbClr val="A6B727"/>
                </a:solidFill>
                <a:latin typeface="Book Antiqua" charset="0"/>
              </a:rPr>
              <a:t>Fereastră cu ancadrament în stil gotic de pe peretele nordic al pronaosului .Fereastră dreptunghiulară cu ancadrament din baghete</a:t>
            </a:r>
            <a:r>
              <a:rPr lang="ro-RO" dirty="0">
                <a:solidFill>
                  <a:srgbClr val="A6B727"/>
                </a:solidFill>
                <a:latin typeface="Book Antiqua" charset="0"/>
              </a:rPr>
              <a:t> </a:t>
            </a:r>
            <a:r>
              <a:rPr lang="ro-RO" sz="3200" dirty="0" err="1">
                <a:solidFill>
                  <a:srgbClr val="A6B727"/>
                </a:solidFill>
                <a:latin typeface="Book Antiqua" charset="0"/>
              </a:rPr>
              <a:t>încrucişate</a:t>
            </a:r>
            <a:r>
              <a:rPr lang="ro-RO" sz="3200" dirty="0">
                <a:solidFill>
                  <a:srgbClr val="A6B727"/>
                </a:solidFill>
                <a:latin typeface="Book Antiqua" charset="0"/>
              </a:rPr>
              <a:t>.</a:t>
            </a:r>
          </a:p>
        </p:txBody>
      </p:sp>
      <p:pic>
        <p:nvPicPr>
          <p:cNvPr id="5" name="Substituent conținut 4" descr="90px-Manastirea_Humor28.jpg"/>
          <p:cNvPicPr>
            <a:picLocks noGrp="1" noChangeAspect="1"/>
          </p:cNvPicPr>
          <p:nvPr>
            <p:ph sz="half" idx="1"/>
          </p:nvPr>
        </p:nvPicPr>
        <p:blipFill>
          <a:blip r:embed="rId3"/>
          <a:stretch>
            <a:fillRect/>
          </a:stretch>
        </p:blipFill>
        <p:spPr>
          <a:xfrm>
            <a:off x="1900238" y="2011363"/>
            <a:ext cx="2821080" cy="4157662"/>
          </a:xfrm>
        </p:spPr>
      </p:pic>
      <p:pic>
        <p:nvPicPr>
          <p:cNvPr id="6" name="Substituent conținut 5" descr="90px-Manastirea_Humor26.jpg"/>
          <p:cNvPicPr>
            <a:picLocks noGrp="1" noChangeAspect="1"/>
          </p:cNvPicPr>
          <p:nvPr>
            <p:ph sz="half" idx="2"/>
          </p:nvPr>
        </p:nvPicPr>
        <p:blipFill>
          <a:blip r:embed="rId4"/>
          <a:stretch>
            <a:fillRect/>
          </a:stretch>
        </p:blipFill>
        <p:spPr>
          <a:xfrm>
            <a:off x="7004050" y="2001838"/>
            <a:ext cx="2810529" cy="4171950"/>
          </a:xfrm>
        </p:spPr>
      </p:pic>
    </p:spTree>
    <p:extLst>
      <p:ext uri="{BB962C8B-B14F-4D97-AF65-F5344CB8AC3E}">
        <p14:creationId xmlns:p14="http://schemas.microsoft.com/office/powerpoint/2010/main" val="2491185436"/>
      </p:ext>
    </p:extLst>
  </p:cSld>
  <p:clrMapOvr>
    <a:masterClrMapping/>
  </p:clrMapOvr>
</p:sld>
</file>

<file path=ppt/theme/theme1.xml><?xml version="1.0" encoding="utf-8"?>
<a:theme xmlns:a="http://schemas.openxmlformats.org/drawingml/2006/main" name="Bază">
  <a:themeElements>
    <a:clrScheme name="Bază">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ză">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ză">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0</TotalTime>
  <Words>0</Words>
  <Application>Microsoft Office PowerPoint</Application>
  <PresentationFormat>Ecran lat</PresentationFormat>
  <Paragraphs>0</Paragraphs>
  <Slides>11</Slides>
  <Notes>11</Notes>
  <HiddenSlides>0</HiddenSlides>
  <MMClips>0</MMClips>
  <ScaleCrop>false</ScaleCrop>
  <HeadingPairs>
    <vt:vector size="4" baseType="variant">
      <vt:variant>
        <vt:lpstr>Temă</vt:lpstr>
      </vt:variant>
      <vt:variant>
        <vt:i4>1</vt:i4>
      </vt:variant>
      <vt:variant>
        <vt:lpstr>Titluri diapozitive</vt:lpstr>
      </vt:variant>
      <vt:variant>
        <vt:i4>11</vt:i4>
      </vt:variant>
    </vt:vector>
  </HeadingPairs>
  <TitlesOfParts>
    <vt:vector size="12" baseType="lpstr">
      <vt:lpstr>Bază</vt:lpstr>
      <vt:lpstr>Manastirea Humor    </vt:lpstr>
      <vt:lpstr>Manastirea Humorului  </vt:lpstr>
      <vt:lpstr>Scurt istoric :</vt:lpstr>
      <vt:lpstr>Ctitoria logofătului Toader Bubuiog </vt:lpstr>
      <vt:lpstr>Portretul logofătului Toader Bubuiog din biserică</vt:lpstr>
      <vt:lpstr>Descrierea bisericii ,arhitectura :</vt:lpstr>
      <vt:lpstr>Necropola</vt:lpstr>
      <vt:lpstr>Turnul lui Vasile Lupu</vt:lpstr>
      <vt:lpstr>Fereastră cu ancadrament în stil gotic de pe peretele nordic al pronaosului .Fereastră dreptunghiulară cu ancadrament din baghete încrucişate.</vt:lpstr>
      <vt:lpstr>Iconografie</vt:lpstr>
      <vt:lpstr>Ruine de chilii aflate în curtea mănăstirii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Petr Barborik</dc:creator>
  <cp:lastModifiedBy>Petr Barborik</cp:lastModifiedBy>
  <cp:revision>3</cp:revision>
  <dcterms:created xsi:type="dcterms:W3CDTF">2013-08-01T10:52:30Z</dcterms:created>
  <dcterms:modified xsi:type="dcterms:W3CDTF">2016-05-24T18:05:05Z</dcterms:modified>
</cp:coreProperties>
</file>