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9"/>
  </p:notesMasterIdLst>
  <p:sldIdLst>
    <p:sldId id="256" r:id="rId3"/>
    <p:sldId id="258" r:id="rId4"/>
    <p:sldId id="280" r:id="rId5"/>
    <p:sldId id="282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93" r:id="rId14"/>
    <p:sldId id="260" r:id="rId15"/>
    <p:sldId id="281" r:id="rId16"/>
    <p:sldId id="279" r:id="rId17"/>
    <p:sldId id="278" r:id="rId1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43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62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80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6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86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38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14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79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6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80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63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63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7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1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9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7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6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1840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arindam0310018/devops-acr-trivy-1o0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github.com/arindam0310018/ACR-Triv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il2arindam2003@yahoo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linkedin.com/in/arindam-mitra-28981095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essionize.com/arindam0310018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s://dev.to/arindam0310018/-my-contributions--3bgp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github.com/arindam0310018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ACR &amp; SCAN IMAGES IN ACR WITH TRIVY AND DEVOPS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27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Image Tagging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Image Scanning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Approval as who can push the Image with Event Notification.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Retention of Images 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BEST PRACTISES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526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/>
              <a:t>Use </a:t>
            </a:r>
            <a:r>
              <a:rPr lang="en-US" sz="1200" b="1" dirty="0" smtClean="0"/>
              <a:t>Case(s): </a:t>
            </a:r>
            <a:r>
              <a:rPr lang="en-US" sz="1200" dirty="0"/>
              <a:t>Hosts images to </a:t>
            </a:r>
            <a:r>
              <a:rPr lang="en-US" sz="1200" dirty="0" smtClean="0"/>
              <a:t>“</a:t>
            </a:r>
            <a:r>
              <a:rPr lang="en-US" sz="1200" b="1" dirty="0" smtClean="0"/>
              <a:t>Build </a:t>
            </a:r>
            <a:r>
              <a:rPr lang="en-US" sz="1200" b="1" dirty="0"/>
              <a:t>Infrastructure at </a:t>
            </a:r>
            <a:r>
              <a:rPr lang="en-US" sz="1200" b="1" dirty="0" smtClean="0"/>
              <a:t>Scale</a:t>
            </a:r>
            <a:r>
              <a:rPr lang="en-US" sz="1200" dirty="0" smtClean="0"/>
              <a:t>“:-  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Web </a:t>
            </a:r>
            <a:r>
              <a:rPr lang="en-US" sz="1200" dirty="0"/>
              <a:t>App for </a:t>
            </a:r>
            <a:r>
              <a:rPr lang="en-US" sz="1200" dirty="0" smtClean="0"/>
              <a:t>Containers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ACI </a:t>
            </a:r>
            <a:r>
              <a:rPr lang="en-US" sz="1200" dirty="0"/>
              <a:t>Instance - </a:t>
            </a:r>
            <a:r>
              <a:rPr lang="en-US" sz="1200" dirty="0" smtClean="0"/>
              <a:t>Container </a:t>
            </a:r>
            <a:r>
              <a:rPr lang="en-US" sz="1200" dirty="0"/>
              <a:t>Groups and Containers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AKS </a:t>
            </a:r>
            <a:r>
              <a:rPr lang="en-US" sz="1200" dirty="0"/>
              <a:t>- HPA and </a:t>
            </a:r>
            <a:r>
              <a:rPr lang="en-US" sz="1200" dirty="0" smtClean="0"/>
              <a:t>KEDA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Azure </a:t>
            </a:r>
            <a:r>
              <a:rPr lang="en-US" sz="1200" dirty="0"/>
              <a:t>Container Apps</a:t>
            </a:r>
            <a:endParaRPr lang="en-US" sz="1200" dirty="0" smtClean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 smtClean="0"/>
              <a:t>Automations:-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Powershell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Terraform</a:t>
            </a:r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Biceps</a:t>
            </a: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2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USE CASES AND AUTOMATIONS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12094"/>
            <a:ext cx="4195041" cy="30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Scan Image Vulnerabilities in ACR Using TRIVY and AZURE DEVOPS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/>
              <a:t>Blog Link: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dev.to/arindam0310018/devops-acr-trivy-1o05</a:t>
            </a:r>
            <a:r>
              <a:rPr lang="en-US" sz="1200" dirty="0" smtClean="0"/>
              <a:t> </a:t>
            </a: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b="1" dirty="0"/>
              <a:t>Github:</a:t>
            </a: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github.com/arindam0310018/ACR-Trivy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LIVE DEMO DETAILS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b="1" i="0" dirty="0" smtClean="0"/>
              <a:t>LETS EXPERIENCE IN REAL TIME !!!</a:t>
            </a:r>
            <a:endParaRPr sz="6000" b="1" i="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Any Questions please, happy to answer to the best of my knowledge.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Special </a:t>
            </a:r>
            <a:r>
              <a:rPr lang="en" sz="2000" b="1" dirty="0" smtClean="0"/>
              <a:t>THANK YOU</a:t>
            </a:r>
            <a:r>
              <a:rPr lang="en" sz="2000" dirty="0" smtClean="0"/>
              <a:t> to </a:t>
            </a:r>
            <a:r>
              <a:rPr lang="en" sz="2000" b="1" dirty="0" smtClean="0"/>
              <a:t>MANUEL MEYER</a:t>
            </a:r>
            <a:r>
              <a:rPr lang="en" sz="2000" dirty="0" smtClean="0"/>
              <a:t> and </a:t>
            </a:r>
            <a:r>
              <a:rPr lang="en" sz="2000" b="1" dirty="0" smtClean="0"/>
              <a:t>THOMAS HAFERMALZ</a:t>
            </a:r>
            <a:r>
              <a:rPr lang="en" sz="2000" dirty="0" smtClean="0"/>
              <a:t> for the providing the opp</a:t>
            </a:r>
            <a:r>
              <a:rPr lang="de-CH" sz="2000" dirty="0" smtClean="0"/>
              <a:t>o</a:t>
            </a:r>
            <a:r>
              <a:rPr lang="en" sz="2000" dirty="0" smtClean="0"/>
              <a:t>rtunity to speak @ </a:t>
            </a:r>
            <a:r>
              <a:rPr lang="en" sz="2000" b="1" u="sng" dirty="0" smtClean="0"/>
              <a:t>AZURE ZURICH USER GROUP</a:t>
            </a:r>
            <a:r>
              <a:rPr lang="en" sz="2000" dirty="0" smtClean="0"/>
              <a:t> In Person Session.</a:t>
            </a:r>
            <a:endParaRPr sz="20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THANK YOU!!!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For any further questions</a:t>
            </a:r>
            <a:r>
              <a:rPr lang="en" sz="2000" b="1" dirty="0"/>
              <a:t>?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You </a:t>
            </a:r>
            <a:r>
              <a:rPr lang="en" sz="1200" dirty="0"/>
              <a:t>can </a:t>
            </a:r>
            <a:r>
              <a:rPr lang="en" sz="1200" dirty="0" smtClean="0"/>
              <a:t>write </a:t>
            </a:r>
            <a:r>
              <a:rPr lang="en" sz="1200" dirty="0"/>
              <a:t>me </a:t>
            </a:r>
            <a:r>
              <a:rPr lang="en" sz="1200" dirty="0" smtClean="0"/>
              <a:t>at:</a:t>
            </a:r>
            <a:endParaRPr lang="en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</a:t>
            </a:r>
            <a:r>
              <a:rPr lang="en" sz="900" u="sng" dirty="0" smtClean="0">
                <a:hlinkClick r:id="rId3"/>
              </a:rPr>
              <a:t>mail2arindam2003@yahoo.com</a:t>
            </a:r>
            <a:endParaRPr lang="en"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/>
              <a:t>			</a:t>
            </a:r>
            <a:r>
              <a:rPr lang="en" sz="900" u="sng" dirty="0" smtClean="0"/>
              <a:t>arindam0310018@gmail.com</a:t>
            </a:r>
            <a:endParaRPr sz="900" b="1" u="sng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160" y="4007632"/>
            <a:ext cx="314529" cy="32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</a:rPr>
              <a:t>HELLO!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321533" y="3677476"/>
            <a:ext cx="6593700" cy="841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 am </a:t>
            </a:r>
            <a:r>
              <a:rPr lang="en" sz="1600" b="1" dirty="0" smtClean="0"/>
              <a:t>Arindam Mitra</a:t>
            </a: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200" dirty="0" smtClean="0"/>
              <a:t>Today, I will be talking on </a:t>
            </a:r>
            <a:r>
              <a:rPr lang="de-CH" sz="1200" b="1" u="sng" dirty="0" smtClean="0"/>
              <a:t>ACR and How to Scan Images in ACR using</a:t>
            </a:r>
            <a:r>
              <a:rPr lang="de-CH" sz="1200" b="1" u="sng" dirty="0"/>
              <a:t> </a:t>
            </a:r>
            <a:r>
              <a:rPr lang="de-CH" sz="1200" b="1" u="sng" dirty="0" smtClean="0"/>
              <a:t>Trivy and DevOps</a:t>
            </a:r>
            <a:r>
              <a:rPr lang="en" sz="1200" dirty="0" smtClean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You </a:t>
            </a:r>
            <a:r>
              <a:rPr lang="en" sz="1200" dirty="0"/>
              <a:t>can </a:t>
            </a:r>
            <a:r>
              <a:rPr lang="en" sz="1200" dirty="0" smtClean="0"/>
              <a:t>look me at: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 smtClean="0">
                <a:hlinkClick r:id="rId3"/>
              </a:rPr>
              <a:t>https://www.linkedin.com/in/arindam-mitra-28981095/</a:t>
            </a:r>
            <a:endParaRPr lang="de-CH" sz="9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4"/>
              </a:rPr>
              <a:t>https://github.com/arindam0310018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5"/>
              </a:rPr>
              <a:t>https://dev.to/arindam0310018/-my-contributions--3bgp</a:t>
            </a:r>
            <a:r>
              <a:rPr lang="de-CH" sz="900" dirty="0"/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6"/>
              </a:rPr>
              <a:t>https://sessionize.com/arindam0310018</a:t>
            </a:r>
            <a:r>
              <a:rPr lang="de-CH" sz="900" dirty="0"/>
              <a:t> 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de-CH" sz="1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27" y="3979782"/>
            <a:ext cx="161511" cy="161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85" y="4145959"/>
            <a:ext cx="120926" cy="120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78" y="4260260"/>
            <a:ext cx="156388" cy="15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83" y="4422447"/>
            <a:ext cx="108502" cy="108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79" y="581667"/>
            <a:ext cx="1495839" cy="179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AGENDA</a:t>
            </a:r>
            <a:endParaRPr sz="3200"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90"/>
            <a:ext cx="3164816" cy="2845226"/>
            <a:chOff x="3778727" y="4460423"/>
            <a:chExt cx="720160" cy="647437"/>
          </a:xfrm>
        </p:grpSpPr>
        <p:sp>
          <p:nvSpPr>
            <p:cNvPr id="719" name="Google Shape;719;p42"/>
            <p:cNvSpPr/>
            <p:nvPr/>
          </p:nvSpPr>
          <p:spPr>
            <a:xfrm>
              <a:off x="3955503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ARCHITECTURE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CONCEPTS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QUESTIONS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USE CASES AND AUTOMATION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r>
                <a:rPr lang="en" sz="1200" b="1" noProof="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LIVE DEMO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lvl="0" algn="ctr">
                <a:buClr>
                  <a:srgbClr val="263248"/>
                </a:buClr>
                <a:buSzPts val="1400"/>
              </a:pPr>
              <a:r>
                <a:rPr lang="en" sz="1200" b="1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BEST PRACTISES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1400"/>
                <a:buFont typeface="Calibri"/>
                <a:buNone/>
                <a:tabLst/>
                <a:defRPr/>
              </a:pP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72294" y="2078172"/>
            <a:ext cx="865559" cy="104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Any Questions Please 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95448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Live Demo: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Experience</a:t>
            </a:r>
            <a:r>
              <a:rPr kumimoji="0" lang="en" sz="1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in Real Time 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0" y="2777341"/>
            <a:ext cx="3458066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Use Cases and Automation around A</a:t>
            </a:r>
            <a:r>
              <a:rPr kumimoji="0" lang="de-CH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z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ure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Container Registry 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(ACR)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? 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de-CH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Best Practises:</a:t>
            </a:r>
            <a:r>
              <a:rPr kumimoji="0" lang="de-CH" sz="1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Azure Container</a:t>
            </a:r>
            <a:r>
              <a:rPr kumimoji="0" lang="en" sz="10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Registry (ACR)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3239404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noProof="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Network Architecture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Azure Container Registry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(ACR)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341168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Concepts and Components </a:t>
            </a:r>
            <a:r>
              <a:rPr lang="en" sz="10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Azure Container Registry </a:t>
            </a:r>
            <a:r>
              <a:rPr lang="en" sz="1000" dirty="0" smtClean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(ACR) </a:t>
            </a:r>
            <a:r>
              <a:rPr kumimoji="0" lang="e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5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0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Is Azure Container Registry a Private Container ?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What does </a:t>
            </a:r>
            <a:r>
              <a:rPr lang="en-US" sz="1200" dirty="0"/>
              <a:t>Azure Container Registry</a:t>
            </a:r>
            <a:r>
              <a:rPr lang="en-US" sz="1200" dirty="0" smtClean="0"/>
              <a:t> Support ?</a:t>
            </a: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Tiers and Differences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Automatic Image </a:t>
            </a:r>
            <a:r>
              <a:rPr lang="en-US" sz="1200" dirty="0" smtClean="0"/>
              <a:t>Build</a:t>
            </a: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Security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Costs</a:t>
            </a:r>
            <a:endParaRPr sz="12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CONCEPTS 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12094"/>
            <a:ext cx="4195041" cy="303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Public or Private Endpoint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Public Endpoint with IP Whitelisting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Private Endpoint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Hub </a:t>
            </a:r>
            <a:r>
              <a:rPr lang="en-US" sz="1200" dirty="0" smtClean="0"/>
              <a:t>or Spoke – Where will the ACR reside </a:t>
            </a:r>
            <a:r>
              <a:rPr lang="en-US" sz="1200" dirty="0"/>
              <a:t>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Design by </a:t>
            </a:r>
            <a:r>
              <a:rPr lang="en-US" sz="1200" dirty="0" smtClean="0"/>
              <a:t>Shared Subscriptions </a:t>
            </a:r>
            <a:r>
              <a:rPr lang="en-US" sz="1200" dirty="0"/>
              <a:t>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Design by </a:t>
            </a:r>
            <a:r>
              <a:rPr lang="en-US" sz="1200" dirty="0" smtClean="0"/>
              <a:t>Dedicated Subscriptions and Environments </a:t>
            </a:r>
            <a:r>
              <a:rPr lang="en-US" sz="1200" dirty="0"/>
              <a:t>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Peering “Must Know” Concepts ?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One ACR Across all Environments ?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ARCHITECTURE 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47" y="1740797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7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One ACR with Private Endpoint in Hub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All Spokes will be Peered to </a:t>
            </a:r>
            <a:r>
              <a:rPr lang="en-US" sz="1200" dirty="0" smtClean="0"/>
              <a:t>HUB (Which is Obvious)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Per Application, there will be Service Principal to build and Push Images to ACR.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Service Principal </a:t>
            </a:r>
            <a:r>
              <a:rPr lang="en-US" sz="1200" dirty="0" smtClean="0"/>
              <a:t>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on </a:t>
            </a:r>
            <a:r>
              <a:rPr lang="en-US" sz="1200" dirty="0" smtClean="0"/>
              <a:t>the Resource </a:t>
            </a:r>
            <a:r>
              <a:rPr lang="en-US" sz="1200" dirty="0" smtClean="0"/>
              <a:t>Group Containing Hub </a:t>
            </a:r>
            <a:r>
              <a:rPr lang="en-US" sz="1200" dirty="0"/>
              <a:t>ACR or Hub ACR </a:t>
            </a:r>
            <a:r>
              <a:rPr lang="en-US" sz="1200" dirty="0" smtClean="0"/>
              <a:t>itself.</a:t>
            </a: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HUB &amp; SPOKE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72" y="1689959"/>
            <a:ext cx="4116360" cy="16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7"/>
            <a:ext cx="4195041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Shared Subscription = </a:t>
            </a:r>
            <a:r>
              <a:rPr lang="en-US" sz="1200" dirty="0" smtClean="0"/>
              <a:t>Multiple Application </a:t>
            </a:r>
            <a:r>
              <a:rPr lang="en-US" sz="1200" dirty="0"/>
              <a:t>Segregated using Resource Group</a:t>
            </a:r>
            <a:r>
              <a:rPr lang="en-US" sz="1200" dirty="0" smtClean="0"/>
              <a:t>.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One ACR with Private Endpoint in Shared Subscription.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All Applications in the Shared Subscription will consume the same ACR.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Per Application, there will be Service Principal to build and Push Images to ACR.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Service Principal 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</a:t>
            </a:r>
            <a:r>
              <a:rPr lang="en-US" sz="1200" dirty="0" smtClean="0"/>
              <a:t>on the </a:t>
            </a:r>
            <a:r>
              <a:rPr lang="en-US" sz="1200" dirty="0" smtClean="0"/>
              <a:t>Resource Group Containing </a:t>
            </a:r>
            <a:r>
              <a:rPr lang="en-US" sz="1200" dirty="0" smtClean="0"/>
              <a:t>ACR or On the Resource (ACR) itself.</a:t>
            </a: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SHARED SUBS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30" y="1546966"/>
            <a:ext cx="4245059" cy="22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31972"/>
            <a:ext cx="4195041" cy="3431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Dedicated Subscription = One Application Per Environment and Per Subscription</a:t>
            </a:r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One </a:t>
            </a:r>
            <a:r>
              <a:rPr lang="en-US" sz="1200" dirty="0" smtClean="0"/>
              <a:t>ACR with Private Endpoint in Per Application </a:t>
            </a:r>
            <a:r>
              <a:rPr lang="en-US" sz="1200" dirty="0" smtClean="0"/>
              <a:t>and Environment Dedicated </a:t>
            </a:r>
            <a:r>
              <a:rPr lang="en-US" sz="1200" dirty="0" smtClean="0"/>
              <a:t>Subscription.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For Example: </a:t>
            </a:r>
            <a:r>
              <a:rPr lang="en-US" sz="1200" dirty="0" smtClean="0"/>
              <a:t> </a:t>
            </a:r>
            <a:r>
              <a:rPr lang="en-US" sz="1200" dirty="0" smtClean="0"/>
              <a:t>Application having a Dedicated “Non-Prod” and “Prod” Subscription. So there will be 2 ACRs.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Non-Prod Subscription can further have “Dev”, “QA”, “UAT/PRE-PROD” Environment categorized in Resource Groups. 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Per Environment, there will be Service Principal to build and Push Images</a:t>
            </a:r>
            <a:endParaRPr lang="en-US" sz="1200" dirty="0"/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Service Principal 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</a:t>
            </a:r>
            <a:r>
              <a:rPr lang="en-US" sz="1200" dirty="0" smtClean="0"/>
              <a:t>on </a:t>
            </a:r>
            <a:r>
              <a:rPr lang="en-US" sz="1200" dirty="0"/>
              <a:t>the Resource Group Containing ACR or On the Resource (ACR) itself.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DEDICATED SUBS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60" y="1608069"/>
            <a:ext cx="4336216" cy="22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25346"/>
            <a:ext cx="4195041" cy="3526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One ACR with Private Endpoint in Per Application Dedicated Subscription (Prod) but Shared Virtual Network (VNet).</a:t>
            </a:r>
            <a:endParaRPr lang="en-US" sz="1200" dirty="0"/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Consider Application having a Dedicated “Non-Prod” and “Prod” Subscription.</a:t>
            </a:r>
            <a:endParaRPr lang="en-US" sz="1200" dirty="0"/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 smtClean="0"/>
              <a:t>Non-Prod Subscription can further have “Dev”, “QA”, “UAT/PRE-PROD</a:t>
            </a:r>
            <a:r>
              <a:rPr lang="en-US" sz="1200" dirty="0"/>
              <a:t>” Environment categorized in Resource </a:t>
            </a:r>
            <a:r>
              <a:rPr lang="en-US" sz="1200" dirty="0" smtClean="0"/>
              <a:t>Groups. </a:t>
            </a:r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Shared VNet will then be Peered with DEV, QA, UAT/PRE-PROD, and PROD VNet.</a:t>
            </a:r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Per Environment, there will be Service </a:t>
            </a:r>
            <a:r>
              <a:rPr lang="en-US" sz="1200" dirty="0" smtClean="0"/>
              <a:t>Principal </a:t>
            </a:r>
            <a:r>
              <a:rPr lang="en-US" sz="1200" dirty="0"/>
              <a:t>to build and Push </a:t>
            </a:r>
            <a:r>
              <a:rPr lang="en-US" sz="1200" dirty="0" smtClean="0"/>
              <a:t>Images</a:t>
            </a:r>
          </a:p>
          <a:p>
            <a:pPr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sz="1200" dirty="0"/>
              <a:t>Service Principal </a:t>
            </a:r>
            <a:r>
              <a:rPr lang="en-US" sz="1200" dirty="0" smtClean="0"/>
              <a:t>will have ACRPULL and ACRPUSH Role </a:t>
            </a:r>
            <a:r>
              <a:rPr lang="en-US" sz="1200" dirty="0"/>
              <a:t>B</a:t>
            </a:r>
            <a:r>
              <a:rPr lang="en-US" sz="1200" dirty="0" smtClean="0"/>
              <a:t>ased Access Control (RBAC) </a:t>
            </a:r>
            <a:r>
              <a:rPr lang="en-US" sz="1200" dirty="0"/>
              <a:t>on the Resource Group Containing ACR or On the Resource (ACR) itself.</a:t>
            </a:r>
          </a:p>
          <a:p>
            <a:pPr lvl="0" indent="-381000">
              <a:spcBef>
                <a:spcPts val="1000"/>
              </a:spcBef>
              <a:buSzPts val="2400"/>
              <a:buFont typeface="Wingdings" panose="05000000000000000000" pitchFamily="2" charset="2"/>
              <a:buChar char="Ø"/>
            </a:pPr>
            <a:endParaRPr lang="en-US" sz="1200" dirty="0" smtClean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4616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ARCH DESIGN: ALL IN ONE ACR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1" y="1885932"/>
            <a:ext cx="4422074" cy="16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On-screen Show (16:9)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 Condensed Light</vt:lpstr>
      <vt:lpstr>Arvo</vt:lpstr>
      <vt:lpstr>Roboto Condensed</vt:lpstr>
      <vt:lpstr>Arial</vt:lpstr>
      <vt:lpstr>Calibri</vt:lpstr>
      <vt:lpstr>Wingdings</vt:lpstr>
      <vt:lpstr>Salerio template</vt:lpstr>
      <vt:lpstr>1_Salerio template</vt:lpstr>
      <vt:lpstr>ACR &amp; SCAN IMAGES IN ACR WITH TRIVY AND DEVOPS</vt:lpstr>
      <vt:lpstr>HELLO!</vt:lpstr>
      <vt:lpstr>AGENDA</vt:lpstr>
      <vt:lpstr>CONCEPTS </vt:lpstr>
      <vt:lpstr>ARCHITECTURE </vt:lpstr>
      <vt:lpstr>ARCH DESIGN: HUB &amp; SPOKE</vt:lpstr>
      <vt:lpstr>ARCH DESIGN: SHARED SUBS</vt:lpstr>
      <vt:lpstr>ARCH DESIGN: DEDICATED SUBS</vt:lpstr>
      <vt:lpstr>ARCH DESIGN: ALL IN ONE ACR</vt:lpstr>
      <vt:lpstr>BEST PRACTISES</vt:lpstr>
      <vt:lpstr>USE CASES AND AUTOMATIONS</vt:lpstr>
      <vt:lpstr>LIVE DEMO DETAILS</vt:lpstr>
      <vt:lpstr>PowerPoint Presentation</vt:lpstr>
      <vt:lpstr>PowerPoint Presentation</vt:lpstr>
      <vt:lpstr>CREDITS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LIGHTHOUSE</dc:title>
  <cp:lastModifiedBy>Mitra Arindam TCI-I EXTERN</cp:lastModifiedBy>
  <cp:revision>101</cp:revision>
  <dcterms:modified xsi:type="dcterms:W3CDTF">2022-06-28T16:05:49Z</dcterms:modified>
</cp:coreProperties>
</file>