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881" r:id="rId3"/>
    <p:sldId id="882" r:id="rId4"/>
    <p:sldId id="1034" r:id="rId5"/>
    <p:sldId id="334" r:id="rId6"/>
    <p:sldId id="1035" r:id="rId7"/>
    <p:sldId id="872" r:id="rId8"/>
    <p:sldId id="10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1D6"/>
    <a:srgbClr val="941100"/>
    <a:srgbClr val="D81E00"/>
    <a:srgbClr val="FF2600"/>
    <a:srgbClr val="FF7E79"/>
    <a:srgbClr val="AEAEAE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3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ya.teracloud.jp/share/11d1e631cf6f845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49C4F-48C8-4CC6-BAE6-40898A5F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Forensic Investigation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b="1" dirty="0" err="1"/>
              <a:t>Eufy</a:t>
            </a:r>
            <a:r>
              <a:rPr lang="en-US" b="1" dirty="0"/>
              <a:t> Video Doorbell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BF72B7-75CA-5E8F-878E-F96EF659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285"/>
            <a:ext cx="9144000" cy="1655762"/>
          </a:xfrm>
        </p:spPr>
        <p:txBody>
          <a:bodyPr>
            <a:normAutofit/>
          </a:bodyPr>
          <a:lstStyle/>
          <a:p>
            <a:r>
              <a:rPr lang="en-PK" sz="3200" i="1" dirty="0"/>
              <a:t>Introductio</a:t>
            </a:r>
            <a:r>
              <a:rPr lang="en-GB" sz="3200" i="1" dirty="0"/>
              <a:t>n</a:t>
            </a:r>
            <a:endParaRPr lang="en-PK" sz="3200" i="1" dirty="0"/>
          </a:p>
        </p:txBody>
      </p:sp>
    </p:spTree>
    <p:extLst>
      <p:ext uri="{BB962C8B-B14F-4D97-AF65-F5344CB8AC3E}">
        <p14:creationId xmlns:p14="http://schemas.microsoft.com/office/powerpoint/2010/main" val="278302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Labs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2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641704-FDC2-1AD6-520D-061C2FD67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861370"/>
              </p:ext>
            </p:extLst>
          </p:nvPr>
        </p:nvGraphicFramePr>
        <p:xfrm>
          <a:off x="838200" y="346448"/>
          <a:ext cx="10515602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953">
                  <a:extLst>
                    <a:ext uri="{9D8B030D-6E8A-4147-A177-3AD203B41FA5}">
                      <a16:colId xmlns:a16="http://schemas.microsoft.com/office/drawing/2014/main" val="95075934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9210593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val="598666662"/>
                    </a:ext>
                  </a:extLst>
                </a:gridCol>
                <a:gridCol w="1766049">
                  <a:extLst>
                    <a:ext uri="{9D8B030D-6E8A-4147-A177-3AD203B41FA5}">
                      <a16:colId xmlns:a16="http://schemas.microsoft.com/office/drawing/2014/main" val="1209169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400" b="1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dirty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dirty="0"/>
                        <a:t>Topic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dirty="0"/>
                        <a:t>No. of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11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Lab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2400" dirty="0"/>
                        <a:t>Introduction of Eufy Doorbell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8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Lab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2400" dirty="0"/>
                        <a:t>Scenarion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2400" dirty="0"/>
                        <a:t>Device Teardown, eMMC Chip-off and Image Acquisition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Lab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K" sz="2400" dirty="0"/>
                        <a:t>Image Analysis and Mounting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6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dirty="0"/>
                        <a:t>Lab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Evidence Extraction</a:t>
                      </a:r>
                      <a:endParaRPr lang="en-PK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6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dirty="0"/>
                        <a:t>Lab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Analysing p</a:t>
                      </a:r>
                      <a:r>
                        <a:rPr lang="en-PK" sz="2400" i="1" dirty="0"/>
                        <a:t>2p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dirty="0"/>
                        <a:t>Lab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Analysing Daily (Section) Log</a:t>
                      </a:r>
                      <a:endParaRPr lang="en-PK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6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dirty="0"/>
                        <a:t>Lab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Analysing Camera00 Directory</a:t>
                      </a:r>
                      <a:endParaRPr lang="en-PK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PK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4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/>
                        <a:t>Lab 4.2.2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Analysing </a:t>
                      </a:r>
                      <a:r>
                        <a:rPr lang="en-GB" sz="2400" i="1" dirty="0" err="1"/>
                        <a:t>sqlite</a:t>
                      </a:r>
                      <a:r>
                        <a:rPr lang="en-GB" sz="2400" i="1" dirty="0"/>
                        <a:t> Directory</a:t>
                      </a:r>
                      <a:endParaRPr lang="en-PK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5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3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EBB44E-E78A-B135-7BD1-35D150DE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Links to Disk Images, PPTs &amp; Lab Data Folders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6C664B-7CA8-A757-BA60-923C62385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585104"/>
              </p:ext>
            </p:extLst>
          </p:nvPr>
        </p:nvGraphicFramePr>
        <p:xfrm>
          <a:off x="838200" y="1825625"/>
          <a:ext cx="10515600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2165">
                  <a:extLst>
                    <a:ext uri="{9D8B030D-6E8A-4147-A177-3AD203B41FA5}">
                      <a16:colId xmlns:a16="http://schemas.microsoft.com/office/drawing/2014/main" val="1496206533"/>
                    </a:ext>
                  </a:extLst>
                </a:gridCol>
                <a:gridCol w="7763435">
                  <a:extLst>
                    <a:ext uri="{9D8B030D-6E8A-4147-A177-3AD203B41FA5}">
                      <a16:colId xmlns:a16="http://schemas.microsoft.com/office/drawing/2014/main" val="142006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000" b="1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52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dirty="0"/>
                        <a:t>Eufy Hub (Homebase2) eMMC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https://miya.teracloud.jp/share/11d1e631cf6f8456</a:t>
                      </a:r>
                      <a:endParaRPr lang="en-GB" sz="2000" dirty="0"/>
                    </a:p>
                    <a:p>
                      <a:pPr algn="ctr"/>
                      <a:r>
                        <a:rPr lang="en-GB" sz="2000" b="1" dirty="0"/>
                        <a:t>MD5: </a:t>
                      </a:r>
                      <a:r>
                        <a:rPr lang="en-GB" sz="2000" dirty="0"/>
                        <a:t>b58fa04967161c158723c7b00a636533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71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dirty="0"/>
                        <a:t>PPTs</a:t>
                      </a:r>
                    </a:p>
                    <a:p>
                      <a:pPr algn="ctr"/>
                      <a:endParaRPr lang="en-P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6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sz="2000" dirty="0"/>
                        <a:t>Lab files</a:t>
                      </a:r>
                    </a:p>
                    <a:p>
                      <a:pPr algn="ctr"/>
                      <a:endParaRPr lang="en-P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56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8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3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C6C6-5067-0DF2-3519-262286AF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Eufy Video Doorbell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86C1-9073-1079-66AA-B85E6155F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8024" cy="4351338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Eufy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Doorbell?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smart home device that monitors and records activity at the entrance doors.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High-resolution video, two-way audio communication, remote access through the app, local storage </a:t>
            </a:r>
          </a:p>
          <a:p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Forensic Significance: </a:t>
            </a: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Timeline (user </a:t>
            </a:r>
            <a:r>
              <a:rPr lang="en-GB" sz="2400" dirty="0" err="1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reconstruction and related evidence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27810-2C22-4170-DFE0-1A32CF6FC523}"/>
              </a:ext>
            </a:extLst>
          </p:cNvPr>
          <p:cNvSpPr txBox="1"/>
          <p:nvPr/>
        </p:nvSpPr>
        <p:spPr>
          <a:xfrm>
            <a:off x="2366682" y="6454886"/>
            <a:ext cx="89871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K" sz="1200" dirty="0"/>
              <a:t>Image source: https://www.netonnet.se/GetFile/ProductImagePrimary/hem-fritid/smarta-hem/smarta-dorrklockor/eufy-video-doorbell-2k-black-kit-with-homebase(1018348)_440721_1_Normal_Extra.jpg</a:t>
            </a:r>
          </a:p>
        </p:txBody>
      </p:sp>
      <p:pic>
        <p:nvPicPr>
          <p:cNvPr id="7" name="Picture 6" descr="A black and white electronic device&#10;&#10;Description automatically generated">
            <a:extLst>
              <a:ext uri="{FF2B5EF4-FFF2-40B4-BE49-F238E27FC236}">
                <a16:creationId xmlns:a16="http://schemas.microsoft.com/office/drawing/2014/main" id="{A2D42294-BC1F-13A0-1FA6-5100C4561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24" y="2201826"/>
            <a:ext cx="4489200" cy="35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1684-2B01-CFF5-2F7A-F2534F9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Two Units – </a:t>
            </a:r>
            <a:r>
              <a:rPr lang="en-PK" dirty="0"/>
              <a:t>Doorbell and 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3D17-3C1D-FDDB-6B62-16FCD223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8691" cy="4351338"/>
          </a:xfrm>
        </p:spPr>
        <p:txBody>
          <a:bodyPr>
            <a:normAutofit lnSpcReduction="10000"/>
          </a:bodyPr>
          <a:lstStyle/>
          <a:p>
            <a:r>
              <a:rPr lang="en-GB" b="1" i="0" dirty="0">
                <a:effectLst/>
              </a:rPr>
              <a:t>Doorbell</a:t>
            </a:r>
            <a:endParaRPr lang="en-GB" b="1" dirty="0"/>
          </a:p>
          <a:p>
            <a:pPr lvl="1"/>
            <a:r>
              <a:rPr lang="en-GB" i="0" dirty="0">
                <a:solidFill>
                  <a:srgbClr val="191919"/>
                </a:solidFill>
                <a:effectLst/>
                <a:highlight>
                  <a:srgbClr val="FFFFFF"/>
                </a:highlight>
              </a:rPr>
              <a:t>Primary doorbell device mounted at entrances</a:t>
            </a:r>
          </a:p>
          <a:p>
            <a:pPr lvl="1"/>
            <a:r>
              <a:rPr lang="en-GB" dirty="0"/>
              <a:t>Provides functionalities of video recording, audio communication, &amp; motion detection. </a:t>
            </a:r>
            <a:endParaRPr lang="en-GB" i="0" dirty="0">
              <a:solidFill>
                <a:srgbClr val="191919"/>
              </a:solidFill>
              <a:effectLst/>
              <a:highlight>
                <a:srgbClr val="FFFFFF"/>
              </a:highlight>
            </a:endParaRPr>
          </a:p>
          <a:p>
            <a:pPr lvl="1"/>
            <a:endParaRPr lang="en-GB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Hub</a:t>
            </a:r>
          </a:p>
          <a:p>
            <a:pPr lvl="1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 distinct unit from the doorbell is placed inside the home.</a:t>
            </a:r>
          </a:p>
          <a:p>
            <a:pPr lvl="1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Acts as a central hub for other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Eufy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security devices</a:t>
            </a:r>
            <a:r>
              <a:rPr lang="en-GB" b="1" dirty="0">
                <a:solidFill>
                  <a:srgbClr val="191919"/>
                </a:solidFill>
                <a:highlight>
                  <a:srgbClr val="FFFFFF"/>
                </a:highlight>
              </a:rPr>
              <a:t> </a:t>
            </a:r>
          </a:p>
          <a:p>
            <a:pPr lvl="1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Equipped with built-in local storage to s tore video recordings securely</a:t>
            </a:r>
            <a:endParaRPr lang="en-GB" b="1" i="0" dirty="0">
              <a:solidFill>
                <a:srgbClr val="191919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Local storage means no monthly fees and reduced risk of cloud breaches.</a:t>
            </a:r>
            <a:endParaRPr lang="en-GB" b="0" i="0" dirty="0">
              <a:effectLst/>
            </a:endParaRPr>
          </a:p>
          <a:p>
            <a:pPr algn="l"/>
            <a:endParaRPr lang="en-GB" b="1" i="0" dirty="0">
              <a:effectLst/>
            </a:endParaRP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67A44-F91B-BFD7-2C93-C2221595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891" y="4001294"/>
            <a:ext cx="1404000" cy="1799065"/>
          </a:xfrm>
          <a:prstGeom prst="rect">
            <a:avLst/>
          </a:prstGeom>
        </p:spPr>
      </p:pic>
      <p:pic>
        <p:nvPicPr>
          <p:cNvPr id="5" name="Picture 4" descr="A black security camera with a round lens&#10;&#10;Description automatically generated">
            <a:extLst>
              <a:ext uri="{FF2B5EF4-FFF2-40B4-BE49-F238E27FC236}">
                <a16:creationId xmlns:a16="http://schemas.microsoft.com/office/drawing/2014/main" id="{D0066E63-E62D-B943-C3AE-F572EAFCB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9" r="27565"/>
          <a:stretch/>
        </p:blipFill>
        <p:spPr>
          <a:xfrm>
            <a:off x="10722891" y="1631687"/>
            <a:ext cx="792000" cy="17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3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2E6A-9033-8793-F565-F235289B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Specifications of Device Investigated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FEBF-E493-FA90-8BC7-FABB1060A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b="1" dirty="0">
                <a:latin typeface="Calibri" panose="020F0502020204030204" pitchFamily="34" charset="0"/>
                <a:cs typeface="Calibri" panose="020F0502020204030204" pitchFamily="34" charset="0"/>
              </a:rPr>
              <a:t>Doorbell</a:t>
            </a:r>
          </a:p>
          <a:p>
            <a:pPr lvl="1"/>
            <a:r>
              <a:rPr lang="en-PK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PK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i="0" dirty="0" err="1">
                <a:solidFill>
                  <a:srgbClr val="191919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Eufy</a:t>
            </a:r>
            <a:r>
              <a:rPr lang="en-GB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Wireless Video Doorbell 2K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Video Resolution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Up to 2560 x 1920 pixels (defaults to 1600 x 1200 pixels).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2.4GHz Wi-Fi.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PK" b="1" dirty="0">
                <a:latin typeface="Calibri" panose="020F0502020204030204" pitchFamily="34" charset="0"/>
                <a:cs typeface="Calibri" panose="020F0502020204030204" pitchFamily="34" charset="0"/>
              </a:rPr>
              <a:t>Hub</a:t>
            </a:r>
          </a:p>
          <a:p>
            <a:pPr lvl="1"/>
            <a:r>
              <a:rPr lang="en-PK" b="1" dirty="0">
                <a:latin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P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Eufy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HomeBase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Wireless Range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Supports up to 16 </a:t>
            </a:r>
            <a:r>
              <a:rPr lang="en-GB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Eufy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Cam</a:t>
            </a:r>
          </a:p>
          <a:p>
            <a:pPr lvl="1"/>
            <a:r>
              <a:rPr lang="en-GB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 16GB of local encrypted eMMC storage.</a:t>
            </a:r>
          </a:p>
        </p:txBody>
      </p:sp>
    </p:spTree>
    <p:extLst>
      <p:ext uri="{BB962C8B-B14F-4D97-AF65-F5344CB8AC3E}">
        <p14:creationId xmlns:p14="http://schemas.microsoft.com/office/powerpoint/2010/main" val="228969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15921</TotalTime>
  <Words>348</Words>
  <Application>Microsoft Macintosh PowerPoint</Application>
  <PresentationFormat>Widescreen</PresentationFormat>
  <Paragraphs>83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Forensic Investigation  of  Eufy Video Doorbell</vt:lpstr>
      <vt:lpstr>Overview of Labs</vt:lpstr>
      <vt:lpstr>PowerPoint Presentation</vt:lpstr>
      <vt:lpstr>Links to Disk Images, PPTs &amp; Lab Data Folders</vt:lpstr>
      <vt:lpstr>Introduction </vt:lpstr>
      <vt:lpstr>Eufy Video Doorbell</vt:lpstr>
      <vt:lpstr>Two Units – Doorbell and Hub</vt:lpstr>
      <vt:lpstr>Specifications of Device Investigated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456</cp:revision>
  <dcterms:created xsi:type="dcterms:W3CDTF">2021-01-18T02:02:41Z</dcterms:created>
  <dcterms:modified xsi:type="dcterms:W3CDTF">2024-05-23T03:09:42Z</dcterms:modified>
</cp:coreProperties>
</file>