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7" r:id="rId4"/>
    <p:sldId id="258" r:id="rId5"/>
    <p:sldId id="263" r:id="rId6"/>
    <p:sldId id="260" r:id="rId7"/>
    <p:sldId id="266" r:id="rId8"/>
    <p:sldId id="261" r:id="rId9"/>
    <p:sldId id="264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C4E"/>
    <a:srgbClr val="B3D313"/>
    <a:srgbClr val="575B5D"/>
    <a:srgbClr val="5D6163"/>
    <a:srgbClr val="B0CF13"/>
    <a:srgbClr val="BFD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33CBB-4CB8-4A76-A353-3FA69D4D8162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F1AD-1132-4F9C-AFF3-254786AEA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8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02FCB-63F4-43BB-BC88-2812C41D8C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04BC2-670F-4D3A-A41D-4E1A9E35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34B8-FFF2-468E-AE62-2ADB00275AC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6FD7-60DC-496F-9CBA-DB534D7177C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DE4-0C16-4D7C-99EB-A96E8CD31E43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99625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4" imgW="381" imgH="381" progId="TCLayout.ActiveDocument.1">
                  <p:embed/>
                </p:oleObj>
              </mc:Choice>
              <mc:Fallback>
                <p:oleObj name="think-cell Slide" r:id="rId4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78CD-58FE-44F2-ACA9-81328306C073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E51-0C13-4BCB-A037-272389CB1A1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3157-5EF5-42A6-9DFA-095D5B36D3FE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0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DA79-0DB5-49B4-B7CC-E76CBE5251FE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EB7D-B6C7-4185-8294-AE6596D79217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BA-0B82-42DF-8C38-14E6F18C48D2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FCBF-A0DE-4791-913A-1C61E2241046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5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6E31-C597-472F-98EA-91FA13B4AB23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401151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5" imgW="381" imgH="381" progId="TCLayout.ActiveDocument.1">
                  <p:embed/>
                </p:oleObj>
              </mc:Choice>
              <mc:Fallback>
                <p:oleObj name="think-cell Slide" r:id="rId15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9FA7-4261-435C-A57F-AD2D76185346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B1DE-2FAF-4F3D-A35D-9151061B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tags" Target="../tags/tag6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jp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jp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1.e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4" name="Picture 8" descr="Image result for skolkovo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070" y="-1205523"/>
            <a:ext cx="12570070" cy="838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18975" y="1533545"/>
            <a:ext cx="6413679" cy="1348304"/>
            <a:chOff x="4844562" y="634878"/>
            <a:chExt cx="6743699" cy="1633537"/>
          </a:xfrm>
        </p:grpSpPr>
        <p:sp>
          <p:nvSpPr>
            <p:cNvPr id="4" name="Parallelogram 3"/>
            <p:cNvSpPr/>
            <p:nvPr/>
          </p:nvSpPr>
          <p:spPr>
            <a:xfrm>
              <a:off x="4844562" y="634878"/>
              <a:ext cx="6743699" cy="1633537"/>
            </a:xfrm>
            <a:prstGeom prst="parallelogram">
              <a:avLst/>
            </a:prstGeom>
            <a:solidFill>
              <a:srgbClr val="B3D313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5152174" y="735212"/>
              <a:ext cx="6128474" cy="127579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dirty="0" smtClean="0">
                  <a:solidFill>
                    <a:srgbClr val="575B5D"/>
                  </a:solidFill>
                  <a:latin typeface="Georgia" panose="02040502050405020303" pitchFamily="18" charset="0"/>
                </a:rPr>
                <a:t>Hybrid of Regression Trees </a:t>
              </a:r>
            </a:p>
            <a:p>
              <a:r>
                <a:rPr lang="en-US" sz="3000" b="1" dirty="0" smtClean="0">
                  <a:solidFill>
                    <a:srgbClr val="575B5D"/>
                  </a:solidFill>
                  <a:latin typeface="Georgia" panose="02040502050405020303" pitchFamily="18" charset="0"/>
                </a:rPr>
                <a:t>&amp; Linear Regression (HRT)</a:t>
              </a:r>
              <a:endParaRPr lang="en-US" sz="3000" b="1" dirty="0">
                <a:solidFill>
                  <a:srgbClr val="575B5D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3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55852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think-cell Slide" r:id="rId4" imgW="381" imgH="381" progId="TCLayout.ActiveDocument.1">
                  <p:embed/>
                </p:oleObj>
              </mc:Choice>
              <mc:Fallback>
                <p:oleObj name="think-cell Slide" r:id="rId4" imgW="381" imgH="381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3" name="Picture 49" descr="https://cdn-images-1.medium.com/max/1800/1*8tP_5zRKNAyVSeexu7RJZ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34" y="1609446"/>
            <a:ext cx="9378569" cy="422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47541"/>
            <a:ext cx="12192000" cy="777875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6" y="85096"/>
            <a:ext cx="1233338" cy="12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7" y="470610"/>
            <a:ext cx="9155723" cy="6154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575B5D"/>
                </a:solidFill>
              </a:rPr>
              <a:t>Problem Statement</a:t>
            </a:r>
            <a:endParaRPr lang="en-US" b="1" dirty="0">
              <a:solidFill>
                <a:srgbClr val="575B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00644" y="5502498"/>
            <a:ext cx="10653156" cy="639034"/>
            <a:chOff x="7032851" y="1579991"/>
            <a:chExt cx="4648287" cy="4872791"/>
          </a:xfrm>
        </p:grpSpPr>
        <p:sp>
          <p:nvSpPr>
            <p:cNvPr id="8" name="Rectangle 7"/>
            <p:cNvSpPr/>
            <p:nvPr/>
          </p:nvSpPr>
          <p:spPr>
            <a:xfrm>
              <a:off x="7032851" y="1579991"/>
              <a:ext cx="4648287" cy="4872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56238" y="2616948"/>
              <a:ext cx="4401513" cy="121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00000"/>
              </a:pPr>
              <a:r>
                <a:rPr lang="en-US" i="1" dirty="0" smtClean="0"/>
                <a:t>A </a:t>
              </a:r>
              <a:r>
                <a:rPr lang="en-US" i="1" dirty="0"/>
                <a:t>result that is present when data is put into groups that reverses or disappears when the data is </a:t>
              </a:r>
              <a:r>
                <a:rPr lang="en-US" i="1" dirty="0" smtClean="0"/>
                <a:t>combined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69396" y="1688239"/>
            <a:ext cx="509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Simpson’s paradox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33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7710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think-cell Slide" r:id="rId4" imgW="381" imgH="381" progId="TCLayout.ActiveDocument.1">
                  <p:embed/>
                </p:oleObj>
              </mc:Choice>
              <mc:Fallback>
                <p:oleObj name="think-cell Slide" r:id="rId4" imgW="381" imgH="3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7541"/>
            <a:ext cx="12192000" cy="777875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6" y="85096"/>
            <a:ext cx="1233338" cy="12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7" y="470610"/>
            <a:ext cx="9155723" cy="6154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575B5D"/>
                </a:solidFill>
              </a:rPr>
              <a:t>HRT - General </a:t>
            </a:r>
            <a:r>
              <a:rPr lang="en-US" b="1" dirty="0" smtClean="0">
                <a:solidFill>
                  <a:srgbClr val="575B5D"/>
                </a:solidFill>
              </a:rPr>
              <a:t>Concepts</a:t>
            </a:r>
            <a:endParaRPr lang="en-US" b="1" dirty="0">
              <a:solidFill>
                <a:srgbClr val="575B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3" name="Picture 9" descr="https://cdn-images-1.medium.com/max/1440/1*yKxIOatPakfHvYMapbYV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9" y="2002357"/>
            <a:ext cx="5836402" cy="3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877318" y="1436634"/>
            <a:ext cx="4816699" cy="5216970"/>
            <a:chOff x="6864439" y="1444214"/>
            <a:chExt cx="4816699" cy="5119541"/>
          </a:xfrm>
        </p:grpSpPr>
        <p:grpSp>
          <p:nvGrpSpPr>
            <p:cNvPr id="15" name="Group 14"/>
            <p:cNvGrpSpPr/>
            <p:nvPr/>
          </p:nvGrpSpPr>
          <p:grpSpPr>
            <a:xfrm>
              <a:off x="6864439" y="1444214"/>
              <a:ext cx="4816699" cy="4872791"/>
              <a:chOff x="613046" y="1739153"/>
              <a:chExt cx="4003778" cy="445545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53035" y="1739153"/>
                <a:ext cx="3863789" cy="4455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3046" y="1739153"/>
                <a:ext cx="4003778" cy="58270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/>
                  <a:t> How does it work, advantages</a:t>
                </a:r>
                <a:endParaRPr lang="en-US" sz="2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60654" y="2244748"/>
              <a:ext cx="4378816" cy="43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SzPct val="100000"/>
              </a:pPr>
              <a:r>
                <a:rPr lang="en-US" sz="2000" i="1" dirty="0" smtClean="0"/>
                <a:t>Fits local linear regression in the leaves with alternative impurity measure*</a:t>
              </a:r>
            </a:p>
            <a:p>
              <a:endParaRPr lang="en-US" sz="2000" dirty="0"/>
            </a:p>
            <a:p>
              <a:pPr algn="just"/>
              <a:r>
                <a:rPr lang="en-US" sz="2000" dirty="0" smtClean="0"/>
                <a:t>+   </a:t>
              </a:r>
              <a:r>
                <a:rPr lang="en-US" sz="2000" dirty="0" err="1" smtClean="0"/>
                <a:t>Explainability</a:t>
              </a:r>
              <a:endParaRPr lang="en-US" sz="2000" dirty="0" smtClean="0"/>
            </a:p>
            <a:p>
              <a:pPr algn="just"/>
              <a:r>
                <a:rPr lang="en-US" sz="2000" dirty="0" smtClean="0"/>
                <a:t>+   Non-linearity</a:t>
              </a:r>
            </a:p>
            <a:p>
              <a:pPr algn="just"/>
              <a:r>
                <a:rPr lang="en-US" sz="2000" dirty="0" smtClean="0"/>
                <a:t>+   Requires small tree </a:t>
              </a:r>
              <a:r>
                <a:rPr lang="en-US" sz="2000" dirty="0" smtClean="0"/>
                <a:t>depth</a:t>
              </a:r>
            </a:p>
            <a:p>
              <a:pPr algn="just"/>
              <a:r>
                <a:rPr lang="en-US" sz="2000" dirty="0" smtClean="0"/>
                <a:t>+   Can be run in parallel</a:t>
              </a:r>
              <a:endParaRPr lang="en-US" sz="2000" dirty="0" smtClean="0"/>
            </a:p>
            <a:p>
              <a:pPr algn="just"/>
              <a:endParaRPr lang="en-US" sz="2000" dirty="0"/>
            </a:p>
            <a:p>
              <a:pPr marL="285750" indent="-285750" algn="just">
                <a:buFontTx/>
                <a:buChar char="-"/>
              </a:pPr>
              <a:r>
                <a:rPr lang="en-US" sz="2000" dirty="0" smtClean="0"/>
                <a:t>Is trained longer than LR, GBT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000" dirty="0" smtClean="0"/>
                <a:t>Ensemble Hybrid is not explainable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000" dirty="0" smtClean="0"/>
                <a:t>Poorly covers feature </a:t>
              </a:r>
              <a:r>
                <a:rPr lang="en-US" sz="2000" dirty="0" smtClean="0"/>
                <a:t>interaction</a:t>
              </a:r>
              <a:endParaRPr lang="en-US" sz="2000" dirty="0" smtClean="0"/>
            </a:p>
            <a:p>
              <a:pPr algn="just"/>
              <a:endParaRPr lang="en-US" sz="1400" i="1" dirty="0" smtClean="0"/>
            </a:p>
            <a:p>
              <a:pPr algn="just"/>
              <a:r>
                <a:rPr lang="en-US" sz="1400" i="1" dirty="0" smtClean="0"/>
                <a:t>*</a:t>
              </a:r>
              <a:r>
                <a:rPr lang="en-US" sz="1400" i="1" dirty="0" smtClean="0"/>
                <a:t>Linear Regression in Regression Tree Leaves. </a:t>
              </a:r>
              <a:r>
                <a:rPr lang="en-US" sz="1400" i="1" dirty="0" err="1" smtClean="0"/>
                <a:t>A.Karalik</a:t>
              </a:r>
              <a:r>
                <a:rPr lang="en-US" sz="1400" i="1" dirty="0" smtClean="0"/>
                <a:t> (1992)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7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4" imgW="381" imgH="381" progId="TCLayout.ActiveDocument.1">
                  <p:embed/>
                </p:oleObj>
              </mc:Choice>
              <mc:Fallback>
                <p:oleObj name="think-cell Slide" r:id="rId4" imgW="381" imgH="381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7541"/>
            <a:ext cx="12192000" cy="777875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6" y="85096"/>
            <a:ext cx="1233338" cy="12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7" y="470610"/>
            <a:ext cx="9155723" cy="6154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575B5D"/>
                </a:solidFill>
              </a:rPr>
              <a:t>Deep Dive in Theory</a:t>
            </a:r>
            <a:endParaRPr lang="en-US" b="1" dirty="0">
              <a:solidFill>
                <a:srgbClr val="575B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2"/>
          <p:cNvSpPr txBox="1"/>
          <p:nvPr/>
        </p:nvSpPr>
        <p:spPr>
          <a:xfrm>
            <a:off x="846821" y="2051537"/>
            <a:ext cx="4954537" cy="430481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endParaRPr/>
          </a:p>
        </p:txBody>
      </p:sp>
      <p:sp>
        <p:nvSpPr>
          <p:cNvPr id="13" name="Content Placeholder 2"/>
          <p:cNvSpPr txBox="1"/>
          <p:nvPr/>
        </p:nvSpPr>
        <p:spPr>
          <a:xfrm>
            <a:off x="6549121" y="2051537"/>
            <a:ext cx="4954537" cy="430481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endParaRPr/>
          </a:p>
        </p:txBody>
      </p:sp>
      <p:sp>
        <p:nvSpPr>
          <p:cNvPr id="14" name="Прямоугольник"/>
          <p:cNvSpPr/>
          <p:nvPr/>
        </p:nvSpPr>
        <p:spPr>
          <a:xfrm>
            <a:off x="6426558" y="1548420"/>
            <a:ext cx="5090691" cy="551962"/>
          </a:xfrm>
          <a:prstGeom prst="rect">
            <a:avLst/>
          </a:prstGeom>
          <a:solidFill>
            <a:srgbClr val="757171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Прямоугольник"/>
          <p:cNvSpPr/>
          <p:nvPr/>
        </p:nvSpPr>
        <p:spPr>
          <a:xfrm>
            <a:off x="728954" y="1548420"/>
            <a:ext cx="5073116" cy="551962"/>
          </a:xfrm>
          <a:prstGeom prst="rect">
            <a:avLst/>
          </a:prstGeom>
          <a:solidFill>
            <a:srgbClr val="757171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Content Placeholder 2"/>
          <p:cNvSpPr txBox="1"/>
          <p:nvPr/>
        </p:nvSpPr>
        <p:spPr>
          <a:xfrm>
            <a:off x="804115" y="1557079"/>
            <a:ext cx="5034304" cy="539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Hybrid Regression Tree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6439437" y="1557079"/>
            <a:ext cx="5139382" cy="539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Basic CART</a:t>
            </a:r>
          </a:p>
        </p:txBody>
      </p:sp>
      <p:sp>
        <p:nvSpPr>
          <p:cNvPr id="18" name="Class value is estimated as linear function of attributes;…"/>
          <p:cNvSpPr txBox="1"/>
          <p:nvPr/>
        </p:nvSpPr>
        <p:spPr>
          <a:xfrm>
            <a:off x="927570" y="2289490"/>
            <a:ext cx="476525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Class value is estimated as </a:t>
            </a:r>
            <a:r>
              <a:rPr b="1" dirty="0"/>
              <a:t>linear function of attributes</a:t>
            </a:r>
            <a:r>
              <a:rPr dirty="0"/>
              <a:t>;</a:t>
            </a:r>
          </a:p>
          <a:p>
            <a:pPr marL="180473" indent="-180473">
              <a:buSzPct val="100000"/>
              <a:buChar char="•"/>
            </a:pPr>
            <a:r>
              <a:rPr dirty="0"/>
              <a:t>Impurity measure of an example set E:</a:t>
            </a:r>
          </a:p>
        </p:txBody>
      </p:sp>
      <p:sp>
        <p:nvSpPr>
          <p:cNvPr id="19" name="Class value is estimated as constant value;…"/>
          <p:cNvSpPr txBox="1"/>
          <p:nvPr/>
        </p:nvSpPr>
        <p:spPr>
          <a:xfrm>
            <a:off x="6642570" y="2289490"/>
            <a:ext cx="476525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Class value is estimated as </a:t>
            </a:r>
            <a:r>
              <a:rPr b="1" dirty="0"/>
              <a:t>constant value</a:t>
            </a:r>
            <a:r>
              <a:rPr dirty="0"/>
              <a:t>;</a:t>
            </a:r>
          </a:p>
          <a:p>
            <a:pPr marL="180473" indent="-180473">
              <a:buSzPct val="100000"/>
              <a:buChar char="•"/>
            </a:pPr>
            <a:r>
              <a:rPr dirty="0"/>
              <a:t>Impurity measure of an example set E - estimate of variance of the class values:</a:t>
            </a:r>
          </a:p>
        </p:txBody>
      </p:sp>
      <p:pic>
        <p:nvPicPr>
          <p:cNvPr id="20" name="Snip20190316_2.png" descr="Snip20190316_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72709" y="3155062"/>
            <a:ext cx="3472224" cy="721502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Function g represents the regression plane through the example set."/>
          <p:cNvSpPr txBox="1"/>
          <p:nvPr/>
        </p:nvSpPr>
        <p:spPr>
          <a:xfrm>
            <a:off x="1124735" y="3811616"/>
            <a:ext cx="427170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Function g represents the regression plane through the example set.</a:t>
            </a:r>
          </a:p>
        </p:txBody>
      </p:sp>
      <p:pic>
        <p:nvPicPr>
          <p:cNvPr id="22" name="Snip20190316_4.png" descr="Snip20190316_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03151" y="3908108"/>
            <a:ext cx="155877" cy="26924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Expected utility of the split - defined in similar way as for CART."/>
          <p:cNvSpPr txBox="1"/>
          <p:nvPr/>
        </p:nvSpPr>
        <p:spPr>
          <a:xfrm>
            <a:off x="927570" y="4423090"/>
            <a:ext cx="476525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r>
              <a:rPr dirty="0"/>
              <a:t>Expected utility of the split - defined in similar way as for CART.</a:t>
            </a:r>
          </a:p>
        </p:txBody>
      </p:sp>
      <p:pic>
        <p:nvPicPr>
          <p:cNvPr id="24" name="Snip20190316_5.png" descr="Snip20190316_5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532385" y="4879025"/>
            <a:ext cx="2347077" cy="53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Snip20190316_6.png" descr="Snip20190316_6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78466" y="3091588"/>
            <a:ext cx="3863797" cy="79057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Here     is the weight of example. ,…"/>
          <p:cNvSpPr txBox="1"/>
          <p:nvPr/>
        </p:nvSpPr>
        <p:spPr>
          <a:xfrm>
            <a:off x="6824213" y="3831644"/>
            <a:ext cx="427170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Here     </a:t>
            </a:r>
            <a:r>
              <a:rPr lang="en-US" dirty="0" smtClean="0"/>
              <a:t>   </a:t>
            </a:r>
            <a:r>
              <a:rPr dirty="0" smtClean="0"/>
              <a:t>is </a:t>
            </a:r>
            <a:r>
              <a:rPr dirty="0"/>
              <a:t>the weight of example. ,  </a:t>
            </a:r>
          </a:p>
          <a:p>
            <a:r>
              <a:rPr dirty="0"/>
              <a:t>           - </a:t>
            </a:r>
            <a:r>
              <a:rPr lang="en-US" dirty="0" smtClean="0"/>
              <a:t> </a:t>
            </a:r>
            <a:r>
              <a:rPr dirty="0" smtClean="0"/>
              <a:t>sum </a:t>
            </a:r>
            <a:r>
              <a:rPr dirty="0"/>
              <a:t>of example weights,</a:t>
            </a:r>
          </a:p>
          <a:p>
            <a:r>
              <a:rPr dirty="0"/>
              <a:t>          - </a:t>
            </a:r>
            <a:r>
              <a:rPr lang="en-US" dirty="0" smtClean="0"/>
              <a:t> </a:t>
            </a:r>
            <a:r>
              <a:rPr dirty="0" smtClean="0"/>
              <a:t>mean </a:t>
            </a:r>
            <a:r>
              <a:rPr dirty="0"/>
              <a:t>class value.</a:t>
            </a:r>
          </a:p>
        </p:txBody>
      </p:sp>
      <p:pic>
        <p:nvPicPr>
          <p:cNvPr id="27" name="Snip20190316_7.png" descr="Snip20190316_7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362689" y="3908108"/>
            <a:ext cx="2794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nip20190316_8.png" descr="Snip20190316_8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223457" y="3870008"/>
            <a:ext cx="167133" cy="358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Snip20190316_9.png" descr="Snip20190316_9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825422" y="4135438"/>
            <a:ext cx="775971" cy="358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Snip20190316_10.png" descr="Snip20190316_1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880089" y="4403408"/>
            <a:ext cx="57912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Expected utility of the split:"/>
          <p:cNvSpPr txBox="1"/>
          <p:nvPr/>
        </p:nvSpPr>
        <p:spPr>
          <a:xfrm>
            <a:off x="6643764" y="4683889"/>
            <a:ext cx="47652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r>
              <a:t>Expected utility of the split:</a:t>
            </a:r>
          </a:p>
        </p:txBody>
      </p:sp>
      <p:sp>
        <p:nvSpPr>
          <p:cNvPr id="32" name="Here          - probabilities of transitions into left/right son of the node,…"/>
          <p:cNvSpPr txBox="1"/>
          <p:nvPr/>
        </p:nvSpPr>
        <p:spPr>
          <a:xfrm>
            <a:off x="6827035" y="5288567"/>
            <a:ext cx="427170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Here          - </a:t>
            </a:r>
            <a:r>
              <a:rPr lang="en-US" dirty="0" smtClean="0"/>
              <a:t>  </a:t>
            </a:r>
            <a:r>
              <a:rPr dirty="0" smtClean="0"/>
              <a:t>probabilities </a:t>
            </a:r>
            <a:r>
              <a:rPr dirty="0"/>
              <a:t>of transitions into left/right son of the node,</a:t>
            </a:r>
          </a:p>
          <a:p>
            <a:r>
              <a:rPr dirty="0"/>
              <a:t>          - </a:t>
            </a:r>
            <a:r>
              <a:rPr lang="en-US" dirty="0" smtClean="0"/>
              <a:t>  </a:t>
            </a:r>
            <a:r>
              <a:rPr dirty="0" smtClean="0"/>
              <a:t>corresponding </a:t>
            </a:r>
            <a:r>
              <a:rPr dirty="0"/>
              <a:t>impurities.</a:t>
            </a:r>
          </a:p>
        </p:txBody>
      </p:sp>
      <p:pic>
        <p:nvPicPr>
          <p:cNvPr id="33" name="Snip20190316_11.png" descr="Snip20190316_11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405084" y="5315237"/>
            <a:ext cx="579121" cy="308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Snip20190316_12.png" descr="Snip20190316_12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882816" y="5843754"/>
            <a:ext cx="661183" cy="3581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3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53057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think-cell Slide" r:id="rId4" imgW="381" imgH="381" progId="TCLayout.ActiveDocument.1">
                  <p:embed/>
                </p:oleObj>
              </mc:Choice>
              <mc:Fallback>
                <p:oleObj name="think-cell Slide" r:id="rId4" imgW="381" imgH="381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58" y="1694467"/>
            <a:ext cx="3313586" cy="4835770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2000" b="1" u="sng" dirty="0" smtClean="0"/>
              <a:t>Goal</a:t>
            </a:r>
            <a:r>
              <a:rPr lang="en-US" sz="2000" dirty="0" smtClean="0"/>
              <a:t>: Predict flats sales</a:t>
            </a:r>
          </a:p>
          <a:p>
            <a:pPr marL="0" indent="0">
              <a:buNone/>
            </a:pPr>
            <a:r>
              <a:rPr lang="en-US" sz="2000" b="1" u="sng" dirty="0" smtClean="0"/>
              <a:t>Metric</a:t>
            </a:r>
            <a:r>
              <a:rPr lang="en-US" sz="2000" dirty="0" smtClean="0"/>
              <a:t>: RMSE</a:t>
            </a:r>
          </a:p>
          <a:p>
            <a:pPr marL="0" indent="0">
              <a:buNone/>
            </a:pPr>
            <a:r>
              <a:rPr lang="en-US" sz="2000" b="1" u="sng" dirty="0" smtClean="0"/>
              <a:t>Shape</a:t>
            </a:r>
            <a:r>
              <a:rPr lang="en-US" sz="2000" dirty="0" smtClean="0"/>
              <a:t>: (8726, 47)</a:t>
            </a:r>
          </a:p>
          <a:p>
            <a:pPr marL="0" indent="0">
              <a:buNone/>
            </a:pPr>
            <a:r>
              <a:rPr lang="en-US" sz="2000" b="1" u="sng" dirty="0" smtClean="0"/>
              <a:t>Data</a:t>
            </a:r>
            <a:r>
              <a:rPr lang="en-US" sz="2000" dirty="0" smtClean="0"/>
              <a:t>:</a:t>
            </a:r>
          </a:p>
          <a:p>
            <a:pPr>
              <a:buFontTx/>
              <a:buChar char="-"/>
            </a:pPr>
            <a:r>
              <a:rPr lang="en-US" sz="2000" dirty="0" smtClean="0"/>
              <a:t>Flats characteristics</a:t>
            </a:r>
          </a:p>
          <a:p>
            <a:pPr>
              <a:buFontTx/>
              <a:buChar char="-"/>
            </a:pPr>
            <a:r>
              <a:rPr lang="en-US" sz="2000" dirty="0" smtClean="0"/>
              <a:t>Macroeconomic data</a:t>
            </a:r>
          </a:p>
          <a:p>
            <a:pPr>
              <a:buFontTx/>
              <a:buChar char="-"/>
            </a:pPr>
            <a:r>
              <a:rPr lang="en-US" sz="2000" dirty="0" smtClean="0"/>
              <a:t>Geo 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347541"/>
            <a:ext cx="12192000" cy="777875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6" y="85096"/>
            <a:ext cx="1233338" cy="12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7" y="470610"/>
            <a:ext cx="9155723" cy="6154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575B5D"/>
                </a:solidFill>
              </a:rPr>
              <a:t>Datasets</a:t>
            </a:r>
            <a:endParaRPr lang="en-US" b="1" dirty="0">
              <a:solidFill>
                <a:srgbClr val="575B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5</a:t>
            </a:fld>
            <a:endParaRPr lang="en-US"/>
          </a:p>
        </p:txBody>
      </p:sp>
      <p:pic>
        <p:nvPicPr>
          <p:cNvPr id="10244" name="Picture 4" descr="Image result for Ð¿Ð¸Ðº Ð»Ð¾Ð³Ð¾ÑÐ¸Ð¿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23" y="2135867"/>
            <a:ext cx="1257182" cy="13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425789" y="1706418"/>
            <a:ext cx="3313586" cy="48357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/>
              <a:t>Goal</a:t>
            </a:r>
            <a:r>
              <a:rPr lang="en-US" sz="2000" dirty="0" smtClean="0"/>
              <a:t>: </a:t>
            </a:r>
            <a:r>
              <a:rPr lang="en-US" sz="2000" dirty="0" smtClean="0"/>
              <a:t>Predict u</a:t>
            </a:r>
            <a:r>
              <a:rPr lang="en-US" sz="2000" dirty="0" smtClean="0"/>
              <a:t>nique units made per timestamp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/>
              <a:t>Metric</a:t>
            </a:r>
            <a:r>
              <a:rPr lang="en-US" sz="2000" dirty="0" smtClean="0"/>
              <a:t>: RMSE</a:t>
            </a:r>
          </a:p>
          <a:p>
            <a:pPr marL="0" indent="0">
              <a:buNone/>
            </a:pPr>
            <a:r>
              <a:rPr lang="en-US" sz="2000" b="1" u="sng" dirty="0" smtClean="0"/>
              <a:t>Shape</a:t>
            </a:r>
            <a:r>
              <a:rPr lang="en-US" sz="2000" dirty="0" smtClean="0"/>
              <a:t>: </a:t>
            </a:r>
            <a:r>
              <a:rPr lang="en-US" sz="2000" dirty="0" smtClean="0"/>
              <a:t>(3395, 20)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/>
              <a:t>Data</a:t>
            </a:r>
            <a:r>
              <a:rPr lang="en-US" sz="2000" dirty="0" smtClean="0"/>
              <a:t>:</a:t>
            </a:r>
          </a:p>
          <a:p>
            <a:pPr>
              <a:buFontTx/>
              <a:buChar char="-"/>
            </a:pPr>
            <a:r>
              <a:rPr lang="en-US" sz="2000" dirty="0"/>
              <a:t> </a:t>
            </a:r>
            <a:r>
              <a:rPr lang="en-US" sz="2000" dirty="0" smtClean="0"/>
              <a:t>Game attributes</a:t>
            </a:r>
          </a:p>
          <a:p>
            <a:pPr>
              <a:buFontTx/>
              <a:buChar char="-"/>
            </a:pPr>
            <a:r>
              <a:rPr lang="en-US" sz="2000" dirty="0" smtClean="0"/>
              <a:t> Players actions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53020" y="1706418"/>
            <a:ext cx="3313586" cy="48357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/>
              <a:t>Goal</a:t>
            </a:r>
            <a:r>
              <a:rPr lang="en-US" sz="2000" dirty="0" smtClean="0"/>
              <a:t>: </a:t>
            </a:r>
            <a:r>
              <a:rPr lang="en-US" sz="2000" dirty="0" smtClean="0"/>
              <a:t>Sound pressure level prediction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/>
              <a:t>Metric</a:t>
            </a:r>
            <a:r>
              <a:rPr lang="en-US" sz="2000" dirty="0" smtClean="0"/>
              <a:t>: RMSE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/>
              <a:t>Shape</a:t>
            </a:r>
            <a:r>
              <a:rPr lang="en-US" sz="2000" dirty="0" smtClean="0"/>
              <a:t>: </a:t>
            </a:r>
            <a:r>
              <a:rPr lang="en-US" sz="2000" dirty="0" smtClean="0"/>
              <a:t>(</a:t>
            </a:r>
            <a:r>
              <a:rPr lang="en-US" sz="2000" dirty="0" smtClean="0"/>
              <a:t>1503</a:t>
            </a:r>
            <a:r>
              <a:rPr lang="en-US" sz="2000" dirty="0" smtClean="0"/>
              <a:t>, 6)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/>
              <a:t>Data</a:t>
            </a:r>
            <a:r>
              <a:rPr lang="en-US" sz="2000" dirty="0" smtClean="0"/>
              <a:t>:</a:t>
            </a:r>
          </a:p>
          <a:p>
            <a:pPr>
              <a:buFontTx/>
              <a:buChar char="-"/>
            </a:pPr>
            <a:r>
              <a:rPr lang="en-US" sz="2000" dirty="0" smtClean="0"/>
              <a:t>NASA data, aerodynamics and acoustic tests of airfoil blade sections</a:t>
            </a:r>
            <a:endParaRPr lang="en-US" sz="2000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953813" y="1889756"/>
            <a:ext cx="0" cy="4473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92602" y="1889756"/>
            <a:ext cx="0" cy="4473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3" name="Picture 53" descr="Image result for starcra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26" y="2112450"/>
            <a:ext cx="1437176" cy="14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7" name="Picture 57" descr="Image result for airfoi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499" y="2071134"/>
            <a:ext cx="3024855" cy="131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44517" y="1437133"/>
            <a:ext cx="2195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PIK</a:t>
            </a:r>
            <a:endParaRPr lang="en-US" sz="2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70274" y="1432483"/>
            <a:ext cx="2195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 smtClean="0"/>
              <a:t>StarSkill</a:t>
            </a:r>
            <a:endParaRPr 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96031" y="1448245"/>
            <a:ext cx="2195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Airfoil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5062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think-cell Slide" r:id="rId4" imgW="381" imgH="381" progId="TCLayout.ActiveDocument.1">
                  <p:embed/>
                </p:oleObj>
              </mc:Choice>
              <mc:Fallback>
                <p:oleObj name="think-cell Slide" r:id="rId4" imgW="381" imgH="381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7541"/>
            <a:ext cx="12192000" cy="777875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6" y="85096"/>
            <a:ext cx="1233338" cy="12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7" y="470610"/>
            <a:ext cx="9155723" cy="6154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575B5D"/>
                </a:solidFill>
              </a:rPr>
              <a:t>Comparison – Forecasting Quality</a:t>
            </a:r>
            <a:endParaRPr lang="en-US" b="1" dirty="0">
              <a:solidFill>
                <a:srgbClr val="575B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40" y="1573903"/>
            <a:ext cx="3959801" cy="2427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88" y="1596270"/>
            <a:ext cx="3934163" cy="2406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32" y="4269589"/>
            <a:ext cx="3934909" cy="23692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47069" y="1249628"/>
            <a:ext cx="21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29296" y="1244765"/>
            <a:ext cx="21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SkillCraft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11444" y="3944992"/>
            <a:ext cx="21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Airfoil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804837" y="4301488"/>
            <a:ext cx="3646968" cy="2086761"/>
            <a:chOff x="7032851" y="1579991"/>
            <a:chExt cx="4648287" cy="4872791"/>
          </a:xfrm>
        </p:grpSpPr>
        <p:sp>
          <p:nvSpPr>
            <p:cNvPr id="37" name="Rectangle 36"/>
            <p:cNvSpPr/>
            <p:nvPr/>
          </p:nvSpPr>
          <p:spPr>
            <a:xfrm>
              <a:off x="7032851" y="1579991"/>
              <a:ext cx="4648287" cy="4872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21483" y="2170028"/>
              <a:ext cx="4247838" cy="3665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00000"/>
                <a:buFontTx/>
                <a:buChar char="-"/>
              </a:pPr>
              <a:r>
                <a:rPr lang="en-US" sz="1600" dirty="0" smtClean="0"/>
                <a:t>HRT outperforms other methods for 2/3 datasets</a:t>
              </a:r>
            </a:p>
            <a:p>
              <a:pPr marL="285750" indent="-285750" algn="just">
                <a:buSzPct val="100000"/>
                <a:buFontTx/>
                <a:buChar char="-"/>
              </a:pPr>
              <a:r>
                <a:rPr lang="en-US" sz="1600" dirty="0" smtClean="0"/>
                <a:t>The better Lasso is, the better HRT is</a:t>
              </a:r>
            </a:p>
            <a:p>
              <a:pPr marL="285750" indent="-285750" algn="just">
                <a:buSzPct val="100000"/>
                <a:buFontTx/>
                <a:buChar char="-"/>
              </a:pPr>
              <a:r>
                <a:rPr lang="en-US" sz="1600" dirty="0" smtClean="0"/>
                <a:t>HRT is dependent on the number of data it is trained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think-cell Slide" r:id="rId4" imgW="381" imgH="381" progId="TCLayout.ActiveDocument.1">
                  <p:embed/>
                </p:oleObj>
              </mc:Choice>
              <mc:Fallback>
                <p:oleObj name="think-cell Slide" r:id="rId4" imgW="381" imgH="381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7541"/>
            <a:ext cx="12192000" cy="777875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6" y="85096"/>
            <a:ext cx="1233338" cy="12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7" y="470610"/>
            <a:ext cx="9155723" cy="6154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575B5D"/>
                </a:solidFill>
              </a:rPr>
              <a:t>Comparison – Training Time</a:t>
            </a:r>
            <a:endParaRPr lang="en-US" b="1" dirty="0">
              <a:solidFill>
                <a:srgbClr val="575B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7069" y="1249628"/>
            <a:ext cx="21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29296" y="1244765"/>
            <a:ext cx="21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SkillCraft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11444" y="3944992"/>
            <a:ext cx="21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Airfoil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38" y="1637092"/>
            <a:ext cx="3934909" cy="23984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32" y="4263610"/>
            <a:ext cx="3934909" cy="23270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32" y="1637052"/>
            <a:ext cx="3943828" cy="23333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730409" y="4290855"/>
            <a:ext cx="3581038" cy="2086761"/>
            <a:chOff x="7032851" y="1579991"/>
            <a:chExt cx="4648287" cy="4872791"/>
          </a:xfrm>
        </p:grpSpPr>
        <p:sp>
          <p:nvSpPr>
            <p:cNvPr id="20" name="Rectangle 19"/>
            <p:cNvSpPr/>
            <p:nvPr/>
          </p:nvSpPr>
          <p:spPr>
            <a:xfrm>
              <a:off x="7032851" y="1579991"/>
              <a:ext cx="4648287" cy="4872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21483" y="2177886"/>
              <a:ext cx="4172597" cy="3665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SzPct val="100000"/>
                <a:buFontTx/>
                <a:buChar char="-"/>
              </a:pPr>
              <a:r>
                <a:rPr lang="en-US" sz="1600" dirty="0" smtClean="0"/>
                <a:t>HRT is trained longer than all other methods (as expected)</a:t>
              </a:r>
            </a:p>
            <a:p>
              <a:pPr marL="285750" indent="-285750" algn="just">
                <a:buSzPct val="100000"/>
                <a:buFontTx/>
                <a:buChar char="-"/>
              </a:pPr>
              <a:r>
                <a:rPr lang="en-US" sz="1600" dirty="0" smtClean="0"/>
                <a:t>Its train time scale worse in train size than other methods</a:t>
              </a:r>
            </a:p>
            <a:p>
              <a:pPr marL="285750" indent="-285750" algn="just">
                <a:buSzPct val="100000"/>
                <a:buFontTx/>
                <a:buChar char="-"/>
              </a:pPr>
              <a:r>
                <a:rPr lang="en-US" sz="1600" dirty="0" smtClean="0"/>
                <a:t>For larger datasets it could perform better than RF, ERRF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1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think-cell Slide" r:id="rId4" imgW="381" imgH="381" progId="TCLayout.ActiveDocument.1">
                  <p:embed/>
                </p:oleObj>
              </mc:Choice>
              <mc:Fallback>
                <p:oleObj name="think-cell Slide" r:id="rId4" imgW="381" imgH="381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7541"/>
            <a:ext cx="12192000" cy="777875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6" y="85096"/>
            <a:ext cx="1233338" cy="12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7" y="470610"/>
            <a:ext cx="9155723" cy="6154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575B5D"/>
                </a:solidFill>
              </a:rPr>
              <a:t>Conclusion &amp; Further steps</a:t>
            </a:r>
            <a:endParaRPr lang="en-US" b="1" dirty="0">
              <a:solidFill>
                <a:srgbClr val="575B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56932" y="2141212"/>
            <a:ext cx="4699589" cy="3872733"/>
            <a:chOff x="7032851" y="2055463"/>
            <a:chExt cx="4648287" cy="6319392"/>
          </a:xfrm>
        </p:grpSpPr>
        <p:sp>
          <p:nvSpPr>
            <p:cNvPr id="12" name="Rectangle 11"/>
            <p:cNvSpPr/>
            <p:nvPr/>
          </p:nvSpPr>
          <p:spPr>
            <a:xfrm>
              <a:off x="7032851" y="2055463"/>
              <a:ext cx="4648287" cy="6319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3551" y="2562028"/>
              <a:ext cx="4070544" cy="47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For some cases HRT </a:t>
              </a:r>
              <a:r>
                <a:rPr lang="en-US" b="1" dirty="0" smtClean="0"/>
                <a:t>outperforms</a:t>
              </a:r>
              <a:r>
                <a:rPr lang="en-US" dirty="0" smtClean="0"/>
                <a:t> RF, Extremely Randomized RF and Lasso</a:t>
              </a:r>
            </a:p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In general, HRT </a:t>
              </a:r>
              <a:r>
                <a:rPr lang="en-US" b="1" dirty="0" smtClean="0"/>
                <a:t>improves Lasso </a:t>
              </a:r>
              <a:r>
                <a:rPr lang="en-US" dirty="0" smtClean="0"/>
                <a:t>results</a:t>
              </a:r>
            </a:p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HRT captures </a:t>
              </a:r>
              <a:r>
                <a:rPr lang="en-US" b="1" dirty="0" smtClean="0"/>
                <a:t>non-linear </a:t>
              </a:r>
              <a:r>
                <a:rPr lang="en-US" dirty="0" smtClean="0"/>
                <a:t>data</a:t>
              </a:r>
              <a:r>
                <a:rPr lang="en-US" b="1" dirty="0" smtClean="0"/>
                <a:t> </a:t>
              </a:r>
              <a:r>
                <a:rPr lang="en-US" dirty="0" smtClean="0"/>
                <a:t>structure </a:t>
              </a:r>
            </a:p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HRT is </a:t>
              </a:r>
              <a:r>
                <a:rPr lang="en-US" b="1" dirty="0" smtClean="0"/>
                <a:t>sensitive to the number of data </a:t>
              </a:r>
              <a:r>
                <a:rPr lang="en-US" dirty="0" smtClean="0"/>
                <a:t>it is trained on</a:t>
              </a:r>
            </a:p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HRT is </a:t>
              </a:r>
              <a:r>
                <a:rPr lang="en-US" b="1" dirty="0" smtClean="0"/>
                <a:t>computationally expensive</a:t>
              </a:r>
            </a:p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HRT is suitable for middle size datasets</a:t>
              </a:r>
            </a:p>
          </p:txBody>
        </p:sp>
      </p:grpSp>
      <p:sp>
        <p:nvSpPr>
          <p:cNvPr id="14" name="Прямоугольник"/>
          <p:cNvSpPr/>
          <p:nvPr/>
        </p:nvSpPr>
        <p:spPr>
          <a:xfrm>
            <a:off x="839973" y="1769200"/>
            <a:ext cx="4845134" cy="551962"/>
          </a:xfrm>
          <a:prstGeom prst="rect">
            <a:avLst/>
          </a:prstGeom>
          <a:solidFill>
            <a:srgbClr val="757171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Conclusio</a:t>
            </a:r>
            <a:r>
              <a:rPr lang="en-US" sz="2800" dirty="0">
                <a:solidFill>
                  <a:srgbClr val="FFFFFF"/>
                </a:solidFill>
              </a:rPr>
              <a:t>n</a:t>
            </a:r>
            <a:endParaRPr sz="280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14979" y="2141211"/>
            <a:ext cx="4699589" cy="3872733"/>
            <a:chOff x="7032851" y="2055464"/>
            <a:chExt cx="4648287" cy="4872791"/>
          </a:xfrm>
        </p:grpSpPr>
        <p:sp>
          <p:nvSpPr>
            <p:cNvPr id="16" name="Rectangle 15"/>
            <p:cNvSpPr/>
            <p:nvPr/>
          </p:nvSpPr>
          <p:spPr>
            <a:xfrm>
              <a:off x="7032851" y="2055464"/>
              <a:ext cx="4648287" cy="4872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53367" y="2666056"/>
              <a:ext cx="4070544" cy="3607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Compare HRT to GBT</a:t>
              </a:r>
            </a:p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Consider other algorithm in leafs except linear regression</a:t>
              </a:r>
            </a:p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Implement HRT with parallelization</a:t>
              </a:r>
            </a:p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r>
                <a:rPr lang="en-US" dirty="0" smtClean="0"/>
                <a:t>Apply HRT to big data sets</a:t>
              </a:r>
            </a:p>
            <a:p>
              <a:pPr marL="285750" indent="-285750" algn="just">
                <a:lnSpc>
                  <a:spcPct val="150000"/>
                </a:lnSpc>
                <a:buSzPct val="100000"/>
                <a:buFontTx/>
                <a:buChar char="-"/>
              </a:pPr>
              <a:endParaRPr lang="en-US" b="1" dirty="0" smtClean="0"/>
            </a:p>
          </p:txBody>
        </p:sp>
      </p:grpSp>
      <p:sp>
        <p:nvSpPr>
          <p:cNvPr id="18" name="Прямоугольник"/>
          <p:cNvSpPr/>
          <p:nvPr/>
        </p:nvSpPr>
        <p:spPr>
          <a:xfrm>
            <a:off x="6298020" y="1769198"/>
            <a:ext cx="4845134" cy="551962"/>
          </a:xfrm>
          <a:prstGeom prst="rect">
            <a:avLst/>
          </a:prstGeom>
          <a:solidFill>
            <a:srgbClr val="757171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Further steps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think-cell Slide" r:id="rId4" imgW="381" imgH="381" progId="TCLayout.ActiveDocument.1">
                  <p:embed/>
                </p:oleObj>
              </mc:Choice>
              <mc:Fallback>
                <p:oleObj name="think-cell Slide" r:id="rId4" imgW="381" imgH="381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7541"/>
            <a:ext cx="12192000" cy="777875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6" y="85096"/>
            <a:ext cx="1233338" cy="12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7" y="470610"/>
            <a:ext cx="9155723" cy="6154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575B5D"/>
                </a:solidFill>
              </a:rPr>
              <a:t>Our Team</a:t>
            </a:r>
            <a:endParaRPr lang="en-US" b="1" dirty="0">
              <a:solidFill>
                <a:srgbClr val="575B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B3D31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B1DE-2FAF-4F3D-A35D-9151061B8172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2112" y="1558553"/>
            <a:ext cx="865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Input of each team member was focused on, but not restricted to: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34857" y="2504002"/>
            <a:ext cx="2192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Gazdieva</a:t>
            </a:r>
            <a:r>
              <a:rPr lang="en-US" b="1" dirty="0" smtClean="0"/>
              <a:t> Milena: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HRT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HRT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cleansing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1722" y="2499668"/>
            <a:ext cx="226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Maksimov Ivan: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HRT ensembles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Benchmarks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41948" y="2499668"/>
            <a:ext cx="2176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Belikova</a:t>
            </a:r>
            <a:r>
              <a:rPr lang="en-US" b="1" dirty="0" smtClean="0"/>
              <a:t> Kristina: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HRT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18421" y="4604832"/>
            <a:ext cx="217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Nikita </a:t>
            </a:r>
            <a:r>
              <a:rPr lang="en-US" b="1" dirty="0" err="1" smtClean="0"/>
              <a:t>Alexeichyk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HRT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00911" y="4604832"/>
            <a:ext cx="2445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Mikhail </a:t>
            </a:r>
            <a:r>
              <a:rPr lang="en-US" b="1" dirty="0" err="1" smtClean="0"/>
              <a:t>Kuzin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HRT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290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88" y="2445810"/>
            <a:ext cx="1331627" cy="133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258" y="4526167"/>
            <a:ext cx="1323250" cy="132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51" y="4345699"/>
            <a:ext cx="1607910" cy="169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2497068"/>
            <a:ext cx="1309798" cy="130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3" name="Picture 15" descr="Image result for student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5" y="2445809"/>
            <a:ext cx="1361057" cy="136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7892</TotalTime>
  <Words>511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think-cell Slide</vt:lpstr>
      <vt:lpstr>PowerPoint Presentation</vt:lpstr>
      <vt:lpstr>Problem Statement</vt:lpstr>
      <vt:lpstr>HRT - General Concepts</vt:lpstr>
      <vt:lpstr>Deep Dive in Theory</vt:lpstr>
      <vt:lpstr>Datasets</vt:lpstr>
      <vt:lpstr>Comparison – Forecasting Quality</vt:lpstr>
      <vt:lpstr>Comparison – Training Time</vt:lpstr>
      <vt:lpstr>Conclusion &amp; Further steps</vt:lpstr>
      <vt:lpstr>Our Team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Maksimov</dc:creator>
  <cp:lastModifiedBy>Ivan Maksimov</cp:lastModifiedBy>
  <cp:revision>58</cp:revision>
  <dcterms:created xsi:type="dcterms:W3CDTF">2019-03-13T12:37:09Z</dcterms:created>
  <dcterms:modified xsi:type="dcterms:W3CDTF">2019-03-19T09:11:45Z</dcterms:modified>
</cp:coreProperties>
</file>