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60574A-01AA-1FB6-7A39-0FF4CDDC54D6}" v="45" dt="2024-02-29T12:47:50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37" autoAdjust="0"/>
    <p:restoredTop sz="94660"/>
  </p:normalViewPr>
  <p:slideViewPr>
    <p:cSldViewPr snapToGrid="0">
      <p:cViewPr varScale="1">
        <p:scale>
          <a:sx n="92" d="100"/>
          <a:sy n="92" d="100"/>
        </p:scale>
        <p:origin x="3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en Mezieres" userId="c0a21b74bc3ed8fd" providerId="LiveId" clId="{471BD0B7-B114-4E0A-B1CF-CFF8C3CBE8DD}"/>
    <pc:docChg chg="modSld">
      <pc:chgData name="Damien Mezieres" userId="c0a21b74bc3ed8fd" providerId="LiveId" clId="{471BD0B7-B114-4E0A-B1CF-CFF8C3CBE8DD}" dt="2024-02-29T15:35:35.942" v="2" actId="1076"/>
      <pc:docMkLst>
        <pc:docMk/>
      </pc:docMkLst>
      <pc:sldChg chg="modSp mod">
        <pc:chgData name="Damien Mezieres" userId="c0a21b74bc3ed8fd" providerId="LiveId" clId="{471BD0B7-B114-4E0A-B1CF-CFF8C3CBE8DD}" dt="2024-02-29T15:35:35.942" v="2" actId="1076"/>
        <pc:sldMkLst>
          <pc:docMk/>
          <pc:sldMk cId="2817629229" sldId="257"/>
        </pc:sldMkLst>
        <pc:picChg chg="mod">
          <ac:chgData name="Damien Mezieres" userId="c0a21b74bc3ed8fd" providerId="LiveId" clId="{471BD0B7-B114-4E0A-B1CF-CFF8C3CBE8DD}" dt="2024-02-29T15:35:35.942" v="2" actId="1076"/>
          <ac:picMkLst>
            <pc:docMk/>
            <pc:sldMk cId="2817629229" sldId="257"/>
            <ac:picMk id="4" creationId="{5C20ACD7-DFA2-B676-5A85-B9D78F005F4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29/02/2024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vd.nist.gov/vuln/detail/CVE-2023-5093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vd.nist.gov/vuln-metrics/cvss/v3-calculator?name=CVE-2023-38541&amp;vector=AV:L/AC:H/PR:L/UI:R/S:U/C:H/I:H/A:H&amp;version=3.1&amp;source=Intel%20Corpor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29 02 2024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Damien </a:t>
            </a:r>
            <a:endParaRPr lang="fr-FR"/>
          </a:p>
          <a:p>
            <a:r>
              <a:rPr lang="fr-FR" dirty="0"/>
              <a:t>Mise en route travail </a:t>
            </a:r>
            <a:r>
              <a:rPr lang="fr-FR" dirty="0" err="1"/>
              <a:t>cve</a:t>
            </a:r>
            <a:r>
              <a:rPr lang="fr-FR" dirty="0"/>
              <a:t> et </a:t>
            </a:r>
            <a:r>
              <a:rPr lang="fr-FR" dirty="0" err="1"/>
              <a:t>cvss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6029F-0D1D-8F46-A064-7DDF41E7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Demande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BC1151-33BB-3A89-5FFB-1E73A572E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Objectif 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r-FR" dirty="0"/>
              <a:t>Un petit programme qui calcule automatiquement les CVSS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r-FR" dirty="0"/>
              <a:t>En fonction d'entrées qui seront fournies par l'opérateur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r-FR" sz="2800" dirty="0">
                <a:hlinkClick r:id="rId2"/>
              </a:rPr>
              <a:t>https://nvd.nist.gov/vuln/detail/CVE-2023-50930</a:t>
            </a:r>
            <a:endParaRPr lang="fr-FR" sz="2800" dirty="0"/>
          </a:p>
          <a:p>
            <a:pPr lvl="1">
              <a:buFont typeface="Courier New" panose="020B0604020202020204" pitchFamily="34" charset="0"/>
              <a:buChar char="o"/>
            </a:pPr>
            <a:endParaRPr lang="fr-FR" sz="2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C20ACD7-DFA2-B676-5A85-B9D78F005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557" y="952860"/>
            <a:ext cx="7772400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2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A5ED73-7A3E-9EE3-6E86-748E8D34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E576B1-352B-E333-F42F-945C72691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b="1" dirty="0"/>
              <a:t>Description </a:t>
            </a:r>
          </a:p>
          <a:p>
            <a:r>
              <a:rPr lang="fr-FR" dirty="0" err="1"/>
              <a:t>Insecure</a:t>
            </a:r>
            <a:r>
              <a:rPr lang="fr-FR" dirty="0"/>
              <a:t> </a:t>
            </a:r>
            <a:r>
              <a:rPr lang="fr-FR" dirty="0" err="1"/>
              <a:t>inherited</a:t>
            </a:r>
            <a:r>
              <a:rPr lang="fr-FR" dirty="0"/>
              <a:t> permissions in </a:t>
            </a:r>
            <a:r>
              <a:rPr lang="fr-FR" dirty="0" err="1"/>
              <a:t>some</a:t>
            </a:r>
            <a:r>
              <a:rPr lang="fr-FR" dirty="0"/>
              <a:t> Intel HID Event </a:t>
            </a:r>
            <a:r>
              <a:rPr lang="fr-FR" dirty="0" err="1"/>
              <a:t>Filter</a:t>
            </a:r>
            <a:r>
              <a:rPr lang="fr-FR" dirty="0"/>
              <a:t> drivers for Windows 10 for </a:t>
            </a:r>
            <a:r>
              <a:rPr lang="fr-FR" dirty="0" err="1"/>
              <a:t>some</a:t>
            </a:r>
            <a:r>
              <a:rPr lang="fr-FR" dirty="0"/>
              <a:t> Intel NUC laptop software </a:t>
            </a:r>
            <a:r>
              <a:rPr lang="fr-FR" dirty="0" err="1"/>
              <a:t>installers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 version 2.2.2.1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an </a:t>
            </a:r>
            <a:r>
              <a:rPr lang="fr-FR" dirty="0" err="1"/>
              <a:t>authenticated</a:t>
            </a:r>
            <a:r>
              <a:rPr lang="fr-FR" dirty="0"/>
              <a:t> user to </a:t>
            </a:r>
            <a:r>
              <a:rPr lang="fr-FR" dirty="0" err="1"/>
              <a:t>potentially</a:t>
            </a:r>
            <a:r>
              <a:rPr lang="fr-FR" dirty="0"/>
              <a:t> enable </a:t>
            </a:r>
            <a:r>
              <a:rPr lang="fr-FR" dirty="0" err="1"/>
              <a:t>escalation</a:t>
            </a:r>
            <a:r>
              <a:rPr lang="fr-FR" dirty="0"/>
              <a:t> of </a:t>
            </a:r>
            <a:r>
              <a:rPr lang="fr-FR" dirty="0" err="1"/>
              <a:t>privilege</a:t>
            </a:r>
            <a:r>
              <a:rPr lang="fr-FR" dirty="0"/>
              <a:t> via local </a:t>
            </a:r>
            <a:r>
              <a:rPr lang="fr-FR" dirty="0" err="1"/>
              <a:t>access</a:t>
            </a:r>
            <a:r>
              <a:rPr lang="fr-FR" dirty="0"/>
              <a:t>.</a:t>
            </a:r>
          </a:p>
          <a:p>
            <a:r>
              <a:rPr lang="fr-FR" b="1" dirty="0" err="1"/>
              <a:t>Vector</a:t>
            </a:r>
            <a:r>
              <a:rPr lang="fr-FR" b="1" dirty="0"/>
              <a:t>:</a:t>
            </a:r>
            <a:r>
              <a:rPr lang="fr-FR" dirty="0"/>
              <a:t>  CVSS:3.1</a:t>
            </a:r>
          </a:p>
          <a:p>
            <a:pPr lvl="1"/>
            <a:r>
              <a:rPr lang="fr-FR" dirty="0"/>
              <a:t>/AV:</a:t>
            </a:r>
            <a:r>
              <a:rPr lang="fr-FR" dirty="0">
                <a:highlight>
                  <a:srgbClr val="FF00FF"/>
                </a:highlight>
              </a:rPr>
              <a:t>L</a:t>
            </a:r>
            <a:r>
              <a:rPr lang="fr-FR" dirty="0"/>
              <a:t> (ou H ou M)</a:t>
            </a:r>
          </a:p>
          <a:p>
            <a:pPr lvl="1"/>
            <a:r>
              <a:rPr lang="fr-FR" dirty="0"/>
              <a:t>/AC:L</a:t>
            </a:r>
          </a:p>
          <a:p>
            <a:pPr lvl="1"/>
            <a:r>
              <a:rPr lang="fr-FR" dirty="0"/>
              <a:t>/PR:L</a:t>
            </a:r>
          </a:p>
          <a:p>
            <a:pPr lvl="1"/>
            <a:r>
              <a:rPr lang="fr-FR" dirty="0"/>
              <a:t>/UI:N</a:t>
            </a:r>
          </a:p>
          <a:p>
            <a:pPr lvl="1"/>
            <a:r>
              <a:rPr lang="fr-FR" dirty="0"/>
              <a:t>/S:U</a:t>
            </a:r>
          </a:p>
          <a:p>
            <a:pPr lvl="1"/>
            <a:r>
              <a:rPr lang="fr-FR" dirty="0"/>
              <a:t>/C:H</a:t>
            </a:r>
          </a:p>
          <a:p>
            <a:pPr lvl="1"/>
            <a:r>
              <a:rPr lang="fr-FR" dirty="0"/>
              <a:t>/I:H</a:t>
            </a:r>
          </a:p>
          <a:p>
            <a:pPr lvl="1"/>
            <a:r>
              <a:rPr lang="fr-FR" dirty="0"/>
              <a:t>/A:H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666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D5C3E44-8320-C130-1A72-3CB48FB396A0}"/>
              </a:ext>
            </a:extLst>
          </p:cNvPr>
          <p:cNvSpPr/>
          <p:nvPr/>
        </p:nvSpPr>
        <p:spPr>
          <a:xfrm>
            <a:off x="1931831" y="721217"/>
            <a:ext cx="1996225" cy="3889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Javascript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FE</a:t>
            </a:r>
          </a:p>
          <a:p>
            <a:pPr algn="ctr"/>
            <a:r>
              <a:rPr lang="fr-FR" dirty="0"/>
              <a:t>Quel est ton AV</a:t>
            </a:r>
          </a:p>
          <a:p>
            <a:pPr lvl="1"/>
            <a:r>
              <a:rPr lang="fr-FR" dirty="0"/>
              <a:t>/</a:t>
            </a:r>
            <a:r>
              <a:rPr lang="fr-FR" dirty="0">
                <a:highlight>
                  <a:srgbClr val="FF00FF"/>
                </a:highlight>
              </a:rPr>
              <a:t>AV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/AC:</a:t>
            </a:r>
          </a:p>
          <a:p>
            <a:pPr lvl="1"/>
            <a:r>
              <a:rPr lang="fr-FR" dirty="0"/>
              <a:t>/PR</a:t>
            </a:r>
          </a:p>
          <a:p>
            <a:pPr lvl="1"/>
            <a:r>
              <a:rPr lang="fr-FR" dirty="0"/>
              <a:t>/UI:</a:t>
            </a:r>
          </a:p>
          <a:p>
            <a:pPr lvl="1"/>
            <a:r>
              <a:rPr lang="fr-FR" dirty="0"/>
              <a:t>/S:</a:t>
            </a:r>
          </a:p>
          <a:p>
            <a:pPr lvl="1"/>
            <a:r>
              <a:rPr lang="fr-FR" dirty="0"/>
              <a:t>/C:</a:t>
            </a:r>
          </a:p>
          <a:p>
            <a:pPr lvl="1"/>
            <a:r>
              <a:rPr lang="fr-FR" dirty="0"/>
              <a:t>/I:</a:t>
            </a:r>
          </a:p>
          <a:p>
            <a:pPr lvl="1"/>
            <a:r>
              <a:rPr lang="fr-FR" dirty="0"/>
              <a:t>/A:</a:t>
            </a:r>
          </a:p>
          <a:p>
            <a:pPr algn="ctr"/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0BF20E7-7416-E9E9-3053-B691058588C7}"/>
              </a:ext>
            </a:extLst>
          </p:cNvPr>
          <p:cNvSpPr/>
          <p:nvPr/>
        </p:nvSpPr>
        <p:spPr>
          <a:xfrm>
            <a:off x="5203064" y="721217"/>
            <a:ext cx="1996225" cy="3889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BE</a:t>
            </a:r>
          </a:p>
          <a:p>
            <a:pPr algn="ctr"/>
            <a:r>
              <a:rPr lang="fr-FR" dirty="0"/>
              <a:t>Calcul du CVSS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EBD41E7-0A41-7C7A-495E-2C7F43AAEDC2}"/>
              </a:ext>
            </a:extLst>
          </p:cNvPr>
          <p:cNvSpPr txBox="1"/>
          <p:nvPr/>
        </p:nvSpPr>
        <p:spPr>
          <a:xfrm>
            <a:off x="3499834" y="4973794"/>
            <a:ext cx="60981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https://nvd.nist.gov/vuln-metrics/cvss/v3-calculator?name=CVE-2023-38541&amp;vector=AV:L/AC:H/PR:L/UI:R/S:U/C:H/I:H/A:H&amp;version=3.1&amp;source=Intel%20Corporation</a:t>
            </a:r>
            <a:endParaRPr lang="fr-FR" dirty="0"/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D0EDF67-70FA-B600-70AD-573945EB3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418" y="4045283"/>
            <a:ext cx="3476041" cy="115530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A46C970-FD33-4DFC-33E5-68A6E6C09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393" y="557227"/>
            <a:ext cx="3123293" cy="330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2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5D5AAC-52AD-CE17-5D93-DC774D17E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du CVSS 2,0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B6AAB5-4429-102B-6BA1-9747795D5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fr-FR" dirty="0"/>
          </a:p>
          <a:p>
            <a:r>
              <a:rPr lang="fr-FR" dirty="0"/>
              <a:t>DRAFT CVSS v2.10 Equations (last </a:t>
            </a:r>
            <a:r>
              <a:rPr lang="fr-FR" dirty="0" err="1"/>
              <a:t>revised</a:t>
            </a:r>
            <a:r>
              <a:rPr lang="fr-FR" dirty="0"/>
              <a:t> 3-20-07)</a:t>
            </a:r>
          </a:p>
          <a:p>
            <a:r>
              <a:rPr lang="fr-FR" dirty="0"/>
              <a:t>CVSS Base Score Equation</a:t>
            </a:r>
          </a:p>
          <a:p>
            <a:endParaRPr lang="fr-FR" dirty="0"/>
          </a:p>
          <a:p>
            <a:r>
              <a:rPr lang="fr-FR" dirty="0" err="1"/>
              <a:t>BaseScore</a:t>
            </a:r>
            <a:r>
              <a:rPr lang="fr-FR" dirty="0"/>
              <a:t> = (.6*Impact +.4*Exploitability-1.5)*f(Impact)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Impact = 10.41 * (1 - (1 - </a:t>
            </a:r>
            <a:r>
              <a:rPr lang="fr-FR" dirty="0" err="1"/>
              <a:t>ConfImpact</a:t>
            </a:r>
            <a:r>
              <a:rPr lang="fr-FR" dirty="0"/>
              <a:t>) * (1 - </a:t>
            </a:r>
            <a:r>
              <a:rPr lang="fr-FR" dirty="0" err="1"/>
              <a:t>IntegImpact</a:t>
            </a:r>
            <a:r>
              <a:rPr lang="fr-FR" dirty="0"/>
              <a:t>) * (1 - </a:t>
            </a:r>
            <a:r>
              <a:rPr lang="fr-FR" dirty="0" err="1"/>
              <a:t>AvailImpact</a:t>
            </a:r>
            <a:r>
              <a:rPr lang="fr-FR" dirty="0"/>
              <a:t>))</a:t>
            </a:r>
          </a:p>
          <a:p>
            <a:endParaRPr lang="fr-FR" dirty="0"/>
          </a:p>
          <a:p>
            <a:r>
              <a:rPr lang="fr-FR" dirty="0" err="1"/>
              <a:t>Exploitability</a:t>
            </a:r>
            <a:r>
              <a:rPr lang="fr-FR" dirty="0"/>
              <a:t> = 20 * </a:t>
            </a:r>
            <a:r>
              <a:rPr lang="fr-FR" dirty="0" err="1"/>
              <a:t>AccessComplexity</a:t>
            </a:r>
            <a:r>
              <a:rPr lang="fr-FR" dirty="0"/>
              <a:t> * </a:t>
            </a:r>
            <a:r>
              <a:rPr lang="fr-FR" dirty="0" err="1"/>
              <a:t>Authentication</a:t>
            </a:r>
            <a:r>
              <a:rPr lang="fr-FR" dirty="0"/>
              <a:t> * </a:t>
            </a:r>
            <a:r>
              <a:rPr lang="fr-FR" dirty="0" err="1"/>
              <a:t>AccessVector</a:t>
            </a:r>
            <a:endParaRPr lang="fr-FR" dirty="0"/>
          </a:p>
          <a:p>
            <a:endParaRPr lang="fr-FR" dirty="0"/>
          </a:p>
          <a:p>
            <a:r>
              <a:rPr lang="fr-FR" dirty="0"/>
              <a:t>f(Impact) = 0 if Impact=0; 1.176 </a:t>
            </a:r>
            <a:r>
              <a:rPr lang="fr-FR" dirty="0" err="1"/>
              <a:t>otherwise</a:t>
            </a:r>
            <a:endParaRPr lang="fr-FR" dirty="0"/>
          </a:p>
          <a:p>
            <a:r>
              <a:rPr lang="fr-FR" dirty="0"/>
              <a:t> </a:t>
            </a:r>
          </a:p>
          <a:p>
            <a:r>
              <a:rPr lang="fr-FR" dirty="0" err="1"/>
              <a:t>AccessComplexity</a:t>
            </a:r>
            <a:r>
              <a:rPr lang="fr-FR" dirty="0"/>
              <a:t> = case </a:t>
            </a:r>
            <a:r>
              <a:rPr lang="fr-FR" dirty="0" err="1"/>
              <a:t>AccessComplexity</a:t>
            </a:r>
            <a:r>
              <a:rPr lang="fr-FR" dirty="0"/>
              <a:t> of</a:t>
            </a:r>
          </a:p>
          <a:p>
            <a:r>
              <a:rPr lang="fr-FR" dirty="0"/>
              <a:t>                        high:   0.35</a:t>
            </a:r>
          </a:p>
          <a:p>
            <a:r>
              <a:rPr lang="fr-FR" dirty="0"/>
              <a:t>                        medium: 0.61</a:t>
            </a:r>
          </a:p>
          <a:p>
            <a:r>
              <a:rPr lang="fr-FR" dirty="0"/>
              <a:t>                        </a:t>
            </a:r>
            <a:r>
              <a:rPr lang="fr-FR" dirty="0" err="1"/>
              <a:t>low</a:t>
            </a:r>
            <a:r>
              <a:rPr lang="fr-FR" dirty="0"/>
              <a:t>:    0.71</a:t>
            </a:r>
          </a:p>
          <a:p>
            <a:r>
              <a:rPr lang="fr-FR" dirty="0"/>
              <a:t> </a:t>
            </a:r>
          </a:p>
          <a:p>
            <a:r>
              <a:rPr lang="fr-FR" dirty="0" err="1"/>
              <a:t>Authentication</a:t>
            </a:r>
            <a:r>
              <a:rPr lang="fr-FR" dirty="0"/>
              <a:t>   = case </a:t>
            </a:r>
            <a:r>
              <a:rPr lang="fr-FR" dirty="0" err="1"/>
              <a:t>Authentication</a:t>
            </a:r>
            <a:r>
              <a:rPr lang="fr-FR" dirty="0"/>
              <a:t> of</a:t>
            </a:r>
          </a:p>
          <a:p>
            <a:r>
              <a:rPr lang="fr-FR" dirty="0"/>
              <a:t>                        </a:t>
            </a:r>
            <a:r>
              <a:rPr lang="fr-FR" dirty="0" err="1"/>
              <a:t>Requires</a:t>
            </a:r>
            <a:r>
              <a:rPr lang="fr-FR" dirty="0"/>
              <a:t> no </a:t>
            </a:r>
            <a:r>
              <a:rPr lang="fr-FR" dirty="0" err="1"/>
              <a:t>authentication</a:t>
            </a:r>
            <a:r>
              <a:rPr lang="fr-FR" dirty="0"/>
              <a:t>:                    0.704</a:t>
            </a:r>
          </a:p>
          <a:p>
            <a:r>
              <a:rPr lang="fr-FR" dirty="0"/>
              <a:t>                        </a:t>
            </a:r>
            <a:r>
              <a:rPr lang="fr-FR" dirty="0" err="1"/>
              <a:t>Requires</a:t>
            </a:r>
            <a:r>
              <a:rPr lang="fr-FR" dirty="0"/>
              <a:t> single instance of </a:t>
            </a:r>
            <a:r>
              <a:rPr lang="fr-FR" dirty="0" err="1"/>
              <a:t>authentication</a:t>
            </a:r>
            <a:r>
              <a:rPr lang="fr-FR" dirty="0"/>
              <a:t>:    0.56</a:t>
            </a:r>
          </a:p>
          <a:p>
            <a:r>
              <a:rPr lang="fr-FR" dirty="0"/>
              <a:t>                        </a:t>
            </a:r>
            <a:r>
              <a:rPr lang="fr-FR" dirty="0" err="1"/>
              <a:t>Requires</a:t>
            </a:r>
            <a:r>
              <a:rPr lang="fr-FR" dirty="0"/>
              <a:t> multiple instances of </a:t>
            </a:r>
            <a:r>
              <a:rPr lang="fr-FR" dirty="0" err="1"/>
              <a:t>authentication</a:t>
            </a:r>
            <a:r>
              <a:rPr lang="fr-FR" dirty="0"/>
              <a:t>: 0.45</a:t>
            </a:r>
          </a:p>
          <a:p>
            <a:r>
              <a:rPr lang="fr-FR" dirty="0"/>
              <a:t> </a:t>
            </a:r>
          </a:p>
          <a:p>
            <a:r>
              <a:rPr lang="fr-FR" dirty="0" err="1"/>
              <a:t>AccessVector</a:t>
            </a:r>
            <a:r>
              <a:rPr lang="fr-FR" dirty="0"/>
              <a:t>     = case </a:t>
            </a:r>
            <a:r>
              <a:rPr lang="fr-FR" dirty="0" err="1"/>
              <a:t>AccessVector</a:t>
            </a:r>
            <a:r>
              <a:rPr lang="fr-FR" dirty="0"/>
              <a:t> of</a:t>
            </a:r>
          </a:p>
          <a:p>
            <a:r>
              <a:rPr lang="fr-FR" dirty="0"/>
              <a:t>                        </a:t>
            </a:r>
            <a:r>
              <a:rPr lang="fr-FR" dirty="0" err="1"/>
              <a:t>Requires</a:t>
            </a:r>
            <a:r>
              <a:rPr lang="fr-FR" dirty="0"/>
              <a:t> local </a:t>
            </a:r>
            <a:r>
              <a:rPr lang="fr-FR" dirty="0" err="1"/>
              <a:t>access</a:t>
            </a:r>
            <a:r>
              <a:rPr lang="fr-FR" dirty="0"/>
              <a:t>:    0.395</a:t>
            </a:r>
          </a:p>
          <a:p>
            <a:r>
              <a:rPr lang="fr-FR" dirty="0"/>
              <a:t>                        Local Network accessible: 0.646</a:t>
            </a:r>
          </a:p>
          <a:p>
            <a:r>
              <a:rPr lang="fr-FR" dirty="0"/>
              <a:t>                        Network accessible:       1</a:t>
            </a:r>
          </a:p>
          <a:p>
            <a:r>
              <a:rPr lang="fr-FR" dirty="0"/>
              <a:t> </a:t>
            </a:r>
          </a:p>
          <a:p>
            <a:r>
              <a:rPr lang="fr-FR" dirty="0" err="1"/>
              <a:t>ConfImpact</a:t>
            </a:r>
            <a:r>
              <a:rPr lang="fr-FR" dirty="0"/>
              <a:t>       = case </a:t>
            </a:r>
            <a:r>
              <a:rPr lang="fr-FR" dirty="0" err="1"/>
              <a:t>ConfidentialityImpact</a:t>
            </a:r>
            <a:r>
              <a:rPr lang="fr-FR" dirty="0"/>
              <a:t> of</a:t>
            </a:r>
          </a:p>
          <a:p>
            <a:r>
              <a:rPr lang="fr-FR" dirty="0"/>
              <a:t>                        none:             0</a:t>
            </a:r>
          </a:p>
          <a:p>
            <a:r>
              <a:rPr lang="fr-FR" dirty="0"/>
              <a:t>                        partial:          0.275</a:t>
            </a:r>
          </a:p>
          <a:p>
            <a:r>
              <a:rPr lang="fr-FR" dirty="0"/>
              <a:t>                        </a:t>
            </a:r>
            <a:r>
              <a:rPr lang="fr-FR" dirty="0" err="1"/>
              <a:t>complete</a:t>
            </a:r>
            <a:r>
              <a:rPr lang="fr-FR" dirty="0"/>
              <a:t>:         0.660</a:t>
            </a:r>
          </a:p>
          <a:p>
            <a:r>
              <a:rPr lang="fr-FR" dirty="0"/>
              <a:t> </a:t>
            </a:r>
          </a:p>
          <a:p>
            <a:r>
              <a:rPr lang="fr-FR" dirty="0" err="1"/>
              <a:t>IntegImpact</a:t>
            </a:r>
            <a:r>
              <a:rPr lang="fr-FR" dirty="0"/>
              <a:t>      = case </a:t>
            </a:r>
            <a:r>
              <a:rPr lang="fr-FR" dirty="0" err="1"/>
              <a:t>IntegrityImpact</a:t>
            </a:r>
            <a:r>
              <a:rPr lang="fr-FR" dirty="0"/>
              <a:t> of</a:t>
            </a:r>
          </a:p>
          <a:p>
            <a:r>
              <a:rPr lang="fr-FR" dirty="0"/>
              <a:t>                        none:             0</a:t>
            </a:r>
          </a:p>
          <a:p>
            <a:r>
              <a:rPr lang="fr-FR" dirty="0"/>
              <a:t>                        partial:          0.275</a:t>
            </a:r>
          </a:p>
          <a:p>
            <a:r>
              <a:rPr lang="fr-FR" dirty="0"/>
              <a:t>                        </a:t>
            </a:r>
            <a:r>
              <a:rPr lang="fr-FR" dirty="0" err="1"/>
              <a:t>complete</a:t>
            </a:r>
            <a:r>
              <a:rPr lang="fr-FR" dirty="0"/>
              <a:t>:         0.660</a:t>
            </a:r>
          </a:p>
          <a:p>
            <a:r>
              <a:rPr lang="fr-FR" dirty="0"/>
              <a:t> </a:t>
            </a:r>
          </a:p>
          <a:p>
            <a:r>
              <a:rPr lang="fr-FR" dirty="0" err="1"/>
              <a:t>AvailImpact</a:t>
            </a:r>
            <a:r>
              <a:rPr lang="fr-FR" dirty="0"/>
              <a:t>      = case </a:t>
            </a:r>
            <a:r>
              <a:rPr lang="fr-FR" dirty="0" err="1"/>
              <a:t>AvailabilityImpact</a:t>
            </a:r>
            <a:r>
              <a:rPr lang="fr-FR" dirty="0"/>
              <a:t> of</a:t>
            </a:r>
          </a:p>
          <a:p>
            <a:r>
              <a:rPr lang="fr-FR" dirty="0"/>
              <a:t>                        none:             0</a:t>
            </a:r>
          </a:p>
          <a:p>
            <a:r>
              <a:rPr lang="fr-FR" dirty="0"/>
              <a:t>                        partial:          0.275</a:t>
            </a:r>
          </a:p>
          <a:p>
            <a:r>
              <a:rPr lang="fr-FR" dirty="0"/>
              <a:t>                        </a:t>
            </a:r>
            <a:r>
              <a:rPr lang="fr-FR" dirty="0" err="1"/>
              <a:t>complete</a:t>
            </a:r>
            <a:r>
              <a:rPr lang="fr-FR" dirty="0"/>
              <a:t>:         0.660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CVSS Temporal Equation</a:t>
            </a:r>
          </a:p>
          <a:p>
            <a:r>
              <a:rPr lang="fr-FR" dirty="0"/>
              <a:t> </a:t>
            </a:r>
          </a:p>
          <a:p>
            <a:r>
              <a:rPr lang="fr-FR" dirty="0" err="1"/>
              <a:t>TemporalScore</a:t>
            </a:r>
            <a:r>
              <a:rPr lang="fr-FR" dirty="0"/>
              <a:t> = </a:t>
            </a:r>
            <a:r>
              <a:rPr lang="fr-FR" dirty="0" err="1"/>
              <a:t>BaseScore</a:t>
            </a:r>
            <a:r>
              <a:rPr lang="fr-FR" dirty="0"/>
              <a:t> </a:t>
            </a:r>
          </a:p>
          <a:p>
            <a:r>
              <a:rPr lang="fr-FR" dirty="0"/>
              <a:t>              * </a:t>
            </a:r>
            <a:r>
              <a:rPr lang="fr-FR" dirty="0" err="1"/>
              <a:t>Exploitability</a:t>
            </a:r>
            <a:r>
              <a:rPr lang="fr-FR" dirty="0"/>
              <a:t> </a:t>
            </a:r>
          </a:p>
          <a:p>
            <a:r>
              <a:rPr lang="fr-FR" dirty="0"/>
              <a:t>              * </a:t>
            </a:r>
            <a:r>
              <a:rPr lang="fr-FR" dirty="0" err="1"/>
              <a:t>RemediationLevel</a:t>
            </a:r>
            <a:r>
              <a:rPr lang="fr-FR" dirty="0"/>
              <a:t> </a:t>
            </a:r>
          </a:p>
          <a:p>
            <a:r>
              <a:rPr lang="fr-FR" dirty="0"/>
              <a:t>              * </a:t>
            </a:r>
            <a:r>
              <a:rPr lang="fr-FR" dirty="0" err="1"/>
              <a:t>ReportConfidence</a:t>
            </a:r>
            <a:endParaRPr lang="fr-FR" dirty="0"/>
          </a:p>
          <a:p>
            <a:r>
              <a:rPr lang="fr-FR" dirty="0"/>
              <a:t> </a:t>
            </a:r>
          </a:p>
          <a:p>
            <a:r>
              <a:rPr lang="fr-FR" dirty="0" err="1"/>
              <a:t>Exploitability</a:t>
            </a:r>
            <a:r>
              <a:rPr lang="fr-FR" dirty="0"/>
              <a:t>   = case </a:t>
            </a:r>
            <a:r>
              <a:rPr lang="fr-FR" dirty="0" err="1"/>
              <a:t>Exploitability</a:t>
            </a:r>
            <a:r>
              <a:rPr lang="fr-FR" dirty="0"/>
              <a:t> of</a:t>
            </a:r>
          </a:p>
          <a:p>
            <a:r>
              <a:rPr lang="fr-FR" dirty="0"/>
              <a:t>                        </a:t>
            </a:r>
            <a:r>
              <a:rPr lang="fr-FR" dirty="0" err="1"/>
              <a:t>unproven</a:t>
            </a:r>
            <a:r>
              <a:rPr lang="fr-FR" dirty="0"/>
              <a:t>:             0.85</a:t>
            </a:r>
          </a:p>
          <a:p>
            <a:r>
              <a:rPr lang="fr-FR" dirty="0"/>
              <a:t>                        proof-of-concept:     0.9</a:t>
            </a:r>
          </a:p>
          <a:p>
            <a:r>
              <a:rPr lang="fr-FR" dirty="0"/>
              <a:t>                        </a:t>
            </a:r>
            <a:r>
              <a:rPr lang="fr-FR" dirty="0" err="1"/>
              <a:t>functional</a:t>
            </a:r>
            <a:r>
              <a:rPr lang="fr-FR" dirty="0"/>
              <a:t>:           0.95</a:t>
            </a:r>
          </a:p>
          <a:p>
            <a:r>
              <a:rPr lang="fr-FR" dirty="0"/>
              <a:t>                        high:                 1.00</a:t>
            </a:r>
          </a:p>
          <a:p>
            <a:r>
              <a:rPr lang="fr-FR" dirty="0"/>
              <a:t>                        not </a:t>
            </a:r>
            <a:r>
              <a:rPr lang="fr-FR" dirty="0" err="1"/>
              <a:t>defined</a:t>
            </a:r>
            <a:r>
              <a:rPr lang="fr-FR" dirty="0"/>
              <a:t>           1.00</a:t>
            </a:r>
          </a:p>
          <a:p>
            <a:r>
              <a:rPr lang="fr-FR" dirty="0"/>
              <a:t>                        </a:t>
            </a:r>
          </a:p>
          <a:p>
            <a:r>
              <a:rPr lang="fr-FR" dirty="0" err="1"/>
              <a:t>RemediationLevel</a:t>
            </a:r>
            <a:r>
              <a:rPr lang="fr-FR" dirty="0"/>
              <a:t> = case </a:t>
            </a:r>
            <a:r>
              <a:rPr lang="fr-FR" dirty="0" err="1"/>
              <a:t>RemediationLevel</a:t>
            </a:r>
            <a:r>
              <a:rPr lang="fr-FR" dirty="0"/>
              <a:t> of</a:t>
            </a:r>
          </a:p>
          <a:p>
            <a:r>
              <a:rPr lang="fr-FR" dirty="0"/>
              <a:t>                        official-fix:         0.87</a:t>
            </a:r>
          </a:p>
          <a:p>
            <a:r>
              <a:rPr lang="fr-FR" dirty="0"/>
              <a:t>                        </a:t>
            </a:r>
            <a:r>
              <a:rPr lang="fr-FR" dirty="0" err="1"/>
              <a:t>temporary</a:t>
            </a:r>
            <a:r>
              <a:rPr lang="fr-FR" dirty="0"/>
              <a:t>-fix:        0.90</a:t>
            </a:r>
          </a:p>
          <a:p>
            <a:r>
              <a:rPr lang="fr-FR" dirty="0"/>
              <a:t>                        </a:t>
            </a:r>
            <a:r>
              <a:rPr lang="fr-FR" dirty="0" err="1"/>
              <a:t>workaround</a:t>
            </a:r>
            <a:r>
              <a:rPr lang="fr-FR" dirty="0"/>
              <a:t>:           0.95</a:t>
            </a:r>
          </a:p>
          <a:p>
            <a:r>
              <a:rPr lang="fr-FR" dirty="0"/>
              <a:t>                        </a:t>
            </a:r>
            <a:r>
              <a:rPr lang="fr-FR" dirty="0" err="1"/>
              <a:t>unavailable</a:t>
            </a:r>
            <a:r>
              <a:rPr lang="fr-FR" dirty="0"/>
              <a:t>:          1.00</a:t>
            </a:r>
          </a:p>
          <a:p>
            <a:r>
              <a:rPr lang="fr-FR" dirty="0"/>
              <a:t>                        not </a:t>
            </a:r>
            <a:r>
              <a:rPr lang="fr-FR" dirty="0" err="1"/>
              <a:t>defined</a:t>
            </a:r>
            <a:r>
              <a:rPr lang="fr-FR" dirty="0"/>
              <a:t>           1.00</a:t>
            </a:r>
          </a:p>
          <a:p>
            <a:r>
              <a:rPr lang="fr-FR" dirty="0"/>
              <a:t> </a:t>
            </a:r>
          </a:p>
          <a:p>
            <a:r>
              <a:rPr lang="fr-FR" dirty="0" err="1"/>
              <a:t>ReportConfidence</a:t>
            </a:r>
            <a:r>
              <a:rPr lang="fr-FR" dirty="0"/>
              <a:t> = case </a:t>
            </a:r>
            <a:r>
              <a:rPr lang="fr-FR" dirty="0" err="1"/>
              <a:t>ReportConfidence</a:t>
            </a:r>
            <a:r>
              <a:rPr lang="fr-FR" dirty="0"/>
              <a:t> of</a:t>
            </a:r>
          </a:p>
          <a:p>
            <a:r>
              <a:rPr lang="fr-FR" dirty="0"/>
              <a:t>                        </a:t>
            </a:r>
            <a:r>
              <a:rPr lang="fr-FR" dirty="0" err="1"/>
              <a:t>unconfirmed</a:t>
            </a:r>
            <a:r>
              <a:rPr lang="fr-FR" dirty="0"/>
              <a:t>:          0.90</a:t>
            </a:r>
          </a:p>
          <a:p>
            <a:r>
              <a:rPr lang="fr-FR" dirty="0"/>
              <a:t>                        </a:t>
            </a:r>
            <a:r>
              <a:rPr lang="fr-FR" dirty="0" err="1"/>
              <a:t>uncorroborated</a:t>
            </a:r>
            <a:r>
              <a:rPr lang="fr-FR" dirty="0"/>
              <a:t>:       0.95      </a:t>
            </a:r>
          </a:p>
          <a:p>
            <a:r>
              <a:rPr lang="fr-FR" dirty="0"/>
              <a:t>                        </a:t>
            </a:r>
            <a:r>
              <a:rPr lang="fr-FR" dirty="0" err="1"/>
              <a:t>confirmed</a:t>
            </a:r>
            <a:r>
              <a:rPr lang="fr-FR" dirty="0"/>
              <a:t>:            1.00</a:t>
            </a:r>
          </a:p>
          <a:p>
            <a:r>
              <a:rPr lang="fr-FR" dirty="0"/>
              <a:t>                        not </a:t>
            </a:r>
            <a:r>
              <a:rPr lang="fr-FR" dirty="0" err="1"/>
              <a:t>defined</a:t>
            </a:r>
            <a:r>
              <a:rPr lang="fr-FR" dirty="0"/>
              <a:t>           1.00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CVSS </a:t>
            </a:r>
            <a:r>
              <a:rPr lang="fr-FR" dirty="0" err="1"/>
              <a:t>Environmental</a:t>
            </a:r>
            <a:r>
              <a:rPr lang="fr-FR" dirty="0"/>
              <a:t> Equation</a:t>
            </a:r>
          </a:p>
          <a:p>
            <a:r>
              <a:rPr lang="fr-FR" dirty="0"/>
              <a:t> </a:t>
            </a:r>
          </a:p>
          <a:p>
            <a:r>
              <a:rPr lang="fr-FR" dirty="0" err="1"/>
              <a:t>EnvironmentalScore</a:t>
            </a:r>
            <a:r>
              <a:rPr lang="fr-FR" dirty="0"/>
              <a:t> = (</a:t>
            </a:r>
            <a:r>
              <a:rPr lang="fr-FR" dirty="0" err="1"/>
              <a:t>AdjustedTemporal</a:t>
            </a:r>
            <a:r>
              <a:rPr lang="fr-FR" dirty="0"/>
              <a:t> </a:t>
            </a:r>
          </a:p>
          <a:p>
            <a:r>
              <a:rPr lang="fr-FR" dirty="0"/>
              <a:t>                        + (10 - </a:t>
            </a:r>
            <a:r>
              <a:rPr lang="fr-FR" dirty="0" err="1"/>
              <a:t>AdjustedTemporal</a:t>
            </a:r>
            <a:r>
              <a:rPr lang="fr-FR" dirty="0"/>
              <a:t>) </a:t>
            </a:r>
          </a:p>
          <a:p>
            <a:r>
              <a:rPr lang="fr-FR" dirty="0"/>
              <a:t>                        * </a:t>
            </a:r>
            <a:r>
              <a:rPr lang="fr-FR" dirty="0" err="1"/>
              <a:t>CollateralDamagePotential</a:t>
            </a:r>
            <a:r>
              <a:rPr lang="fr-FR" dirty="0"/>
              <a:t>) </a:t>
            </a:r>
          </a:p>
          <a:p>
            <a:r>
              <a:rPr lang="fr-FR" dirty="0"/>
              <a:t>                     * </a:t>
            </a:r>
            <a:r>
              <a:rPr lang="fr-FR" dirty="0" err="1"/>
              <a:t>TargetDistribution</a:t>
            </a:r>
            <a:endParaRPr lang="fr-FR" dirty="0"/>
          </a:p>
          <a:p>
            <a:r>
              <a:rPr lang="fr-FR" dirty="0"/>
              <a:t> </a:t>
            </a:r>
          </a:p>
          <a:p>
            <a:r>
              <a:rPr lang="fr-FR" dirty="0" err="1"/>
              <a:t>AdjustedTemporal</a:t>
            </a:r>
            <a:r>
              <a:rPr lang="fr-FR" dirty="0"/>
              <a:t> = </a:t>
            </a:r>
            <a:r>
              <a:rPr lang="fr-FR" dirty="0" err="1"/>
              <a:t>TemporalScore</a:t>
            </a:r>
            <a:r>
              <a:rPr lang="fr-FR" dirty="0"/>
              <a:t> </a:t>
            </a:r>
            <a:r>
              <a:rPr lang="fr-FR" dirty="0" err="1"/>
              <a:t>recomputed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Impact </a:t>
            </a:r>
            <a:r>
              <a:rPr lang="fr-FR" dirty="0" err="1"/>
              <a:t>sub-equation</a:t>
            </a:r>
            <a:r>
              <a:rPr lang="fr-FR" dirty="0"/>
              <a:t> </a:t>
            </a:r>
          </a:p>
          <a:p>
            <a:r>
              <a:rPr lang="fr-FR" dirty="0"/>
              <a:t>                   </a:t>
            </a:r>
            <a:r>
              <a:rPr lang="fr-FR" dirty="0" err="1"/>
              <a:t>replaced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following</a:t>
            </a:r>
            <a:r>
              <a:rPr lang="fr-FR" dirty="0"/>
              <a:t> </a:t>
            </a:r>
            <a:r>
              <a:rPr lang="fr-FR" dirty="0" err="1"/>
              <a:t>AdjustedImpact</a:t>
            </a:r>
            <a:r>
              <a:rPr lang="fr-FR" dirty="0"/>
              <a:t> </a:t>
            </a:r>
            <a:r>
              <a:rPr lang="fr-FR" dirty="0" err="1"/>
              <a:t>equation</a:t>
            </a:r>
            <a:r>
              <a:rPr lang="fr-FR" dirty="0"/>
              <a:t>.</a:t>
            </a:r>
          </a:p>
          <a:p>
            <a:r>
              <a:rPr lang="fr-FR" dirty="0"/>
              <a:t> </a:t>
            </a:r>
          </a:p>
          <a:p>
            <a:r>
              <a:rPr lang="fr-FR" dirty="0" err="1"/>
              <a:t>AdjustedImpact</a:t>
            </a:r>
            <a:r>
              <a:rPr lang="fr-FR" dirty="0"/>
              <a:t> = Min(10, </a:t>
            </a:r>
          </a:p>
          <a:p>
            <a:r>
              <a:rPr lang="fr-FR" dirty="0"/>
              <a:t>                     10.41 * (1 - </a:t>
            </a:r>
          </a:p>
          <a:p>
            <a:r>
              <a:rPr lang="fr-FR" dirty="0"/>
              <a:t>                                (1 - </a:t>
            </a:r>
            <a:r>
              <a:rPr lang="fr-FR" dirty="0" err="1"/>
              <a:t>ConfImpact</a:t>
            </a:r>
            <a:r>
              <a:rPr lang="fr-FR" dirty="0"/>
              <a:t> * </a:t>
            </a:r>
            <a:r>
              <a:rPr lang="fr-FR" dirty="0" err="1"/>
              <a:t>ConfReq</a:t>
            </a:r>
            <a:r>
              <a:rPr lang="fr-FR" dirty="0"/>
              <a:t>) </a:t>
            </a:r>
          </a:p>
          <a:p>
            <a:r>
              <a:rPr lang="fr-FR" dirty="0"/>
              <a:t>                              * (1 - </a:t>
            </a:r>
            <a:r>
              <a:rPr lang="fr-FR" dirty="0" err="1"/>
              <a:t>IntegImpact</a:t>
            </a:r>
            <a:r>
              <a:rPr lang="fr-FR" dirty="0"/>
              <a:t> * </a:t>
            </a:r>
            <a:r>
              <a:rPr lang="fr-FR" dirty="0" err="1"/>
              <a:t>IntegReq</a:t>
            </a:r>
            <a:r>
              <a:rPr lang="fr-FR" dirty="0"/>
              <a:t>) </a:t>
            </a:r>
          </a:p>
          <a:p>
            <a:r>
              <a:rPr lang="fr-FR" dirty="0"/>
              <a:t>                              * (1 - </a:t>
            </a:r>
            <a:r>
              <a:rPr lang="fr-FR" dirty="0" err="1"/>
              <a:t>AvailImpact</a:t>
            </a:r>
            <a:r>
              <a:rPr lang="fr-FR" dirty="0"/>
              <a:t> * </a:t>
            </a:r>
            <a:r>
              <a:rPr lang="fr-FR" dirty="0" err="1"/>
              <a:t>AvailReq</a:t>
            </a:r>
            <a:r>
              <a:rPr lang="fr-FR" dirty="0"/>
              <a:t>)))</a:t>
            </a:r>
          </a:p>
          <a:p>
            <a:r>
              <a:rPr lang="fr-FR" dirty="0"/>
              <a:t> </a:t>
            </a:r>
          </a:p>
          <a:p>
            <a:r>
              <a:rPr lang="fr-FR" dirty="0" err="1"/>
              <a:t>CollateralDamagePotential</a:t>
            </a:r>
            <a:r>
              <a:rPr lang="fr-FR" dirty="0"/>
              <a:t> = case </a:t>
            </a:r>
            <a:r>
              <a:rPr lang="fr-FR" dirty="0" err="1"/>
              <a:t>CollateralDamagePotential</a:t>
            </a:r>
            <a:r>
              <a:rPr lang="fr-FR" dirty="0"/>
              <a:t> of</a:t>
            </a:r>
          </a:p>
          <a:p>
            <a:r>
              <a:rPr lang="fr-FR" dirty="0"/>
              <a:t>                                 none:            0</a:t>
            </a:r>
          </a:p>
          <a:p>
            <a:r>
              <a:rPr lang="fr-FR" dirty="0"/>
              <a:t>                                 </a:t>
            </a:r>
            <a:r>
              <a:rPr lang="fr-FR" dirty="0" err="1"/>
              <a:t>low</a:t>
            </a:r>
            <a:r>
              <a:rPr lang="fr-FR" dirty="0"/>
              <a:t>:             0.1</a:t>
            </a:r>
          </a:p>
          <a:p>
            <a:r>
              <a:rPr lang="fr-FR" dirty="0"/>
              <a:t>                                 </a:t>
            </a:r>
            <a:r>
              <a:rPr lang="fr-FR" dirty="0" err="1"/>
              <a:t>low</a:t>
            </a:r>
            <a:r>
              <a:rPr lang="fr-FR" dirty="0"/>
              <a:t>-medium:      0.3   </a:t>
            </a:r>
          </a:p>
          <a:p>
            <a:r>
              <a:rPr lang="fr-FR" dirty="0"/>
              <a:t>                                 medium-high:     0.4</a:t>
            </a:r>
          </a:p>
          <a:p>
            <a:r>
              <a:rPr lang="fr-FR" dirty="0"/>
              <a:t>                                 high:            0.5      </a:t>
            </a:r>
          </a:p>
          <a:p>
            <a:r>
              <a:rPr lang="fr-FR" dirty="0"/>
              <a:t>                                 not </a:t>
            </a:r>
            <a:r>
              <a:rPr lang="fr-FR" dirty="0" err="1"/>
              <a:t>defined</a:t>
            </a:r>
            <a:r>
              <a:rPr lang="fr-FR" dirty="0"/>
              <a:t>:     0</a:t>
            </a:r>
          </a:p>
          <a:p>
            <a:r>
              <a:rPr lang="fr-FR" dirty="0"/>
              <a:t>                                 </a:t>
            </a:r>
          </a:p>
          <a:p>
            <a:r>
              <a:rPr lang="fr-FR" dirty="0" err="1"/>
              <a:t>TargetDistribution</a:t>
            </a:r>
            <a:r>
              <a:rPr lang="fr-FR" dirty="0"/>
              <a:t>        = case </a:t>
            </a:r>
            <a:r>
              <a:rPr lang="fr-FR" dirty="0" err="1"/>
              <a:t>TargetDistribution</a:t>
            </a:r>
            <a:r>
              <a:rPr lang="fr-FR" dirty="0"/>
              <a:t> of</a:t>
            </a:r>
          </a:p>
          <a:p>
            <a:r>
              <a:rPr lang="fr-FR" dirty="0"/>
              <a:t>                                 none:            0</a:t>
            </a:r>
          </a:p>
          <a:p>
            <a:r>
              <a:rPr lang="fr-FR" dirty="0"/>
              <a:t>                                 </a:t>
            </a:r>
            <a:r>
              <a:rPr lang="fr-FR" dirty="0" err="1"/>
              <a:t>low</a:t>
            </a:r>
            <a:r>
              <a:rPr lang="fr-FR" dirty="0"/>
              <a:t>:             0.25</a:t>
            </a:r>
          </a:p>
          <a:p>
            <a:r>
              <a:rPr lang="fr-FR" dirty="0"/>
              <a:t>                                 medium:          0.75</a:t>
            </a:r>
          </a:p>
          <a:p>
            <a:r>
              <a:rPr lang="fr-FR" dirty="0"/>
              <a:t>                                 high:            1.00</a:t>
            </a:r>
          </a:p>
          <a:p>
            <a:r>
              <a:rPr lang="fr-FR" dirty="0"/>
              <a:t>                                 not </a:t>
            </a:r>
            <a:r>
              <a:rPr lang="fr-FR" dirty="0" err="1"/>
              <a:t>defined</a:t>
            </a:r>
            <a:r>
              <a:rPr lang="fr-FR" dirty="0"/>
              <a:t>:     1.00</a:t>
            </a:r>
          </a:p>
          <a:p>
            <a:r>
              <a:rPr lang="fr-FR" dirty="0"/>
              <a:t> </a:t>
            </a:r>
          </a:p>
          <a:p>
            <a:r>
              <a:rPr lang="fr-FR" dirty="0" err="1"/>
              <a:t>ConfReq</a:t>
            </a:r>
            <a:r>
              <a:rPr lang="fr-FR" dirty="0"/>
              <a:t>       = case </a:t>
            </a:r>
            <a:r>
              <a:rPr lang="fr-FR" dirty="0" err="1"/>
              <a:t>ConfidentialityImpact</a:t>
            </a:r>
            <a:r>
              <a:rPr lang="fr-FR" dirty="0"/>
              <a:t> of</a:t>
            </a:r>
          </a:p>
          <a:p>
            <a:r>
              <a:rPr lang="fr-FR" dirty="0"/>
              <a:t>                        Low:              0.5</a:t>
            </a:r>
          </a:p>
          <a:p>
            <a:r>
              <a:rPr lang="fr-FR" dirty="0"/>
              <a:t>                        Medium:           1</a:t>
            </a:r>
          </a:p>
          <a:p>
            <a:r>
              <a:rPr lang="fr-FR" dirty="0"/>
              <a:t>                        High:             1.51</a:t>
            </a:r>
          </a:p>
          <a:p>
            <a:r>
              <a:rPr lang="fr-FR" dirty="0"/>
              <a:t>                        Not </a:t>
            </a:r>
            <a:r>
              <a:rPr lang="fr-FR" dirty="0" err="1"/>
              <a:t>defined</a:t>
            </a:r>
            <a:r>
              <a:rPr lang="fr-FR" dirty="0"/>
              <a:t>       1</a:t>
            </a:r>
          </a:p>
          <a:p>
            <a:r>
              <a:rPr lang="fr-FR" dirty="0"/>
              <a:t> </a:t>
            </a:r>
          </a:p>
          <a:p>
            <a:r>
              <a:rPr lang="fr-FR" dirty="0" err="1"/>
              <a:t>IntegReq</a:t>
            </a:r>
            <a:r>
              <a:rPr lang="fr-FR" dirty="0"/>
              <a:t>      = case </a:t>
            </a:r>
            <a:r>
              <a:rPr lang="fr-FR" dirty="0" err="1"/>
              <a:t>IntegrityImpact</a:t>
            </a:r>
            <a:r>
              <a:rPr lang="fr-FR" dirty="0"/>
              <a:t> of</a:t>
            </a:r>
          </a:p>
          <a:p>
            <a:r>
              <a:rPr lang="fr-FR" dirty="0"/>
              <a:t>                        Low:              0.5</a:t>
            </a:r>
          </a:p>
          <a:p>
            <a:r>
              <a:rPr lang="fr-FR" dirty="0"/>
              <a:t>                        Medium:           1</a:t>
            </a:r>
          </a:p>
          <a:p>
            <a:r>
              <a:rPr lang="fr-FR" dirty="0"/>
              <a:t>                        High:             1.51</a:t>
            </a:r>
          </a:p>
          <a:p>
            <a:r>
              <a:rPr lang="fr-FR" dirty="0"/>
              <a:t>                        Not </a:t>
            </a:r>
            <a:r>
              <a:rPr lang="fr-FR" dirty="0" err="1"/>
              <a:t>defined</a:t>
            </a:r>
            <a:r>
              <a:rPr lang="fr-FR" dirty="0"/>
              <a:t>       1</a:t>
            </a:r>
          </a:p>
          <a:p>
            <a:r>
              <a:rPr lang="fr-FR" dirty="0"/>
              <a:t> </a:t>
            </a:r>
          </a:p>
          <a:p>
            <a:r>
              <a:rPr lang="fr-FR" dirty="0" err="1"/>
              <a:t>AvailReq</a:t>
            </a:r>
            <a:r>
              <a:rPr lang="fr-FR" dirty="0"/>
              <a:t>      = case </a:t>
            </a:r>
            <a:r>
              <a:rPr lang="fr-FR" dirty="0" err="1"/>
              <a:t>AvailabilityImpact</a:t>
            </a:r>
            <a:r>
              <a:rPr lang="fr-FR" dirty="0"/>
              <a:t> of</a:t>
            </a:r>
          </a:p>
          <a:p>
            <a:r>
              <a:rPr lang="fr-FR" dirty="0"/>
              <a:t>                        Low:              0.5</a:t>
            </a:r>
          </a:p>
          <a:p>
            <a:r>
              <a:rPr lang="fr-FR" dirty="0"/>
              <a:t>                        Medium:           1</a:t>
            </a:r>
          </a:p>
          <a:p>
            <a:r>
              <a:rPr lang="fr-FR" dirty="0"/>
              <a:t>                        High:             1.51</a:t>
            </a:r>
          </a:p>
          <a:p>
            <a:r>
              <a:rPr lang="fr-FR" dirty="0"/>
              <a:t>                        Not </a:t>
            </a:r>
            <a:r>
              <a:rPr lang="fr-FR" dirty="0" err="1"/>
              <a:t>defined</a:t>
            </a:r>
            <a:r>
              <a:rPr lang="fr-FR" dirty="0"/>
              <a:t>       1</a:t>
            </a:r>
          </a:p>
          <a:p>
            <a:endParaRPr lang="fr-FR" dirty="0"/>
          </a:p>
          <a:p>
            <a:r>
              <a:rPr lang="fr-FR" dirty="0"/>
              <a:t>NVD CVSS </a:t>
            </a:r>
            <a:r>
              <a:rPr lang="fr-FR" dirty="0" err="1"/>
              <a:t>Overall</a:t>
            </a:r>
            <a:r>
              <a:rPr lang="fr-FR" dirty="0"/>
              <a:t> Score 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Tree</a:t>
            </a:r>
            <a:endParaRPr lang="fr-FR" dirty="0"/>
          </a:p>
          <a:p>
            <a:endParaRPr lang="fr-FR" dirty="0"/>
          </a:p>
          <a:p>
            <a:r>
              <a:rPr lang="fr-FR" dirty="0"/>
              <a:t>The CVSS </a:t>
            </a:r>
            <a:r>
              <a:rPr lang="fr-FR" dirty="0" err="1"/>
              <a:t>Overall</a:t>
            </a:r>
            <a:r>
              <a:rPr lang="fr-FR" dirty="0"/>
              <a:t> Score </a:t>
            </a:r>
            <a:r>
              <a:rPr lang="fr-FR" dirty="0" err="1"/>
              <a:t>is</a:t>
            </a:r>
            <a:r>
              <a:rPr lang="fr-FR" dirty="0"/>
              <a:t> part of the NVD and </a:t>
            </a:r>
            <a:r>
              <a:rPr lang="fr-FR" dirty="0" err="1"/>
              <a:t>is</a:t>
            </a:r>
            <a:r>
              <a:rPr lang="fr-FR" dirty="0"/>
              <a:t> not part of the CVSS standard.</a:t>
            </a:r>
          </a:p>
          <a:p>
            <a:endParaRPr lang="fr-FR" dirty="0"/>
          </a:p>
          <a:p>
            <a:r>
              <a:rPr lang="fr-FR" dirty="0"/>
              <a:t>    (</a:t>
            </a:r>
            <a:r>
              <a:rPr lang="fr-FR" dirty="0" err="1"/>
              <a:t>Calculate</a:t>
            </a:r>
            <a:r>
              <a:rPr lang="fr-FR" dirty="0"/>
              <a:t> </a:t>
            </a:r>
            <a:r>
              <a:rPr lang="fr-FR" dirty="0" err="1"/>
              <a:t>OverallScore</a:t>
            </a:r>
            <a:r>
              <a:rPr lang="fr-FR" dirty="0"/>
              <a:t>)</a:t>
            </a:r>
          </a:p>
          <a:p>
            <a:r>
              <a:rPr lang="fr-FR" dirty="0"/>
              <a:t>                |</a:t>
            </a:r>
          </a:p>
          <a:p>
            <a:r>
              <a:rPr lang="fr-FR" dirty="0"/>
              <a:t>                |</a:t>
            </a:r>
          </a:p>
          <a:p>
            <a:r>
              <a:rPr lang="fr-FR" dirty="0"/>
              <a:t>                \/</a:t>
            </a:r>
          </a:p>
          <a:p>
            <a:r>
              <a:rPr lang="fr-FR" dirty="0"/>
              <a:t>	&lt;</a:t>
            </a:r>
            <a:r>
              <a:rPr lang="fr-FR" dirty="0" err="1"/>
              <a:t>BaseScore</a:t>
            </a:r>
            <a:r>
              <a:rPr lang="fr-FR" dirty="0"/>
              <a:t> </a:t>
            </a:r>
            <a:r>
              <a:rPr lang="fr-FR" dirty="0" err="1"/>
              <a:t>Defined</a:t>
            </a:r>
            <a:r>
              <a:rPr lang="fr-FR" dirty="0"/>
              <a:t>?&gt; ----No----&gt; [</a:t>
            </a:r>
            <a:r>
              <a:rPr lang="fr-FR" dirty="0" err="1"/>
              <a:t>OverallScore</a:t>
            </a:r>
            <a:r>
              <a:rPr lang="fr-FR" dirty="0"/>
              <a:t> = "Not </a:t>
            </a:r>
            <a:r>
              <a:rPr lang="fr-FR" dirty="0" err="1"/>
              <a:t>Defined</a:t>
            </a:r>
            <a:r>
              <a:rPr lang="fr-FR" dirty="0"/>
              <a:t>"] -------------</a:t>
            </a:r>
          </a:p>
          <a:p>
            <a:r>
              <a:rPr lang="fr-FR" dirty="0"/>
              <a:t>                |                                                                   |</a:t>
            </a:r>
          </a:p>
          <a:p>
            <a:r>
              <a:rPr lang="fr-FR" dirty="0"/>
              <a:t>                |                                                                   |</a:t>
            </a:r>
          </a:p>
          <a:p>
            <a:r>
              <a:rPr lang="fr-FR" dirty="0"/>
              <a:t>               Yes                                                                  |</a:t>
            </a:r>
          </a:p>
          <a:p>
            <a:r>
              <a:rPr lang="fr-FR" dirty="0"/>
              <a:t>                |                                                                   |</a:t>
            </a:r>
          </a:p>
          <a:p>
            <a:r>
              <a:rPr lang="fr-FR" dirty="0"/>
              <a:t>                |                                                                   |</a:t>
            </a:r>
          </a:p>
          <a:p>
            <a:r>
              <a:rPr lang="fr-FR" dirty="0"/>
              <a:t>                \/                                                                  |</a:t>
            </a:r>
          </a:p>
          <a:p>
            <a:r>
              <a:rPr lang="fr-FR" dirty="0"/>
              <a:t>    [</a:t>
            </a:r>
            <a:r>
              <a:rPr lang="fr-FR" dirty="0" err="1"/>
              <a:t>OverallScore</a:t>
            </a:r>
            <a:r>
              <a:rPr lang="fr-FR" dirty="0"/>
              <a:t> = </a:t>
            </a:r>
            <a:r>
              <a:rPr lang="fr-FR" dirty="0" err="1"/>
              <a:t>BaseScore</a:t>
            </a:r>
            <a:r>
              <a:rPr lang="fr-FR" dirty="0"/>
              <a:t>]                                                      |</a:t>
            </a:r>
          </a:p>
          <a:p>
            <a:r>
              <a:rPr lang="fr-FR" dirty="0"/>
              <a:t>                |                                                                   |</a:t>
            </a:r>
          </a:p>
          <a:p>
            <a:r>
              <a:rPr lang="fr-FR" dirty="0"/>
              <a:t>                |                                                                   |</a:t>
            </a:r>
          </a:p>
          <a:p>
            <a:r>
              <a:rPr lang="fr-FR" dirty="0"/>
              <a:t>                \/                                                                  |</a:t>
            </a:r>
          </a:p>
          <a:p>
            <a:r>
              <a:rPr lang="fr-FR" dirty="0"/>
              <a:t>     &lt;</a:t>
            </a:r>
            <a:r>
              <a:rPr lang="fr-FR" dirty="0" err="1"/>
              <a:t>EnvironmentalScore</a:t>
            </a:r>
            <a:r>
              <a:rPr lang="fr-FR" dirty="0"/>
              <a:t> </a:t>
            </a:r>
            <a:r>
              <a:rPr lang="fr-FR" dirty="0" err="1"/>
              <a:t>Defined</a:t>
            </a:r>
            <a:r>
              <a:rPr lang="fr-FR" dirty="0"/>
              <a:t>?&gt; --Yes--&gt; [</a:t>
            </a:r>
            <a:r>
              <a:rPr lang="fr-FR" dirty="0" err="1"/>
              <a:t>OverallScore</a:t>
            </a:r>
            <a:r>
              <a:rPr lang="fr-FR" dirty="0"/>
              <a:t> = </a:t>
            </a:r>
            <a:r>
              <a:rPr lang="fr-FR" dirty="0" err="1"/>
              <a:t>EnvironmentalScore</a:t>
            </a:r>
            <a:r>
              <a:rPr lang="fr-FR" dirty="0"/>
              <a:t>] ----|</a:t>
            </a:r>
          </a:p>
          <a:p>
            <a:r>
              <a:rPr lang="fr-FR" dirty="0"/>
              <a:t>                |                                                                   |</a:t>
            </a:r>
          </a:p>
          <a:p>
            <a:r>
              <a:rPr lang="fr-FR" dirty="0"/>
              <a:t>                |                                                                   |</a:t>
            </a:r>
          </a:p>
          <a:p>
            <a:r>
              <a:rPr lang="fr-FR" dirty="0"/>
              <a:t>                No                                                                  |</a:t>
            </a:r>
          </a:p>
          <a:p>
            <a:r>
              <a:rPr lang="fr-FR" dirty="0"/>
              <a:t>                |                                                                   |</a:t>
            </a:r>
          </a:p>
          <a:p>
            <a:r>
              <a:rPr lang="fr-FR" dirty="0"/>
              <a:t>                |                                                                   |</a:t>
            </a:r>
          </a:p>
          <a:p>
            <a:r>
              <a:rPr lang="fr-FR" dirty="0"/>
              <a:t>                \/                                                                  |</a:t>
            </a:r>
          </a:p>
          <a:p>
            <a:r>
              <a:rPr lang="fr-FR" dirty="0"/>
              <a:t>        &lt;</a:t>
            </a:r>
            <a:r>
              <a:rPr lang="fr-FR" dirty="0" err="1"/>
              <a:t>TemporalScore</a:t>
            </a:r>
            <a:r>
              <a:rPr lang="fr-FR" dirty="0"/>
              <a:t> </a:t>
            </a:r>
            <a:r>
              <a:rPr lang="fr-FR" dirty="0" err="1"/>
              <a:t>Defined</a:t>
            </a:r>
            <a:r>
              <a:rPr lang="fr-FR" dirty="0"/>
              <a:t>?&gt; ---Yes---&gt; [</a:t>
            </a:r>
            <a:r>
              <a:rPr lang="fr-FR" dirty="0" err="1"/>
              <a:t>OverallScore</a:t>
            </a:r>
            <a:r>
              <a:rPr lang="fr-FR" dirty="0"/>
              <a:t> = </a:t>
            </a:r>
            <a:r>
              <a:rPr lang="fr-FR" dirty="0" err="1"/>
              <a:t>TemporalScore</a:t>
            </a:r>
            <a:r>
              <a:rPr lang="fr-FR" dirty="0"/>
              <a:t>] ---------|</a:t>
            </a:r>
          </a:p>
          <a:p>
            <a:r>
              <a:rPr lang="fr-FR" dirty="0"/>
              <a:t>                |                                                                   |</a:t>
            </a:r>
          </a:p>
          <a:p>
            <a:r>
              <a:rPr lang="fr-FR" dirty="0"/>
              <a:t>                |                                                                   |</a:t>
            </a:r>
          </a:p>
          <a:p>
            <a:r>
              <a:rPr lang="fr-FR" dirty="0"/>
              <a:t>                No                                                                  |</a:t>
            </a:r>
          </a:p>
          <a:p>
            <a:r>
              <a:rPr lang="fr-FR" dirty="0"/>
              <a:t>                |                                                                   |</a:t>
            </a:r>
          </a:p>
          <a:p>
            <a:r>
              <a:rPr lang="fr-FR" dirty="0"/>
              <a:t>                |                                                                   |</a:t>
            </a:r>
          </a:p>
          <a:p>
            <a:r>
              <a:rPr lang="fr-FR" dirty="0"/>
              <a:t>                \/                                                                  |</a:t>
            </a:r>
          </a:p>
          <a:p>
            <a:r>
              <a:rPr lang="fr-FR" dirty="0"/>
              <a:t>       (Return </a:t>
            </a:r>
            <a:r>
              <a:rPr lang="fr-FR" dirty="0" err="1"/>
              <a:t>OverallScore</a:t>
            </a:r>
            <a:r>
              <a:rPr lang="fr-FR" dirty="0"/>
              <a:t>) &lt;-------------------------------------------------------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25942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870</Words>
  <Application>Microsoft Office PowerPoint</Application>
  <PresentationFormat>Grand écran</PresentationFormat>
  <Paragraphs>194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Courier New</vt:lpstr>
      <vt:lpstr>Thème Office</vt:lpstr>
      <vt:lpstr>29 02 2024</vt:lpstr>
      <vt:lpstr>Demande</vt:lpstr>
      <vt:lpstr>Présentation PowerPoint</vt:lpstr>
      <vt:lpstr>Présentation PowerPoint</vt:lpstr>
      <vt:lpstr>Calcul du CVSS 2,0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29</dc:title>
  <dc:creator/>
  <cp:lastModifiedBy>Damien Mezieres</cp:lastModifiedBy>
  <cp:revision>23</cp:revision>
  <dcterms:created xsi:type="dcterms:W3CDTF">2024-02-29T12:45:12Z</dcterms:created>
  <dcterms:modified xsi:type="dcterms:W3CDTF">2024-02-29T15:35:46Z</dcterms:modified>
</cp:coreProperties>
</file>